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6" r:id="rId4"/>
    <p:sldId id="265" r:id="rId5"/>
    <p:sldId id="260" r:id="rId6"/>
    <p:sldId id="26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1"/>
    <p:restoredTop sz="95179"/>
  </p:normalViewPr>
  <p:slideViewPr>
    <p:cSldViewPr snapToGrid="0" snapToObjects="1">
      <p:cViewPr varScale="1">
        <p:scale>
          <a:sx n="51" d="100"/>
          <a:sy n="51" d="100"/>
        </p:scale>
        <p:origin x="22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A3B692-923D-4D4B-AC08-91876567386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119B14-1209-49E3-9A1D-44CC43071C8D}">
      <dgm:prSet/>
      <dgm:spPr/>
      <dgm:t>
        <a:bodyPr/>
        <a:lstStyle/>
        <a:p>
          <a:r>
            <a:rPr lang="en-US"/>
            <a:t>The predict function is used to help find the certain clothing items predict value for the following year based of previous years. </a:t>
          </a:r>
        </a:p>
      </dgm:t>
    </dgm:pt>
    <dgm:pt modelId="{502A54F6-6F0E-4C62-B808-AB5420029314}" type="parTrans" cxnId="{696381DB-3A85-469A-815D-C79A9AE83C93}">
      <dgm:prSet/>
      <dgm:spPr/>
      <dgm:t>
        <a:bodyPr/>
        <a:lstStyle/>
        <a:p>
          <a:endParaRPr lang="en-US"/>
        </a:p>
      </dgm:t>
    </dgm:pt>
    <dgm:pt modelId="{42D12FD9-995E-46FB-A4E0-C45F0B7CAA8B}" type="sibTrans" cxnId="{696381DB-3A85-469A-815D-C79A9AE83C93}">
      <dgm:prSet/>
      <dgm:spPr/>
      <dgm:t>
        <a:bodyPr/>
        <a:lstStyle/>
        <a:p>
          <a:endParaRPr lang="en-US"/>
        </a:p>
      </dgm:t>
    </dgm:pt>
    <dgm:pt modelId="{E9DD3E09-D303-44BE-8407-8B8EA43A5366}">
      <dgm:prSet/>
      <dgm:spPr/>
      <dgm:t>
        <a:bodyPr/>
        <a:lstStyle/>
        <a:p>
          <a:r>
            <a:rPr lang="en-US"/>
            <a:t>Example – finding the predicted value of shorts based of March 2018 , 2019 , and 2020 is 6.73088</a:t>
          </a:r>
        </a:p>
      </dgm:t>
    </dgm:pt>
    <dgm:pt modelId="{1EEDB268-7A65-4F43-BC63-28EE63EC6381}" type="parTrans" cxnId="{65EE2826-A9F3-4B6B-9C67-B5F971D89A9B}">
      <dgm:prSet/>
      <dgm:spPr/>
      <dgm:t>
        <a:bodyPr/>
        <a:lstStyle/>
        <a:p>
          <a:endParaRPr lang="en-US"/>
        </a:p>
      </dgm:t>
    </dgm:pt>
    <dgm:pt modelId="{BA4BD07B-6697-4369-B98E-863A9E8C2E3A}" type="sibTrans" cxnId="{65EE2826-A9F3-4B6B-9C67-B5F971D89A9B}">
      <dgm:prSet/>
      <dgm:spPr/>
      <dgm:t>
        <a:bodyPr/>
        <a:lstStyle/>
        <a:p>
          <a:endParaRPr lang="en-US"/>
        </a:p>
      </dgm:t>
    </dgm:pt>
    <dgm:pt modelId="{BD19763F-6B91-0649-A0B0-897C0A0F0E94}" type="pres">
      <dgm:prSet presAssocID="{72A3B692-923D-4D4B-AC08-9187656738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3017CCE-1ABD-F14E-8D9F-97D1BDD43683}" type="pres">
      <dgm:prSet presAssocID="{AC119B14-1209-49E3-9A1D-44CC43071C8D}" presName="hierRoot1" presStyleCnt="0"/>
      <dgm:spPr/>
    </dgm:pt>
    <dgm:pt modelId="{2992A7F1-4038-9D4B-82AE-92DBA862D7B3}" type="pres">
      <dgm:prSet presAssocID="{AC119B14-1209-49E3-9A1D-44CC43071C8D}" presName="composite" presStyleCnt="0"/>
      <dgm:spPr/>
    </dgm:pt>
    <dgm:pt modelId="{C20D3218-2F7E-7C46-BA43-4B67F6FFFEEF}" type="pres">
      <dgm:prSet presAssocID="{AC119B14-1209-49E3-9A1D-44CC43071C8D}" presName="background" presStyleLbl="node0" presStyleIdx="0" presStyleCnt="2"/>
      <dgm:spPr/>
    </dgm:pt>
    <dgm:pt modelId="{8BC9875D-3E7A-DB42-AA5E-7ADF594B2AC2}" type="pres">
      <dgm:prSet presAssocID="{AC119B14-1209-49E3-9A1D-44CC43071C8D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0219B3-EF85-B74E-9B28-A6B84E11482E}" type="pres">
      <dgm:prSet presAssocID="{AC119B14-1209-49E3-9A1D-44CC43071C8D}" presName="hierChild2" presStyleCnt="0"/>
      <dgm:spPr/>
    </dgm:pt>
    <dgm:pt modelId="{17E30D53-FC5F-9244-A9C2-5FAFD24B7888}" type="pres">
      <dgm:prSet presAssocID="{E9DD3E09-D303-44BE-8407-8B8EA43A5366}" presName="hierRoot1" presStyleCnt="0"/>
      <dgm:spPr/>
    </dgm:pt>
    <dgm:pt modelId="{E75B1638-D5B3-F84C-B904-BE78EDAA6ED4}" type="pres">
      <dgm:prSet presAssocID="{E9DD3E09-D303-44BE-8407-8B8EA43A5366}" presName="composite" presStyleCnt="0"/>
      <dgm:spPr/>
    </dgm:pt>
    <dgm:pt modelId="{59DDDF94-CFAE-564A-B510-C6994A2C403E}" type="pres">
      <dgm:prSet presAssocID="{E9DD3E09-D303-44BE-8407-8B8EA43A5366}" presName="background" presStyleLbl="node0" presStyleIdx="1" presStyleCnt="2"/>
      <dgm:spPr/>
    </dgm:pt>
    <dgm:pt modelId="{691D0D49-8AC4-014F-AAE6-AADEAF861387}" type="pres">
      <dgm:prSet presAssocID="{E9DD3E09-D303-44BE-8407-8B8EA43A5366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A05620-54AD-5145-A339-EED48014DBB1}" type="pres">
      <dgm:prSet presAssocID="{E9DD3E09-D303-44BE-8407-8B8EA43A5366}" presName="hierChild2" presStyleCnt="0"/>
      <dgm:spPr/>
    </dgm:pt>
  </dgm:ptLst>
  <dgm:cxnLst>
    <dgm:cxn modelId="{696381DB-3A85-469A-815D-C79A9AE83C93}" srcId="{72A3B692-923D-4D4B-AC08-91876567386F}" destId="{AC119B14-1209-49E3-9A1D-44CC43071C8D}" srcOrd="0" destOrd="0" parTransId="{502A54F6-6F0E-4C62-B808-AB5420029314}" sibTransId="{42D12FD9-995E-46FB-A4E0-C45F0B7CAA8B}"/>
    <dgm:cxn modelId="{65EE2826-A9F3-4B6B-9C67-B5F971D89A9B}" srcId="{72A3B692-923D-4D4B-AC08-91876567386F}" destId="{E9DD3E09-D303-44BE-8407-8B8EA43A5366}" srcOrd="1" destOrd="0" parTransId="{1EEDB268-7A65-4F43-BC63-28EE63EC6381}" sibTransId="{BA4BD07B-6697-4369-B98E-863A9E8C2E3A}"/>
    <dgm:cxn modelId="{7749F753-FF59-FB4C-BE06-34A1B376C3D1}" type="presOf" srcId="{72A3B692-923D-4D4B-AC08-91876567386F}" destId="{BD19763F-6B91-0649-A0B0-897C0A0F0E94}" srcOrd="0" destOrd="0" presId="urn:microsoft.com/office/officeart/2005/8/layout/hierarchy1"/>
    <dgm:cxn modelId="{4E88D17F-5C6F-8C48-BAB3-1700FBDC01CA}" type="presOf" srcId="{AC119B14-1209-49E3-9A1D-44CC43071C8D}" destId="{8BC9875D-3E7A-DB42-AA5E-7ADF594B2AC2}" srcOrd="0" destOrd="0" presId="urn:microsoft.com/office/officeart/2005/8/layout/hierarchy1"/>
    <dgm:cxn modelId="{7E1FA460-58F6-B64B-8507-29441D3BDA0E}" type="presOf" srcId="{E9DD3E09-D303-44BE-8407-8B8EA43A5366}" destId="{691D0D49-8AC4-014F-AAE6-AADEAF861387}" srcOrd="0" destOrd="0" presId="urn:microsoft.com/office/officeart/2005/8/layout/hierarchy1"/>
    <dgm:cxn modelId="{F1626477-489C-EB44-9216-6C6ECF9C698C}" type="presParOf" srcId="{BD19763F-6B91-0649-A0B0-897C0A0F0E94}" destId="{43017CCE-1ABD-F14E-8D9F-97D1BDD43683}" srcOrd="0" destOrd="0" presId="urn:microsoft.com/office/officeart/2005/8/layout/hierarchy1"/>
    <dgm:cxn modelId="{D030D89F-330B-4F42-900F-72D559D57A65}" type="presParOf" srcId="{43017CCE-1ABD-F14E-8D9F-97D1BDD43683}" destId="{2992A7F1-4038-9D4B-82AE-92DBA862D7B3}" srcOrd="0" destOrd="0" presId="urn:microsoft.com/office/officeart/2005/8/layout/hierarchy1"/>
    <dgm:cxn modelId="{67593A92-7569-9649-B054-7559CF9BE627}" type="presParOf" srcId="{2992A7F1-4038-9D4B-82AE-92DBA862D7B3}" destId="{C20D3218-2F7E-7C46-BA43-4B67F6FFFEEF}" srcOrd="0" destOrd="0" presId="urn:microsoft.com/office/officeart/2005/8/layout/hierarchy1"/>
    <dgm:cxn modelId="{ABB4FC87-D484-0847-931D-99E9529CB0BA}" type="presParOf" srcId="{2992A7F1-4038-9D4B-82AE-92DBA862D7B3}" destId="{8BC9875D-3E7A-DB42-AA5E-7ADF594B2AC2}" srcOrd="1" destOrd="0" presId="urn:microsoft.com/office/officeart/2005/8/layout/hierarchy1"/>
    <dgm:cxn modelId="{C9A9595D-7745-F547-8B13-632AC3AEA7A9}" type="presParOf" srcId="{43017CCE-1ABD-F14E-8D9F-97D1BDD43683}" destId="{3E0219B3-EF85-B74E-9B28-A6B84E11482E}" srcOrd="1" destOrd="0" presId="urn:microsoft.com/office/officeart/2005/8/layout/hierarchy1"/>
    <dgm:cxn modelId="{2636CAC2-E9C5-BF4B-A031-9393F96A9082}" type="presParOf" srcId="{BD19763F-6B91-0649-A0B0-897C0A0F0E94}" destId="{17E30D53-FC5F-9244-A9C2-5FAFD24B7888}" srcOrd="1" destOrd="0" presId="urn:microsoft.com/office/officeart/2005/8/layout/hierarchy1"/>
    <dgm:cxn modelId="{E47C6767-9A71-004B-989B-D18E9CE92282}" type="presParOf" srcId="{17E30D53-FC5F-9244-A9C2-5FAFD24B7888}" destId="{E75B1638-D5B3-F84C-B904-BE78EDAA6ED4}" srcOrd="0" destOrd="0" presId="urn:microsoft.com/office/officeart/2005/8/layout/hierarchy1"/>
    <dgm:cxn modelId="{C82462D9-9A73-E345-B729-BA4AF2D08361}" type="presParOf" srcId="{E75B1638-D5B3-F84C-B904-BE78EDAA6ED4}" destId="{59DDDF94-CFAE-564A-B510-C6994A2C403E}" srcOrd="0" destOrd="0" presId="urn:microsoft.com/office/officeart/2005/8/layout/hierarchy1"/>
    <dgm:cxn modelId="{E7196CCE-1B97-9140-9EC1-645623B58825}" type="presParOf" srcId="{E75B1638-D5B3-F84C-B904-BE78EDAA6ED4}" destId="{691D0D49-8AC4-014F-AAE6-AADEAF861387}" srcOrd="1" destOrd="0" presId="urn:microsoft.com/office/officeart/2005/8/layout/hierarchy1"/>
    <dgm:cxn modelId="{77176962-5940-5442-ACE0-757D18F21122}" type="presParOf" srcId="{17E30D53-FC5F-9244-A9C2-5FAFD24B7888}" destId="{76A05620-54AD-5145-A339-EED48014DB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D3218-2F7E-7C46-BA43-4B67F6FFFEEF}">
      <dsp:nvSpPr>
        <dsp:cNvPr id="0" name=""/>
        <dsp:cNvSpPr/>
      </dsp:nvSpPr>
      <dsp:spPr>
        <a:xfrm>
          <a:off x="632" y="1353599"/>
          <a:ext cx="2220143" cy="1409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9875D-3E7A-DB42-AA5E-7ADF594B2AC2}">
      <dsp:nvSpPr>
        <dsp:cNvPr id="0" name=""/>
        <dsp:cNvSpPr/>
      </dsp:nvSpPr>
      <dsp:spPr>
        <a:xfrm>
          <a:off x="247315" y="1587947"/>
          <a:ext cx="2220143" cy="1409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The predict function is used to help find the certain clothing items predict value for the following year based of previous years. </a:t>
          </a:r>
        </a:p>
      </dsp:txBody>
      <dsp:txXfrm>
        <a:off x="288606" y="1629238"/>
        <a:ext cx="2137561" cy="1327209"/>
      </dsp:txXfrm>
    </dsp:sp>
    <dsp:sp modelId="{59DDDF94-CFAE-564A-B510-C6994A2C403E}">
      <dsp:nvSpPr>
        <dsp:cNvPr id="0" name=""/>
        <dsp:cNvSpPr/>
      </dsp:nvSpPr>
      <dsp:spPr>
        <a:xfrm>
          <a:off x="2714141" y="1353599"/>
          <a:ext cx="2220143" cy="1409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D0D49-8AC4-014F-AAE6-AADEAF861387}">
      <dsp:nvSpPr>
        <dsp:cNvPr id="0" name=""/>
        <dsp:cNvSpPr/>
      </dsp:nvSpPr>
      <dsp:spPr>
        <a:xfrm>
          <a:off x="2960823" y="1587947"/>
          <a:ext cx="2220143" cy="1409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Example – finding the predicted value of shorts based of March 2018 , 2019 , and 2020 is 6.73088</a:t>
          </a:r>
        </a:p>
      </dsp:txBody>
      <dsp:txXfrm>
        <a:off x="3002114" y="1629238"/>
        <a:ext cx="2137561" cy="1327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BBCE7-27E6-7642-9FAF-F480F696CBE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D6F34-A5A0-B749-AD90-5B155FC9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5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D539-C0BD-C74C-88A1-69FD2E5CC11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ED7B-E00D-844B-88B6-2B879D1A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D539-C0BD-C74C-88A1-69FD2E5CC11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ED7B-E00D-844B-88B6-2B879D1A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D539-C0BD-C74C-88A1-69FD2E5CC11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ED7B-E00D-844B-88B6-2B879D1A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2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D539-C0BD-C74C-88A1-69FD2E5CC11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ED7B-E00D-844B-88B6-2B879D1A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1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D539-C0BD-C74C-88A1-69FD2E5CC11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ED7B-E00D-844B-88B6-2B879D1A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D539-C0BD-C74C-88A1-69FD2E5CC11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ED7B-E00D-844B-88B6-2B879D1A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D539-C0BD-C74C-88A1-69FD2E5CC11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ED7B-E00D-844B-88B6-2B879D1A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1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D539-C0BD-C74C-88A1-69FD2E5CC11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ED7B-E00D-844B-88B6-2B879D1A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D539-C0BD-C74C-88A1-69FD2E5CC11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ED7B-E00D-844B-88B6-2B879D1A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D539-C0BD-C74C-88A1-69FD2E5CC11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ED7B-E00D-844B-88B6-2B879D1A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D539-C0BD-C74C-88A1-69FD2E5CC11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ED7B-E00D-844B-88B6-2B879D1A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0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9D539-C0BD-C74C-88A1-69FD2E5CC11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ED7B-E00D-844B-88B6-2B879D1A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677BAFB-3BD3-41BB-9107-FAE224AE2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E6823A9B-C188-42D4-847C-3AD928DB1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34B557F3-1A0C-4749-A6DB-EAC082DF3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55D55AA6-3751-494F-868A-DCEDC5CE82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VTThrift Project Explanation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Jessie and Howie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xmlns="" id="{4D4C00DC-4DC6-4CD2-9E31-F17E6CEBC5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xmlns="" id="{D82AB1B2-7970-42CF-8BF5-567C69E9F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xmlns="" id="{66FB5A75-BDE2-4F12-A95B-C48788A76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1731" cy="537747"/>
            <a:chOff x="2504802" y="1755501"/>
            <a:chExt cx="1591731" cy="537747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C86CBC8-A814-4C0C-A287-7C549693D2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6AA52F4F-14E6-402F-A196-668B9CA9BC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10FB9CA-E7FA-462C-B537-F1224ED1AC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D8469AE7-A75B-4F37-850B-EF5974ABED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xmlns="" id="{63301095-70B2-49AA-8DA9-A35629AD6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442" y="4175849"/>
            <a:ext cx="1861478" cy="1861677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D218E08C-0BEA-45C2-8C09-4141DDDA00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32F6090-14E0-44C6-B9FC-C91047BCDC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DB9402B-335C-4892-9E7C-C400E95BE0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E7A4371D-4448-409A-93F3-0C92E3EBDC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780149CB-4B8F-4FD1-AC5E-25670C9EA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92D49A1A-35B0-4620-9D1E-A782A0E978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FF46F08-B1E4-44C1-BD4A-4191D6EAD9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8DB16610-3D81-4E5C-850D-5D1245C0DC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E05501B2-83AC-4299-BE5A-8CA16B4089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07CF1B90-3B3A-403E-A94F-8B82945D07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56A1CBA9-4AC1-4C42-9429-3FF31DF282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21318D9B-FD39-402A-ADFA-0E6CC789A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333FB08F-B346-47C0-A7CD-1DE53E6C0D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893AD6F2-6408-4A8E-9749-CB7388EF3D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715D9D2F-1568-4BE3-A54A-69F52492B0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9AB547A7-0D80-491F-98B4-C6B7CC4FC4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E2693CD-DAF5-4B26-9A2F-17673BF318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A96EEE12-952A-4693-B161-D7071D6010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F4228DCC-1611-4BDC-90AA-231F67EB11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DA163C3C-D3DF-461F-B6A8-90C7C227D1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021D29-2980-41C3-AB83-DA93C105BC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AC09C1FA-1A9D-49A7-9D73-8B777140A3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0B8D8CD4-7B9B-48A5-BC59-0CB859354F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224D0A27-A8B0-4020-9399-24127726E6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168E8EBA-9F8C-4650-B9BE-38A0A56BCF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6A460BB3-2605-4AA2-AE1D-B9FB61EBF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1E2E38EE-DBBE-4CC1-9498-E7193E1B2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BF191D5C-7D2A-4408-A8F2-389D2360F9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08F7193B-B379-4921-9F17-1841D50611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B4C5E53C-6003-4F74-B1CA-C7EA1E4993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CB97B2B1-1CF5-46A5-940D-AB8F57F590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0783F4F1-D8CE-4453-B79B-AD976E272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06A7A4C9-F24F-4F00-A2FA-29E788A091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EB694A32-59D6-46E3-8CE4-E4C485C2CB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983EBB4C-28FF-41C6-90D6-5F30FC0868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0707659D-8AE9-49B5-AB29-ECC099F495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5C987ECC-9573-46EA-9C4A-7C3CAE39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4DAF6708-18C2-4082-B024-6CEA32AE01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72CBB5AE-39E2-4D9B-A834-64D31B0032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4592DE98-77BF-4E8E-AEB4-1934207BAE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5AF5D9A0-BA94-4D2B-8479-26C55355B6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2CAA6A8E-7ACF-4EF7-AAD6-734A009DCF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D3DD3695-F212-4BAD-BBB3-EC1F62474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AB1B3ECB-7594-4C5C-B62B-E686C0A89E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5EE54C3C-D9E5-4782-B8F6-058EB2D63E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EAE78EEE-DC43-44E1-AB47-ACB80F94B1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847D67EF-1141-4582-866E-FE02FB2360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99ECC931-60A1-4628-A34B-4B68DA3CC2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A587D2BE-3417-44AE-BEEF-57F88CECB4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FCEB2ED3-A08D-4286-B75D-893289F3F3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7C7DB7BB-8173-4377-85B0-032B7BDAB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93EF69B4-3F48-4509-8BF8-926E23BC1D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C1A86650-1EF5-46E3-885D-96985105A8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47EBBDE2-BD90-481F-A671-34E2186FB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87DAF1CB-838D-4C5C-8FB7-76BF677FEB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64573DA8-D2F3-4644-AC79-83843615C4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41AB53B8-0D5C-44BD-A2A9-ABBF659E1F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29B7FA60-B453-4877-8D47-CA1209DF91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7A6D2414-BCCC-40E8-B990-47642EFE96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B0F37C2B-B7E6-420D-AD39-3AE4A2FBE9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F6417E45-D7FC-40B8-AD49-941B28D18C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2A8D1963-0C59-476C-AAFA-A7AF4FF50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6BE777A9-EC29-46FC-AD21-AC7FD89B13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C63BA1CE-93FB-42C7-8381-765E50023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7F30F275-ADC8-4FD1-8B4B-673B37517B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DB20529C-F2DD-4607-8DEE-19A9329686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B8029A9A-DFF9-49CE-8CEE-95A6695F39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6822C2EC-B05D-4CE6-9D59-164769D0ED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53A0760F-F576-4A97-94AF-8BBE590844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CA76721C-646A-4910-AD1A-BE6B67767C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065D4766-CAEC-4074-A9E2-6110A12389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4F1A0AC6-319D-49D8-A4FB-17A70E8E89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79502B48-2B92-45BF-B9AC-1102B38078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6363AFA7-321F-431C-B2FD-ADCB4D24BD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33EDDE1B-7379-4973-8CFD-F3C737104D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1F20B58A-2DB8-46B2-9E93-9C8C817DCD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A5A3EF12-3DA1-4505-A44B-1B96348873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5B08812B-9264-47E7-8EC8-1233869F6B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2A29F226-A243-410B-BEE4-EBA9DD76F8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9DF57348-F837-475C-A7AA-3C7210041E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1E41B89A-9A45-4947-ADB0-9400400498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6C1F1525-32BC-46E1-84E6-C2BB88730B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C73A8972-BA44-40C6-B045-83E78C4D4A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C196E956-03D1-4F79-826A-A2F5E3DEF1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ADA7B07B-EAC8-4FA5-B14F-3ABF8BA7A2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93C28672-FF9E-4FE0-AC47-2FDD26CD75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E347BAB3-EA9C-4ADD-AE5E-28F2E3C538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321920C4-EE31-4F03-A0D5-A280D3F4B1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6EBB3D05-4C78-4F10-8D03-8909DBCFB3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FC65F531-84E4-463F-8791-EB6EDFA639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A63BB6A3-D482-43F2-9F5F-20E163CC44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ABDCCD34-EB5D-4194-8A28-1424E98AE4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F058544E-163D-4FFF-9A69-0B3A3F2D66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11041486-0577-4F0E-8DD5-5E20E26729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71D11099-C84E-43AC-9F20-92460E1708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E598FB87-8AFF-4C56-9E2C-776F4641E9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7701E761-16DE-4350-9718-DD81B37FB9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552E747F-E415-4348-A11A-4CABCB64B5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C6472F13-E6DE-4469-9563-F478261B6E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5C72FE15-910B-4622-A14C-AFA2DFCC02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BAB8F759-DEFA-4D35-B76E-6D3034FB77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A1BBCEBD-DCE2-4354-B878-49ABEC3679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2CBB3A18-0021-403F-8E24-8805829B42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8FDF7AAC-1EC6-4409-90AB-DBB984883D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5B9999E8-7D25-4049-8328-685B556DC6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E77FC8A9-DEAE-424D-B460-12E0F3268D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54F9C69A-0DCF-444A-B970-32B4120483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8BD94DDA-54FF-48EE-9DAC-C0EA6F91D4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E18A6989-0132-4CB7-BB68-EEBC4E0806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A1357332-D19F-4C2B-B474-21D5539B90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295C7590-8B80-428C-95A9-638B265425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CA0E8A31-7520-4726-9D96-43BA87407E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9407EEE0-5D8E-4CCC-A91B-0CB523227C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3799DFCC-868B-4257-B530-8E8D616CC5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F7F5EEB5-FE82-45A8-97C4-88460ABAFB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CD76E4C7-EB07-499D-9BC3-FF39C8B613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86EFDF8D-E5F7-4EB8-B8DA-3CC7E21D88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2CA6506B-EACA-4FB2-81AB-E028F44786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193E4771-2787-4901-93D8-7E90F3F479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0EA31773-15F1-4605-8787-6891ABB211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1302C213-2CD5-4168-9534-111E6E81A8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B9B36C24-2336-41FD-BAC4-6CD69DFD55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CA3AFAFE-D376-4A7B-928B-833531472D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7C685A00-A4F7-4250-BAAA-70978DADE4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E52682F3-EDD5-4BDC-BB19-A4540873A8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2C5E1880-CFBA-4547-9C23-6D2C433048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439AAF4F-2AAD-4A02-A7FA-FE28D52869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05614144-9309-41ED-8E05-839A6EEFF8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24324D6F-A81D-45F2-BA36-C53F1AB0C6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6B00668D-07BC-47CF-9D1E-F94EC7C56F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BCF78A89-29F2-4973-8463-DF3C57EFB4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F5BCB645-FB02-40FC-99A4-06CA3F1B2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F6115A3A-2FBE-4633-A426-37D05BC071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AEFD8D2F-B95A-4C0A-AE85-53171B29F5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4DD4F397-1F35-4E06-8EC1-8F58C51912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B031E5E0-C77D-49F7-ADF2-258D23052D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3F044DE9-FE64-4C30-8191-7E1547880C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9B18BCEB-85ED-4077-ACB7-FEB2F6443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00C0927E-2CCF-4F8E-8A54-22B8A93C97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D0C3350E-04F5-4FED-9991-4DD964E099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F43D0338-A6C9-4866-8D0C-072664518E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40EA171B-27E2-4100-9D5F-123CF6E7F9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22FD540C-F3DF-40F5-B2BE-BBD113EF43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57768D93-FAD4-4236-969B-B8EE8E88F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0F5E0490-21C2-4EF6-950D-38814F32C2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8E981C9B-710F-4034-AE82-28B1B07245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xmlns="" id="{CC62C2CC-DBAE-4877-8F55-02FE00AE8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xmlns="" id="{D8F57D8B-1988-441F-9DAE-A525DA5E9D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xmlns="" id="{6715F028-3A13-4D5F-86C4-74C0AD81D6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DC6C9B50-47B3-44E7-B897-43D010A18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F3F602F0-702E-4D5F-A4FC-0E602C02B9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xmlns="" id="{9F379870-B34C-4DFC-9F0A-BDAB8C89FE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xmlns="" id="{641092AC-FED1-4D1D-B57C-0AC883CA95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xmlns="" id="{EA8A0B5E-5BB1-46AF-AC31-7D3756F354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xmlns="" id="{1C519384-2192-432B-B768-64B4BC2DA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xmlns="" id="{13C77A9D-44F0-4289-A611-D8AF813570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xmlns="" id="{0A54AEDC-E418-4E02-A713-6CE30C0CDD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xmlns="" id="{24FECFE3-9F31-47B0-B17F-CF2A1CEE85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xmlns="" id="{68167DF4-8B16-419B-B7BA-2FD5FF6CC8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xmlns="" id="{A543D24F-44C0-4DDF-A30E-8C8407548F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xmlns="" id="{63DEAE3C-3931-41EE-B4A1-F9385602BE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xmlns="" id="{B11945CD-32F6-4C09-82AF-5510512312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xmlns="" id="{9109F44F-512F-4792-AED2-ECA80DDE16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xmlns="" id="{29B9E19B-BC56-46F2-BFFF-1688CEA55A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xmlns="" id="{F573BDDE-4AED-43FB-B8D1-B5F3708931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xmlns="" id="{EFFDA684-6DFF-4629-830E-6F2ACAB8C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xmlns="" id="{92E23250-6349-4726-AF61-08A57B3A2E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xmlns="" id="{8536AAE6-5497-4B0A-9C9F-4EAA1BB322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xmlns="" id="{52B72898-B9DE-4574-BB20-0C317954D4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21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72274" y="2743200"/>
            <a:ext cx="4514126" cy="381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1 : {r start}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8529"/>
            <a:ext cx="5181600" cy="284553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2400" dirty="0" smtClean="0"/>
              <a:t>Setup Chunk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2400" dirty="0" smtClean="0"/>
              <a:t>Reads CSV with our randomized data , which should be replaced with your inventory data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2400" dirty="0" smtClean="0"/>
              <a:t>Gives a statistical summary including mean , median ,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and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percentile , min , max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2400" dirty="0" smtClean="0"/>
              <a:t>Declares each column of the excel a variable in R Studio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08608" y="2578529"/>
            <a:ext cx="963592" cy="35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361994" y="3543300"/>
            <a:ext cx="3810206" cy="5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56651" y="4441996"/>
            <a:ext cx="2863149" cy="16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0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Chunk 2 : {r clothe}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Combines all respective months together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Example – Jan 2018 , Jan 2019 , Jan 2020 Inventory is all geared together to predict the following years of January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Rank System (1-36 for each month)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1 = Jan 2018 , 36 = Dec 2020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xmlns="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832968"/>
            <a:ext cx="6019331" cy="11888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563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3 : {predict}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3" y="2048885"/>
            <a:ext cx="4687706" cy="3165259"/>
          </a:xfrm>
        </p:spPr>
      </p:pic>
      <p:graphicFrame>
        <p:nvGraphicFramePr>
          <p:cNvPr id="8" name="Content Placeholder 3">
            <a:extLst>
              <a:ext uri="{FF2B5EF4-FFF2-40B4-BE49-F238E27FC236}">
                <a16:creationId xmlns="" xmlns:a16="http://schemas.microsoft.com/office/drawing/2014/main" id="{5DB37219-FDFA-47D1-81DF-D170FD37D3C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3631514"/>
            <a:ext cx="12700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0855A890-B60B-4670-9DC2-69DC05015A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Chunk 4 : {plots}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51" y="997306"/>
            <a:ext cx="3703320" cy="229605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72" y="1038968"/>
            <a:ext cx="3703320" cy="2212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51" y="3729738"/>
            <a:ext cx="3703320" cy="219421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98" y="3808432"/>
            <a:ext cx="3703320" cy="20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0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C7FA33FF-088D-4F16-95A2-2C64D353DE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376EFB1-01CF-419F-ABF1-2AF02BBFC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Definitions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1700"/>
              <a:t>Residuals vs Fitted - Linearity is assumed when red line is close to the dotted line # </a:t>
            </a:r>
          </a:p>
          <a:p>
            <a:r>
              <a:rPr lang="en-US" sz="1700"/>
              <a:t>Normal Q-Q - normality is assumed when points fall along a reference line (45 degree line)# </a:t>
            </a:r>
          </a:p>
          <a:p>
            <a:r>
              <a:rPr lang="en-US" sz="1700"/>
              <a:t>Scale-location vs Standard residuals - when red line is roughly horizontal across the homoscedasticity - assumption with random sample of data can't be shown through the plot</a:t>
            </a:r>
          </a:p>
          <a:p>
            <a:r>
              <a:rPr lang="en-US" sz="1700"/>
              <a:t>Residuals vs Leverage - helps determine outlier in chart , look for points that don't follow the trend</a:t>
            </a:r>
          </a:p>
          <a:p>
            <a:r>
              <a:rPr lang="en-US" sz="1700"/>
              <a:t>Linearity: The relationship between X and the mean of Y is linear.</a:t>
            </a:r>
          </a:p>
          <a:p>
            <a:r>
              <a:rPr lang="en-US" sz="1700"/>
              <a:t>Homoscedasticity: The variance of residual is the same for any value of X.</a:t>
            </a:r>
          </a:p>
          <a:p>
            <a:r>
              <a:rPr lang="en-US" sz="1700"/>
              <a:t>Independence: Observations are independent of each other.</a:t>
            </a:r>
          </a:p>
          <a:p>
            <a:r>
              <a:rPr lang="en-US" sz="1700"/>
              <a:t>Normality: For any fixed value of X, Y is normally distributed."</a:t>
            </a:r>
          </a:p>
        </p:txBody>
      </p:sp>
    </p:spTree>
    <p:extLst>
      <p:ext uri="{BB962C8B-B14F-4D97-AF65-F5344CB8AC3E}">
        <p14:creationId xmlns:p14="http://schemas.microsoft.com/office/powerpoint/2010/main" val="166911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385E1BDC-A9B0-4A87-82E3-F3187F69A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0990C621-3B8B-4820-8328-D47EF7CE8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/>
              <a:t>Chunk 5 : {confidence_intervals}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1A2385B-1D2A-4E17-84FA-6CB7F0AAE4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E791F2F-79DB-4CC0-9FA1-001E3E91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Predicts the range of fitted (predicted) values (lower and upper limit) for a clothing item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Example modelshirts – predicted value (lower and upper) while also giving a predicted values for each month ranging from January 2018 -  Dec 2020.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89" y="2729397"/>
            <a:ext cx="2882896" cy="34838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3580732"/>
            <a:ext cx="5523082" cy="17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6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Chunk 6 : {correlation}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xmlns="" id="{8E3D5609-7927-420E-AB67-A29AE795F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The Spearman correlation takes a particular month and compares two clothing items from that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It is helpful to compare two items and see the relationship between the two.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The example I used is comparing the month of September’s pant and shorts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Based on the output it defines the correlation , inverse relationship would have a negative output , compared to a direct relationship with a positive , and no relationship is marked with an zero.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Content Placeholder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81" y="1782982"/>
            <a:ext cx="4479487" cy="211655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4922859"/>
            <a:ext cx="6253212" cy="7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8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433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VTThrift Project Explanation </vt:lpstr>
      <vt:lpstr>Chunk 1 : {r start}</vt:lpstr>
      <vt:lpstr>Chunk 2 : {r clothe}</vt:lpstr>
      <vt:lpstr>Chunk 3 : {predict}</vt:lpstr>
      <vt:lpstr>Chunk 4 : {plots}</vt:lpstr>
      <vt:lpstr>Definitions </vt:lpstr>
      <vt:lpstr>Chunk 5 : {confidence_intervals}</vt:lpstr>
      <vt:lpstr>Chunk 6 : {correlation}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VTThrift Project Explanation </dc:title>
  <dc:creator>Marhawe Asmerom</dc:creator>
  <cp:lastModifiedBy>Marhawe Asmerom</cp:lastModifiedBy>
  <cp:revision>10</cp:revision>
  <dcterms:created xsi:type="dcterms:W3CDTF">2021-12-07T14:40:56Z</dcterms:created>
  <dcterms:modified xsi:type="dcterms:W3CDTF">2021-12-07T16:06:13Z</dcterms:modified>
</cp:coreProperties>
</file>