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66af9ae65_3_4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66af9ae65_3_4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66af9ae65_3_5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66af9ae65_3_5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66af9ae65_3_6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66af9ae65_3_6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66af9ae65_3_7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66af9ae65_3_7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66af9ae65_3_7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66af9ae65_3_7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66af9ae65_3_8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66af9ae65_3_8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66af9ae65_3_8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66af9ae65_3_8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66af9ae65_3_10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66af9ae65_3_10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66af9ae65_3_1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66af9ae65_3_1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66af9ae65_0_6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66af9ae65_0_6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66af9ae65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66af9ae65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66af9ae65_3_13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66af9ae65_3_13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66af9ae65_3_14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66af9ae65_3_14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66af9ae65_0_7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66af9ae65_0_7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66af9ae65_0_7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66af9ae65_0_7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66af9ae65_0_8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66af9ae65_0_8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66af9ae65_4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66af9ae65_4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66af9ae65_0_2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66af9ae65_0_2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66af9ae65_0_3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66af9ae65_0_3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66af9ae65_0_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66af9ae65_0_3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66af9ae65_3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66af9ae65_3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66af9ae65_3_2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66af9ae65_3_2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66af9ae65_3_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66af9ae65_3_3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66af9ae65_3_4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66af9ae65_3_4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ghdx.healthdata.org/record/ihme-data/premise-general-population-covid-19-health-services-disruption-survey-2020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685800" y="2296349"/>
            <a:ext cx="7771800" cy="22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IDENTIFICAÇÃO DE PERFIS SOCIOECONÔMICOS DE UNIVERSITÁRIOS PRESTADORES DO ENADE UTILIZANDO O K</a:t>
            </a:r>
            <a:r>
              <a:rPr b="1" lang="en-US" sz="2400"/>
              <a:t>-</a:t>
            </a:r>
            <a:r>
              <a:rPr b="1" lang="en-US" sz="2400"/>
              <a:t>MEANS</a:t>
            </a:r>
            <a:endParaRPr b="1" sz="2400"/>
          </a:p>
        </p:txBody>
      </p:sp>
      <p:sp>
        <p:nvSpPr>
          <p:cNvPr id="59" name="Google Shape;59;p14"/>
          <p:cNvSpPr/>
          <p:nvPr/>
        </p:nvSpPr>
        <p:spPr>
          <a:xfrm>
            <a:off x="771175" y="4111109"/>
            <a:ext cx="7771800" cy="1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Alunos: 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Guilherme Zafra Garcia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João Paulo Dutra Kreling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Marlon Alves Bomfim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435675" y="1791025"/>
            <a:ext cx="8272500" cy="4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Outro ponto importante, é conhecer a distribuição por sexo dentro dos cursos, se baseando na quantidade de clusters estabelecidos</a:t>
            </a:r>
            <a:endParaRPr/>
          </a:p>
        </p:txBody>
      </p:sp>
      <p:sp>
        <p:nvSpPr>
          <p:cNvPr id="116" name="Google Shape;116;p23"/>
          <p:cNvSpPr txBox="1"/>
          <p:nvPr>
            <p:ph type="title"/>
          </p:nvPr>
        </p:nvSpPr>
        <p:spPr>
          <a:xfrm>
            <a:off x="435675" y="1250125"/>
            <a:ext cx="8022300" cy="5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</a:rPr>
              <a:t>RESULTADOS E DISCUSSÃO</a:t>
            </a:r>
            <a:endParaRPr b="1" sz="2900"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025" y="2764432"/>
            <a:ext cx="7771949" cy="3577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subTitle"/>
          </p:nvPr>
        </p:nvSpPr>
        <p:spPr>
          <a:xfrm>
            <a:off x="435675" y="1791025"/>
            <a:ext cx="8272500" cy="4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A partir do momento que temos os perfis definidos para os clusters envolvendo curso, sexo e idade, cabe avaliar como é a relação da renda e a raça auto-declarada do estudante, o que nos permite compreender melhor quem compoe a classe discente para cada curso ofertado nas universidades</a:t>
            </a:r>
            <a:endParaRPr/>
          </a:p>
        </p:txBody>
      </p:sp>
      <p:sp>
        <p:nvSpPr>
          <p:cNvPr id="123" name="Google Shape;123;p24"/>
          <p:cNvSpPr txBox="1"/>
          <p:nvPr>
            <p:ph type="title"/>
          </p:nvPr>
        </p:nvSpPr>
        <p:spPr>
          <a:xfrm>
            <a:off x="435675" y="1250125"/>
            <a:ext cx="8022300" cy="5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</a:rPr>
              <a:t>RESULTADOS E DISCUSSÃO</a:t>
            </a:r>
            <a:endParaRPr b="1" sz="2900"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75" y="3120767"/>
            <a:ext cx="7772100" cy="3495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435675" y="1791025"/>
            <a:ext cx="8272500" cy="4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Inicia-se</a:t>
            </a:r>
            <a:r>
              <a:rPr lang="en-US"/>
              <a:t> um mapeamento do perfil dos estudantes do ensino superior, porém para a afirmação anterior, é necessário complementar com a seguinte figura:</a:t>
            </a:r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435675" y="1250125"/>
            <a:ext cx="8022300" cy="5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</a:rPr>
              <a:t>RESULTADOS E DISCUSSÃO</a:t>
            </a:r>
            <a:endParaRPr b="1" sz="2900"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25" y="2668465"/>
            <a:ext cx="8272350" cy="3632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idx="1" type="subTitle"/>
          </p:nvPr>
        </p:nvSpPr>
        <p:spPr>
          <a:xfrm>
            <a:off x="435675" y="1791025"/>
            <a:ext cx="8272500" cy="4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O ponto de destaque com a análise de ambas as figuras, constata-se que a população autodeclarada Negra, Parda e Indigena, são as que menos estão inseridas no meio acadêmico, quanto aos autodeclarados brancos, assim como na análise de renda, são os que possuem uma média menor em seus rendimentos financeiros. </a:t>
            </a:r>
            <a:endParaRPr sz="1600"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Com a renda mapeada, tem-se que entender o comportamento das horas de estudos e a forma de ingresso do universitário.</a:t>
            </a:r>
            <a:endParaRPr sz="1600"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7" name="Google Shape;137;p26"/>
          <p:cNvSpPr txBox="1"/>
          <p:nvPr>
            <p:ph type="title"/>
          </p:nvPr>
        </p:nvSpPr>
        <p:spPr>
          <a:xfrm>
            <a:off x="435675" y="1250125"/>
            <a:ext cx="8022300" cy="5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</a:rPr>
              <a:t>RESULTADOS E DISCUSSÃO</a:t>
            </a:r>
            <a:endParaRPr b="1" sz="2900"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350" y="3702425"/>
            <a:ext cx="2524125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775" y="3683375"/>
            <a:ext cx="252412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idx="1" type="subTitle"/>
          </p:nvPr>
        </p:nvSpPr>
        <p:spPr>
          <a:xfrm>
            <a:off x="435675" y="1791025"/>
            <a:ext cx="8272500" cy="4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Destaca-se que, com exceção dos universitários que ingressaram no ensino superior, todas as outras políticas afirmativas apresentam média de renda entre 1,5 a 3 salários mínimos, demonstrando que todos os clusters neste critério definem que rendas maiores que 10 salários mínimos são outliers</a:t>
            </a:r>
            <a:endParaRPr/>
          </a:p>
        </p:txBody>
      </p:sp>
      <p:sp>
        <p:nvSpPr>
          <p:cNvPr id="145" name="Google Shape;145;p27"/>
          <p:cNvSpPr txBox="1"/>
          <p:nvPr>
            <p:ph type="title"/>
          </p:nvPr>
        </p:nvSpPr>
        <p:spPr>
          <a:xfrm>
            <a:off x="435675" y="1250125"/>
            <a:ext cx="8022300" cy="5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</a:rPr>
              <a:t>RESULTADOS E DISCUSSÃO</a:t>
            </a:r>
            <a:endParaRPr b="1" sz="2900"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825" y="3281125"/>
            <a:ext cx="6620349" cy="29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435675" y="1791025"/>
            <a:ext cx="8272500" cy="4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Outro demonstrativo ao comparar os clusters, é a utilização de políticas públicas para ingresso no ensino superior, cabe também destacar um pequeno detalhe que, para os universitários autodeclarados brancos há outliers informando que utilizaram cotas etnico-raciais. Aqui voltamos à discussão sobre a diferença entre os ingressos, por ficar evidente que boa parte do acesso à universidade de Pretos, Pardos e Indígenas, se dá pelas políticas de inclusão.</a:t>
            </a:r>
            <a:endParaRPr/>
          </a:p>
        </p:txBody>
      </p:sp>
      <p:sp>
        <p:nvSpPr>
          <p:cNvPr id="152" name="Google Shape;152;p28"/>
          <p:cNvSpPr txBox="1"/>
          <p:nvPr>
            <p:ph type="title"/>
          </p:nvPr>
        </p:nvSpPr>
        <p:spPr>
          <a:xfrm>
            <a:off x="435675" y="1250125"/>
            <a:ext cx="7771800" cy="5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</a:rPr>
              <a:t>RESULTADOS E DISCUSSÃO</a:t>
            </a:r>
            <a:endParaRPr b="1" sz="2900"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613" y="3702450"/>
            <a:ext cx="5700775" cy="27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idx="1" type="subTitle"/>
          </p:nvPr>
        </p:nvSpPr>
        <p:spPr>
          <a:xfrm>
            <a:off x="435675" y="1791025"/>
            <a:ext cx="8272500" cy="4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É</a:t>
            </a:r>
            <a:r>
              <a:rPr lang="en-US"/>
              <a:t> importante compreender em qual período o universitário realiza seus estudos, e a relação com o seu estado cívil, para compreender muitas vezes o que leva a escolher o curso superior. Em sua grande maioria os cursos integrais possuem pessoas solteiras, enquanto aos demais, é mais diversificado e o noturno ganha espaço.</a:t>
            </a:r>
            <a:endParaRPr/>
          </a:p>
        </p:txBody>
      </p:sp>
      <p:sp>
        <p:nvSpPr>
          <p:cNvPr id="159" name="Google Shape;159;p29"/>
          <p:cNvSpPr txBox="1"/>
          <p:nvPr>
            <p:ph type="title"/>
          </p:nvPr>
        </p:nvSpPr>
        <p:spPr>
          <a:xfrm>
            <a:off x="435675" y="1250125"/>
            <a:ext cx="8022300" cy="5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</a:rPr>
              <a:t>RESULTADOS E DISCUSSÃO</a:t>
            </a:r>
            <a:endParaRPr b="1" sz="2900"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125" y="3348650"/>
            <a:ext cx="5959749" cy="30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idx="1" type="subTitle"/>
          </p:nvPr>
        </p:nvSpPr>
        <p:spPr>
          <a:xfrm>
            <a:off x="435675" y="1791025"/>
            <a:ext cx="8272500" cy="4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Por último, a análise feita compreende a relação de ingresso com o tipo de ensino médio cursado, pois a origem é um dos pontos que têm maior impacto nas dificuldades de cursar e acompanhar os conteúdos quando o aluno ingressa no ensino superior. Em sua maioria, os alunos que utilizaram políticas afirmativas para entrar no ensino superior, vieram de escolas públicas.</a:t>
            </a:r>
            <a:endParaRPr/>
          </a:p>
        </p:txBody>
      </p:sp>
      <p:sp>
        <p:nvSpPr>
          <p:cNvPr id="166" name="Google Shape;166;p30"/>
          <p:cNvSpPr txBox="1"/>
          <p:nvPr>
            <p:ph type="title"/>
          </p:nvPr>
        </p:nvSpPr>
        <p:spPr>
          <a:xfrm>
            <a:off x="435675" y="1250125"/>
            <a:ext cx="8022300" cy="5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</a:rPr>
              <a:t>RESULTADOS E DISCUSSÃO</a:t>
            </a:r>
            <a:endParaRPr b="1" sz="2900"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325" y="3388650"/>
            <a:ext cx="6091350" cy="32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idx="1" type="subTitle"/>
          </p:nvPr>
        </p:nvSpPr>
        <p:spPr>
          <a:xfrm>
            <a:off x="435675" y="1791025"/>
            <a:ext cx="8272500" cy="4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Os clusters analisados permitiram compreender que a avaliação de características são mais fortes quando tratamos a qual curso está matriculado e a idade do universitário, porém não deixa de traçar alguns paralelos importantes dentro de cada cluster.</a:t>
            </a:r>
            <a:endParaRPr sz="1700"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Para o primeiro cluster, é voltado para cursos de ciências biológicas, com maior predominância do público feminino, a maior variação nas faixas de idade e a faixa de renda entre 1,5 a 3 salários mínimos, enquanto o terceiro cluster, a variação das idades é menor, o público é equilibrado, e a faixa de renda passa a ser de 3 a 4,5 salários mínimos. Enquanto que nos clusters 2 e 4, o destaque fica por ser procurado em sua grande maioria pelos homens, e corresponder a cursos das ciências exatas.</a:t>
            </a:r>
            <a:endParaRPr sz="1700"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/>
              <a:t>Em todos os clusters, nota-se que a maioria dos alunos se auto declararam brancos, cuja renda varia entre 1,5 a 6 salários mínimos, enquanto pretos, pardos e indígenas, possuem a menor faixa de renda, e são ingressos a partir de políticas públicas .</a:t>
            </a:r>
            <a:endParaRPr sz="1700"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73" name="Google Shape;173;p31"/>
          <p:cNvSpPr txBox="1"/>
          <p:nvPr>
            <p:ph type="title"/>
          </p:nvPr>
        </p:nvSpPr>
        <p:spPr>
          <a:xfrm>
            <a:off x="435675" y="1250125"/>
            <a:ext cx="8022300" cy="5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</a:rPr>
              <a:t>RESULTADOS E DISCUSSÃO</a:t>
            </a:r>
            <a:endParaRPr b="1" sz="2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435675" y="1250125"/>
            <a:ext cx="7907100" cy="97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CONCLUSÃO</a:t>
            </a:r>
            <a:endParaRPr b="1" sz="2900"/>
          </a:p>
        </p:txBody>
      </p:sp>
      <p:sp>
        <p:nvSpPr>
          <p:cNvPr id="179" name="Google Shape;179;p32"/>
          <p:cNvSpPr txBox="1"/>
          <p:nvPr>
            <p:ph idx="1" type="subTitle"/>
          </p:nvPr>
        </p:nvSpPr>
        <p:spPr>
          <a:xfrm>
            <a:off x="435675" y="1791025"/>
            <a:ext cx="8272500" cy="4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 artigo aplicou o algoritmo de agrupamento de dados K-protótipos para realizar a identificação do perfil dos alunos avaliados no ENADE, buscando compreender as características de quem cursa o ensino superior no Brasil.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 a definição de 4 clusters para a execução do trabalho, pode-se identificar os perfis dos universitários, ingressos em cursos das áreas da ciências biológicas e da ciências exatas, tais como a faixa etária, sexo, renda, origem, raça/cor autodeclarada e tempo de estudo.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Portanto, os resultados do trabalho são considerados satisfatórios e dentro do esperado, desde o cálculo da melhor quantidade de grupos até o agrupamento em si, o qual foi validado pelo especialista de domínio.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571050" y="1975900"/>
            <a:ext cx="8110500" cy="362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seguinte trabalho visa a demonstração prática dos vários perfis socioeconômicos e </a:t>
            </a:r>
            <a:r>
              <a:rPr lang="en-US">
                <a:highlight>
                  <a:srgbClr val="FFFF00"/>
                </a:highlight>
              </a:rPr>
              <a:t>suas particularidades relacionadas aos inscritos</a:t>
            </a:r>
            <a:r>
              <a:rPr lang="en-US"/>
              <a:t> do Exame Nacional de Desempenho dos Estudantes (Enade).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Segundo Bourdieu e Passeron (1970), a escola é o principal meio de legitimar e/ou perpetuar a diferença de classes socioeconômicas.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 Exame Nacional de Desempenho dos Estudantes (Enade) avalia o desempenho dos egressos dos cursos de graduação de acordo com os conteúdos programáticos especificados no guia do curso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571050" y="1250125"/>
            <a:ext cx="77718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INTRODUÇÃO</a:t>
            </a:r>
            <a:endParaRPr b="1" sz="2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435675" y="1250125"/>
            <a:ext cx="7907100" cy="97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CONCLUSÃO</a:t>
            </a:r>
            <a:endParaRPr b="1" sz="2900"/>
          </a:p>
        </p:txBody>
      </p:sp>
      <p:sp>
        <p:nvSpPr>
          <p:cNvPr id="185" name="Google Shape;185;p33"/>
          <p:cNvSpPr txBox="1"/>
          <p:nvPr>
            <p:ph idx="1" type="subTitle"/>
          </p:nvPr>
        </p:nvSpPr>
        <p:spPr>
          <a:xfrm>
            <a:off x="435675" y="1791025"/>
            <a:ext cx="8272500" cy="4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dificuldades encontradas para a realização do trabalho se deram por conta do tamanho da base de dados que consta com mais de 430 mil instâncias e 137 atributos, e que mesmo quando reduzidas para os dados necessários, ainda permanece com 380 mil instâncias e 27 atributos, e em alguns momentos, o processamento dos dados teve que ser interrompida ou não finalizada, por estar levando mais de 15 horas para a sua execução.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Este fato comprometeu a análise no quesito de definição de qual seria a melhor quantidade de clusters para este projeto, para melhor definição de quais campos correlacionar.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As características obtidas dos clusters, permite sugerir às universidades e governo, melhorias nas políticas de condução e integração dos universitários no meio acadêmico, e políticas públicas de integração e permanência dos mesmos.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435675" y="1250125"/>
            <a:ext cx="7907100" cy="97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CONCLUSÃO</a:t>
            </a:r>
            <a:endParaRPr b="1" sz="2900"/>
          </a:p>
        </p:txBody>
      </p:sp>
      <p:sp>
        <p:nvSpPr>
          <p:cNvPr id="191" name="Google Shape;191;p34"/>
          <p:cNvSpPr txBox="1"/>
          <p:nvPr>
            <p:ph idx="1" type="subTitle"/>
          </p:nvPr>
        </p:nvSpPr>
        <p:spPr>
          <a:xfrm>
            <a:off x="435675" y="1791025"/>
            <a:ext cx="8272500" cy="4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r>
              <a:rPr lang="en-US">
                <a:solidFill>
                  <a:schemeClr val="dk1"/>
                </a:solidFill>
              </a:rPr>
              <a:t>omo sugestão de trabalhos futuros, pode-se citar a redução de dimensionalidade ou de seleção de instâncias, para a melhoria do conjunto de dados, para que as etapas de avaliação de hiperparâmetros possam ser executadas.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idx="1" type="subTitle"/>
          </p:nvPr>
        </p:nvSpPr>
        <p:spPr>
          <a:xfrm>
            <a:off x="571050" y="1758875"/>
            <a:ext cx="8142600" cy="383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AYODELE, T. O. TYPES OF MACHINE LEARNING ALGORITMS.  New Advances in Machine Learning. InTech. 2010. 10.5772/9385.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ALPAYDIN, E. MACHINE LEARNING: THE NEW AI. The MIT Press Essential Knowledge Series. Massachusetts Institute of Technology. 2016.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BOURDIEU, P.; PASSERON, J. C. La reproduction: éléments d’une théorie du système d’enseignement. Paris: Minuit, 1970. (Collection le sens commun)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Conceito Enade. Ministério da Educação, 2020. Disponível em: &lt;https://www.gov.br/inep/pt-br/areas-de-atuacao/pesquisas-estatisticas-e-indicadores/indicadores-de-qualidade-da-educacao-superior/conceito-enade&gt;. Acesso em 02/12/2021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35"/>
          <p:cNvSpPr txBox="1"/>
          <p:nvPr>
            <p:ph type="title"/>
          </p:nvPr>
        </p:nvSpPr>
        <p:spPr>
          <a:xfrm>
            <a:off x="464725" y="967726"/>
            <a:ext cx="7771800" cy="97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REFERÊNCIAS</a:t>
            </a:r>
            <a:endParaRPr b="1" sz="2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idx="1" type="subTitle"/>
          </p:nvPr>
        </p:nvSpPr>
        <p:spPr>
          <a:xfrm>
            <a:off x="571050" y="2000900"/>
            <a:ext cx="8497200" cy="400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Exame Nacional de Desempenho dos Estudantes (Enade). Ministério da Educação, 2020. Disponível em:&lt;https://www.gov.br/inep/pt-br/areas-de-atuacao/avaliacao-e-exames-educacionais/enade&gt; . Acesso em 02/12/2021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Inep completa 82 anos de serviços prestados à educação. Ministério da Educação, 2020.Disponível em:&lt;http://portal.mec.gov.br/component/tags/tag/indice-geral-de-cursos&gt;. Acesso em 02/12/2021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2100"/>
              </a:spcBef>
              <a:spcAft>
                <a:spcPts val="3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3" name="Google Shape;203;p36"/>
          <p:cNvSpPr txBox="1"/>
          <p:nvPr>
            <p:ph type="title"/>
          </p:nvPr>
        </p:nvSpPr>
        <p:spPr>
          <a:xfrm>
            <a:off x="571050" y="1250126"/>
            <a:ext cx="7771800" cy="97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REFERÊNCIAS</a:t>
            </a:r>
            <a:endParaRPr b="1" sz="2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idx="1" type="subTitle"/>
          </p:nvPr>
        </p:nvSpPr>
        <p:spPr>
          <a:xfrm>
            <a:off x="441250" y="1984800"/>
            <a:ext cx="8497200" cy="362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Inep divulga indicadores que avaliam cursos e instituições. Ministério da Educação, 2020. Disponível em: &lt;http://portal.mec.gov.br/component/tags/tag/32911</a:t>
            </a:r>
            <a:r>
              <a:rPr lang="en-US">
                <a:solidFill>
                  <a:srgbClr val="212121"/>
                </a:solidFill>
              </a:rPr>
              <a:t>&gt;. Acesso em 02/12/2021</a:t>
            </a:r>
            <a:endParaRPr>
              <a:solidFill>
                <a:srgbClr val="21212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Instituto Nacional de Estudos e Pesquisas Educacionais Anísio Teixeira (INEP), Resultados Enade 2019. Conceito Enade e IDD 2019. Brasília: Instituto Nacional de Estudos e Pesquisas Educacionais Anísio Teixeira (INEP), 2020. Disponível em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>
                <a:solidFill>
                  <a:schemeClr val="dk1"/>
                </a:solidFill>
              </a:rPr>
              <a:t>https://download.inep.gov.br/educacao_superior/enade/apresentacao/2020/Apresentacao_Resultados_Enade_Conceito_Enade_IDD_2019.pdf. Acesso em 07/12/2021.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7"/>
          <p:cNvSpPr txBox="1"/>
          <p:nvPr>
            <p:ph type="title"/>
          </p:nvPr>
        </p:nvSpPr>
        <p:spPr>
          <a:xfrm>
            <a:off x="-93475" y="-544124"/>
            <a:ext cx="7771800" cy="97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REFERÊNCIAS</a:t>
            </a:r>
            <a:endParaRPr b="1" sz="2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idx="1" type="subTitle"/>
          </p:nvPr>
        </p:nvSpPr>
        <p:spPr>
          <a:xfrm>
            <a:off x="323400" y="1506350"/>
            <a:ext cx="8497200" cy="362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MAHESH, B. MACHINE LEARNING ALGORITHMS - A REVIEW. International Journal of Science and Research, v.9, i.1, p. 381-386. 2018. 10.21275/ART20203995.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8"/>
          <p:cNvSpPr txBox="1"/>
          <p:nvPr>
            <p:ph type="title"/>
          </p:nvPr>
        </p:nvSpPr>
        <p:spPr>
          <a:xfrm>
            <a:off x="-93475" y="-544124"/>
            <a:ext cx="7771800" cy="97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REFERÊNCIAS</a:t>
            </a:r>
            <a:endParaRPr b="1"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455675" y="2005350"/>
            <a:ext cx="8497200" cy="37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Devem se inscrever calouros e graduados qualificados de cursos de graduação e técnicos avançados relacionados à área de avaliação da edição (MEC, 2020)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Utilizado para monitoramento de políticas públicas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60% dos inscritos são beneficiados por financiamento ou subsídios públicos.</a:t>
            </a:r>
            <a:endParaRPr sz="1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Machine Learning</a:t>
            </a:r>
            <a:endParaRPr b="1" sz="17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360045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Segundo Mahesh (2018), essas técnicas são utilizadas para orientar as máquinas a processar dados de maneira mais eficiente através de algoritmos, devido não ser possível interpretar e extrair o conteúdo necessário do banco de dados.</a:t>
            </a:r>
            <a:endParaRPr sz="17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571050" y="1250125"/>
            <a:ext cx="77718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INTRODUÇÃO</a:t>
            </a:r>
            <a:endParaRPr b="1"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571050" y="1940450"/>
            <a:ext cx="7932900" cy="365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360045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De acordo com Ayodele (2010), o aprendizado de máquina envolve arquitetar algoritmos que possibilitem que os computadores pratiquem, assimilem e aprendam, o qual o comportamento de aprendizagem se resume a encontrar estatísticas, ordenamentos e outros padrões nos dados em estudo.</a:t>
            </a:r>
            <a:endParaRPr>
              <a:solidFill>
                <a:schemeClr val="dk1"/>
              </a:solidFill>
            </a:endParaRPr>
          </a:p>
          <a:p>
            <a:pPr indent="360045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360045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 foco do presente artigo é a utilização de técnicas de Clusterização de </a:t>
            </a:r>
            <a:r>
              <a:rPr i="1" lang="en-US">
                <a:solidFill>
                  <a:schemeClr val="dk1"/>
                </a:solidFill>
              </a:rPr>
              <a:t>Data Mining</a:t>
            </a:r>
            <a:r>
              <a:rPr lang="en-US">
                <a:solidFill>
                  <a:schemeClr val="dk1"/>
                </a:solidFill>
              </a:rPr>
              <a:t>  e </a:t>
            </a:r>
            <a:r>
              <a:rPr i="1" lang="en-US">
                <a:solidFill>
                  <a:schemeClr val="dk1"/>
                </a:solidFill>
              </a:rPr>
              <a:t>Machine Learning </a:t>
            </a:r>
            <a:r>
              <a:rPr lang="en-US">
                <a:solidFill>
                  <a:schemeClr val="dk1"/>
                </a:solidFill>
              </a:rPr>
              <a:t>como o algoritmo de agrupamento de dados K-protótipos para realizar a identificação do perfil dos alunos avaliados no ENADE, buscando compreender as características e individualidades socioeconômicas dos inscritos.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451425" y="1143801"/>
            <a:ext cx="7771800" cy="97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INTRODUÇÃO</a:t>
            </a:r>
            <a:endParaRPr b="1" sz="2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571050" y="2071525"/>
            <a:ext cx="7771800" cy="284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Os dados foram pré-processados e analisados utilizando a linguagem de programação Python, versão 3.7.12, a partir da IDE online Google Colab. </a:t>
            </a:r>
            <a:endParaRPr/>
          </a:p>
        </p:txBody>
      </p:sp>
      <p:sp>
        <p:nvSpPr>
          <p:cNvPr id="83" name="Google Shape;83;p18"/>
          <p:cNvSpPr txBox="1"/>
          <p:nvPr>
            <p:ph type="title"/>
          </p:nvPr>
        </p:nvSpPr>
        <p:spPr>
          <a:xfrm>
            <a:off x="571050" y="1250126"/>
            <a:ext cx="7771800" cy="97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MATERIAIS E MÉTODOS</a:t>
            </a:r>
            <a:endParaRPr b="1" sz="2900"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663" y="3118700"/>
            <a:ext cx="6522674" cy="22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5035650" y="1942450"/>
            <a:ext cx="3882600" cy="389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Para esta primeira etapa, houve a análise de dados faltantes nas mais de 430 mil instâncias e mais de 137 atributos. 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/>
              <a:t>Na figura há variáveis com inúmeros dados faltantes, precisamente 3.064.184 valores faltantes, correspondendo a 5,15% de toda a base.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/>
              <a:t>Para o pré-processamento, primeiramente foi realizada a filtragem dos atributos, as variáveis foram selecionadas por ter relação com perguntas socioeconômicas, e informações do curso, mantendo-se um conjunto com as quantidades iniciais de instâncias, com 23 atributos e apenas 4,95% dos dados faltantes.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/>
              <a:t>.</a:t>
            </a:r>
            <a:endParaRPr sz="1500"/>
          </a:p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571050" y="1250125"/>
            <a:ext cx="7771800" cy="5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MATERIAIS E MÉTODOS</a:t>
            </a:r>
            <a:endParaRPr b="1" sz="2900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72" y="2401113"/>
            <a:ext cx="4258625" cy="29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571050" y="1791025"/>
            <a:ext cx="7771800" cy="4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Os dados dos alunos cujo exame ENADE não foram prestados, ou haviam informações faltantes, foram removidos, resultando em 387351 instâncias.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/>
              <a:t>Na sequência foi realizado a alteração do nome das colunas, para facilitação da identificação dos atributos dentro da base de dados, e substituição das instâncias caracterizadas como “strings” para valores “integer 64”, utilizando o método replace, e definindo um dicionário para cada valor correspondente. Foi então analisado o agrupamento dos dados com base na Idade, Sexo, Raça, Modalidade, e dificuldades ao longo do ensino superior.</a:t>
            </a:r>
            <a:endParaRPr/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571050" y="1250125"/>
            <a:ext cx="7771800" cy="5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MATERIAIS E MÉTODOS</a:t>
            </a:r>
            <a:endParaRPr b="1" sz="2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571050" y="1791025"/>
            <a:ext cx="7771800" cy="4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Após a coleta dos dados e a seleção dos mesmos, chegou-se a uma base de dados com um total de 387342 alunos inscritos no ensino superior que prestaram o ENADE, caracterizados por 23 atributos. Este conjunto de dados foi submetido a análise do número de grupos ideal, parâmetro demandado pelo algoritmo K-protótipos.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D</a:t>
            </a:r>
            <a:r>
              <a:rPr b="1" lang="en-US"/>
              <a:t>eterminação do número de clusters</a:t>
            </a:r>
            <a:endParaRPr b="1"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Devido a quantidade de instâncias identificadas nesta base de dados, foi considerada a utilização de 4 clusters como a ideal. Um dos motivos da não utilização de uma estrutura de repetição com intervalo de 2 à 10, com base no método elbow, foi a limitação das tecnologias e a grande demanda de tempo que estava requisitando.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571050" y="1250125"/>
            <a:ext cx="7771800" cy="5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RESULTADOS E DISCUSSÃO</a:t>
            </a:r>
            <a:endParaRPr b="1" sz="2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subTitle"/>
          </p:nvPr>
        </p:nvSpPr>
        <p:spPr>
          <a:xfrm>
            <a:off x="571050" y="1791025"/>
            <a:ext cx="8001900" cy="4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Análise dos cluster entre as relações de atributos</a:t>
            </a:r>
            <a:endParaRPr b="1"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/>
              <a:t>Com base de utilização de 4 clusters para a avaliação dos dados, a primeira relação avaliada é com base no curso dos universitários e a idade no momento da realização do Enade.</a:t>
            </a:r>
            <a:endParaRPr/>
          </a:p>
        </p:txBody>
      </p:sp>
      <p:sp>
        <p:nvSpPr>
          <p:cNvPr id="109" name="Google Shape;109;p22"/>
          <p:cNvSpPr txBox="1"/>
          <p:nvPr>
            <p:ph type="title"/>
          </p:nvPr>
        </p:nvSpPr>
        <p:spPr>
          <a:xfrm>
            <a:off x="571050" y="1250125"/>
            <a:ext cx="7771800" cy="5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</a:rPr>
              <a:t>RESULTADOS E DISCUSSÃO</a:t>
            </a:r>
            <a:endParaRPr b="1" sz="2900"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900" y="3129225"/>
            <a:ext cx="6250200" cy="35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