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1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A122B-6F91-4039-8474-C6ABB2B96531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0E7EC-1E8C-4F5F-AF35-A2D51B6B4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0E7EC-1E8C-4F5F-AF35-A2D51B6B468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oonlight title.png"/>
          <p:cNvPicPr>
            <a:picLocks noChangeAspect="1"/>
          </p:cNvPicPr>
          <p:nvPr/>
        </p:nvPicPr>
        <p:blipFill>
          <a:blip r:embed="rId2"/>
          <a:srcRect l="6765" r="4151" b="4117"/>
          <a:stretch>
            <a:fillRect/>
          </a:stretch>
        </p:blipFill>
        <p:spPr>
          <a:xfrm>
            <a:off x="0" y="0"/>
            <a:ext cx="9144000" cy="6859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5410200" cy="1801906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chemeClr val="bg1"/>
                    </a:gs>
                    <a:gs pos="90000">
                      <a:schemeClr val="bg2">
                        <a:lumMod val="90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2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4724400" cy="1676400"/>
          </a:xfrm>
        </p:spPr>
        <p:txBody>
          <a:bodyPr>
            <a:normAutofit/>
          </a:bodyPr>
          <a:lstStyle>
            <a:lvl1pPr marL="0" indent="0" algn="l">
              <a:buNone/>
              <a:defRPr sz="2200" kern="1200">
                <a:gradFill>
                  <a:gsLst>
                    <a:gs pos="0">
                      <a:schemeClr val="bg1"/>
                    </a:gs>
                    <a:gs pos="90000">
                      <a:schemeClr val="bg2">
                        <a:lumMod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6347908"/>
            <a:ext cx="2133600" cy="18288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544234"/>
            <a:ext cx="2895600" cy="18288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511960"/>
            <a:ext cx="1066800" cy="2151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6438" y="1981201"/>
            <a:ext cx="5325315" cy="3841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93751"/>
            <a:ext cx="1371600" cy="504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6438" y="793751"/>
            <a:ext cx="4500562" cy="504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onlight section.png"/>
          <p:cNvPicPr>
            <a:picLocks noChangeAspect="1"/>
          </p:cNvPicPr>
          <p:nvPr/>
        </p:nvPicPr>
        <p:blipFill>
          <a:blip r:embed="rId2"/>
          <a:srcRect l="6389" r="4959" b="27051"/>
          <a:stretch>
            <a:fillRect/>
          </a:stretch>
        </p:blipFill>
        <p:spPr>
          <a:xfrm>
            <a:off x="0" y="0"/>
            <a:ext cx="9144000" cy="6858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chemeClr val="bg1"/>
                    </a:gs>
                    <a:gs pos="90000">
                      <a:schemeClr val="bg2">
                        <a:lumMod val="90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2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86200"/>
            <a:ext cx="7772400" cy="94129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kern="1200">
                <a:gradFill>
                  <a:gsLst>
                    <a:gs pos="0">
                      <a:schemeClr val="bg1"/>
                    </a:gs>
                    <a:gs pos="90000">
                      <a:schemeClr val="bg2">
                        <a:lumMod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oonlight - two content.png"/>
          <p:cNvPicPr>
            <a:picLocks noChangeAspect="1"/>
          </p:cNvPicPr>
          <p:nvPr/>
        </p:nvPicPr>
        <p:blipFill>
          <a:blip r:embed="rId2"/>
          <a:srcRect l="2281" t="1035" r="4562"/>
          <a:stretch>
            <a:fillRect/>
          </a:stretch>
        </p:blipFill>
        <p:spPr>
          <a:xfrm>
            <a:off x="0" y="0"/>
            <a:ext cx="9144000" cy="685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92162"/>
            <a:ext cx="6019799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438" y="2003425"/>
            <a:ext cx="2971800" cy="38322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03425"/>
            <a:ext cx="2971800" cy="3832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oonlight - two content.png"/>
          <p:cNvPicPr>
            <a:picLocks noChangeAspect="1"/>
          </p:cNvPicPr>
          <p:nvPr/>
        </p:nvPicPr>
        <p:blipFill>
          <a:blip r:embed="rId2"/>
          <a:srcRect l="2281" t="1035" r="4562"/>
          <a:stretch>
            <a:fillRect/>
          </a:stretch>
        </p:blipFill>
        <p:spPr>
          <a:xfrm>
            <a:off x="0" y="0"/>
            <a:ext cx="9144000" cy="685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92162"/>
            <a:ext cx="6019799" cy="8080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00960"/>
            <a:ext cx="2971800" cy="7508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41494"/>
            <a:ext cx="2971800" cy="32941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199" y="1700960"/>
            <a:ext cx="2971800" cy="7508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541494"/>
            <a:ext cx="2971800" cy="32941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onlight - two content.png"/>
          <p:cNvPicPr>
            <a:picLocks noChangeAspect="1"/>
          </p:cNvPicPr>
          <p:nvPr/>
        </p:nvPicPr>
        <p:blipFill>
          <a:blip r:embed="rId2"/>
          <a:srcRect l="2281" t="1035" r="4562"/>
          <a:stretch>
            <a:fillRect/>
          </a:stretch>
        </p:blipFill>
        <p:spPr>
          <a:xfrm>
            <a:off x="0" y="0"/>
            <a:ext cx="9144000" cy="685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033272"/>
            <a:ext cx="1298448" cy="2624328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4953000" cy="3886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7248" y="5486400"/>
            <a:ext cx="4498848" cy="758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onlight - two content.png"/>
          <p:cNvPicPr>
            <a:picLocks noChangeAspect="1"/>
          </p:cNvPicPr>
          <p:nvPr/>
        </p:nvPicPr>
        <p:blipFill>
          <a:blip r:embed="rId2"/>
          <a:srcRect l="2281" t="1035" r="4562"/>
          <a:stretch>
            <a:fillRect/>
          </a:stretch>
        </p:blipFill>
        <p:spPr>
          <a:xfrm>
            <a:off x="0" y="0"/>
            <a:ext cx="9144000" cy="685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33462"/>
            <a:ext cx="1295400" cy="2624138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914400"/>
            <a:ext cx="5486400" cy="4495800"/>
          </a:xfrm>
          <a:prstGeom prst="ellipse">
            <a:avLst/>
          </a:prstGeom>
          <a:effectLst>
            <a:innerShdw blurRad="254000">
              <a:schemeClr val="tx1"/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4200" y="5486400"/>
            <a:ext cx="4495800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oonlight master 2.png"/>
          <p:cNvPicPr>
            <a:picLocks noChangeAspect="1"/>
          </p:cNvPicPr>
          <p:nvPr/>
        </p:nvPicPr>
        <p:blipFill>
          <a:blip r:embed="rId13"/>
          <a:srcRect l="2391" t="1099" r="19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1" y="792162"/>
            <a:ext cx="5311562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981201"/>
            <a:ext cx="5015753" cy="384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47908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088B60AB-0E19-4113-9103-D5F71523DD46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544234"/>
            <a:ext cx="2895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033246"/>
            <a:ext cx="1066800" cy="215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bg2"/>
                </a:solidFill>
              </a:defRPr>
            </a:lvl1pPr>
          </a:lstStyle>
          <a:p>
            <a:fld id="{1D40F22D-D33F-4EBD-B882-078CB031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effectLst>
            <a:reflection blurRad="6350" stA="55000" endA="300" endPos="2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>
          <a:schemeClr val="bg2"/>
        </a:buClr>
        <a:buFontTx/>
        <a:buBlip>
          <a:blip r:embed="rId14"/>
        </a:buBlip>
        <a:defRPr sz="22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1200"/>
        </a:spcBef>
        <a:buFontTx/>
        <a:buBlip>
          <a:blip r:embed="rId15"/>
        </a:buBlip>
        <a:defRPr sz="20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1200"/>
        </a:spcBef>
        <a:buFontTx/>
        <a:buBlip>
          <a:blip r:embed="rId15"/>
        </a:buBlip>
        <a:defRPr sz="20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1200"/>
        </a:spcBef>
        <a:buFontTx/>
        <a:buBlip>
          <a:blip r:embed="rId15"/>
        </a:buBlip>
        <a:defRPr sz="20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1200"/>
        </a:spcBef>
        <a:buFontTx/>
        <a:buBlip>
          <a:blip r:embed="rId15"/>
        </a:buBlip>
        <a:defRPr sz="20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1200"/>
        </a:spcBef>
        <a:buClrTx/>
        <a:buFont typeface="Arial" pitchFamily="34" charset="0"/>
        <a:buChar char="•"/>
        <a:defRPr sz="18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1200"/>
        </a:spcBef>
        <a:buClrTx/>
        <a:buFont typeface="Arial" pitchFamily="34" charset="0"/>
        <a:buChar char="•"/>
        <a:defRPr sz="18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1200"/>
        </a:spcBef>
        <a:buClrTx/>
        <a:buFont typeface="Arial" pitchFamily="34" charset="0"/>
        <a:buChar char="•"/>
        <a:defRPr sz="1800" kern="1200" baseline="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1200"/>
        </a:spcBef>
        <a:buClrTx/>
        <a:buFont typeface="Arial" pitchFamily="34" charset="0"/>
        <a:buChar char="•"/>
        <a:defRPr sz="1800" kern="1200" baseline="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Drawing1/Drawing/~Page-1/Process.6" TargetMode="External"/><Relationship Id="rId13" Type="http://schemas.openxmlformats.org/officeDocument/2006/relationships/oleObject" Target="Drawing1/Drawing/~Page-1/Process.2" TargetMode="External"/><Relationship Id="rId3" Type="http://schemas.openxmlformats.org/officeDocument/2006/relationships/notesSlide" Target="../notesSlides/notesSlide14.xml"/><Relationship Id="rId7" Type="http://schemas.openxmlformats.org/officeDocument/2006/relationships/oleObject" Target="Drawing1/Drawing/~Page-1/Process.9" TargetMode="External"/><Relationship Id="rId12" Type="http://schemas.openxmlformats.org/officeDocument/2006/relationships/oleObject" Target="Drawing1/Drawing/~Page-1/Process.5" TargetMode="Externa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Drawing1/Drawing/~Page-1/Process" TargetMode="External"/><Relationship Id="rId11" Type="http://schemas.openxmlformats.org/officeDocument/2006/relationships/oleObject" Target="Drawing1/Drawing/~Page-1/Process.7" TargetMode="External"/><Relationship Id="rId5" Type="http://schemas.openxmlformats.org/officeDocument/2006/relationships/oleObject" Target="Drawing1/Drawing/~Page-1/Process.13" TargetMode="External"/><Relationship Id="rId10" Type="http://schemas.openxmlformats.org/officeDocument/2006/relationships/oleObject" Target="Drawing1/Drawing/~Page-1/Process.16" TargetMode="External"/><Relationship Id="rId4" Type="http://schemas.openxmlformats.org/officeDocument/2006/relationships/oleObject" Target="Drawing1/Drawing/~Page-1/Process.3" TargetMode="External"/><Relationship Id="rId9" Type="http://schemas.openxmlformats.org/officeDocument/2006/relationships/oleObject" Target="Drawing1/Drawing/~Page-1/Process.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Drawing1/Drawing/~Page-1/Process.5" TargetMode="External"/><Relationship Id="rId3" Type="http://schemas.openxmlformats.org/officeDocument/2006/relationships/notesSlide" Target="../notesSlides/notesSlide15.xml"/><Relationship Id="rId7" Type="http://schemas.openxmlformats.org/officeDocument/2006/relationships/oleObject" Target="Drawing1/Drawing/~Page-1/Process.4" TargetMode="Externa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Drawing1/Drawing/~Page-1/Process.7" TargetMode="External"/><Relationship Id="rId5" Type="http://schemas.openxmlformats.org/officeDocument/2006/relationships/oleObject" Target="Drawing1/Drawing/~Page-1/Process.6" TargetMode="External"/><Relationship Id="rId4" Type="http://schemas.openxmlformats.org/officeDocument/2006/relationships/oleObject" Target="Drawing1/Drawing/~Page-1/Process.3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Drawing1/Drawing/~Page-1/Process.6" TargetMode="External"/><Relationship Id="rId3" Type="http://schemas.openxmlformats.org/officeDocument/2006/relationships/notesSlide" Target="../notesSlides/notesSlide16.xml"/><Relationship Id="rId7" Type="http://schemas.openxmlformats.org/officeDocument/2006/relationships/oleObject" Target="Drawing1/Drawing/~Page-1/Process.3" TargetMode="Externa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Drawing1/Drawing/~Page-1/Process.4" TargetMode="External"/><Relationship Id="rId11" Type="http://schemas.openxmlformats.org/officeDocument/2006/relationships/oleObject" Target="file:///E:\Users\Jonathan\Documents\tree.vsd\Drawing\~Page-1\Process.7" TargetMode="External"/><Relationship Id="rId5" Type="http://schemas.openxmlformats.org/officeDocument/2006/relationships/oleObject" Target="Drawing1/Drawing/~Page-1/Process.2" TargetMode="External"/><Relationship Id="rId10" Type="http://schemas.openxmlformats.org/officeDocument/2006/relationships/oleObject" Target="file:///E:\Users\Jonathan\Documents\tree.vsd\Drawing\~Page-1\Process.5" TargetMode="External"/><Relationship Id="rId4" Type="http://schemas.openxmlformats.org/officeDocument/2006/relationships/oleObject" Target="Drawing1/Drawing/~Page-1/Process" TargetMode="External"/><Relationship Id="rId9" Type="http://schemas.openxmlformats.org/officeDocument/2006/relationships/oleObject" Target="Drawing1/Drawing/~Page-1/Process.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Garamond Pro" pitchFamily="18" charset="0"/>
              </a:rPr>
              <a:t>What If: Luna! </a:t>
            </a:r>
            <a:br>
              <a:rPr lang="en-US" dirty="0" smtClean="0">
                <a:latin typeface="Adobe Garamond Pro" pitchFamily="18" charset="0"/>
              </a:rPr>
            </a:br>
            <a:r>
              <a:rPr lang="en-US" sz="3000" i="1" dirty="0" smtClean="0">
                <a:latin typeface="Adobe Garamond Pro" pitchFamily="18" charset="0"/>
              </a:rPr>
              <a:t>Mare </a:t>
            </a:r>
            <a:r>
              <a:rPr lang="en-US" sz="3000" i="1" dirty="0" err="1" smtClean="0">
                <a:latin typeface="Adobe Garamond Pro" pitchFamily="18" charset="0"/>
              </a:rPr>
              <a:t>Crisium</a:t>
            </a:r>
            <a:endParaRPr lang="en-US" sz="3000" dirty="0">
              <a:latin typeface="Adobe Garamond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Poock</a:t>
            </a:r>
            <a:endParaRPr lang="en-US" dirty="0" smtClean="0"/>
          </a:p>
          <a:p>
            <a:r>
              <a:rPr lang="en-US" dirty="0" smtClean="0"/>
              <a:t>Alex Bermudez</a:t>
            </a:r>
          </a:p>
          <a:p>
            <a:r>
              <a:rPr lang="en-US" dirty="0" smtClean="0"/>
              <a:t>April 20</a:t>
            </a:r>
            <a:r>
              <a:rPr lang="en-US" baseline="30000" dirty="0" smtClean="0"/>
              <a:t>th</a:t>
            </a:r>
            <a:r>
              <a:rPr lang="en-US" dirty="0" smtClean="0"/>
              <a:t>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400" y="5867400"/>
            <a:ext cx="4495800" cy="762000"/>
          </a:xfrm>
        </p:spPr>
        <p:txBody>
          <a:bodyPr/>
          <a:lstStyle/>
          <a:p>
            <a:r>
              <a:rPr lang="en-US" dirty="0" smtClean="0"/>
              <a:t>Example state graph</a:t>
            </a:r>
            <a:endParaRPr lang="en-US" dirty="0"/>
          </a:p>
        </p:txBody>
      </p:sp>
      <p:pic>
        <p:nvPicPr>
          <p:cNvPr id="5125" name="Picture 5" descr="E:\Users\Jonathan\Desktop\Drawing5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9279"/>
            <a:ext cx="6324600" cy="67987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1" y="792162"/>
            <a:ext cx="5311562" cy="1112838"/>
          </a:xfrm>
        </p:spPr>
        <p:txBody>
          <a:bodyPr anchor="t">
            <a:noAutofit/>
          </a:bodyPr>
          <a:lstStyle/>
          <a:p>
            <a:r>
              <a:rPr lang="en-US" dirty="0" smtClean="0"/>
              <a:t>Event Generation</a:t>
            </a:r>
            <a:br>
              <a:rPr lang="en-US" dirty="0" smtClean="0"/>
            </a:br>
            <a:r>
              <a:rPr lang="en-US" sz="2400" dirty="0" smtClean="0"/>
              <a:t>Game Tree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game tree to determine which events should be generated based on player state</a:t>
            </a:r>
          </a:p>
          <a:p>
            <a:r>
              <a:rPr lang="en-US" dirty="0" smtClean="0"/>
              <a:t>If tree choices are maximized, the event that will lead to the best chance for necessary item will be selected</a:t>
            </a:r>
          </a:p>
          <a:p>
            <a:r>
              <a:rPr lang="en-US" dirty="0" smtClean="0"/>
              <a:t>If choices are minimized, events that will never generate an item </a:t>
            </a:r>
            <a:r>
              <a:rPr lang="en-US" dirty="0" smtClean="0"/>
              <a:t>will be prioritized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1" y="792162"/>
            <a:ext cx="5311562" cy="1112838"/>
          </a:xfrm>
        </p:spPr>
        <p:txBody>
          <a:bodyPr anchor="t">
            <a:noAutofit/>
          </a:bodyPr>
          <a:lstStyle/>
          <a:p>
            <a:r>
              <a:rPr lang="en-US" dirty="0" smtClean="0"/>
              <a:t>Event Generation</a:t>
            </a:r>
            <a:br>
              <a:rPr lang="en-US" dirty="0" smtClean="0"/>
            </a:br>
            <a:r>
              <a:rPr lang="en-US" sz="2400" dirty="0" smtClean="0"/>
              <a:t>Game Tree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this method: provide directed random generation</a:t>
            </a:r>
          </a:p>
          <a:p>
            <a:pPr lvl="1"/>
            <a:r>
              <a:rPr lang="en-US" dirty="0" smtClean="0"/>
              <a:t>Allows for modifiable difficulty</a:t>
            </a:r>
          </a:p>
          <a:p>
            <a:pPr lvl="1"/>
            <a:r>
              <a:rPr lang="en-US" dirty="0" smtClean="0"/>
              <a:t>Still maintains random elements</a:t>
            </a:r>
          </a:p>
          <a:p>
            <a:r>
              <a:rPr lang="en-US" dirty="0" smtClean="0"/>
              <a:t>With a simple tree, performance is similar to simply selecting only event that will generate item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410200" y="5486400"/>
            <a:ext cx="4495800" cy="762000"/>
          </a:xfrm>
        </p:spPr>
        <p:txBody>
          <a:bodyPr/>
          <a:lstStyle/>
          <a:p>
            <a:r>
              <a:rPr lang="en-US" dirty="0" smtClean="0"/>
              <a:t>event tree </a:t>
            </a:r>
            <a:r>
              <a:rPr lang="en-US" dirty="0" smtClean="0"/>
              <a:t> generated from </a:t>
            </a:r>
            <a:r>
              <a:rPr lang="en-US" i="1" dirty="0" smtClean="0"/>
              <a:t>a priori </a:t>
            </a:r>
            <a:r>
              <a:rPr lang="en-US" dirty="0" smtClean="0"/>
              <a:t>knowledge</a:t>
            </a:r>
            <a:endParaRPr lang="en-US" dirty="0"/>
          </a:p>
        </p:txBody>
      </p:sp>
      <p:pic>
        <p:nvPicPr>
          <p:cNvPr id="1029" name="Picture 5" descr="E:\Users\Jonathan\Documents\Drawing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"/>
            <a:ext cx="6915150" cy="65151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38200" y="457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Health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91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Weapon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37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Armor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182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Accessory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 smtClean="0"/>
              <a:t>Event generation algorithm – assuming up through the second tier of events have been spawned and the goal is Armor – maximize mode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1. Find all events that satisfy goal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85800" y="838200"/>
          <a:ext cx="946150" cy="717550"/>
        </p:xfrm>
        <a:graphic>
          <a:graphicData uri="http://schemas.openxmlformats.org/presentationml/2006/ole">
            <p:oleObj spid="_x0000_s2051" name="Visio" r:id="rId4" imgW="946006" imgH="717415" progId="Visio.Drawing.11">
              <p:link updateAutomatic="1"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752600" y="838200"/>
          <a:ext cx="946150" cy="717550"/>
        </p:xfrm>
        <a:graphic>
          <a:graphicData uri="http://schemas.openxmlformats.org/presentationml/2006/ole">
            <p:oleObj spid="_x0000_s2052" name="Visio" r:id="rId5" imgW="946006" imgH="717415" progId="Visio.Drawing.11">
              <p:link updateAutomatic="1"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819400" y="838200"/>
          <a:ext cx="946150" cy="717550"/>
        </p:xfrm>
        <a:graphic>
          <a:graphicData uri="http://schemas.openxmlformats.org/presentationml/2006/ole">
            <p:oleObj spid="_x0000_s2053" name="Visio" r:id="rId5" imgW="946006" imgH="717415" progId="Visio.Drawing.11">
              <p:link updateAutomatic="1"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1752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. For each goal event, generate the path in reverse until an eligible event can be found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685800" y="2438400"/>
          <a:ext cx="946150" cy="717550"/>
        </p:xfrm>
        <a:graphic>
          <a:graphicData uri="http://schemas.openxmlformats.org/presentationml/2006/ole">
            <p:oleObj spid="_x0000_s2054" name="Visio" r:id="rId4" imgW="946006" imgH="717415" progId="Visio.Drawing.11">
              <p:link updateAutomatic="1"/>
            </p:oleObj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10800000">
            <a:off x="1600200" y="2819400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2209800" y="2438400"/>
          <a:ext cx="946150" cy="717550"/>
        </p:xfrm>
        <a:graphic>
          <a:graphicData uri="http://schemas.openxmlformats.org/presentationml/2006/ole">
            <p:oleObj spid="_x0000_s2058" name="Visio" r:id="rId6" imgW="946006" imgH="717415" progId="Visio.Drawing.11">
              <p:link updateAutomatic="1"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685800" y="3352800"/>
          <a:ext cx="946150" cy="717550"/>
        </p:xfrm>
        <a:graphic>
          <a:graphicData uri="http://schemas.openxmlformats.org/presentationml/2006/ole">
            <p:oleObj spid="_x0000_s2059" name="Visio" r:id="rId5" imgW="946006" imgH="717415" progId="Visio.Drawing.11">
              <p:link updateAutomatic="1"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2209800" y="3352800"/>
          <a:ext cx="946150" cy="717550"/>
        </p:xfrm>
        <a:graphic>
          <a:graphicData uri="http://schemas.openxmlformats.org/presentationml/2006/ole">
            <p:oleObj spid="_x0000_s2060" name="Visio" r:id="rId7" imgW="946006" imgH="717415" progId="Visio.Drawing.11">
              <p:link updateAutomatic="1"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733800" y="3352800"/>
          <a:ext cx="946150" cy="717550"/>
        </p:xfrm>
        <a:graphic>
          <a:graphicData uri="http://schemas.openxmlformats.org/presentationml/2006/ole">
            <p:oleObj spid="_x0000_s2061" name="Visio" r:id="rId8" imgW="946006" imgH="717415" progId="Visio.Drawing.11">
              <p:link updateAutomatic="1"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5257800" y="3352800"/>
          <a:ext cx="946150" cy="717550"/>
        </p:xfrm>
        <a:graphic>
          <a:graphicData uri="http://schemas.openxmlformats.org/presentationml/2006/ole">
            <p:oleObj spid="_x0000_s2062" name="Visio" r:id="rId9" imgW="946006" imgH="717415" progId="Visio.Drawing.11">
              <p:link updateAutomatic="1"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6781800" y="3352800"/>
          <a:ext cx="946150" cy="717550"/>
        </p:xfrm>
        <a:graphic>
          <a:graphicData uri="http://schemas.openxmlformats.org/presentationml/2006/ole">
            <p:oleObj spid="_x0000_s2063" name="Visio" r:id="rId6" imgW="946006" imgH="717415" progId="Visio.Drawing.11">
              <p:link updateAutomatic="1"/>
            </p:oleObj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rot="10800000">
            <a:off x="6172200" y="3733800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4648200" y="3733800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1242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16002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685800" y="4343400"/>
          <a:ext cx="946150" cy="717550"/>
        </p:xfrm>
        <a:graphic>
          <a:graphicData uri="http://schemas.openxmlformats.org/presentationml/2006/ole">
            <p:oleObj spid="_x0000_s2064" name="Visio" r:id="rId5" imgW="946006" imgH="717415" progId="Visio.Drawing.11">
              <p:link updateAutomatic="1"/>
            </p:oleObj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2209800" y="4343400"/>
          <a:ext cx="946150" cy="717550"/>
        </p:xfrm>
        <a:graphic>
          <a:graphicData uri="http://schemas.openxmlformats.org/presentationml/2006/ole">
            <p:oleObj spid="_x0000_s2067" name="Visio" r:id="rId10" imgW="946006" imgH="717415" progId="Visio.Drawing.11">
              <p:link updateAutomatic="1"/>
            </p:oleObj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3733800" y="4343400"/>
          <a:ext cx="946150" cy="717550"/>
        </p:xfrm>
        <a:graphic>
          <a:graphicData uri="http://schemas.openxmlformats.org/presentationml/2006/ole">
            <p:oleObj spid="_x0000_s2068" name="Visio" r:id="rId11" imgW="946006" imgH="717415" progId="Visio.Drawing.11">
              <p:link updateAutomatic="1"/>
            </p:oleObj>
          </a:graphicData>
        </a:graphic>
      </p:graphicFrame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5257800" y="4343400"/>
          <a:ext cx="946150" cy="717550"/>
        </p:xfrm>
        <a:graphic>
          <a:graphicData uri="http://schemas.openxmlformats.org/presentationml/2006/ole">
            <p:oleObj spid="_x0000_s2070" name="Visio" r:id="rId12" imgW="946006" imgH="717415" progId="Visio.Drawing.11">
              <p:link updateAutomatic="1"/>
            </p:oleObj>
          </a:graphicData>
        </a:graphic>
      </p:graphicFrame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6781800" y="4343400"/>
          <a:ext cx="946150" cy="717550"/>
        </p:xfrm>
        <a:graphic>
          <a:graphicData uri="http://schemas.openxmlformats.org/presentationml/2006/ole">
            <p:oleObj spid="_x0000_s2071" name="Visio" r:id="rId13" imgW="946006" imgH="717415" progId="Visio.Drawing.11">
              <p:link updateAutomatic="1"/>
            </p:oleObj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rot="10800000">
            <a:off x="6172200" y="4724400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648200" y="4724400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1242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16002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3. Generate directed spawn list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57200" y="838200"/>
          <a:ext cx="946150" cy="717550"/>
        </p:xfrm>
        <a:graphic>
          <a:graphicData uri="http://schemas.openxmlformats.org/presentationml/2006/ole">
            <p:oleObj spid="_x0000_s3077" name="Visio" r:id="rId4" imgW="946006" imgH="717415" progId="Visio.Drawing.11">
              <p:link updateAutomatic="1"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676400" y="838200"/>
          <a:ext cx="946150" cy="717550"/>
        </p:xfrm>
        <a:graphic>
          <a:graphicData uri="http://schemas.openxmlformats.org/presentationml/2006/ole">
            <p:oleObj spid="_x0000_s3078" name="Visio" r:id="rId5" imgW="946006" imgH="717415" progId="Visio.Drawing.11">
              <p:link updateAutomatic="1"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895600" y="838200"/>
          <a:ext cx="946150" cy="717550"/>
        </p:xfrm>
        <a:graphic>
          <a:graphicData uri="http://schemas.openxmlformats.org/presentationml/2006/ole">
            <p:oleObj spid="_x0000_s3079" name="Visio" r:id="rId6" imgW="946006" imgH="717415" progId="Visio.Drawing.11">
              <p:link updateAutomatic="1"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3657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5 (opt.). If selection algorithm does not simply take </a:t>
            </a:r>
            <a:r>
              <a:rPr lang="en-US" dirty="0" err="1" smtClean="0">
                <a:solidFill>
                  <a:schemeClr val="bg2"/>
                </a:solidFill>
              </a:rPr>
              <a:t>maxEvents</a:t>
            </a:r>
            <a:r>
              <a:rPr lang="en-US" dirty="0" smtClean="0">
                <a:solidFill>
                  <a:schemeClr val="bg2"/>
                </a:solidFill>
              </a:rPr>
              <a:t>  copies of the highest-chance event, pad </a:t>
            </a:r>
            <a:r>
              <a:rPr lang="en-US" dirty="0" err="1" smtClean="0">
                <a:solidFill>
                  <a:schemeClr val="bg2"/>
                </a:solidFill>
              </a:rPr>
              <a:t>maxEvents</a:t>
            </a:r>
            <a:r>
              <a:rPr lang="en-US" dirty="0" smtClean="0">
                <a:solidFill>
                  <a:schemeClr val="bg2"/>
                </a:solidFill>
              </a:rPr>
              <a:t> –</a:t>
            </a:r>
            <a:r>
              <a:rPr lang="en-US" dirty="0" err="1" smtClean="0">
                <a:solidFill>
                  <a:schemeClr val="bg2"/>
                </a:solidFill>
              </a:rPr>
              <a:t>spawnList.Count</a:t>
            </a:r>
            <a:r>
              <a:rPr lang="en-US" dirty="0" smtClean="0">
                <a:solidFill>
                  <a:schemeClr val="bg2"/>
                </a:solidFill>
              </a:rPr>
              <a:t> events with events chosen from all possible (ex.)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16764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4</a:t>
            </a:r>
            <a:r>
              <a:rPr lang="en-US" dirty="0" smtClean="0">
                <a:solidFill>
                  <a:schemeClr val="bg2"/>
                </a:solidFill>
              </a:rPr>
              <a:t>. Determine </a:t>
            </a:r>
            <a:r>
              <a:rPr lang="en-US" dirty="0" err="1" smtClean="0">
                <a:solidFill>
                  <a:schemeClr val="bg2"/>
                </a:solidFill>
              </a:rPr>
              <a:t>maxEvents</a:t>
            </a:r>
            <a:r>
              <a:rPr lang="en-US" dirty="0" smtClean="0">
                <a:solidFill>
                  <a:schemeClr val="bg2"/>
                </a:solidFill>
              </a:rPr>
              <a:t> number of events (by weighted random in directed list,  choosing highest chance event (either uniquely or up to </a:t>
            </a:r>
            <a:r>
              <a:rPr lang="en-US" dirty="0" err="1" smtClean="0">
                <a:solidFill>
                  <a:schemeClr val="bg2"/>
                </a:solidFill>
              </a:rPr>
              <a:t>maxEvent</a:t>
            </a:r>
            <a:r>
              <a:rPr lang="en-US" dirty="0" smtClean="0">
                <a:solidFill>
                  <a:schemeClr val="bg2"/>
                </a:solidFill>
              </a:rPr>
              <a:t> copies) (ex. </a:t>
            </a:r>
            <a:r>
              <a:rPr lang="en-US" dirty="0" err="1" smtClean="0">
                <a:solidFill>
                  <a:schemeClr val="bg2"/>
                </a:solidFill>
              </a:rPr>
              <a:t>maxEvents</a:t>
            </a:r>
            <a:r>
              <a:rPr lang="en-US" dirty="0" smtClean="0">
                <a:solidFill>
                  <a:schemeClr val="bg2"/>
                </a:solidFill>
              </a:rPr>
              <a:t> = 5)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457200" y="2743200"/>
          <a:ext cx="946150" cy="717550"/>
        </p:xfrm>
        <a:graphic>
          <a:graphicData uri="http://schemas.openxmlformats.org/presentationml/2006/ole">
            <p:oleObj spid="_x0000_s3080" name="Visio" r:id="rId4" imgW="946006" imgH="717415" progId="Visio.Drawing.11">
              <p:link updateAutomatic="1"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2895600" y="2743200"/>
          <a:ext cx="946150" cy="717550"/>
        </p:xfrm>
        <a:graphic>
          <a:graphicData uri="http://schemas.openxmlformats.org/presentationml/2006/ole">
            <p:oleObj spid="_x0000_s3081" name="Visio" r:id="rId4" imgW="946006" imgH="717415" progId="Visio.Drawing.11">
              <p:link updateAutomatic="1"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676400" y="2743200"/>
          <a:ext cx="946150" cy="717550"/>
        </p:xfrm>
        <a:graphic>
          <a:graphicData uri="http://schemas.openxmlformats.org/presentationml/2006/ole">
            <p:oleObj spid="_x0000_s3083" name="Visio" r:id="rId6" imgW="946006" imgH="717415" progId="Visio.Drawing.11">
              <p:link updateAutomatic="1"/>
            </p:oleObj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5486400" y="2743200"/>
          <a:ext cx="946150" cy="717550"/>
        </p:xfrm>
        <a:graphic>
          <a:graphicData uri="http://schemas.openxmlformats.org/presentationml/2006/ole">
            <p:oleObj spid="_x0000_s3084" name="Visio" r:id="rId6" imgW="946006" imgH="717415" progId="Visio.Drawing.11">
              <p:link updateAutomatic="1"/>
            </p:oleObj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4191000" y="2743200"/>
          <a:ext cx="946150" cy="717550"/>
        </p:xfrm>
        <a:graphic>
          <a:graphicData uri="http://schemas.openxmlformats.org/presentationml/2006/ole">
            <p:oleObj spid="_x0000_s3085" name="Visio" r:id="rId4" imgW="946006" imgH="717415" progId="Visio.Drawing.11">
              <p:link updateAutomatic="1"/>
            </p:oleObj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533400" y="4876800"/>
          <a:ext cx="946150" cy="717550"/>
        </p:xfrm>
        <a:graphic>
          <a:graphicData uri="http://schemas.openxmlformats.org/presentationml/2006/ole">
            <p:oleObj spid="_x0000_s3087" name="Visio" r:id="rId4" imgW="946006" imgH="717415" progId="Visio.Drawing.11">
              <p:link updateAutomatic="1"/>
            </p:oleObj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2971800" y="4876800"/>
          <a:ext cx="946150" cy="717550"/>
        </p:xfrm>
        <a:graphic>
          <a:graphicData uri="http://schemas.openxmlformats.org/presentationml/2006/ole">
            <p:oleObj spid="_x0000_s3088" name="Visio" r:id="rId4" imgW="946006" imgH="717415" progId="Visio.Drawing.11">
              <p:link updateAutomatic="1"/>
            </p:oleObj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1752600" y="4876800"/>
          <a:ext cx="946150" cy="717550"/>
        </p:xfrm>
        <a:graphic>
          <a:graphicData uri="http://schemas.openxmlformats.org/presentationml/2006/ole">
            <p:oleObj spid="_x0000_s3089" name="Visio" r:id="rId6" imgW="946006" imgH="717415" progId="Visio.Drawing.11">
              <p:link updateAutomatic="1"/>
            </p:oleObj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191000" y="4876800"/>
          <a:ext cx="946150" cy="717550"/>
        </p:xfrm>
        <a:graphic>
          <a:graphicData uri="http://schemas.openxmlformats.org/presentationml/2006/ole">
            <p:oleObj spid="_x0000_s3091" name="Visio" r:id="rId7" imgW="946006" imgH="717415" progId="Visio.Drawing.11">
              <p:link updateAutomatic="1"/>
            </p:oleObj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5486400" y="4876800"/>
          <a:ext cx="946150" cy="717550"/>
        </p:xfrm>
        <a:graphic>
          <a:graphicData uri="http://schemas.openxmlformats.org/presentationml/2006/ole">
            <p:oleObj spid="_x0000_s3092" name="Visio" r:id="rId8" imgW="946006" imgH="717415" progId="Visio.Drawing.11">
              <p:link updateAutomatic="1"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 smtClean="0"/>
              <a:t>Event generation algorithm – assuming up through the second tier of events have been spawned and the goal is Accessory– </a:t>
            </a:r>
            <a:r>
              <a:rPr lang="en-US" i="1" dirty="0" err="1" smtClean="0"/>
              <a:t>minimzation</a:t>
            </a:r>
            <a:r>
              <a:rPr lang="en-US" i="1" dirty="0" smtClean="0"/>
              <a:t> mode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81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1. Find all events that do satisfy goal and associated paths / leading event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1752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2. Find all events that do not satisfy goal </a:t>
            </a:r>
            <a:r>
              <a:rPr lang="en-US" i="1" dirty="0" smtClean="0">
                <a:solidFill>
                  <a:schemeClr val="bg2"/>
                </a:solidFill>
              </a:rPr>
              <a:t>and are eligible to be spawned</a:t>
            </a:r>
            <a:endParaRPr lang="en-US" i="1" dirty="0">
              <a:solidFill>
                <a:schemeClr val="bg2"/>
              </a:solidFill>
            </a:endParaRPr>
          </a:p>
        </p:txBody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457200" y="2209800"/>
          <a:ext cx="946150" cy="717550"/>
        </p:xfrm>
        <a:graphic>
          <a:graphicData uri="http://schemas.openxmlformats.org/presentationml/2006/ole">
            <p:oleObj spid="_x0000_s4120" name="Visio" r:id="rId4" imgW="946006" imgH="717415" progId="Visio.Drawing.11">
              <p:link updateAutomatic="1"/>
            </p:oleObj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1676400" y="2209800"/>
          <a:ext cx="946150" cy="717550"/>
        </p:xfrm>
        <a:graphic>
          <a:graphicData uri="http://schemas.openxmlformats.org/presentationml/2006/ole">
            <p:oleObj spid="_x0000_s4121" name="Visio" r:id="rId5" imgW="946006" imgH="717415" progId="Visio.Drawing.11">
              <p:link updateAutomatic="1"/>
            </p:oleObj>
          </a:graphicData>
        </a:graphic>
      </p:graphicFrame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2895600" y="2209800"/>
          <a:ext cx="946150" cy="717550"/>
        </p:xfrm>
        <a:graphic>
          <a:graphicData uri="http://schemas.openxmlformats.org/presentationml/2006/ole">
            <p:oleObj spid="_x0000_s4122" name="Visio" r:id="rId6" imgW="946006" imgH="717415" progId="Visio.Drawing.11">
              <p:link updateAutomatic="1"/>
            </p:oleObj>
          </a:graphicData>
        </a:graphic>
      </p:graphicFrame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4114800" y="2209800"/>
          <a:ext cx="946150" cy="717550"/>
        </p:xfrm>
        <a:graphic>
          <a:graphicData uri="http://schemas.openxmlformats.org/presentationml/2006/ole">
            <p:oleObj spid="_x0000_s4123" name="Visio" r:id="rId7" imgW="946006" imgH="717415" progId="Visio.Drawing.11">
              <p:link updateAutomatic="1"/>
            </p:oleObj>
          </a:graphicData>
        </a:graphic>
      </p:graphicFrame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5334000" y="2209800"/>
          <a:ext cx="946150" cy="717550"/>
        </p:xfrm>
        <a:graphic>
          <a:graphicData uri="http://schemas.openxmlformats.org/presentationml/2006/ole">
            <p:oleObj spid="_x0000_s4124" name="Visio" r:id="rId8" imgW="946006" imgH="717415" progId="Visio.Drawing.11">
              <p:link updateAutomatic="1"/>
            </p:oleObj>
          </a:graphicData>
        </a:graphic>
      </p:graphicFrame>
      <p:graphicFrame>
        <p:nvGraphicFramePr>
          <p:cNvPr id="4125" name="Object 29"/>
          <p:cNvGraphicFramePr>
            <a:graphicFrameLocks noChangeAspect="1"/>
          </p:cNvGraphicFramePr>
          <p:nvPr/>
        </p:nvGraphicFramePr>
        <p:xfrm>
          <a:off x="6477000" y="2209800"/>
          <a:ext cx="946150" cy="717550"/>
        </p:xfrm>
        <a:graphic>
          <a:graphicData uri="http://schemas.openxmlformats.org/presentationml/2006/ole">
            <p:oleObj spid="_x0000_s4125" name="Visio" r:id="rId9" imgW="946006" imgH="717415" progId="Visio.Drawing.11">
              <p:link updateAutomatic="1"/>
            </p:oleObj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57200" y="3200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3. Remove common items and items that can produce a goal.</a:t>
            </a:r>
            <a:endParaRPr lang="en-US" i="1" dirty="0">
              <a:solidFill>
                <a:schemeClr val="bg2"/>
              </a:solidFill>
            </a:endParaRPr>
          </a:p>
        </p:txBody>
      </p:sp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457200" y="838200"/>
          <a:ext cx="946150" cy="717550"/>
        </p:xfrm>
        <a:graphic>
          <a:graphicData uri="http://schemas.openxmlformats.org/presentationml/2006/ole">
            <p:oleObj spid="_x0000_s4126" name="Visio" r:id="rId10" imgW="946006" imgH="717415" progId="Visio.Drawing.11">
              <p:link updateAutomatic="1"/>
            </p:oleObj>
          </a:graphicData>
        </a:graphic>
      </p:graphicFrame>
      <p:graphicFrame>
        <p:nvGraphicFramePr>
          <p:cNvPr id="4127" name="Object 31"/>
          <p:cNvGraphicFramePr>
            <a:graphicFrameLocks noChangeAspect="1"/>
          </p:cNvGraphicFramePr>
          <p:nvPr/>
        </p:nvGraphicFramePr>
        <p:xfrm>
          <a:off x="1676400" y="838200"/>
          <a:ext cx="946150" cy="717550"/>
        </p:xfrm>
        <a:graphic>
          <a:graphicData uri="http://schemas.openxmlformats.org/presentationml/2006/ole">
            <p:oleObj spid="_x0000_s4127" name="Visio" r:id="rId11" imgW="946006" imgH="717415" progId="Visio.Drawing.11">
              <p:link updateAutomatic="1"/>
            </p:oleObj>
          </a:graphicData>
        </a:graphic>
      </p:graphicFrame>
      <p:graphicFrame>
        <p:nvGraphicFramePr>
          <p:cNvPr id="4128" name="Object 32"/>
          <p:cNvGraphicFramePr>
            <a:graphicFrameLocks noChangeAspect="1"/>
          </p:cNvGraphicFramePr>
          <p:nvPr/>
        </p:nvGraphicFramePr>
        <p:xfrm>
          <a:off x="457200" y="3657600"/>
          <a:ext cx="946150" cy="717550"/>
        </p:xfrm>
        <a:graphic>
          <a:graphicData uri="http://schemas.openxmlformats.org/presentationml/2006/ole">
            <p:oleObj spid="_x0000_s4128" name="Visio" r:id="rId4" imgW="946006" imgH="717415" progId="Visio.Drawing.11">
              <p:link updateAutomatic="1"/>
            </p:oleObj>
          </a:graphicData>
        </a:graphic>
      </p:graphicFrame>
      <p:graphicFrame>
        <p:nvGraphicFramePr>
          <p:cNvPr id="4129" name="Object 33"/>
          <p:cNvGraphicFramePr>
            <a:graphicFrameLocks noChangeAspect="1"/>
          </p:cNvGraphicFramePr>
          <p:nvPr/>
        </p:nvGraphicFramePr>
        <p:xfrm>
          <a:off x="1676400" y="3657600"/>
          <a:ext cx="946150" cy="717550"/>
        </p:xfrm>
        <a:graphic>
          <a:graphicData uri="http://schemas.openxmlformats.org/presentationml/2006/ole">
            <p:oleObj spid="_x0000_s4129" name="Visio" r:id="rId6" imgW="946006" imgH="717415" progId="Visio.Drawing.11">
              <p:link updateAutomatic="1"/>
            </p:oleObj>
          </a:graphicData>
        </a:graphic>
      </p:graphicFrame>
      <p:graphicFrame>
        <p:nvGraphicFramePr>
          <p:cNvPr id="4130" name="Object 34"/>
          <p:cNvGraphicFramePr>
            <a:graphicFrameLocks noChangeAspect="1"/>
          </p:cNvGraphicFramePr>
          <p:nvPr/>
        </p:nvGraphicFramePr>
        <p:xfrm>
          <a:off x="2905125" y="3657600"/>
          <a:ext cx="946150" cy="717550"/>
        </p:xfrm>
        <a:graphic>
          <a:graphicData uri="http://schemas.openxmlformats.org/presentationml/2006/ole">
            <p:oleObj spid="_x0000_s4130" name="Visio" r:id="rId7" imgW="946006" imgH="717415" progId="Visio.Drawing.11">
              <p:link updateAutomatic="1"/>
            </p:oleObj>
          </a:graphicData>
        </a:graphic>
      </p:graphicFrame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4114800" y="3657600"/>
          <a:ext cx="946150" cy="717550"/>
        </p:xfrm>
        <a:graphic>
          <a:graphicData uri="http://schemas.openxmlformats.org/presentationml/2006/ole">
            <p:oleObj spid="_x0000_s4131" name="Visio" r:id="rId8" imgW="946006" imgH="717415" progId="Visio.Drawing.11">
              <p:link updateAutomatic="1"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concept: top-down action game</a:t>
            </a:r>
          </a:p>
          <a:p>
            <a:pPr lvl="1"/>
            <a:r>
              <a:rPr lang="en-US" dirty="0" smtClean="0"/>
              <a:t>Basic controls / play, complex events</a:t>
            </a:r>
          </a:p>
          <a:p>
            <a:pPr lvl="1"/>
            <a:r>
              <a:rPr lang="en-US" dirty="0" smtClean="0"/>
              <a:t>Randomly generated content, </a:t>
            </a:r>
            <a:r>
              <a:rPr lang="en-US" i="1" dirty="0" smtClean="0"/>
              <a:t>a la</a:t>
            </a:r>
            <a:r>
              <a:rPr lang="en-US" dirty="0" smtClean="0"/>
              <a:t> </a:t>
            </a:r>
            <a:r>
              <a:rPr lang="en-US" dirty="0" err="1" smtClean="0"/>
              <a:t>roguelikes</a:t>
            </a:r>
            <a:endParaRPr lang="en-US" dirty="0" smtClean="0"/>
          </a:p>
          <a:p>
            <a:pPr lvl="2"/>
            <a:r>
              <a:rPr lang="en-US" dirty="0" smtClean="0"/>
              <a:t>Some content generated in a directed manner via game tree search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iteration of the game shares more in common with vertical bullet-hell </a:t>
            </a:r>
            <a:r>
              <a:rPr lang="en-US" dirty="0" err="1" smtClean="0"/>
              <a:t>shmups</a:t>
            </a:r>
            <a:r>
              <a:rPr lang="en-US" dirty="0" smtClean="0"/>
              <a:t> than adventure games</a:t>
            </a:r>
          </a:p>
          <a:p>
            <a:pPr lvl="1"/>
            <a:r>
              <a:rPr lang="en-US" dirty="0" smtClean="0"/>
              <a:t>More emphasis on twitch movement than careful planning</a:t>
            </a:r>
          </a:p>
          <a:p>
            <a:r>
              <a:rPr lang="en-US" dirty="0" smtClean="0"/>
              <a:t>Events simple, but results of events change </a:t>
            </a:r>
            <a:r>
              <a:rPr lang="en-US" dirty="0" err="1" smtClean="0"/>
              <a:t>gameplay</a:t>
            </a:r>
            <a:r>
              <a:rPr lang="en-US" dirty="0" smtClean="0"/>
              <a:t> significantly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Lunar rover</a:t>
            </a:r>
          </a:p>
          <a:p>
            <a:pPr lvl="1"/>
            <a:r>
              <a:rPr lang="en-US" dirty="0" smtClean="0"/>
              <a:t>Three item slots, presence / absence of items help to direct event generation</a:t>
            </a:r>
          </a:p>
          <a:p>
            <a:r>
              <a:rPr lang="en-US" dirty="0" smtClean="0"/>
              <a:t>Enemies</a:t>
            </a:r>
          </a:p>
          <a:p>
            <a:pPr lvl="1"/>
            <a:r>
              <a:rPr lang="en-US" dirty="0" smtClean="0"/>
              <a:t>Unique behavior patterns / abilities</a:t>
            </a:r>
          </a:p>
          <a:p>
            <a:pPr lvl="2"/>
            <a:r>
              <a:rPr lang="en-US" dirty="0" smtClean="0"/>
              <a:t>Other rovers</a:t>
            </a:r>
          </a:p>
          <a:p>
            <a:pPr lvl="2"/>
            <a:r>
              <a:rPr lang="en-US" dirty="0" smtClean="0"/>
              <a:t>Turrets</a:t>
            </a:r>
          </a:p>
          <a:p>
            <a:pPr lvl="2"/>
            <a:r>
              <a:rPr lang="en-US" dirty="0" smtClean="0"/>
              <a:t>Tanks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033462"/>
            <a:ext cx="1295400" cy="3309938"/>
          </a:xfrm>
        </p:spPr>
        <p:txBody>
          <a:bodyPr/>
          <a:lstStyle/>
          <a:p>
            <a:r>
              <a:rPr lang="en-US" dirty="0" smtClean="0"/>
              <a:t>Legend</a:t>
            </a:r>
            <a:br>
              <a:rPr lang="en-US" dirty="0" smtClean="0"/>
            </a:br>
            <a:r>
              <a:rPr lang="en-US" dirty="0" smtClean="0"/>
              <a:t>1. Player</a:t>
            </a:r>
            <a:br>
              <a:rPr lang="en-US" dirty="0" smtClean="0"/>
            </a:br>
            <a:r>
              <a:rPr lang="en-US" dirty="0" smtClean="0"/>
              <a:t>2. Enemy (Turret)</a:t>
            </a:r>
            <a:br>
              <a:rPr lang="en-US" dirty="0" smtClean="0"/>
            </a:br>
            <a:r>
              <a:rPr lang="en-US" dirty="0" smtClean="0"/>
              <a:t>3. Enemy</a:t>
            </a:r>
            <a:br>
              <a:rPr lang="en-US" dirty="0" smtClean="0"/>
            </a:br>
            <a:r>
              <a:rPr lang="en-US" dirty="0" smtClean="0"/>
              <a:t>(Rover)</a:t>
            </a:r>
            <a:br>
              <a:rPr lang="en-US" dirty="0" smtClean="0"/>
            </a:br>
            <a:r>
              <a:rPr lang="en-US" dirty="0" smtClean="0"/>
              <a:t>4. Item</a:t>
            </a:r>
            <a:br>
              <a:rPr lang="en-US" dirty="0" smtClean="0"/>
            </a:br>
            <a:r>
              <a:rPr lang="en-US" dirty="0" smtClean="0"/>
              <a:t>5. UI / Status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In-game screenshot</a:t>
            </a:r>
            <a:endParaRPr lang="en-US" dirty="0"/>
          </a:p>
        </p:txBody>
      </p:sp>
      <p:pic>
        <p:nvPicPr>
          <p:cNvPr id="6146" name="Picture 2" descr="E:\Users\Jonathan\Desktop\screensh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838200"/>
            <a:ext cx="5507245" cy="4129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Methods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Enemy behaviors use a simple state machine to determine action</a:t>
            </a:r>
          </a:p>
          <a:p>
            <a:r>
              <a:rPr lang="en-US" dirty="0" smtClean="0"/>
              <a:t>States encapsulate behavior with discrete links to next possible state</a:t>
            </a:r>
          </a:p>
          <a:p>
            <a:r>
              <a:rPr lang="en-US" dirty="0" smtClean="0"/>
              <a:t>States:</a:t>
            </a:r>
          </a:p>
          <a:p>
            <a:pPr lvl="1"/>
            <a:r>
              <a:rPr lang="en-US" dirty="0" smtClean="0"/>
              <a:t>Guard, </a:t>
            </a:r>
            <a:r>
              <a:rPr lang="en-US" dirty="0" err="1" smtClean="0"/>
              <a:t>retToGuard</a:t>
            </a:r>
            <a:r>
              <a:rPr lang="en-US" dirty="0" smtClean="0"/>
              <a:t>, stationary, inactive, seek</a:t>
            </a:r>
            <a:r>
              <a:rPr lang="en-US" dirty="0" smtClean="0"/>
              <a:t>, </a:t>
            </a:r>
            <a:r>
              <a:rPr lang="en-US" dirty="0" smtClean="0"/>
              <a:t>avoid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enemy type uses a different chain of states</a:t>
            </a:r>
          </a:p>
          <a:p>
            <a:pPr lvl="1"/>
            <a:r>
              <a:rPr lang="en-US" dirty="0" smtClean="0"/>
              <a:t>Tanks </a:t>
            </a:r>
            <a:r>
              <a:rPr lang="en-US" dirty="0" smtClean="0"/>
              <a:t>guard</a:t>
            </a:r>
            <a:endParaRPr lang="en-US" dirty="0" smtClean="0"/>
          </a:p>
          <a:p>
            <a:pPr lvl="1"/>
            <a:r>
              <a:rPr lang="en-US" dirty="0" smtClean="0"/>
              <a:t>Rovers </a:t>
            </a:r>
            <a:r>
              <a:rPr lang="en-US" dirty="0" smtClean="0"/>
              <a:t>seek</a:t>
            </a:r>
            <a:endParaRPr lang="en-US" dirty="0" smtClean="0"/>
          </a:p>
          <a:p>
            <a:pPr lvl="1"/>
            <a:r>
              <a:rPr lang="en-US" dirty="0" smtClean="0"/>
              <a:t>Turrets are </a:t>
            </a:r>
            <a:r>
              <a:rPr lang="en-US" dirty="0" smtClean="0"/>
              <a:t>stationary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onlight">
  <a:themeElements>
    <a:clrScheme name="Moonlight">
      <a:dk1>
        <a:srgbClr val="595959"/>
      </a:dk1>
      <a:lt1>
        <a:srgbClr val="FFFFFF"/>
      </a:lt1>
      <a:dk2>
        <a:srgbClr val="2AB7FF"/>
      </a:dk2>
      <a:lt2>
        <a:srgbClr val="DBE5F1"/>
      </a:lt2>
      <a:accent1>
        <a:srgbClr val="20378C"/>
      </a:accent1>
      <a:accent2>
        <a:srgbClr val="A20000"/>
      </a:accent2>
      <a:accent3>
        <a:srgbClr val="534088"/>
      </a:accent3>
      <a:accent4>
        <a:srgbClr val="2D9123"/>
      </a:accent4>
      <a:accent5>
        <a:srgbClr val="7E2C80"/>
      </a:accent5>
      <a:accent6>
        <a:srgbClr val="4A4EC5"/>
      </a:accent6>
      <a:hlink>
        <a:srgbClr val="BBECFF"/>
      </a:hlink>
      <a:folHlink>
        <a:srgbClr val="DDDDDD"/>
      </a:folHlink>
    </a:clrScheme>
    <a:fontScheme name="Moonlight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onlight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50000"/>
              </a:schemeClr>
            </a:gs>
            <a:gs pos="35000">
              <a:schemeClr val="phClr">
                <a:tint val="80000"/>
                <a:satMod val="200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path path="rect">
            <a:fillToRect l="100000" t="100000"/>
          </a:path>
        </a:gradFill>
        <a:gradFill rotWithShape="1">
          <a:gsLst>
            <a:gs pos="0">
              <a:schemeClr val="phClr">
                <a:shade val="60000"/>
                <a:satMod val="150000"/>
              </a:schemeClr>
            </a:gs>
            <a:gs pos="80000">
              <a:schemeClr val="phClr">
                <a:shade val="100000"/>
                <a:satMod val="130000"/>
              </a:schemeClr>
            </a:gs>
            <a:gs pos="100000">
              <a:schemeClr val="phClr">
                <a:tint val="90000"/>
                <a:shade val="100000"/>
                <a:satMod val="115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atMod val="110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15000"/>
            </a:schemeClr>
          </a:solidFill>
          <a:prstDash val="solid"/>
        </a:ln>
      </a:lnStyleLst>
      <a:effectStyleLst>
        <a:effectStyle>
          <a:effectLst>
            <a:outerShdw blurRad="50800" dist="25400" dir="5400000" sx="101000" sy="101000" algn="ctr" rotWithShape="0">
              <a:srgbClr val="000000">
                <a:alpha val="60000"/>
              </a:srgbClr>
            </a:outerShdw>
          </a:effectLst>
        </a:effectStyle>
        <a:effectStyle>
          <a:effectLst>
            <a:innerShdw blurRad="76200" dist="25400" dir="13500000">
              <a:srgbClr val="000000">
                <a:alpha val="60000"/>
              </a:srgbClr>
            </a:innerShdw>
          </a:effectLst>
          <a:scene3d>
            <a:camera prst="orthographicFront">
              <a:rot lat="0" lon="0" rev="0"/>
            </a:camera>
            <a:lightRig rig="balanced" dir="tl">
              <a:rot lat="0" lon="0" rev="4200000"/>
            </a:lightRig>
          </a:scene3d>
          <a:sp3d>
            <a:bevelT w="25400" h="12700" prst="softRound"/>
          </a:sp3d>
        </a:effectStyle>
        <a:effectStyle>
          <a:effectLst>
            <a:innerShdw blurRad="76200" dist="25400" dir="13500000">
              <a:srgbClr val="000000">
                <a:alpha val="60000"/>
              </a:srgbClr>
            </a:innerShdw>
            <a:softEdge rad="3175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lumMod val="90000"/>
              </a:schemeClr>
            </a:gs>
            <a:gs pos="30000">
              <a:schemeClr val="phClr">
                <a:lumMod val="75000"/>
              </a:schemeClr>
            </a:gs>
            <a:gs pos="100000">
              <a:schemeClr val="phClr">
                <a:lumMod val="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90000"/>
              </a:schemeClr>
            </a:gs>
            <a:gs pos="30000">
              <a:schemeClr val="phClr">
                <a:lumMod val="75000"/>
              </a:schemeClr>
            </a:gs>
            <a:gs pos="100000">
              <a:schemeClr val="phClr">
                <a:lumMod val="10000"/>
              </a:schemeClr>
            </a:gs>
          </a:gsLst>
          <a:path path="rect">
            <a:fillToRect l="100000" t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Moonlight</Template>
  <TotalTime>433</TotalTime>
  <Words>481</Words>
  <Application>Microsoft Office PowerPoint</Application>
  <PresentationFormat>On-screen Show (4:3)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40</vt:i4>
      </vt:variant>
      <vt:variant>
        <vt:lpstr>Slide Titles</vt:lpstr>
      </vt:variant>
      <vt:variant>
        <vt:i4>16</vt:i4>
      </vt:variant>
    </vt:vector>
  </HeadingPairs>
  <TitlesOfParts>
    <vt:vector size="57" baseType="lpstr">
      <vt:lpstr>Moonlight</vt:lpstr>
      <vt:lpstr>Drawing1\Drawing\~Page-1\Process.3</vt:lpstr>
      <vt:lpstr>Drawing1\Drawing\~Page-1\Process.13</vt:lpstr>
      <vt:lpstr>Drawing1\Drawing\~Page-1\Process.13</vt:lpstr>
      <vt:lpstr>Drawing1\Drawing\~Page-1\Process.3</vt:lpstr>
      <vt:lpstr>Drawing1\Drawing\~Page-1\Process</vt:lpstr>
      <vt:lpstr>Drawing1\Drawing\~Page-1\Process.13</vt:lpstr>
      <vt:lpstr>Drawing1\Drawing\~Page-1\Process.9</vt:lpstr>
      <vt:lpstr>Drawing1\Drawing\~Page-1\Process.6</vt:lpstr>
      <vt:lpstr>Drawing1\Drawing\~Page-1\Process.4</vt:lpstr>
      <vt:lpstr>Drawing1\Drawing\~Page-1\Process</vt:lpstr>
      <vt:lpstr>Drawing1\Drawing\~Page-1\Process.13</vt:lpstr>
      <vt:lpstr>Drawing1\Drawing\~Page-1\Process.16</vt:lpstr>
      <vt:lpstr>Drawing1\Drawing\~Page-1\Process.7</vt:lpstr>
      <vt:lpstr>Drawing1\Drawing\~Page-1\Process.5</vt:lpstr>
      <vt:lpstr>Drawing1\Drawing\~Page-1\Process.2</vt:lpstr>
      <vt:lpstr>Drawing1\Drawing\~Page-1\Process.3</vt:lpstr>
      <vt:lpstr>Drawing1\Drawing\~Page-1\Process.6</vt:lpstr>
      <vt:lpstr>Drawing1\Drawing\~Page-1\Process.7</vt:lpstr>
      <vt:lpstr>Drawing1\Drawing\~Page-1\Process.3</vt:lpstr>
      <vt:lpstr>Drawing1\Drawing\~Page-1\Process.3</vt:lpstr>
      <vt:lpstr>Drawing1\Drawing\~Page-1\Process.7</vt:lpstr>
      <vt:lpstr>Drawing1\Drawing\~Page-1\Process.7</vt:lpstr>
      <vt:lpstr>Drawing1\Drawing\~Page-1\Process.3</vt:lpstr>
      <vt:lpstr>Drawing1\Drawing\~Page-1\Process.3</vt:lpstr>
      <vt:lpstr>Drawing1\Drawing\~Page-1\Process.3</vt:lpstr>
      <vt:lpstr>Drawing1\Drawing\~Page-1\Process.7</vt:lpstr>
      <vt:lpstr>Drawing1\Drawing\~Page-1\Process.4</vt:lpstr>
      <vt:lpstr>Drawing1\Drawing\~Page-1\Process.5</vt:lpstr>
      <vt:lpstr>Drawing1\Drawing\~Page-1\Process</vt:lpstr>
      <vt:lpstr>Drawing1\Drawing\~Page-1\Process.2</vt:lpstr>
      <vt:lpstr>Drawing1\Drawing\~Page-1\Process.4</vt:lpstr>
      <vt:lpstr>Drawing1\Drawing\~Page-1\Process.3</vt:lpstr>
      <vt:lpstr>Drawing1\Drawing\~Page-1\Process.6</vt:lpstr>
      <vt:lpstr>Drawing1\Drawing\~Page-1\Process.7</vt:lpstr>
      <vt:lpstr>E:\Users\Jonathan\Documents\tree.vsd\Drawing\~Page-1\Process.5</vt:lpstr>
      <vt:lpstr>E:\Users\Jonathan\Documents\tree.vsd\Drawing\~Page-1\Process.7</vt:lpstr>
      <vt:lpstr>Drawing1\Drawing\~Page-1\Process</vt:lpstr>
      <vt:lpstr>Drawing1\Drawing\~Page-1\Process.4</vt:lpstr>
      <vt:lpstr>Drawing1\Drawing\~Page-1\Process.3</vt:lpstr>
      <vt:lpstr>Drawing1\Drawing\~Page-1\Process.6</vt:lpstr>
      <vt:lpstr>What If: Luna!  Mare Crisium</vt:lpstr>
      <vt:lpstr>Overview</vt:lpstr>
      <vt:lpstr>Game Concept</vt:lpstr>
      <vt:lpstr>Actual Implementation</vt:lpstr>
      <vt:lpstr>Game Components</vt:lpstr>
      <vt:lpstr>Legend 1. Player 2. Enemy (Turret) 3. Enemy (Rover) 4. Item 5. UI / Status</vt:lpstr>
      <vt:lpstr>AI Methods</vt:lpstr>
      <vt:lpstr>Finite State Machine</vt:lpstr>
      <vt:lpstr>Finite State Machine</vt:lpstr>
      <vt:lpstr>Slide 10</vt:lpstr>
      <vt:lpstr>Event Generation Game Tree Search</vt:lpstr>
      <vt:lpstr>Event Generation Game Tree Search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If: Luna!  Mare Crisium</dc:title>
  <dc:creator>Jonathan</dc:creator>
  <cp:lastModifiedBy>Jonathan</cp:lastModifiedBy>
  <cp:revision>41</cp:revision>
  <dcterms:created xsi:type="dcterms:W3CDTF">2009-04-19T04:49:15Z</dcterms:created>
  <dcterms:modified xsi:type="dcterms:W3CDTF">2009-04-20T08:26:51Z</dcterms:modified>
</cp:coreProperties>
</file>