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57" r:id="rId2"/>
    <p:sldId id="271" r:id="rId3"/>
    <p:sldId id="275" r:id="rId4"/>
    <p:sldId id="259" r:id="rId5"/>
    <p:sldId id="301" r:id="rId6"/>
    <p:sldId id="267" r:id="rId7"/>
    <p:sldId id="292" r:id="rId8"/>
    <p:sldId id="287" r:id="rId9"/>
    <p:sldId id="293" r:id="rId10"/>
    <p:sldId id="294" r:id="rId11"/>
    <p:sldId id="295" r:id="rId12"/>
    <p:sldId id="278" r:id="rId13"/>
    <p:sldId id="296" r:id="rId14"/>
    <p:sldId id="297" r:id="rId15"/>
    <p:sldId id="298" r:id="rId16"/>
    <p:sldId id="300" r:id="rId17"/>
    <p:sldId id="299" r:id="rId18"/>
    <p:sldId id="270" r:id="rId19"/>
    <p:sldId id="302" r:id="rId20"/>
    <p:sldId id="276" r:id="rId21"/>
    <p:sldId id="274" r:id="rId22"/>
    <p:sldId id="272" r:id="rId23"/>
    <p:sldId id="290" r:id="rId24"/>
    <p:sldId id="285" r:id="rId2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E5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48" autoAdjust="0"/>
    <p:restoredTop sz="91575" autoAdjust="0"/>
  </p:normalViewPr>
  <p:slideViewPr>
    <p:cSldViewPr snapToGrid="0">
      <p:cViewPr>
        <p:scale>
          <a:sx n="87" d="100"/>
          <a:sy n="87" d="100"/>
        </p:scale>
        <p:origin x="770" y="-5"/>
      </p:cViewPr>
      <p:guideLst/>
    </p:cSldViewPr>
  </p:slideViewPr>
  <p:outlineViewPr>
    <p:cViewPr>
      <p:scale>
        <a:sx n="33" d="100"/>
        <a:sy n="33" d="100"/>
      </p:scale>
      <p:origin x="0" y="-235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00020C-8D7C-4561-B568-FBC8D0EAF1DF}" type="datetimeFigureOut">
              <a:rPr lang="en-US" smtClean="0"/>
              <a:t>3/7/2018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F7353F-A8B1-4751-A2C3-3554818E4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8709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F7353F-A8B1-4751-A2C3-3554818E408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3138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F7353F-A8B1-4751-A2C3-3554818E408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0164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200" dirty="0"/>
              <a:t>Entries must match existing account (Exhibit 3)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/>
              <a:t>Login information must be correct (Exhibit 4)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F7353F-A8B1-4751-A2C3-3554818E408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894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sign up, users need to input their first name, last name and confirm their PIN.</a:t>
            </a:r>
          </a:p>
          <a:p>
            <a:r>
              <a:rPr lang="en-US" dirty="0"/>
              <a:t>No null values will be accepted (e. g. Mari must have a PIN)</a:t>
            </a:r>
          </a:p>
          <a:p>
            <a:r>
              <a:rPr lang="en-US" dirty="0"/>
              <a:t>The PIN/Confirm PIN must match</a:t>
            </a:r>
          </a:p>
          <a:p>
            <a:r>
              <a:rPr lang="en-US" dirty="0"/>
              <a:t>The PIN must consist of numbers, can be any size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F7353F-A8B1-4751-A2C3-3554818E408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039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200" dirty="0"/>
              <a:t>Entries must match existing account (Exhibit 3)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/>
              <a:t>Login information must be correct (Exhibit 4)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F7353F-A8B1-4751-A2C3-3554818E408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7859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200" dirty="0"/>
              <a:t>Entries must match existing account (Exhibit 3)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/>
              <a:t>Login information must be correct (Exhibit 4)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F7353F-A8B1-4751-A2C3-3554818E408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886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F7353F-A8B1-4751-A2C3-3554818E408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1890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F7353F-A8B1-4751-A2C3-3554818E408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7770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pattFill prst="pct60">
          <a:fgClr>
            <a:schemeClr val="accent2">
              <a:lumMod val="7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0">
            <a:extLst>
              <a:ext uri="{FF2B5EF4-FFF2-40B4-BE49-F238E27FC236}">
                <a16:creationId xmlns:a16="http://schemas.microsoft.com/office/drawing/2014/main" id="{D53CF5EA-3DA4-4BC9-ACC6-F9C591743FA1}"/>
              </a:ext>
            </a:extLst>
          </p:cNvPr>
          <p:cNvSpPr/>
          <p:nvPr userDrawn="1"/>
        </p:nvSpPr>
        <p:spPr>
          <a:xfrm>
            <a:off x="904875" y="2736056"/>
            <a:ext cx="7315200" cy="960122"/>
          </a:xfrm>
          <a:prstGeom prst="rect">
            <a:avLst/>
          </a:prstGeom>
          <a:solidFill>
            <a:srgbClr val="FFFFFF"/>
          </a:solidFill>
          <a:ln w="6350" cap="rnd">
            <a:solidFill>
              <a:schemeClr val="accent1"/>
            </a:solidFill>
            <a:prstDash val="dash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endParaRPr/>
          </a:p>
        </p:txBody>
      </p:sp>
      <p:sp>
        <p:nvSpPr>
          <p:cNvPr id="8" name="Rectangle 32">
            <a:extLst>
              <a:ext uri="{FF2B5EF4-FFF2-40B4-BE49-F238E27FC236}">
                <a16:creationId xmlns:a16="http://schemas.microsoft.com/office/drawing/2014/main" id="{273D8122-AFBD-4F16-B7E6-0E88CB5A1FBC}"/>
              </a:ext>
            </a:extLst>
          </p:cNvPr>
          <p:cNvSpPr/>
          <p:nvPr userDrawn="1"/>
        </p:nvSpPr>
        <p:spPr>
          <a:xfrm>
            <a:off x="914400" y="3786187"/>
            <a:ext cx="7315200" cy="514352"/>
          </a:xfrm>
          <a:prstGeom prst="rect">
            <a:avLst/>
          </a:prstGeom>
          <a:solidFill>
            <a:srgbClr val="FFFFFF"/>
          </a:solidFill>
          <a:ln w="6350" cap="rnd">
            <a:solidFill>
              <a:schemeClr val="accent2"/>
            </a:solidFill>
            <a:prstDash val="dash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endParaRPr/>
          </a:p>
        </p:txBody>
      </p:sp>
      <p:sp>
        <p:nvSpPr>
          <p:cNvPr id="9" name="Rectangle 21">
            <a:extLst>
              <a:ext uri="{FF2B5EF4-FFF2-40B4-BE49-F238E27FC236}">
                <a16:creationId xmlns:a16="http://schemas.microsoft.com/office/drawing/2014/main" id="{6C6128E1-BE84-46D9-A3D3-BC86375E2C24}"/>
              </a:ext>
            </a:extLst>
          </p:cNvPr>
          <p:cNvSpPr/>
          <p:nvPr userDrawn="1"/>
        </p:nvSpPr>
        <p:spPr>
          <a:xfrm>
            <a:off x="904875" y="2736056"/>
            <a:ext cx="228600" cy="96012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endParaRPr/>
          </a:p>
        </p:txBody>
      </p:sp>
      <p:sp>
        <p:nvSpPr>
          <p:cNvPr id="10" name="Rectangle 31">
            <a:extLst>
              <a:ext uri="{FF2B5EF4-FFF2-40B4-BE49-F238E27FC236}">
                <a16:creationId xmlns:a16="http://schemas.microsoft.com/office/drawing/2014/main" id="{CD38D25A-4E98-4454-9846-05376F4C5343}"/>
              </a:ext>
            </a:extLst>
          </p:cNvPr>
          <p:cNvSpPr/>
          <p:nvPr userDrawn="1"/>
        </p:nvSpPr>
        <p:spPr>
          <a:xfrm>
            <a:off x="914400" y="3786187"/>
            <a:ext cx="228600" cy="51435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endParaRPr/>
          </a:p>
        </p:txBody>
      </p:sp>
      <p:sp>
        <p:nvSpPr>
          <p:cNvPr id="11" name="Title Text">
            <a:extLst>
              <a:ext uri="{FF2B5EF4-FFF2-40B4-BE49-F238E27FC236}">
                <a16:creationId xmlns:a16="http://schemas.microsoft.com/office/drawing/2014/main" id="{8531B7D0-86CE-4DA0-9EF0-3A63382DA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2914650"/>
            <a:ext cx="6858000" cy="742950"/>
          </a:xfrm>
          <a:prstGeom prst="rect">
            <a:avLst/>
          </a:prstGeom>
        </p:spPr>
        <p:txBody>
          <a:bodyPr anchor="t"/>
          <a:lstStyle>
            <a:lvl1pPr algn="r">
              <a:lnSpc>
                <a:spcPct val="100000"/>
              </a:lnSpc>
              <a:defRPr sz="3200" b="1">
                <a:solidFill>
                  <a:srgbClr val="000000"/>
                </a:solidFill>
              </a:defRPr>
            </a:lvl1pPr>
          </a:lstStyle>
          <a:p>
            <a:r>
              <a:rPr dirty="0"/>
              <a:t>Title Text</a:t>
            </a:r>
          </a:p>
        </p:txBody>
      </p:sp>
      <p:sp>
        <p:nvSpPr>
          <p:cNvPr id="12" name="Body Level One…">
            <a:extLst>
              <a:ext uri="{FF2B5EF4-FFF2-40B4-BE49-F238E27FC236}">
                <a16:creationId xmlns:a16="http://schemas.microsoft.com/office/drawing/2014/main" id="{0D3AF114-5BD8-4007-8FFC-80B1ECA8B935}"/>
              </a:ext>
            </a:extLst>
          </p:cNvPr>
          <p:cNvSpPr>
            <a:spLocks noGrp="1"/>
          </p:cNvSpPr>
          <p:nvPr>
            <p:ph type="body" sz="quarter" idx="1" hasCustomPrompt="1"/>
          </p:nvPr>
        </p:nvSpPr>
        <p:spPr>
          <a:xfrm>
            <a:off x="1219200" y="3843337"/>
            <a:ext cx="6858000" cy="400052"/>
          </a:xfrm>
          <a:prstGeom prst="rect">
            <a:avLst/>
          </a:prstGeom>
        </p:spPr>
        <p:txBody>
          <a:bodyPr/>
          <a:lstStyle>
            <a:lvl1pPr marL="0" indent="0" algn="r">
              <a:spcBef>
                <a:spcPts val="600"/>
              </a:spcBef>
              <a:buClrTx/>
              <a:buSzTx/>
              <a:buFontTx/>
              <a:buNone/>
              <a:defRPr sz="2000">
                <a:solidFill>
                  <a:srgbClr val="464653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marL="0" indent="0" algn="r">
              <a:spcBef>
                <a:spcPts val="600"/>
              </a:spcBef>
              <a:buClrTx/>
              <a:buSzTx/>
              <a:buFontTx/>
              <a:buNone/>
              <a:defRPr sz="2000">
                <a:solidFill>
                  <a:srgbClr val="464653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marL="0" indent="0" algn="r">
              <a:spcBef>
                <a:spcPts val="600"/>
              </a:spcBef>
              <a:buClrTx/>
              <a:buSzTx/>
              <a:buFontTx/>
              <a:buNone/>
              <a:defRPr sz="2000">
                <a:solidFill>
                  <a:srgbClr val="464653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marL="0" indent="0" algn="r">
              <a:spcBef>
                <a:spcPts val="600"/>
              </a:spcBef>
              <a:buClrTx/>
              <a:buSzTx/>
              <a:buFontTx/>
              <a:buNone/>
              <a:defRPr sz="2000">
                <a:solidFill>
                  <a:srgbClr val="464653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marL="0" indent="0" algn="r">
              <a:spcBef>
                <a:spcPts val="600"/>
              </a:spcBef>
              <a:buClrTx/>
              <a:buSzTx/>
              <a:buFontTx/>
              <a:buNone/>
              <a:defRPr sz="2000">
                <a:solidFill>
                  <a:srgbClr val="464653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</a:lstStyle>
          <a:p>
            <a:r>
              <a:rPr dirty="0"/>
              <a:t>Body Level One</a:t>
            </a:r>
          </a:p>
        </p:txBody>
      </p:sp>
    </p:spTree>
    <p:extLst>
      <p:ext uri="{BB962C8B-B14F-4D97-AF65-F5344CB8AC3E}">
        <p14:creationId xmlns:p14="http://schemas.microsoft.com/office/powerpoint/2010/main" val="2063366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871" y="869816"/>
            <a:ext cx="8191794" cy="368108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BD207DA6-9B4E-4193-B07C-71BC498B6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49" y="4786112"/>
            <a:ext cx="3086100" cy="273844"/>
          </a:xfrm>
          <a:prstGeom prst="rect">
            <a:avLst/>
          </a:prstGeom>
        </p:spPr>
        <p:txBody>
          <a:bodyPr/>
          <a:lstStyle>
            <a:lvl1pPr>
              <a:defRPr sz="700" i="1">
                <a:latin typeface="Bookman Old Style" panose="02050604050505020204" pitchFamily="18" charset="0"/>
              </a:defRPr>
            </a:lvl1pPr>
          </a:lstStyle>
          <a:p>
            <a:r>
              <a:rPr lang="en-US" dirty="0"/>
              <a:t>Group Four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D143AA-5843-473D-8DFD-1B0058A92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51E8D666-686F-4671-A75C-F986B3D36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396253" y="4675491"/>
            <a:ext cx="351492" cy="221242"/>
          </a:xfrm>
          <a:prstGeom prst="rect">
            <a:avLst/>
          </a:prstGeom>
        </p:spPr>
        <p:txBody>
          <a:bodyPr/>
          <a:lstStyle>
            <a:lvl1pPr algn="ctr">
              <a:defRPr sz="1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F2407EE3-A7AD-4D85-AA70-E0A9F1A7BE8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A87CA4E-B653-4582-9A4D-FB8100E6BEF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120" y="4715247"/>
            <a:ext cx="2651300" cy="3225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22862F4-BAC9-4056-8B34-D8B287CC7204}"/>
              </a:ext>
            </a:extLst>
          </p:cNvPr>
          <p:cNvSpPr txBox="1"/>
          <p:nvPr userDrawn="1"/>
        </p:nvSpPr>
        <p:spPr>
          <a:xfrm>
            <a:off x="7735736" y="4644039"/>
            <a:ext cx="112954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b="1" dirty="0">
                <a:latin typeface="Bookman Old Style" panose="02050604050505020204" pitchFamily="18" charset="0"/>
              </a:rPr>
              <a:t>ATM</a:t>
            </a:r>
          </a:p>
        </p:txBody>
      </p:sp>
    </p:spTree>
    <p:extLst>
      <p:ext uri="{BB962C8B-B14F-4D97-AF65-F5344CB8AC3E}">
        <p14:creationId xmlns:p14="http://schemas.microsoft.com/office/powerpoint/2010/main" val="3517579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solidFill>
          <a:srgbClr val="E3E5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871" y="869816"/>
            <a:ext cx="8191794" cy="368108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BD207DA6-9B4E-4193-B07C-71BC498B6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49" y="4786112"/>
            <a:ext cx="3086100" cy="273844"/>
          </a:xfrm>
          <a:prstGeom prst="rect">
            <a:avLst/>
          </a:prstGeom>
        </p:spPr>
        <p:txBody>
          <a:bodyPr/>
          <a:lstStyle>
            <a:lvl1pPr>
              <a:defRPr sz="700" i="1">
                <a:latin typeface="Bookman Old Style" panose="02050604050505020204" pitchFamily="18" charset="0"/>
              </a:defRPr>
            </a:lvl1pPr>
          </a:lstStyle>
          <a:p>
            <a:r>
              <a:rPr lang="en-US" dirty="0"/>
              <a:t>Group Four</a:t>
            </a:r>
          </a:p>
        </p:txBody>
      </p:sp>
      <p:sp>
        <p:nvSpPr>
          <p:cNvPr id="10" name="Title Text">
            <a:extLst>
              <a:ext uri="{FF2B5EF4-FFF2-40B4-BE49-F238E27FC236}">
                <a16:creationId xmlns:a16="http://schemas.microsoft.com/office/drawing/2014/main" id="{49BCBD61-4E22-4CA9-BDB7-E308EBB80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01773"/>
            <a:ext cx="8229600" cy="552452"/>
          </a:xfrm>
          <a:prstGeom prst="rect">
            <a:avLst/>
          </a:prstGeom>
        </p:spPr>
        <p:txBody>
          <a:bodyPr/>
          <a:lstStyle/>
          <a:p>
            <a:r>
              <a:rPr dirty="0"/>
              <a:t>Title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F74222-A697-4EAE-B1F4-C404D585E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396253" y="4675491"/>
            <a:ext cx="351492" cy="221242"/>
          </a:xfrm>
          <a:prstGeom prst="rect">
            <a:avLst/>
          </a:prstGeom>
        </p:spPr>
        <p:txBody>
          <a:bodyPr/>
          <a:lstStyle>
            <a:lvl1pPr algn="ctr">
              <a:defRPr sz="1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F2407EE3-A7AD-4D85-AA70-E0A9F1A7BE8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2491204-3772-492F-96F8-65B7F4CEB8D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120" y="4715779"/>
            <a:ext cx="2651300" cy="3225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1AF7A15-DE7E-4C2E-B348-9A5AAA4AF7D2}"/>
              </a:ext>
            </a:extLst>
          </p:cNvPr>
          <p:cNvSpPr txBox="1"/>
          <p:nvPr userDrawn="1"/>
        </p:nvSpPr>
        <p:spPr>
          <a:xfrm>
            <a:off x="7735736" y="4644039"/>
            <a:ext cx="112954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b="1" dirty="0">
                <a:latin typeface="Bookman Old Style" panose="02050604050505020204" pitchFamily="18" charset="0"/>
              </a:rPr>
              <a:t>ATM</a:t>
            </a:r>
          </a:p>
        </p:txBody>
      </p:sp>
    </p:spTree>
    <p:extLst>
      <p:ext uri="{BB962C8B-B14F-4D97-AF65-F5344CB8AC3E}">
        <p14:creationId xmlns:p14="http://schemas.microsoft.com/office/powerpoint/2010/main" val="277099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Text">
            <a:extLst>
              <a:ext uri="{FF2B5EF4-FFF2-40B4-BE49-F238E27FC236}">
                <a16:creationId xmlns:a16="http://schemas.microsoft.com/office/drawing/2014/main" id="{A62D8ED9-3C93-4C71-8420-470A2E24E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01773"/>
            <a:ext cx="8229600" cy="552452"/>
          </a:xfrm>
          <a:prstGeom prst="rect">
            <a:avLst/>
          </a:prstGeom>
        </p:spPr>
        <p:txBody>
          <a:bodyPr/>
          <a:lstStyle/>
          <a:p>
            <a:r>
              <a:rPr dirty="0"/>
              <a:t>Title Text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D0CD9E31-FA34-4797-A841-8B13E0BC9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49" y="4786112"/>
            <a:ext cx="3086100" cy="273844"/>
          </a:xfrm>
          <a:prstGeom prst="rect">
            <a:avLst/>
          </a:prstGeom>
        </p:spPr>
        <p:txBody>
          <a:bodyPr/>
          <a:lstStyle>
            <a:lvl1pPr>
              <a:defRPr sz="700" i="1">
                <a:latin typeface="Bookman Old Style" panose="02050604050505020204" pitchFamily="18" charset="0"/>
              </a:defRPr>
            </a:lvl1pPr>
          </a:lstStyle>
          <a:p>
            <a:r>
              <a:rPr lang="en-US" dirty="0"/>
              <a:t>Group Four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B1756D4-156D-4764-A1A8-D12680DEC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396253" y="4675491"/>
            <a:ext cx="351492" cy="221242"/>
          </a:xfrm>
          <a:prstGeom prst="rect">
            <a:avLst/>
          </a:prstGeom>
        </p:spPr>
        <p:txBody>
          <a:bodyPr/>
          <a:lstStyle>
            <a:lvl1pPr algn="ctr">
              <a:defRPr sz="1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F2407EE3-A7AD-4D85-AA70-E0A9F1A7BE8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20FED3A-497F-418C-A3BA-3F29608D309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120" y="4715247"/>
            <a:ext cx="2651300" cy="3225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11E641F-6960-4D25-B9C3-A18998CB6323}"/>
              </a:ext>
            </a:extLst>
          </p:cNvPr>
          <p:cNvSpPr txBox="1"/>
          <p:nvPr userDrawn="1"/>
        </p:nvSpPr>
        <p:spPr>
          <a:xfrm>
            <a:off x="7735736" y="4644039"/>
            <a:ext cx="112954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b="1" dirty="0">
                <a:latin typeface="Bookman Old Style" panose="02050604050505020204" pitchFamily="18" charset="0"/>
              </a:rPr>
              <a:t>ATM</a:t>
            </a:r>
          </a:p>
        </p:txBody>
      </p:sp>
    </p:spTree>
    <p:extLst>
      <p:ext uri="{BB962C8B-B14F-4D97-AF65-F5344CB8AC3E}">
        <p14:creationId xmlns:p14="http://schemas.microsoft.com/office/powerpoint/2010/main" val="9222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51FA3F-253D-44CB-BF84-422E1C3E364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Straight Connector 28">
            <a:extLst>
              <a:ext uri="{FF2B5EF4-FFF2-40B4-BE49-F238E27FC236}">
                <a16:creationId xmlns:a16="http://schemas.microsoft.com/office/drawing/2014/main" id="{6C705744-3CF5-468A-845D-6C69D7EBBC21}"/>
              </a:ext>
            </a:extLst>
          </p:cNvPr>
          <p:cNvSpPr/>
          <p:nvPr userDrawn="1"/>
        </p:nvSpPr>
        <p:spPr>
          <a:xfrm>
            <a:off x="454382" y="742950"/>
            <a:ext cx="8229602" cy="0"/>
          </a:xfrm>
          <a:prstGeom prst="line">
            <a:avLst/>
          </a:prstGeom>
          <a:ln>
            <a:solidFill>
              <a:schemeClr val="accent2"/>
            </a:solidFill>
            <a:prstDash val="dash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8" name="Title Text">
            <a:extLst>
              <a:ext uri="{FF2B5EF4-FFF2-40B4-BE49-F238E27FC236}">
                <a16:creationId xmlns:a16="http://schemas.microsoft.com/office/drawing/2014/main" id="{9590D4F9-DD36-45BD-809F-2617B2A10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01773"/>
            <a:ext cx="8229600" cy="5524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 anchor="ctr">
            <a:normAutofit/>
          </a:bodyPr>
          <a:lstStyle/>
          <a:p>
            <a:r>
              <a:rPr dirty="0"/>
              <a:t>Title Text</a:t>
            </a:r>
          </a:p>
        </p:txBody>
      </p:sp>
      <p:sp>
        <p:nvSpPr>
          <p:cNvPr id="10" name="Body Level One…">
            <a:extLst>
              <a:ext uri="{FF2B5EF4-FFF2-40B4-BE49-F238E27FC236}">
                <a16:creationId xmlns:a16="http://schemas.microsoft.com/office/drawing/2014/main" id="{3D26E3EA-B91A-4E6E-B3F9-DBF62C2A0E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887730"/>
            <a:ext cx="8229600" cy="37414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normAutofit/>
          </a:bodyPr>
          <a:lstStyle/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11" name="Straight Connector 28">
            <a:extLst>
              <a:ext uri="{FF2B5EF4-FFF2-40B4-BE49-F238E27FC236}">
                <a16:creationId xmlns:a16="http://schemas.microsoft.com/office/drawing/2014/main" id="{05297C41-4F2A-4EFD-A3A5-3F99BE2E6E94}"/>
              </a:ext>
            </a:extLst>
          </p:cNvPr>
          <p:cNvSpPr/>
          <p:nvPr userDrawn="1"/>
        </p:nvSpPr>
        <p:spPr>
          <a:xfrm>
            <a:off x="454382" y="4606831"/>
            <a:ext cx="8229602" cy="0"/>
          </a:xfrm>
          <a:prstGeom prst="line">
            <a:avLst/>
          </a:prstGeom>
          <a:ln>
            <a:solidFill>
              <a:srgbClr val="9FB8CD"/>
            </a:solidFill>
            <a:prstDash val="dash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C4E400A-0195-4702-87D7-374780A58D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Group four</a:t>
            </a:r>
          </a:p>
        </p:txBody>
      </p:sp>
    </p:spTree>
    <p:extLst>
      <p:ext uri="{BB962C8B-B14F-4D97-AF65-F5344CB8AC3E}">
        <p14:creationId xmlns:p14="http://schemas.microsoft.com/office/powerpoint/2010/main" val="957576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8" r:id="rId3"/>
    <p:sldLayoutId id="2147483666" r:id="rId4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Bookman Old Style" panose="02050604050505020204" pitchFamily="18" charset="0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Clr>
          <a:schemeClr val="accent1"/>
        </a:buClr>
        <a:buSzPct val="75000"/>
        <a:buFont typeface="Wingdings" panose="05000000000000000000" pitchFamily="2" charset="2"/>
        <a:buChar char="Ø"/>
        <a:defRPr sz="2100" kern="1200">
          <a:solidFill>
            <a:schemeClr val="tx1"/>
          </a:solidFill>
          <a:latin typeface="Bookman Old Style" panose="02050604050505020204" pitchFamily="18" charset="0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accent1"/>
        </a:buClr>
        <a:buSzPct val="75000"/>
        <a:buFont typeface="Wingdings" panose="05000000000000000000" pitchFamily="2" charset="2"/>
        <a:buChar char="Ø"/>
        <a:defRPr sz="1800" kern="1200">
          <a:solidFill>
            <a:schemeClr val="tx1"/>
          </a:solidFill>
          <a:latin typeface="Bookman Old Style" panose="02050604050505020204" pitchFamily="18" charset="0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accent1"/>
        </a:buClr>
        <a:buSzPct val="75000"/>
        <a:buFont typeface="Wingdings" panose="05000000000000000000" pitchFamily="2" charset="2"/>
        <a:buChar char="Ø"/>
        <a:defRPr sz="1500" kern="1200">
          <a:solidFill>
            <a:schemeClr val="tx1"/>
          </a:solidFill>
          <a:latin typeface="Bookman Old Style" panose="02050604050505020204" pitchFamily="18" charset="0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accent1"/>
        </a:buClr>
        <a:buSzPct val="75000"/>
        <a:buFont typeface="Wingdings" panose="05000000000000000000" pitchFamily="2" charset="2"/>
        <a:buChar char="Ø"/>
        <a:defRPr sz="1350" kern="1200">
          <a:solidFill>
            <a:schemeClr val="tx1"/>
          </a:solidFill>
          <a:latin typeface="Bookman Old Style" panose="02050604050505020204" pitchFamily="18" charset="0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accent1"/>
        </a:buClr>
        <a:buSzPct val="75000"/>
        <a:buFont typeface="Wingdings" panose="05000000000000000000" pitchFamily="2" charset="2"/>
        <a:buChar char="Ø"/>
        <a:defRPr sz="1350" kern="1200">
          <a:solidFill>
            <a:schemeClr val="tx1"/>
          </a:solidFill>
          <a:latin typeface="Bookman Old Style" panose="02050604050505020204" pitchFamily="18" charset="0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slideLayout" Target="../slideLayouts/slideLayout4.xml"/><Relationship Id="rId4" Type="http://schemas.openxmlformats.org/officeDocument/2006/relationships/tags" Target="../tags/tag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40810-8803-40D5-9B58-9BEEF2542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ATM Project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B361F6-B61C-4D17-9015-4E351343A79E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1219200" y="3901815"/>
            <a:ext cx="6858000" cy="400052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Mary Husain | Michal </a:t>
            </a:r>
            <a:r>
              <a:rPr lang="en-US" dirty="0" err="1"/>
              <a:t>Porubcin</a:t>
            </a:r>
            <a:r>
              <a:rPr lang="en-US" dirty="0"/>
              <a:t> | Andrew Quijano | Bryce Yoo</a:t>
            </a:r>
          </a:p>
        </p:txBody>
      </p:sp>
      <p:pic>
        <p:nvPicPr>
          <p:cNvPr id="4" name="Picture 2" descr="Image result for ATM">
            <a:extLst>
              <a:ext uri="{FF2B5EF4-FFF2-40B4-BE49-F238E27FC236}">
                <a16:creationId xmlns:a16="http://schemas.microsoft.com/office/drawing/2014/main" id="{63530E56-2980-4A62-82A5-25ED89210E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758" y="356405"/>
            <a:ext cx="2094484" cy="2094484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13578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D8ADAE-A647-46D7-AB6E-418F9ECC2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Four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B7F0B7C-3F12-4563-AD80-493B98D62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 up Screen Validation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749CD9-F80D-45C4-809A-17411F51A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07EE3-A7AD-4D85-AA70-E0A9F1A7BE8D}" type="slidenum">
              <a:rPr lang="en-US" smtClean="0"/>
              <a:pPr/>
              <a:t>10</a:t>
            </a:fld>
            <a:endParaRPr lang="en-US" dirty="0"/>
          </a:p>
        </p:txBody>
      </p:sp>
      <p:grpSp>
        <p:nvGrpSpPr>
          <p:cNvPr id="18" name="Group 89">
            <a:extLst>
              <a:ext uri="{FF2B5EF4-FFF2-40B4-BE49-F238E27FC236}">
                <a16:creationId xmlns:a16="http://schemas.microsoft.com/office/drawing/2014/main" id="{E312A4AA-D9C1-4597-9567-DF55FCAFC66C}"/>
              </a:ext>
            </a:extLst>
          </p:cNvPr>
          <p:cNvGrpSpPr>
            <a:grpSpLocks/>
          </p:cNvGrpSpPr>
          <p:nvPr/>
        </p:nvGrpSpPr>
        <p:grpSpPr bwMode="auto">
          <a:xfrm>
            <a:off x="7643747" y="320040"/>
            <a:ext cx="1079599" cy="161925"/>
            <a:chOff x="852" y="3385"/>
            <a:chExt cx="906" cy="136"/>
          </a:xfrm>
          <a:solidFill>
            <a:schemeClr val="accent2">
              <a:lumMod val="75000"/>
            </a:schemeClr>
          </a:solidFill>
        </p:grpSpPr>
        <p:sp>
          <p:nvSpPr>
            <p:cNvPr id="19" name="AutoShape 90">
              <a:extLst>
                <a:ext uri="{FF2B5EF4-FFF2-40B4-BE49-F238E27FC236}">
                  <a16:creationId xmlns:a16="http://schemas.microsoft.com/office/drawing/2014/main" id="{0D3EB79E-5BB7-48A7-BCCE-FD3846B0A0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9" y="3385"/>
              <a:ext cx="226" cy="136"/>
            </a:xfrm>
            <a:prstGeom prst="chevron">
              <a:avLst>
                <a:gd name="adj" fmla="val 41544"/>
              </a:avLst>
            </a:prstGeom>
            <a:solidFill>
              <a:srgbClr val="002060"/>
            </a:solidFill>
            <a:ln w="6350" algn="ctr">
              <a:solidFill>
                <a:srgbClr val="002060"/>
              </a:solidFill>
              <a:miter lim="800000"/>
              <a:headEnd type="none" w="sm" len="sm"/>
              <a:tailEnd type="none" w="med" len="lg"/>
            </a:ln>
          </p:spPr>
          <p:txBody>
            <a:bodyPr tIns="68580" bIns="68580" anchor="ctr"/>
            <a:lstStyle/>
            <a:p>
              <a:pPr algn="ctr">
                <a:defRPr/>
              </a:pPr>
              <a:endParaRPr lang="en-GB" sz="1214" dirty="0"/>
            </a:p>
          </p:txBody>
        </p:sp>
        <p:sp>
          <p:nvSpPr>
            <p:cNvPr id="20" name="AutoShape 91">
              <a:extLst>
                <a:ext uri="{FF2B5EF4-FFF2-40B4-BE49-F238E27FC236}">
                  <a16:creationId xmlns:a16="http://schemas.microsoft.com/office/drawing/2014/main" id="{3B1D83F7-3307-4C9E-B605-B4A04FA3A0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6" y="3385"/>
              <a:ext cx="225" cy="136"/>
            </a:xfrm>
            <a:prstGeom prst="chevron">
              <a:avLst>
                <a:gd name="adj" fmla="val 41544"/>
              </a:avLst>
            </a:prstGeom>
            <a:noFill/>
            <a:ln w="6350" algn="ctr">
              <a:solidFill>
                <a:srgbClr val="002060"/>
              </a:solidFill>
              <a:miter lim="800000"/>
              <a:headEnd type="none" w="sm" len="sm"/>
              <a:tailEnd type="none" w="med" len="lg"/>
            </a:ln>
          </p:spPr>
          <p:txBody>
            <a:bodyPr tIns="68580" bIns="68580" anchor="ctr"/>
            <a:lstStyle/>
            <a:p>
              <a:pPr algn="ctr">
                <a:defRPr/>
              </a:pPr>
              <a:endParaRPr lang="en-GB" sz="1214" dirty="0"/>
            </a:p>
          </p:txBody>
        </p:sp>
        <p:sp>
          <p:nvSpPr>
            <p:cNvPr id="21" name="AutoShape 92">
              <a:extLst>
                <a:ext uri="{FF2B5EF4-FFF2-40B4-BE49-F238E27FC236}">
                  <a16:creationId xmlns:a16="http://schemas.microsoft.com/office/drawing/2014/main" id="{36732666-9C14-42A4-A0BE-EF4433D172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2" y="3385"/>
              <a:ext cx="226" cy="136"/>
            </a:xfrm>
            <a:prstGeom prst="chevron">
              <a:avLst>
                <a:gd name="adj" fmla="val 41544"/>
              </a:avLst>
            </a:prstGeom>
            <a:noFill/>
            <a:ln w="6350" algn="ctr">
              <a:solidFill>
                <a:srgbClr val="002060"/>
              </a:solidFill>
              <a:miter lim="800000"/>
              <a:headEnd type="none" w="sm" len="sm"/>
              <a:tailEnd type="none" w="med" len="lg"/>
            </a:ln>
          </p:spPr>
          <p:txBody>
            <a:bodyPr tIns="68580" bIns="68580" anchor="ctr"/>
            <a:lstStyle/>
            <a:p>
              <a:pPr algn="ctr">
                <a:defRPr/>
              </a:pPr>
              <a:endParaRPr lang="en-GB" sz="1214" dirty="0"/>
            </a:p>
          </p:txBody>
        </p:sp>
        <p:sp>
          <p:nvSpPr>
            <p:cNvPr id="22" name="AutoShape 93">
              <a:extLst>
                <a:ext uri="{FF2B5EF4-FFF2-40B4-BE49-F238E27FC236}">
                  <a16:creationId xmlns:a16="http://schemas.microsoft.com/office/drawing/2014/main" id="{ED78344B-2AE9-469C-A7A2-6AE2B78305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2" y="3385"/>
              <a:ext cx="227" cy="136"/>
            </a:xfrm>
            <a:prstGeom prst="homePlate">
              <a:avLst>
                <a:gd name="adj" fmla="val 41728"/>
              </a:avLst>
            </a:prstGeom>
            <a:noFill/>
            <a:ln w="6350" algn="ctr">
              <a:solidFill>
                <a:srgbClr val="002060"/>
              </a:solidFill>
              <a:miter lim="800000"/>
              <a:headEnd type="none" w="sm" len="sm"/>
              <a:tailEnd type="none" w="med" len="lg"/>
            </a:ln>
          </p:spPr>
          <p:txBody>
            <a:bodyPr tIns="68580" bIns="68580" anchor="ctr"/>
            <a:lstStyle/>
            <a:p>
              <a:pPr algn="ctr">
                <a:defRPr/>
              </a:pPr>
              <a:endParaRPr lang="en-GB" sz="1214" dirty="0"/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B3051C2D-1D2B-4AD4-B5E8-90B674B23A85}"/>
              </a:ext>
            </a:extLst>
          </p:cNvPr>
          <p:cNvSpPr/>
          <p:nvPr/>
        </p:nvSpPr>
        <p:spPr>
          <a:xfrm>
            <a:off x="2272456" y="3983011"/>
            <a:ext cx="554635" cy="1546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Exhibit 9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553066B-5DF8-4065-B00C-EEF91868C931}"/>
              </a:ext>
            </a:extLst>
          </p:cNvPr>
          <p:cNvSpPr/>
          <p:nvPr/>
        </p:nvSpPr>
        <p:spPr>
          <a:xfrm>
            <a:off x="632363" y="1098639"/>
            <a:ext cx="3813048" cy="29391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  <a:latin typeface="Bookman Old Style" panose="02050604050505020204" pitchFamily="18" charset="0"/>
              </a:rPr>
              <a:t>First and Last name combination cannot already be in use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9DE4375-CFE9-4766-A1F6-205A3FB988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869" y="1430373"/>
            <a:ext cx="3813048" cy="2560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8938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87EF04-F5D4-4F9B-A5FD-61BD13D86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Four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7AE65C2-BDFC-4756-9EC5-E2D92260A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UI - Main Interface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EE15D0-08BA-4F58-9666-5BD06252B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07EE3-A7AD-4D85-AA70-E0A9F1A7BE8D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F4481D5-479E-485D-AA71-A5045201DF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3436"/>
          <a:stretch/>
        </p:blipFill>
        <p:spPr>
          <a:xfrm>
            <a:off x="578569" y="977876"/>
            <a:ext cx="7986860" cy="2592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A93C72E-3A17-4F28-B86F-3637CB92BD70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632549" y="2114137"/>
            <a:ext cx="5878902" cy="197843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C860C5D-574A-426C-B29A-AE5B8597FD76}"/>
              </a:ext>
            </a:extLst>
          </p:cNvPr>
          <p:cNvSpPr/>
          <p:nvPr/>
        </p:nvSpPr>
        <p:spPr>
          <a:xfrm>
            <a:off x="1387938" y="1515505"/>
            <a:ext cx="1641011" cy="545643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ATM keeps track of what bills are inside of it on the server. Displayed in header once user is authenticated.</a:t>
            </a:r>
          </a:p>
        </p:txBody>
      </p:sp>
      <p:sp>
        <p:nvSpPr>
          <p:cNvPr id="11" name="Arrow: Up 10">
            <a:extLst>
              <a:ext uri="{FF2B5EF4-FFF2-40B4-BE49-F238E27FC236}">
                <a16:creationId xmlns:a16="http://schemas.microsoft.com/office/drawing/2014/main" id="{54F033F8-ED54-43EB-A9DB-E74EE0C52125}"/>
              </a:ext>
            </a:extLst>
          </p:cNvPr>
          <p:cNvSpPr/>
          <p:nvPr/>
        </p:nvSpPr>
        <p:spPr>
          <a:xfrm>
            <a:off x="2114754" y="1256335"/>
            <a:ext cx="202368" cy="243873"/>
          </a:xfrm>
          <a:prstGeom prst="upArrow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72C1EA5-2C18-4341-A6B4-35F1F3F0C959}"/>
              </a:ext>
            </a:extLst>
          </p:cNvPr>
          <p:cNvSpPr/>
          <p:nvPr/>
        </p:nvSpPr>
        <p:spPr>
          <a:xfrm>
            <a:off x="7000407" y="1531222"/>
            <a:ext cx="1565022" cy="357539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User may conveniently logout by clicking this button in the header</a:t>
            </a:r>
          </a:p>
        </p:txBody>
      </p:sp>
      <p:sp>
        <p:nvSpPr>
          <p:cNvPr id="13" name="Arrow: Up 12">
            <a:extLst>
              <a:ext uri="{FF2B5EF4-FFF2-40B4-BE49-F238E27FC236}">
                <a16:creationId xmlns:a16="http://schemas.microsoft.com/office/drawing/2014/main" id="{E69E12D2-9845-49E7-B32A-190633C1F4D1}"/>
              </a:ext>
            </a:extLst>
          </p:cNvPr>
          <p:cNvSpPr/>
          <p:nvPr/>
        </p:nvSpPr>
        <p:spPr>
          <a:xfrm>
            <a:off x="8190875" y="1272052"/>
            <a:ext cx="202368" cy="243873"/>
          </a:xfrm>
          <a:prstGeom prst="upArrow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EFBAEF7-158C-4AEC-AF2A-40556B7181BE}"/>
              </a:ext>
            </a:extLst>
          </p:cNvPr>
          <p:cNvSpPr/>
          <p:nvPr/>
        </p:nvSpPr>
        <p:spPr>
          <a:xfrm>
            <a:off x="3204169" y="1513183"/>
            <a:ext cx="1641011" cy="545643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Money is emptied out and restocked at 12:00 AM each day, loaded with 500 $20 bills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44C25C5-C01F-4839-81FF-F9D8FB513298}"/>
              </a:ext>
            </a:extLst>
          </p:cNvPr>
          <p:cNvCxnSpPr>
            <a:stCxn id="14" idx="1"/>
            <a:endCxn id="10" idx="3"/>
          </p:cNvCxnSpPr>
          <p:nvPr/>
        </p:nvCxnSpPr>
        <p:spPr>
          <a:xfrm flipH="1">
            <a:off x="3028949" y="1786005"/>
            <a:ext cx="175220" cy="23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A17F0424-41C4-4F48-80B1-0DE30D6ACF02}"/>
              </a:ext>
            </a:extLst>
          </p:cNvPr>
          <p:cNvSpPr/>
          <p:nvPr/>
        </p:nvSpPr>
        <p:spPr>
          <a:xfrm>
            <a:off x="5705208" y="3542402"/>
            <a:ext cx="1565022" cy="357539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To view your account balance, click “Balance Inquiry”</a:t>
            </a:r>
          </a:p>
        </p:txBody>
      </p:sp>
      <p:sp>
        <p:nvSpPr>
          <p:cNvPr id="18" name="Arrow: Up 17">
            <a:extLst>
              <a:ext uri="{FF2B5EF4-FFF2-40B4-BE49-F238E27FC236}">
                <a16:creationId xmlns:a16="http://schemas.microsoft.com/office/drawing/2014/main" id="{B6E8818A-3F41-4BBE-B0F5-028FFE538494}"/>
              </a:ext>
            </a:extLst>
          </p:cNvPr>
          <p:cNvSpPr/>
          <p:nvPr/>
        </p:nvSpPr>
        <p:spPr>
          <a:xfrm rot="16200000">
            <a:off x="5477245" y="3591739"/>
            <a:ext cx="202368" cy="243873"/>
          </a:xfrm>
          <a:prstGeom prst="upArrow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89">
            <a:extLst>
              <a:ext uri="{FF2B5EF4-FFF2-40B4-BE49-F238E27FC236}">
                <a16:creationId xmlns:a16="http://schemas.microsoft.com/office/drawing/2014/main" id="{94792658-F6E7-4484-A9EB-FE71C7106608}"/>
              </a:ext>
            </a:extLst>
          </p:cNvPr>
          <p:cNvGrpSpPr>
            <a:grpSpLocks/>
          </p:cNvGrpSpPr>
          <p:nvPr/>
        </p:nvGrpSpPr>
        <p:grpSpPr bwMode="auto">
          <a:xfrm>
            <a:off x="7643747" y="320040"/>
            <a:ext cx="1079599" cy="161925"/>
            <a:chOff x="852" y="3385"/>
            <a:chExt cx="906" cy="136"/>
          </a:xfrm>
          <a:solidFill>
            <a:schemeClr val="accent2">
              <a:lumMod val="75000"/>
            </a:schemeClr>
          </a:solidFill>
        </p:grpSpPr>
        <p:sp>
          <p:nvSpPr>
            <p:cNvPr id="20" name="AutoShape 90">
              <a:extLst>
                <a:ext uri="{FF2B5EF4-FFF2-40B4-BE49-F238E27FC236}">
                  <a16:creationId xmlns:a16="http://schemas.microsoft.com/office/drawing/2014/main" id="{8E5B447F-56F3-487E-901E-302096EE75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9" y="3385"/>
              <a:ext cx="226" cy="136"/>
            </a:xfrm>
            <a:prstGeom prst="chevron">
              <a:avLst>
                <a:gd name="adj" fmla="val 41544"/>
              </a:avLst>
            </a:prstGeom>
            <a:solidFill>
              <a:srgbClr val="002060"/>
            </a:solidFill>
            <a:ln w="6350" algn="ctr">
              <a:solidFill>
                <a:srgbClr val="002060"/>
              </a:solidFill>
              <a:miter lim="800000"/>
              <a:headEnd type="none" w="sm" len="sm"/>
              <a:tailEnd type="none" w="med" len="lg"/>
            </a:ln>
          </p:spPr>
          <p:txBody>
            <a:bodyPr tIns="68580" bIns="68580" anchor="ctr"/>
            <a:lstStyle/>
            <a:p>
              <a:pPr algn="ctr">
                <a:defRPr/>
              </a:pPr>
              <a:endParaRPr lang="en-GB" sz="1214" dirty="0"/>
            </a:p>
          </p:txBody>
        </p:sp>
        <p:sp>
          <p:nvSpPr>
            <p:cNvPr id="21" name="AutoShape 91">
              <a:extLst>
                <a:ext uri="{FF2B5EF4-FFF2-40B4-BE49-F238E27FC236}">
                  <a16:creationId xmlns:a16="http://schemas.microsoft.com/office/drawing/2014/main" id="{85A409F0-8E5C-483A-8235-335007D6AD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6" y="3385"/>
              <a:ext cx="225" cy="136"/>
            </a:xfrm>
            <a:prstGeom prst="chevron">
              <a:avLst>
                <a:gd name="adj" fmla="val 41544"/>
              </a:avLst>
            </a:prstGeom>
            <a:noFill/>
            <a:ln w="6350" algn="ctr">
              <a:solidFill>
                <a:srgbClr val="002060"/>
              </a:solidFill>
              <a:miter lim="800000"/>
              <a:headEnd type="none" w="sm" len="sm"/>
              <a:tailEnd type="none" w="med" len="lg"/>
            </a:ln>
          </p:spPr>
          <p:txBody>
            <a:bodyPr tIns="68580" bIns="68580" anchor="ctr"/>
            <a:lstStyle/>
            <a:p>
              <a:pPr algn="ctr">
                <a:defRPr/>
              </a:pPr>
              <a:endParaRPr lang="en-GB" sz="1214" dirty="0"/>
            </a:p>
          </p:txBody>
        </p:sp>
        <p:sp>
          <p:nvSpPr>
            <p:cNvPr id="22" name="AutoShape 92">
              <a:extLst>
                <a:ext uri="{FF2B5EF4-FFF2-40B4-BE49-F238E27FC236}">
                  <a16:creationId xmlns:a16="http://schemas.microsoft.com/office/drawing/2014/main" id="{1DFF74D5-D178-4368-B328-18269D372D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2" y="3385"/>
              <a:ext cx="226" cy="136"/>
            </a:xfrm>
            <a:prstGeom prst="chevron">
              <a:avLst>
                <a:gd name="adj" fmla="val 41544"/>
              </a:avLst>
            </a:prstGeom>
            <a:noFill/>
            <a:ln w="6350" algn="ctr">
              <a:solidFill>
                <a:srgbClr val="002060"/>
              </a:solidFill>
              <a:miter lim="800000"/>
              <a:headEnd type="none" w="sm" len="sm"/>
              <a:tailEnd type="none" w="med" len="lg"/>
            </a:ln>
          </p:spPr>
          <p:txBody>
            <a:bodyPr tIns="68580" bIns="68580" anchor="ctr"/>
            <a:lstStyle/>
            <a:p>
              <a:pPr algn="ctr">
                <a:defRPr/>
              </a:pPr>
              <a:endParaRPr lang="en-GB" sz="1214" dirty="0"/>
            </a:p>
          </p:txBody>
        </p:sp>
        <p:sp>
          <p:nvSpPr>
            <p:cNvPr id="23" name="AutoShape 93">
              <a:extLst>
                <a:ext uri="{FF2B5EF4-FFF2-40B4-BE49-F238E27FC236}">
                  <a16:creationId xmlns:a16="http://schemas.microsoft.com/office/drawing/2014/main" id="{D07DAA89-8115-49C3-9135-DA11B3671B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2" y="3385"/>
              <a:ext cx="227" cy="136"/>
            </a:xfrm>
            <a:prstGeom prst="homePlate">
              <a:avLst>
                <a:gd name="adj" fmla="val 41728"/>
              </a:avLst>
            </a:prstGeom>
            <a:noFill/>
            <a:ln w="6350" algn="ctr">
              <a:solidFill>
                <a:srgbClr val="002060"/>
              </a:solidFill>
              <a:miter lim="800000"/>
              <a:headEnd type="none" w="sm" len="sm"/>
              <a:tailEnd type="none" w="med" len="lg"/>
            </a:ln>
          </p:spPr>
          <p:txBody>
            <a:bodyPr tIns="68580" bIns="68580" anchor="ctr"/>
            <a:lstStyle/>
            <a:p>
              <a:pPr algn="ctr">
                <a:defRPr/>
              </a:pPr>
              <a:endParaRPr lang="en-GB" sz="1214" dirty="0"/>
            </a:p>
          </p:txBody>
        </p:sp>
      </p:grpSp>
    </p:spTree>
    <p:extLst>
      <p:ext uri="{BB962C8B-B14F-4D97-AF65-F5344CB8AC3E}">
        <p14:creationId xmlns:p14="http://schemas.microsoft.com/office/powerpoint/2010/main" val="17026190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830685-77F0-45DD-8F72-024D77BEE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Four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A6B2E9E-1396-4BDE-AB62-7DD81A15D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UI - Balance Inquiry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81496F-0B0C-42EC-8B4F-F14FD023D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07EE3-A7AD-4D85-AA70-E0A9F1A7BE8D}" type="slidenum">
              <a:rPr lang="en-US" smtClean="0"/>
              <a:pPr/>
              <a:t>12</a:t>
            </a:fld>
            <a:endParaRPr lang="en-US" dirty="0"/>
          </a:p>
        </p:txBody>
      </p:sp>
      <p:grpSp>
        <p:nvGrpSpPr>
          <p:cNvPr id="8" name="Group 89">
            <a:extLst>
              <a:ext uri="{FF2B5EF4-FFF2-40B4-BE49-F238E27FC236}">
                <a16:creationId xmlns:a16="http://schemas.microsoft.com/office/drawing/2014/main" id="{01746234-D2DD-4EE6-9055-C1BA343B5611}"/>
              </a:ext>
            </a:extLst>
          </p:cNvPr>
          <p:cNvGrpSpPr>
            <a:grpSpLocks/>
          </p:cNvGrpSpPr>
          <p:nvPr/>
        </p:nvGrpSpPr>
        <p:grpSpPr bwMode="auto">
          <a:xfrm>
            <a:off x="7643747" y="320040"/>
            <a:ext cx="1079599" cy="161925"/>
            <a:chOff x="852" y="3385"/>
            <a:chExt cx="906" cy="136"/>
          </a:xfrm>
          <a:solidFill>
            <a:schemeClr val="accent2">
              <a:lumMod val="75000"/>
            </a:schemeClr>
          </a:solidFill>
        </p:grpSpPr>
        <p:sp>
          <p:nvSpPr>
            <p:cNvPr id="9" name="AutoShape 90">
              <a:extLst>
                <a:ext uri="{FF2B5EF4-FFF2-40B4-BE49-F238E27FC236}">
                  <a16:creationId xmlns:a16="http://schemas.microsoft.com/office/drawing/2014/main" id="{287C6521-D8E0-473C-ADEA-3C1C09D04B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9" y="3385"/>
              <a:ext cx="226" cy="136"/>
            </a:xfrm>
            <a:prstGeom prst="chevron">
              <a:avLst>
                <a:gd name="adj" fmla="val 41544"/>
              </a:avLst>
            </a:prstGeom>
            <a:solidFill>
              <a:srgbClr val="002060"/>
            </a:solidFill>
            <a:ln w="6350" algn="ctr">
              <a:solidFill>
                <a:srgbClr val="002060"/>
              </a:solidFill>
              <a:miter lim="800000"/>
              <a:headEnd type="none" w="sm" len="sm"/>
              <a:tailEnd type="none" w="med" len="lg"/>
            </a:ln>
          </p:spPr>
          <p:txBody>
            <a:bodyPr tIns="68580" bIns="68580" anchor="ctr"/>
            <a:lstStyle/>
            <a:p>
              <a:pPr algn="ctr">
                <a:defRPr/>
              </a:pPr>
              <a:endParaRPr lang="en-GB" sz="1214" dirty="0"/>
            </a:p>
          </p:txBody>
        </p:sp>
        <p:sp>
          <p:nvSpPr>
            <p:cNvPr id="10" name="AutoShape 91">
              <a:extLst>
                <a:ext uri="{FF2B5EF4-FFF2-40B4-BE49-F238E27FC236}">
                  <a16:creationId xmlns:a16="http://schemas.microsoft.com/office/drawing/2014/main" id="{12468DE9-0C62-481F-AD0D-F44122BB12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6" y="3385"/>
              <a:ext cx="225" cy="136"/>
            </a:xfrm>
            <a:prstGeom prst="chevron">
              <a:avLst>
                <a:gd name="adj" fmla="val 41544"/>
              </a:avLst>
            </a:prstGeom>
            <a:noFill/>
            <a:ln w="6350" algn="ctr">
              <a:solidFill>
                <a:srgbClr val="002060"/>
              </a:solidFill>
              <a:miter lim="800000"/>
              <a:headEnd type="none" w="sm" len="sm"/>
              <a:tailEnd type="none" w="med" len="lg"/>
            </a:ln>
          </p:spPr>
          <p:txBody>
            <a:bodyPr tIns="68580" bIns="68580" anchor="ctr"/>
            <a:lstStyle/>
            <a:p>
              <a:pPr algn="ctr">
                <a:defRPr/>
              </a:pPr>
              <a:endParaRPr lang="en-GB" sz="1214" dirty="0"/>
            </a:p>
          </p:txBody>
        </p:sp>
        <p:sp>
          <p:nvSpPr>
            <p:cNvPr id="11" name="AutoShape 92">
              <a:extLst>
                <a:ext uri="{FF2B5EF4-FFF2-40B4-BE49-F238E27FC236}">
                  <a16:creationId xmlns:a16="http://schemas.microsoft.com/office/drawing/2014/main" id="{4CD86977-A331-442E-AD65-E617F1C516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2" y="3385"/>
              <a:ext cx="226" cy="136"/>
            </a:xfrm>
            <a:prstGeom prst="chevron">
              <a:avLst>
                <a:gd name="adj" fmla="val 41544"/>
              </a:avLst>
            </a:prstGeom>
            <a:noFill/>
            <a:ln w="6350" algn="ctr">
              <a:solidFill>
                <a:srgbClr val="002060"/>
              </a:solidFill>
              <a:miter lim="800000"/>
              <a:headEnd type="none" w="sm" len="sm"/>
              <a:tailEnd type="none" w="med" len="lg"/>
            </a:ln>
          </p:spPr>
          <p:txBody>
            <a:bodyPr tIns="68580" bIns="68580" anchor="ctr"/>
            <a:lstStyle/>
            <a:p>
              <a:pPr algn="ctr">
                <a:defRPr/>
              </a:pPr>
              <a:endParaRPr lang="en-GB" sz="1214" dirty="0"/>
            </a:p>
          </p:txBody>
        </p:sp>
        <p:sp>
          <p:nvSpPr>
            <p:cNvPr id="12" name="AutoShape 93">
              <a:extLst>
                <a:ext uri="{FF2B5EF4-FFF2-40B4-BE49-F238E27FC236}">
                  <a16:creationId xmlns:a16="http://schemas.microsoft.com/office/drawing/2014/main" id="{49859F33-BF72-4E6D-BF28-AE685A1422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2" y="3385"/>
              <a:ext cx="227" cy="136"/>
            </a:xfrm>
            <a:prstGeom prst="homePlate">
              <a:avLst>
                <a:gd name="adj" fmla="val 41728"/>
              </a:avLst>
            </a:prstGeom>
            <a:noFill/>
            <a:ln w="6350" algn="ctr">
              <a:solidFill>
                <a:srgbClr val="002060"/>
              </a:solidFill>
              <a:miter lim="800000"/>
              <a:headEnd type="none" w="sm" len="sm"/>
              <a:tailEnd type="none" w="med" len="lg"/>
            </a:ln>
          </p:spPr>
          <p:txBody>
            <a:bodyPr tIns="68580" bIns="68580" anchor="ctr"/>
            <a:lstStyle/>
            <a:p>
              <a:pPr algn="ctr">
                <a:defRPr/>
              </a:pPr>
              <a:endParaRPr lang="en-GB" sz="1214" dirty="0"/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3300927-4C77-4ED0-A86A-7E2A3B618C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199" y="2193953"/>
            <a:ext cx="5943600" cy="127317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10F7095-81D2-4C6D-8759-7ED815D8DD4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3436"/>
          <a:stretch/>
        </p:blipFill>
        <p:spPr>
          <a:xfrm>
            <a:off x="578569" y="977876"/>
            <a:ext cx="7986860" cy="259264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7C0D6C68-2E61-4EA1-B106-1B217122E918}"/>
              </a:ext>
            </a:extLst>
          </p:cNvPr>
          <p:cNvSpPr/>
          <p:nvPr/>
        </p:nvSpPr>
        <p:spPr>
          <a:xfrm>
            <a:off x="5135865" y="3007565"/>
            <a:ext cx="1565022" cy="357539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To return to the main interface, click “Back”</a:t>
            </a:r>
          </a:p>
        </p:txBody>
      </p:sp>
      <p:sp>
        <p:nvSpPr>
          <p:cNvPr id="16" name="Arrow: Up 15">
            <a:extLst>
              <a:ext uri="{FF2B5EF4-FFF2-40B4-BE49-F238E27FC236}">
                <a16:creationId xmlns:a16="http://schemas.microsoft.com/office/drawing/2014/main" id="{F80220C8-1AD4-4513-879B-E87830B940EC}"/>
              </a:ext>
            </a:extLst>
          </p:cNvPr>
          <p:cNvSpPr/>
          <p:nvPr/>
        </p:nvSpPr>
        <p:spPr>
          <a:xfrm rot="16200000">
            <a:off x="4907902" y="3056902"/>
            <a:ext cx="202368" cy="243873"/>
          </a:xfrm>
          <a:prstGeom prst="upArrow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4735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7EBF6E0A-79B0-490A-9169-CFAE3868059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600199" y="2210171"/>
            <a:ext cx="5943600" cy="1209040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830685-77F0-45DD-8F72-024D77BEE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Four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A6B2E9E-1396-4BDE-AB62-7DD81A15D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UI - Withdraw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81496F-0B0C-42EC-8B4F-F14FD023D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07EE3-A7AD-4D85-AA70-E0A9F1A7BE8D}" type="slidenum">
              <a:rPr lang="en-US" smtClean="0"/>
              <a:pPr/>
              <a:t>13</a:t>
            </a:fld>
            <a:endParaRPr lang="en-US" dirty="0"/>
          </a:p>
        </p:txBody>
      </p:sp>
      <p:grpSp>
        <p:nvGrpSpPr>
          <p:cNvPr id="8" name="Group 89">
            <a:extLst>
              <a:ext uri="{FF2B5EF4-FFF2-40B4-BE49-F238E27FC236}">
                <a16:creationId xmlns:a16="http://schemas.microsoft.com/office/drawing/2014/main" id="{01746234-D2DD-4EE6-9055-C1BA343B5611}"/>
              </a:ext>
            </a:extLst>
          </p:cNvPr>
          <p:cNvGrpSpPr>
            <a:grpSpLocks/>
          </p:cNvGrpSpPr>
          <p:nvPr/>
        </p:nvGrpSpPr>
        <p:grpSpPr bwMode="auto">
          <a:xfrm>
            <a:off x="7643747" y="320040"/>
            <a:ext cx="1079599" cy="161925"/>
            <a:chOff x="852" y="3385"/>
            <a:chExt cx="906" cy="136"/>
          </a:xfrm>
          <a:solidFill>
            <a:schemeClr val="accent2">
              <a:lumMod val="75000"/>
            </a:schemeClr>
          </a:solidFill>
        </p:grpSpPr>
        <p:sp>
          <p:nvSpPr>
            <p:cNvPr id="9" name="AutoShape 90">
              <a:extLst>
                <a:ext uri="{FF2B5EF4-FFF2-40B4-BE49-F238E27FC236}">
                  <a16:creationId xmlns:a16="http://schemas.microsoft.com/office/drawing/2014/main" id="{287C6521-D8E0-473C-ADEA-3C1C09D04B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9" y="3385"/>
              <a:ext cx="226" cy="136"/>
            </a:xfrm>
            <a:prstGeom prst="chevron">
              <a:avLst>
                <a:gd name="adj" fmla="val 41544"/>
              </a:avLst>
            </a:prstGeom>
            <a:solidFill>
              <a:srgbClr val="002060"/>
            </a:solidFill>
            <a:ln w="6350" algn="ctr">
              <a:solidFill>
                <a:srgbClr val="002060"/>
              </a:solidFill>
              <a:miter lim="800000"/>
              <a:headEnd type="none" w="sm" len="sm"/>
              <a:tailEnd type="none" w="med" len="lg"/>
            </a:ln>
          </p:spPr>
          <p:txBody>
            <a:bodyPr tIns="68580" bIns="68580" anchor="ctr"/>
            <a:lstStyle/>
            <a:p>
              <a:pPr algn="ctr">
                <a:defRPr/>
              </a:pPr>
              <a:endParaRPr lang="en-GB" sz="1214" dirty="0"/>
            </a:p>
          </p:txBody>
        </p:sp>
        <p:sp>
          <p:nvSpPr>
            <p:cNvPr id="10" name="AutoShape 91">
              <a:extLst>
                <a:ext uri="{FF2B5EF4-FFF2-40B4-BE49-F238E27FC236}">
                  <a16:creationId xmlns:a16="http://schemas.microsoft.com/office/drawing/2014/main" id="{12468DE9-0C62-481F-AD0D-F44122BB12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6" y="3385"/>
              <a:ext cx="225" cy="136"/>
            </a:xfrm>
            <a:prstGeom prst="chevron">
              <a:avLst>
                <a:gd name="adj" fmla="val 41544"/>
              </a:avLst>
            </a:prstGeom>
            <a:noFill/>
            <a:ln w="6350" algn="ctr">
              <a:solidFill>
                <a:srgbClr val="002060"/>
              </a:solidFill>
              <a:miter lim="800000"/>
              <a:headEnd type="none" w="sm" len="sm"/>
              <a:tailEnd type="none" w="med" len="lg"/>
            </a:ln>
          </p:spPr>
          <p:txBody>
            <a:bodyPr tIns="68580" bIns="68580" anchor="ctr"/>
            <a:lstStyle/>
            <a:p>
              <a:pPr algn="ctr">
                <a:defRPr/>
              </a:pPr>
              <a:endParaRPr lang="en-GB" sz="1214" dirty="0"/>
            </a:p>
          </p:txBody>
        </p:sp>
        <p:sp>
          <p:nvSpPr>
            <p:cNvPr id="11" name="AutoShape 92">
              <a:extLst>
                <a:ext uri="{FF2B5EF4-FFF2-40B4-BE49-F238E27FC236}">
                  <a16:creationId xmlns:a16="http://schemas.microsoft.com/office/drawing/2014/main" id="{4CD86977-A331-442E-AD65-E617F1C516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2" y="3385"/>
              <a:ext cx="226" cy="136"/>
            </a:xfrm>
            <a:prstGeom prst="chevron">
              <a:avLst>
                <a:gd name="adj" fmla="val 41544"/>
              </a:avLst>
            </a:prstGeom>
            <a:noFill/>
            <a:ln w="6350" algn="ctr">
              <a:solidFill>
                <a:srgbClr val="002060"/>
              </a:solidFill>
              <a:miter lim="800000"/>
              <a:headEnd type="none" w="sm" len="sm"/>
              <a:tailEnd type="none" w="med" len="lg"/>
            </a:ln>
          </p:spPr>
          <p:txBody>
            <a:bodyPr tIns="68580" bIns="68580" anchor="ctr"/>
            <a:lstStyle/>
            <a:p>
              <a:pPr algn="ctr">
                <a:defRPr/>
              </a:pPr>
              <a:endParaRPr lang="en-GB" sz="1214" dirty="0"/>
            </a:p>
          </p:txBody>
        </p:sp>
        <p:sp>
          <p:nvSpPr>
            <p:cNvPr id="12" name="AutoShape 93">
              <a:extLst>
                <a:ext uri="{FF2B5EF4-FFF2-40B4-BE49-F238E27FC236}">
                  <a16:creationId xmlns:a16="http://schemas.microsoft.com/office/drawing/2014/main" id="{49859F33-BF72-4E6D-BF28-AE685A1422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2" y="3385"/>
              <a:ext cx="227" cy="136"/>
            </a:xfrm>
            <a:prstGeom prst="homePlate">
              <a:avLst>
                <a:gd name="adj" fmla="val 41728"/>
              </a:avLst>
            </a:prstGeom>
            <a:noFill/>
            <a:ln w="6350" algn="ctr">
              <a:solidFill>
                <a:srgbClr val="002060"/>
              </a:solidFill>
              <a:miter lim="800000"/>
              <a:headEnd type="none" w="sm" len="sm"/>
              <a:tailEnd type="none" w="med" len="lg"/>
            </a:ln>
          </p:spPr>
          <p:txBody>
            <a:bodyPr tIns="68580" bIns="68580" anchor="ctr"/>
            <a:lstStyle/>
            <a:p>
              <a:pPr algn="ctr">
                <a:defRPr/>
              </a:pPr>
              <a:endParaRPr lang="en-GB" sz="1214" dirty="0"/>
            </a:p>
          </p:txBody>
        </p:sp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B10F7095-81D2-4C6D-8759-7ED815D8DD4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3436"/>
          <a:stretch/>
        </p:blipFill>
        <p:spPr>
          <a:xfrm>
            <a:off x="578569" y="977876"/>
            <a:ext cx="7986860" cy="259264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7C0D6C68-2E61-4EA1-B106-1B217122E918}"/>
              </a:ext>
            </a:extLst>
          </p:cNvPr>
          <p:cNvSpPr/>
          <p:nvPr/>
        </p:nvSpPr>
        <p:spPr>
          <a:xfrm>
            <a:off x="2012810" y="2968043"/>
            <a:ext cx="1565022" cy="357539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To return to the main interface, click “Back”</a:t>
            </a:r>
          </a:p>
        </p:txBody>
      </p:sp>
      <p:sp>
        <p:nvSpPr>
          <p:cNvPr id="16" name="Arrow: Up 15">
            <a:extLst>
              <a:ext uri="{FF2B5EF4-FFF2-40B4-BE49-F238E27FC236}">
                <a16:creationId xmlns:a16="http://schemas.microsoft.com/office/drawing/2014/main" id="{F80220C8-1AD4-4513-879B-E87830B940EC}"/>
              </a:ext>
            </a:extLst>
          </p:cNvPr>
          <p:cNvSpPr/>
          <p:nvPr/>
        </p:nvSpPr>
        <p:spPr>
          <a:xfrm rot="5400000">
            <a:off x="3603427" y="3024876"/>
            <a:ext cx="202368" cy="243873"/>
          </a:xfrm>
          <a:prstGeom prst="upArrow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4374D68-03EA-47CC-AB47-1E69DE57089A}"/>
              </a:ext>
            </a:extLst>
          </p:cNvPr>
          <p:cNvSpPr/>
          <p:nvPr/>
        </p:nvSpPr>
        <p:spPr>
          <a:xfrm>
            <a:off x="5566168" y="2968043"/>
            <a:ext cx="1565022" cy="357539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To Withdraw specified amount, click “Withdraw”</a:t>
            </a:r>
          </a:p>
        </p:txBody>
      </p:sp>
      <p:sp>
        <p:nvSpPr>
          <p:cNvPr id="19" name="Arrow: Up 18">
            <a:extLst>
              <a:ext uri="{FF2B5EF4-FFF2-40B4-BE49-F238E27FC236}">
                <a16:creationId xmlns:a16="http://schemas.microsoft.com/office/drawing/2014/main" id="{E1A5F687-8ABC-44CE-88BF-60D13EEF263E}"/>
              </a:ext>
            </a:extLst>
          </p:cNvPr>
          <p:cNvSpPr/>
          <p:nvPr/>
        </p:nvSpPr>
        <p:spPr>
          <a:xfrm rot="16200000">
            <a:off x="5338205" y="3017380"/>
            <a:ext cx="202368" cy="243873"/>
          </a:xfrm>
          <a:prstGeom prst="upArrow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19181EF-4005-4F6B-9655-4C71B9C0680A}"/>
              </a:ext>
            </a:extLst>
          </p:cNvPr>
          <p:cNvSpPr/>
          <p:nvPr/>
        </p:nvSpPr>
        <p:spPr>
          <a:xfrm>
            <a:off x="3826547" y="1910506"/>
            <a:ext cx="1565022" cy="442046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Must specify a multiple of $20.</a:t>
            </a:r>
          </a:p>
          <a:p>
            <a:pPr algn="ctr"/>
            <a:r>
              <a:rPr lang="en-US" sz="800" b="1" dirty="0">
                <a:solidFill>
                  <a:schemeClr val="tx1"/>
                </a:solidFill>
              </a:rPr>
              <a:t>+/- buttons implemented to enforce this requirement.</a:t>
            </a:r>
          </a:p>
        </p:txBody>
      </p:sp>
      <p:sp>
        <p:nvSpPr>
          <p:cNvPr id="21" name="Arrow: Up 20">
            <a:extLst>
              <a:ext uri="{FF2B5EF4-FFF2-40B4-BE49-F238E27FC236}">
                <a16:creationId xmlns:a16="http://schemas.microsoft.com/office/drawing/2014/main" id="{39BEB860-237A-4BC7-9C4B-28B2493DFA51}"/>
              </a:ext>
            </a:extLst>
          </p:cNvPr>
          <p:cNvSpPr/>
          <p:nvPr/>
        </p:nvSpPr>
        <p:spPr>
          <a:xfrm rot="10800000">
            <a:off x="4507874" y="2351973"/>
            <a:ext cx="202368" cy="243873"/>
          </a:xfrm>
          <a:prstGeom prst="upArrow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5664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45D832F9-2FF9-45B2-B522-8DA0C708B4B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600199" y="1910506"/>
            <a:ext cx="5943600" cy="1947545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830685-77F0-45DD-8F72-024D77BEE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Four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A6B2E9E-1396-4BDE-AB62-7DD81A15D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UI – Withdraw Validation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81496F-0B0C-42EC-8B4F-F14FD023D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07EE3-A7AD-4D85-AA70-E0A9F1A7BE8D}" type="slidenum">
              <a:rPr lang="en-US" smtClean="0"/>
              <a:pPr/>
              <a:t>14</a:t>
            </a:fld>
            <a:endParaRPr lang="en-US" dirty="0"/>
          </a:p>
        </p:txBody>
      </p:sp>
      <p:grpSp>
        <p:nvGrpSpPr>
          <p:cNvPr id="8" name="Group 89">
            <a:extLst>
              <a:ext uri="{FF2B5EF4-FFF2-40B4-BE49-F238E27FC236}">
                <a16:creationId xmlns:a16="http://schemas.microsoft.com/office/drawing/2014/main" id="{01746234-D2DD-4EE6-9055-C1BA343B5611}"/>
              </a:ext>
            </a:extLst>
          </p:cNvPr>
          <p:cNvGrpSpPr>
            <a:grpSpLocks/>
          </p:cNvGrpSpPr>
          <p:nvPr/>
        </p:nvGrpSpPr>
        <p:grpSpPr bwMode="auto">
          <a:xfrm>
            <a:off x="7643747" y="320040"/>
            <a:ext cx="1079599" cy="161925"/>
            <a:chOff x="852" y="3385"/>
            <a:chExt cx="906" cy="136"/>
          </a:xfrm>
          <a:solidFill>
            <a:schemeClr val="accent2">
              <a:lumMod val="75000"/>
            </a:schemeClr>
          </a:solidFill>
        </p:grpSpPr>
        <p:sp>
          <p:nvSpPr>
            <p:cNvPr id="9" name="AutoShape 90">
              <a:extLst>
                <a:ext uri="{FF2B5EF4-FFF2-40B4-BE49-F238E27FC236}">
                  <a16:creationId xmlns:a16="http://schemas.microsoft.com/office/drawing/2014/main" id="{287C6521-D8E0-473C-ADEA-3C1C09D04B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9" y="3385"/>
              <a:ext cx="226" cy="136"/>
            </a:xfrm>
            <a:prstGeom prst="chevron">
              <a:avLst>
                <a:gd name="adj" fmla="val 41544"/>
              </a:avLst>
            </a:prstGeom>
            <a:solidFill>
              <a:srgbClr val="002060"/>
            </a:solidFill>
            <a:ln w="6350" algn="ctr">
              <a:solidFill>
                <a:srgbClr val="002060"/>
              </a:solidFill>
              <a:miter lim="800000"/>
              <a:headEnd type="none" w="sm" len="sm"/>
              <a:tailEnd type="none" w="med" len="lg"/>
            </a:ln>
          </p:spPr>
          <p:txBody>
            <a:bodyPr tIns="68580" bIns="68580" anchor="ctr"/>
            <a:lstStyle/>
            <a:p>
              <a:pPr algn="ctr">
                <a:defRPr/>
              </a:pPr>
              <a:endParaRPr lang="en-GB" sz="1214" dirty="0"/>
            </a:p>
          </p:txBody>
        </p:sp>
        <p:sp>
          <p:nvSpPr>
            <p:cNvPr id="10" name="AutoShape 91">
              <a:extLst>
                <a:ext uri="{FF2B5EF4-FFF2-40B4-BE49-F238E27FC236}">
                  <a16:creationId xmlns:a16="http://schemas.microsoft.com/office/drawing/2014/main" id="{12468DE9-0C62-481F-AD0D-F44122BB12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6" y="3385"/>
              <a:ext cx="225" cy="136"/>
            </a:xfrm>
            <a:prstGeom prst="chevron">
              <a:avLst>
                <a:gd name="adj" fmla="val 41544"/>
              </a:avLst>
            </a:prstGeom>
            <a:noFill/>
            <a:ln w="6350" algn="ctr">
              <a:solidFill>
                <a:srgbClr val="002060"/>
              </a:solidFill>
              <a:miter lim="800000"/>
              <a:headEnd type="none" w="sm" len="sm"/>
              <a:tailEnd type="none" w="med" len="lg"/>
            </a:ln>
          </p:spPr>
          <p:txBody>
            <a:bodyPr tIns="68580" bIns="68580" anchor="ctr"/>
            <a:lstStyle/>
            <a:p>
              <a:pPr algn="ctr">
                <a:defRPr/>
              </a:pPr>
              <a:endParaRPr lang="en-GB" sz="1214" dirty="0"/>
            </a:p>
          </p:txBody>
        </p:sp>
        <p:sp>
          <p:nvSpPr>
            <p:cNvPr id="11" name="AutoShape 92">
              <a:extLst>
                <a:ext uri="{FF2B5EF4-FFF2-40B4-BE49-F238E27FC236}">
                  <a16:creationId xmlns:a16="http://schemas.microsoft.com/office/drawing/2014/main" id="{4CD86977-A331-442E-AD65-E617F1C516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2" y="3385"/>
              <a:ext cx="226" cy="136"/>
            </a:xfrm>
            <a:prstGeom prst="chevron">
              <a:avLst>
                <a:gd name="adj" fmla="val 41544"/>
              </a:avLst>
            </a:prstGeom>
            <a:noFill/>
            <a:ln w="6350" algn="ctr">
              <a:solidFill>
                <a:srgbClr val="002060"/>
              </a:solidFill>
              <a:miter lim="800000"/>
              <a:headEnd type="none" w="sm" len="sm"/>
              <a:tailEnd type="none" w="med" len="lg"/>
            </a:ln>
          </p:spPr>
          <p:txBody>
            <a:bodyPr tIns="68580" bIns="68580" anchor="ctr"/>
            <a:lstStyle/>
            <a:p>
              <a:pPr algn="ctr">
                <a:defRPr/>
              </a:pPr>
              <a:endParaRPr lang="en-GB" sz="1214" dirty="0"/>
            </a:p>
          </p:txBody>
        </p:sp>
        <p:sp>
          <p:nvSpPr>
            <p:cNvPr id="12" name="AutoShape 93">
              <a:extLst>
                <a:ext uri="{FF2B5EF4-FFF2-40B4-BE49-F238E27FC236}">
                  <a16:creationId xmlns:a16="http://schemas.microsoft.com/office/drawing/2014/main" id="{49859F33-BF72-4E6D-BF28-AE685A1422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2" y="3385"/>
              <a:ext cx="227" cy="136"/>
            </a:xfrm>
            <a:prstGeom prst="homePlate">
              <a:avLst>
                <a:gd name="adj" fmla="val 41728"/>
              </a:avLst>
            </a:prstGeom>
            <a:noFill/>
            <a:ln w="6350" algn="ctr">
              <a:solidFill>
                <a:srgbClr val="002060"/>
              </a:solidFill>
              <a:miter lim="800000"/>
              <a:headEnd type="none" w="sm" len="sm"/>
              <a:tailEnd type="none" w="med" len="lg"/>
            </a:ln>
          </p:spPr>
          <p:txBody>
            <a:bodyPr tIns="68580" bIns="68580" anchor="ctr"/>
            <a:lstStyle/>
            <a:p>
              <a:pPr algn="ctr">
                <a:defRPr/>
              </a:pPr>
              <a:endParaRPr lang="en-GB" sz="1214" dirty="0"/>
            </a:p>
          </p:txBody>
        </p:sp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B10F7095-81D2-4C6D-8759-7ED815D8DD4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3436"/>
          <a:stretch/>
        </p:blipFill>
        <p:spPr>
          <a:xfrm>
            <a:off x="578569" y="977876"/>
            <a:ext cx="7986860" cy="259264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C19181EF-4005-4F6B-9655-4C71B9C0680A}"/>
              </a:ext>
            </a:extLst>
          </p:cNvPr>
          <p:cNvSpPr/>
          <p:nvPr/>
        </p:nvSpPr>
        <p:spPr>
          <a:xfrm>
            <a:off x="3653104" y="2165201"/>
            <a:ext cx="1837789" cy="549243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A user cannot withdraw more money than there is in the account. Negative balances are not accepted.</a:t>
            </a:r>
          </a:p>
        </p:txBody>
      </p:sp>
    </p:spTree>
    <p:extLst>
      <p:ext uri="{BB962C8B-B14F-4D97-AF65-F5344CB8AC3E}">
        <p14:creationId xmlns:p14="http://schemas.microsoft.com/office/powerpoint/2010/main" val="41325794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618E68DC-05F0-44B1-92F5-BECED1CC589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600200" y="1918238"/>
            <a:ext cx="5943600" cy="1776730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830685-77F0-45DD-8F72-024D77BEE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Four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A6B2E9E-1396-4BDE-AB62-7DD81A15D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UI – Withdraw Validation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81496F-0B0C-42EC-8B4F-F14FD023D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07EE3-A7AD-4D85-AA70-E0A9F1A7BE8D}" type="slidenum">
              <a:rPr lang="en-US" smtClean="0"/>
              <a:pPr/>
              <a:t>15</a:t>
            </a:fld>
            <a:endParaRPr lang="en-US" dirty="0"/>
          </a:p>
        </p:txBody>
      </p:sp>
      <p:grpSp>
        <p:nvGrpSpPr>
          <p:cNvPr id="8" name="Group 89">
            <a:extLst>
              <a:ext uri="{FF2B5EF4-FFF2-40B4-BE49-F238E27FC236}">
                <a16:creationId xmlns:a16="http://schemas.microsoft.com/office/drawing/2014/main" id="{01746234-D2DD-4EE6-9055-C1BA343B5611}"/>
              </a:ext>
            </a:extLst>
          </p:cNvPr>
          <p:cNvGrpSpPr>
            <a:grpSpLocks/>
          </p:cNvGrpSpPr>
          <p:nvPr/>
        </p:nvGrpSpPr>
        <p:grpSpPr bwMode="auto">
          <a:xfrm>
            <a:off x="7643747" y="320040"/>
            <a:ext cx="1079599" cy="161925"/>
            <a:chOff x="852" y="3385"/>
            <a:chExt cx="906" cy="136"/>
          </a:xfrm>
          <a:solidFill>
            <a:schemeClr val="accent2">
              <a:lumMod val="75000"/>
            </a:schemeClr>
          </a:solidFill>
        </p:grpSpPr>
        <p:sp>
          <p:nvSpPr>
            <p:cNvPr id="9" name="AutoShape 90">
              <a:extLst>
                <a:ext uri="{FF2B5EF4-FFF2-40B4-BE49-F238E27FC236}">
                  <a16:creationId xmlns:a16="http://schemas.microsoft.com/office/drawing/2014/main" id="{287C6521-D8E0-473C-ADEA-3C1C09D04B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9" y="3385"/>
              <a:ext cx="226" cy="136"/>
            </a:xfrm>
            <a:prstGeom prst="chevron">
              <a:avLst>
                <a:gd name="adj" fmla="val 41544"/>
              </a:avLst>
            </a:prstGeom>
            <a:solidFill>
              <a:srgbClr val="002060"/>
            </a:solidFill>
            <a:ln w="6350" algn="ctr">
              <a:solidFill>
                <a:srgbClr val="002060"/>
              </a:solidFill>
              <a:miter lim="800000"/>
              <a:headEnd type="none" w="sm" len="sm"/>
              <a:tailEnd type="none" w="med" len="lg"/>
            </a:ln>
          </p:spPr>
          <p:txBody>
            <a:bodyPr tIns="68580" bIns="68580" anchor="ctr"/>
            <a:lstStyle/>
            <a:p>
              <a:pPr algn="ctr">
                <a:defRPr/>
              </a:pPr>
              <a:endParaRPr lang="en-GB" sz="1214" dirty="0"/>
            </a:p>
          </p:txBody>
        </p:sp>
        <p:sp>
          <p:nvSpPr>
            <p:cNvPr id="10" name="AutoShape 91">
              <a:extLst>
                <a:ext uri="{FF2B5EF4-FFF2-40B4-BE49-F238E27FC236}">
                  <a16:creationId xmlns:a16="http://schemas.microsoft.com/office/drawing/2014/main" id="{12468DE9-0C62-481F-AD0D-F44122BB12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6" y="3385"/>
              <a:ext cx="225" cy="136"/>
            </a:xfrm>
            <a:prstGeom prst="chevron">
              <a:avLst>
                <a:gd name="adj" fmla="val 41544"/>
              </a:avLst>
            </a:prstGeom>
            <a:noFill/>
            <a:ln w="6350" algn="ctr">
              <a:solidFill>
                <a:srgbClr val="002060"/>
              </a:solidFill>
              <a:miter lim="800000"/>
              <a:headEnd type="none" w="sm" len="sm"/>
              <a:tailEnd type="none" w="med" len="lg"/>
            </a:ln>
          </p:spPr>
          <p:txBody>
            <a:bodyPr tIns="68580" bIns="68580" anchor="ctr"/>
            <a:lstStyle/>
            <a:p>
              <a:pPr algn="ctr">
                <a:defRPr/>
              </a:pPr>
              <a:endParaRPr lang="en-GB" sz="1214" dirty="0"/>
            </a:p>
          </p:txBody>
        </p:sp>
        <p:sp>
          <p:nvSpPr>
            <p:cNvPr id="11" name="AutoShape 92">
              <a:extLst>
                <a:ext uri="{FF2B5EF4-FFF2-40B4-BE49-F238E27FC236}">
                  <a16:creationId xmlns:a16="http://schemas.microsoft.com/office/drawing/2014/main" id="{4CD86977-A331-442E-AD65-E617F1C516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2" y="3385"/>
              <a:ext cx="226" cy="136"/>
            </a:xfrm>
            <a:prstGeom prst="chevron">
              <a:avLst>
                <a:gd name="adj" fmla="val 41544"/>
              </a:avLst>
            </a:prstGeom>
            <a:noFill/>
            <a:ln w="6350" algn="ctr">
              <a:solidFill>
                <a:srgbClr val="002060"/>
              </a:solidFill>
              <a:miter lim="800000"/>
              <a:headEnd type="none" w="sm" len="sm"/>
              <a:tailEnd type="none" w="med" len="lg"/>
            </a:ln>
          </p:spPr>
          <p:txBody>
            <a:bodyPr tIns="68580" bIns="68580" anchor="ctr"/>
            <a:lstStyle/>
            <a:p>
              <a:pPr algn="ctr">
                <a:defRPr/>
              </a:pPr>
              <a:endParaRPr lang="en-GB" sz="1214" dirty="0"/>
            </a:p>
          </p:txBody>
        </p:sp>
        <p:sp>
          <p:nvSpPr>
            <p:cNvPr id="12" name="AutoShape 93">
              <a:extLst>
                <a:ext uri="{FF2B5EF4-FFF2-40B4-BE49-F238E27FC236}">
                  <a16:creationId xmlns:a16="http://schemas.microsoft.com/office/drawing/2014/main" id="{49859F33-BF72-4E6D-BF28-AE685A1422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2" y="3385"/>
              <a:ext cx="227" cy="136"/>
            </a:xfrm>
            <a:prstGeom prst="homePlate">
              <a:avLst>
                <a:gd name="adj" fmla="val 41728"/>
              </a:avLst>
            </a:prstGeom>
            <a:noFill/>
            <a:ln w="6350" algn="ctr">
              <a:solidFill>
                <a:srgbClr val="002060"/>
              </a:solidFill>
              <a:miter lim="800000"/>
              <a:headEnd type="none" w="sm" len="sm"/>
              <a:tailEnd type="none" w="med" len="lg"/>
            </a:ln>
          </p:spPr>
          <p:txBody>
            <a:bodyPr tIns="68580" bIns="68580" anchor="ctr"/>
            <a:lstStyle/>
            <a:p>
              <a:pPr algn="ctr">
                <a:defRPr/>
              </a:pPr>
              <a:endParaRPr lang="en-GB" sz="1214" dirty="0"/>
            </a:p>
          </p:txBody>
        </p:sp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B10F7095-81D2-4C6D-8759-7ED815D8DD4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3436"/>
          <a:stretch/>
        </p:blipFill>
        <p:spPr>
          <a:xfrm>
            <a:off x="578569" y="977876"/>
            <a:ext cx="7986860" cy="259264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C19181EF-4005-4F6B-9655-4C71B9C0680A}"/>
              </a:ext>
            </a:extLst>
          </p:cNvPr>
          <p:cNvSpPr/>
          <p:nvPr/>
        </p:nvSpPr>
        <p:spPr>
          <a:xfrm>
            <a:off x="3927084" y="2175205"/>
            <a:ext cx="1289832" cy="385242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Successful withdrawal has taken place</a:t>
            </a:r>
          </a:p>
        </p:txBody>
      </p:sp>
    </p:spTree>
    <p:extLst>
      <p:ext uri="{BB962C8B-B14F-4D97-AF65-F5344CB8AC3E}">
        <p14:creationId xmlns:p14="http://schemas.microsoft.com/office/powerpoint/2010/main" val="9056956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FAC041BD-E3C3-4BF8-ACB6-99847B205B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0613" y="1458648"/>
            <a:ext cx="5317761" cy="2673084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830685-77F0-45DD-8F72-024D77BEE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Four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A6B2E9E-1396-4BDE-AB62-7DD81A15D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UI – Deposit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81496F-0B0C-42EC-8B4F-F14FD023D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07EE3-A7AD-4D85-AA70-E0A9F1A7BE8D}" type="slidenum">
              <a:rPr lang="en-US" smtClean="0"/>
              <a:pPr/>
              <a:t>16</a:t>
            </a:fld>
            <a:endParaRPr lang="en-US" dirty="0"/>
          </a:p>
        </p:txBody>
      </p:sp>
      <p:grpSp>
        <p:nvGrpSpPr>
          <p:cNvPr id="8" name="Group 89">
            <a:extLst>
              <a:ext uri="{FF2B5EF4-FFF2-40B4-BE49-F238E27FC236}">
                <a16:creationId xmlns:a16="http://schemas.microsoft.com/office/drawing/2014/main" id="{01746234-D2DD-4EE6-9055-C1BA343B5611}"/>
              </a:ext>
            </a:extLst>
          </p:cNvPr>
          <p:cNvGrpSpPr>
            <a:grpSpLocks/>
          </p:cNvGrpSpPr>
          <p:nvPr/>
        </p:nvGrpSpPr>
        <p:grpSpPr bwMode="auto">
          <a:xfrm>
            <a:off x="7643747" y="320040"/>
            <a:ext cx="1079599" cy="161925"/>
            <a:chOff x="852" y="3385"/>
            <a:chExt cx="906" cy="136"/>
          </a:xfrm>
          <a:solidFill>
            <a:schemeClr val="accent2">
              <a:lumMod val="75000"/>
            </a:schemeClr>
          </a:solidFill>
        </p:grpSpPr>
        <p:sp>
          <p:nvSpPr>
            <p:cNvPr id="9" name="AutoShape 90">
              <a:extLst>
                <a:ext uri="{FF2B5EF4-FFF2-40B4-BE49-F238E27FC236}">
                  <a16:creationId xmlns:a16="http://schemas.microsoft.com/office/drawing/2014/main" id="{287C6521-D8E0-473C-ADEA-3C1C09D04B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9" y="3385"/>
              <a:ext cx="226" cy="136"/>
            </a:xfrm>
            <a:prstGeom prst="chevron">
              <a:avLst>
                <a:gd name="adj" fmla="val 41544"/>
              </a:avLst>
            </a:prstGeom>
            <a:solidFill>
              <a:srgbClr val="002060"/>
            </a:solidFill>
            <a:ln w="6350" algn="ctr">
              <a:solidFill>
                <a:srgbClr val="002060"/>
              </a:solidFill>
              <a:miter lim="800000"/>
              <a:headEnd type="none" w="sm" len="sm"/>
              <a:tailEnd type="none" w="med" len="lg"/>
            </a:ln>
          </p:spPr>
          <p:txBody>
            <a:bodyPr tIns="68580" bIns="68580" anchor="ctr"/>
            <a:lstStyle/>
            <a:p>
              <a:pPr algn="ctr">
                <a:defRPr/>
              </a:pPr>
              <a:endParaRPr lang="en-GB" sz="1214" dirty="0"/>
            </a:p>
          </p:txBody>
        </p:sp>
        <p:sp>
          <p:nvSpPr>
            <p:cNvPr id="10" name="AutoShape 91">
              <a:extLst>
                <a:ext uri="{FF2B5EF4-FFF2-40B4-BE49-F238E27FC236}">
                  <a16:creationId xmlns:a16="http://schemas.microsoft.com/office/drawing/2014/main" id="{12468DE9-0C62-481F-AD0D-F44122BB12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6" y="3385"/>
              <a:ext cx="225" cy="136"/>
            </a:xfrm>
            <a:prstGeom prst="chevron">
              <a:avLst>
                <a:gd name="adj" fmla="val 41544"/>
              </a:avLst>
            </a:prstGeom>
            <a:noFill/>
            <a:ln w="6350" algn="ctr">
              <a:solidFill>
                <a:srgbClr val="002060"/>
              </a:solidFill>
              <a:miter lim="800000"/>
              <a:headEnd type="none" w="sm" len="sm"/>
              <a:tailEnd type="none" w="med" len="lg"/>
            </a:ln>
          </p:spPr>
          <p:txBody>
            <a:bodyPr tIns="68580" bIns="68580" anchor="ctr"/>
            <a:lstStyle/>
            <a:p>
              <a:pPr algn="ctr">
                <a:defRPr/>
              </a:pPr>
              <a:endParaRPr lang="en-GB" sz="1214" dirty="0"/>
            </a:p>
          </p:txBody>
        </p:sp>
        <p:sp>
          <p:nvSpPr>
            <p:cNvPr id="11" name="AutoShape 92">
              <a:extLst>
                <a:ext uri="{FF2B5EF4-FFF2-40B4-BE49-F238E27FC236}">
                  <a16:creationId xmlns:a16="http://schemas.microsoft.com/office/drawing/2014/main" id="{4CD86977-A331-442E-AD65-E617F1C516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2" y="3385"/>
              <a:ext cx="226" cy="136"/>
            </a:xfrm>
            <a:prstGeom prst="chevron">
              <a:avLst>
                <a:gd name="adj" fmla="val 41544"/>
              </a:avLst>
            </a:prstGeom>
            <a:noFill/>
            <a:ln w="6350" algn="ctr">
              <a:solidFill>
                <a:srgbClr val="002060"/>
              </a:solidFill>
              <a:miter lim="800000"/>
              <a:headEnd type="none" w="sm" len="sm"/>
              <a:tailEnd type="none" w="med" len="lg"/>
            </a:ln>
          </p:spPr>
          <p:txBody>
            <a:bodyPr tIns="68580" bIns="68580" anchor="ctr"/>
            <a:lstStyle/>
            <a:p>
              <a:pPr algn="ctr">
                <a:defRPr/>
              </a:pPr>
              <a:endParaRPr lang="en-GB" sz="1214" dirty="0"/>
            </a:p>
          </p:txBody>
        </p:sp>
        <p:sp>
          <p:nvSpPr>
            <p:cNvPr id="12" name="AutoShape 93">
              <a:extLst>
                <a:ext uri="{FF2B5EF4-FFF2-40B4-BE49-F238E27FC236}">
                  <a16:creationId xmlns:a16="http://schemas.microsoft.com/office/drawing/2014/main" id="{49859F33-BF72-4E6D-BF28-AE685A1422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2" y="3385"/>
              <a:ext cx="227" cy="136"/>
            </a:xfrm>
            <a:prstGeom prst="homePlate">
              <a:avLst>
                <a:gd name="adj" fmla="val 41728"/>
              </a:avLst>
            </a:prstGeom>
            <a:noFill/>
            <a:ln w="6350" algn="ctr">
              <a:solidFill>
                <a:srgbClr val="002060"/>
              </a:solidFill>
              <a:miter lim="800000"/>
              <a:headEnd type="none" w="sm" len="sm"/>
              <a:tailEnd type="none" w="med" len="lg"/>
            </a:ln>
          </p:spPr>
          <p:txBody>
            <a:bodyPr tIns="68580" bIns="68580" anchor="ctr"/>
            <a:lstStyle/>
            <a:p>
              <a:pPr algn="ctr">
                <a:defRPr/>
              </a:pPr>
              <a:endParaRPr lang="en-GB" sz="1214" dirty="0"/>
            </a:p>
          </p:txBody>
        </p:sp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B10F7095-81D2-4C6D-8759-7ED815D8DD4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3436"/>
          <a:stretch/>
        </p:blipFill>
        <p:spPr>
          <a:xfrm>
            <a:off x="578569" y="977876"/>
            <a:ext cx="7986860" cy="259264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C19181EF-4005-4F6B-9655-4C71B9C0680A}"/>
              </a:ext>
            </a:extLst>
          </p:cNvPr>
          <p:cNvSpPr/>
          <p:nvPr/>
        </p:nvSpPr>
        <p:spPr>
          <a:xfrm>
            <a:off x="3934577" y="1316398"/>
            <a:ext cx="1289832" cy="385242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Only select bills and coins are accepted by the ATM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BA2B121-FFFD-4FFB-8B63-063C16094A37}"/>
              </a:ext>
            </a:extLst>
          </p:cNvPr>
          <p:cNvSpPr/>
          <p:nvPr/>
        </p:nvSpPr>
        <p:spPr>
          <a:xfrm>
            <a:off x="85631" y="1496311"/>
            <a:ext cx="1641011" cy="414936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The bills stored in the ATM will update upon refreshing the page</a:t>
            </a:r>
          </a:p>
        </p:txBody>
      </p:sp>
      <p:sp>
        <p:nvSpPr>
          <p:cNvPr id="21" name="Arrow: Up 20">
            <a:extLst>
              <a:ext uri="{FF2B5EF4-FFF2-40B4-BE49-F238E27FC236}">
                <a16:creationId xmlns:a16="http://schemas.microsoft.com/office/drawing/2014/main" id="{182FB74C-3748-46F3-A2DE-7E12DE5116A9}"/>
              </a:ext>
            </a:extLst>
          </p:cNvPr>
          <p:cNvSpPr/>
          <p:nvPr/>
        </p:nvSpPr>
        <p:spPr>
          <a:xfrm>
            <a:off x="1404552" y="1237140"/>
            <a:ext cx="202368" cy="243873"/>
          </a:xfrm>
          <a:prstGeom prst="upArrow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6907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830685-77F0-45DD-8F72-024D77BEE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Four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A6B2E9E-1396-4BDE-AB62-7DD81A15D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UI – Deposit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81496F-0B0C-42EC-8B4F-F14FD023D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07EE3-A7AD-4D85-AA70-E0A9F1A7BE8D}" type="slidenum">
              <a:rPr lang="en-US" smtClean="0"/>
              <a:pPr/>
              <a:t>17</a:t>
            </a:fld>
            <a:endParaRPr lang="en-US" dirty="0"/>
          </a:p>
        </p:txBody>
      </p:sp>
      <p:grpSp>
        <p:nvGrpSpPr>
          <p:cNvPr id="8" name="Group 89">
            <a:extLst>
              <a:ext uri="{FF2B5EF4-FFF2-40B4-BE49-F238E27FC236}">
                <a16:creationId xmlns:a16="http://schemas.microsoft.com/office/drawing/2014/main" id="{01746234-D2DD-4EE6-9055-C1BA343B5611}"/>
              </a:ext>
            </a:extLst>
          </p:cNvPr>
          <p:cNvGrpSpPr>
            <a:grpSpLocks/>
          </p:cNvGrpSpPr>
          <p:nvPr/>
        </p:nvGrpSpPr>
        <p:grpSpPr bwMode="auto">
          <a:xfrm>
            <a:off x="7643747" y="320040"/>
            <a:ext cx="1079599" cy="161925"/>
            <a:chOff x="852" y="3385"/>
            <a:chExt cx="906" cy="136"/>
          </a:xfrm>
          <a:solidFill>
            <a:schemeClr val="accent2">
              <a:lumMod val="75000"/>
            </a:schemeClr>
          </a:solidFill>
        </p:grpSpPr>
        <p:sp>
          <p:nvSpPr>
            <p:cNvPr id="9" name="AutoShape 90">
              <a:extLst>
                <a:ext uri="{FF2B5EF4-FFF2-40B4-BE49-F238E27FC236}">
                  <a16:creationId xmlns:a16="http://schemas.microsoft.com/office/drawing/2014/main" id="{287C6521-D8E0-473C-ADEA-3C1C09D04B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9" y="3385"/>
              <a:ext cx="226" cy="136"/>
            </a:xfrm>
            <a:prstGeom prst="chevron">
              <a:avLst>
                <a:gd name="adj" fmla="val 41544"/>
              </a:avLst>
            </a:prstGeom>
            <a:solidFill>
              <a:srgbClr val="002060"/>
            </a:solidFill>
            <a:ln w="6350" algn="ctr">
              <a:solidFill>
                <a:srgbClr val="002060"/>
              </a:solidFill>
              <a:miter lim="800000"/>
              <a:headEnd type="none" w="sm" len="sm"/>
              <a:tailEnd type="none" w="med" len="lg"/>
            </a:ln>
          </p:spPr>
          <p:txBody>
            <a:bodyPr tIns="68580" bIns="68580" anchor="ctr"/>
            <a:lstStyle/>
            <a:p>
              <a:pPr algn="ctr">
                <a:defRPr/>
              </a:pPr>
              <a:endParaRPr lang="en-GB" sz="1214" dirty="0"/>
            </a:p>
          </p:txBody>
        </p:sp>
        <p:sp>
          <p:nvSpPr>
            <p:cNvPr id="10" name="AutoShape 91">
              <a:extLst>
                <a:ext uri="{FF2B5EF4-FFF2-40B4-BE49-F238E27FC236}">
                  <a16:creationId xmlns:a16="http://schemas.microsoft.com/office/drawing/2014/main" id="{12468DE9-0C62-481F-AD0D-F44122BB12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6" y="3385"/>
              <a:ext cx="225" cy="136"/>
            </a:xfrm>
            <a:prstGeom prst="chevron">
              <a:avLst>
                <a:gd name="adj" fmla="val 41544"/>
              </a:avLst>
            </a:prstGeom>
            <a:noFill/>
            <a:ln w="6350" algn="ctr">
              <a:solidFill>
                <a:srgbClr val="002060"/>
              </a:solidFill>
              <a:miter lim="800000"/>
              <a:headEnd type="none" w="sm" len="sm"/>
              <a:tailEnd type="none" w="med" len="lg"/>
            </a:ln>
          </p:spPr>
          <p:txBody>
            <a:bodyPr tIns="68580" bIns="68580" anchor="ctr"/>
            <a:lstStyle/>
            <a:p>
              <a:pPr algn="ctr">
                <a:defRPr/>
              </a:pPr>
              <a:endParaRPr lang="en-GB" sz="1214" dirty="0"/>
            </a:p>
          </p:txBody>
        </p:sp>
        <p:sp>
          <p:nvSpPr>
            <p:cNvPr id="11" name="AutoShape 92">
              <a:extLst>
                <a:ext uri="{FF2B5EF4-FFF2-40B4-BE49-F238E27FC236}">
                  <a16:creationId xmlns:a16="http://schemas.microsoft.com/office/drawing/2014/main" id="{4CD86977-A331-442E-AD65-E617F1C516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2" y="3385"/>
              <a:ext cx="226" cy="136"/>
            </a:xfrm>
            <a:prstGeom prst="chevron">
              <a:avLst>
                <a:gd name="adj" fmla="val 41544"/>
              </a:avLst>
            </a:prstGeom>
            <a:noFill/>
            <a:ln w="6350" algn="ctr">
              <a:solidFill>
                <a:srgbClr val="002060"/>
              </a:solidFill>
              <a:miter lim="800000"/>
              <a:headEnd type="none" w="sm" len="sm"/>
              <a:tailEnd type="none" w="med" len="lg"/>
            </a:ln>
          </p:spPr>
          <p:txBody>
            <a:bodyPr tIns="68580" bIns="68580" anchor="ctr"/>
            <a:lstStyle/>
            <a:p>
              <a:pPr algn="ctr">
                <a:defRPr/>
              </a:pPr>
              <a:endParaRPr lang="en-GB" sz="1214" dirty="0"/>
            </a:p>
          </p:txBody>
        </p:sp>
        <p:sp>
          <p:nvSpPr>
            <p:cNvPr id="12" name="AutoShape 93">
              <a:extLst>
                <a:ext uri="{FF2B5EF4-FFF2-40B4-BE49-F238E27FC236}">
                  <a16:creationId xmlns:a16="http://schemas.microsoft.com/office/drawing/2014/main" id="{49859F33-BF72-4E6D-BF28-AE685A1422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2" y="3385"/>
              <a:ext cx="227" cy="136"/>
            </a:xfrm>
            <a:prstGeom prst="homePlate">
              <a:avLst>
                <a:gd name="adj" fmla="val 41728"/>
              </a:avLst>
            </a:prstGeom>
            <a:noFill/>
            <a:ln w="6350" algn="ctr">
              <a:solidFill>
                <a:srgbClr val="002060"/>
              </a:solidFill>
              <a:miter lim="800000"/>
              <a:headEnd type="none" w="sm" len="sm"/>
              <a:tailEnd type="none" w="med" len="lg"/>
            </a:ln>
          </p:spPr>
          <p:txBody>
            <a:bodyPr tIns="68580" bIns="68580" anchor="ctr"/>
            <a:lstStyle/>
            <a:p>
              <a:pPr algn="ctr">
                <a:defRPr/>
              </a:pPr>
              <a:endParaRPr lang="en-GB" sz="1214" dirty="0"/>
            </a:p>
          </p:txBody>
        </p:sp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B10F7095-81D2-4C6D-8759-7ED815D8DD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3436"/>
          <a:stretch/>
        </p:blipFill>
        <p:spPr>
          <a:xfrm>
            <a:off x="578569" y="977876"/>
            <a:ext cx="7986860" cy="259264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2BA2B121-FFFD-4FFB-8B63-063C16094A37}"/>
              </a:ext>
            </a:extLst>
          </p:cNvPr>
          <p:cNvSpPr/>
          <p:nvPr/>
        </p:nvSpPr>
        <p:spPr>
          <a:xfrm>
            <a:off x="4382598" y="890531"/>
            <a:ext cx="1641011" cy="414936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Notice that the number of $50 bills has changed following the deposit session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D92FE673-3AA4-4634-82EA-8A847FAC5A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9840" y="1319598"/>
            <a:ext cx="5324318" cy="3134294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939158C8-E9F2-477F-A552-0731420C26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569" y="992637"/>
            <a:ext cx="3394688" cy="259264"/>
          </a:xfrm>
          <a:prstGeom prst="rect">
            <a:avLst/>
          </a:prstGeom>
        </p:spPr>
      </p:pic>
      <p:sp>
        <p:nvSpPr>
          <p:cNvPr id="21" name="Arrow: Up 20">
            <a:extLst>
              <a:ext uri="{FF2B5EF4-FFF2-40B4-BE49-F238E27FC236}">
                <a16:creationId xmlns:a16="http://schemas.microsoft.com/office/drawing/2014/main" id="{182FB74C-3748-46F3-A2DE-7E12DE5116A9}"/>
              </a:ext>
            </a:extLst>
          </p:cNvPr>
          <p:cNvSpPr/>
          <p:nvPr/>
        </p:nvSpPr>
        <p:spPr>
          <a:xfrm rot="16200000">
            <a:off x="4144238" y="988228"/>
            <a:ext cx="202368" cy="243873"/>
          </a:xfrm>
          <a:prstGeom prst="upArrow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0301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7F78C27-7EE3-4B08-8A5D-3CCFC52D2A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Heroku</a:t>
            </a:r>
          </a:p>
          <a:p>
            <a:pPr lvl="1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dirty="0"/>
              <a:t>Cloud Application Platform based on a managed container system</a:t>
            </a:r>
          </a:p>
          <a:p>
            <a:pPr lvl="1">
              <a:spcBef>
                <a:spcPts val="200"/>
              </a:spcBef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dirty="0"/>
              <a:t>Platform as a service (PaaS)</a:t>
            </a:r>
          </a:p>
          <a:p>
            <a:pPr lvl="1">
              <a:spcBef>
                <a:spcPts val="200"/>
              </a:spcBef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dirty="0"/>
              <a:t>Integrated data services and powerful ecosystem</a:t>
            </a:r>
          </a:p>
          <a:p>
            <a:pPr lvl="1">
              <a:spcBef>
                <a:spcPts val="200"/>
              </a:spcBef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dirty="0"/>
              <a:t>App-centric approach for software delivery</a:t>
            </a:r>
          </a:p>
          <a:p>
            <a:pPr lvl="1">
              <a:spcBef>
                <a:spcPts val="200"/>
              </a:spcBef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dirty="0"/>
              <a:t>Allows us to build, run and operate our app entirely in the cloud</a:t>
            </a:r>
          </a:p>
          <a:p>
            <a:pPr lvl="1">
              <a:spcBef>
                <a:spcPts val="200"/>
              </a:spcBef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dirty="0"/>
              <a:t>Basic services available free of charge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A6F4C6-2E2E-469F-AFDE-663D3656D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Four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3DFF24C-86F0-45AE-9AED-FB7EFBF04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01B474-ED2A-4402-8049-26AD48EDE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07EE3-A7AD-4D85-AA70-E0A9F1A7BE8D}" type="slidenum">
              <a:rPr lang="en-US" smtClean="0"/>
              <a:pPr/>
              <a:t>18</a:t>
            </a:fld>
            <a:endParaRPr lang="en-US" dirty="0"/>
          </a:p>
        </p:txBody>
      </p:sp>
      <p:grpSp>
        <p:nvGrpSpPr>
          <p:cNvPr id="6" name="Group 89">
            <a:extLst>
              <a:ext uri="{FF2B5EF4-FFF2-40B4-BE49-F238E27FC236}">
                <a16:creationId xmlns:a16="http://schemas.microsoft.com/office/drawing/2014/main" id="{D36C7889-8975-4792-BD83-C528181D0F3B}"/>
              </a:ext>
            </a:extLst>
          </p:cNvPr>
          <p:cNvGrpSpPr>
            <a:grpSpLocks/>
          </p:cNvGrpSpPr>
          <p:nvPr/>
        </p:nvGrpSpPr>
        <p:grpSpPr bwMode="auto">
          <a:xfrm>
            <a:off x="7643747" y="320040"/>
            <a:ext cx="1079599" cy="161925"/>
            <a:chOff x="852" y="3385"/>
            <a:chExt cx="906" cy="136"/>
          </a:xfrm>
          <a:noFill/>
        </p:grpSpPr>
        <p:sp>
          <p:nvSpPr>
            <p:cNvPr id="7" name="AutoShape 90">
              <a:extLst>
                <a:ext uri="{FF2B5EF4-FFF2-40B4-BE49-F238E27FC236}">
                  <a16:creationId xmlns:a16="http://schemas.microsoft.com/office/drawing/2014/main" id="{43AC6045-B1AE-4AE7-B2B2-3F16C10AC7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9" y="3385"/>
              <a:ext cx="226" cy="136"/>
            </a:xfrm>
            <a:prstGeom prst="chevron">
              <a:avLst>
                <a:gd name="adj" fmla="val 41544"/>
              </a:avLst>
            </a:prstGeom>
            <a:grpFill/>
            <a:ln w="6350" algn="ctr">
              <a:solidFill>
                <a:srgbClr val="002060"/>
              </a:solidFill>
              <a:miter lim="800000"/>
              <a:headEnd type="none" w="sm" len="sm"/>
              <a:tailEnd type="none" w="med" len="lg"/>
            </a:ln>
          </p:spPr>
          <p:txBody>
            <a:bodyPr tIns="68580" bIns="68580" anchor="ctr"/>
            <a:lstStyle/>
            <a:p>
              <a:pPr algn="ctr">
                <a:defRPr/>
              </a:pPr>
              <a:endParaRPr lang="en-GB" sz="1214" dirty="0"/>
            </a:p>
          </p:txBody>
        </p:sp>
        <p:sp>
          <p:nvSpPr>
            <p:cNvPr id="8" name="AutoShape 91">
              <a:extLst>
                <a:ext uri="{FF2B5EF4-FFF2-40B4-BE49-F238E27FC236}">
                  <a16:creationId xmlns:a16="http://schemas.microsoft.com/office/drawing/2014/main" id="{EB87E504-39CF-4323-83A1-CA9DB01C91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6" y="3385"/>
              <a:ext cx="225" cy="136"/>
            </a:xfrm>
            <a:prstGeom prst="chevron">
              <a:avLst>
                <a:gd name="adj" fmla="val 41544"/>
              </a:avLst>
            </a:prstGeom>
            <a:solidFill>
              <a:srgbClr val="002060"/>
            </a:solidFill>
            <a:ln w="6350" algn="ctr">
              <a:solidFill>
                <a:srgbClr val="002060"/>
              </a:solidFill>
              <a:miter lim="800000"/>
              <a:headEnd type="none" w="sm" len="sm"/>
              <a:tailEnd type="none" w="med" len="lg"/>
            </a:ln>
          </p:spPr>
          <p:txBody>
            <a:bodyPr tIns="68580" bIns="68580" anchor="ctr"/>
            <a:lstStyle/>
            <a:p>
              <a:pPr algn="ctr">
                <a:defRPr/>
              </a:pPr>
              <a:endParaRPr lang="en-GB" sz="1214" dirty="0"/>
            </a:p>
          </p:txBody>
        </p:sp>
        <p:sp>
          <p:nvSpPr>
            <p:cNvPr id="9" name="AutoShape 92">
              <a:extLst>
                <a:ext uri="{FF2B5EF4-FFF2-40B4-BE49-F238E27FC236}">
                  <a16:creationId xmlns:a16="http://schemas.microsoft.com/office/drawing/2014/main" id="{98D5F53E-FCC4-414C-A5C1-10EBCDC833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2" y="3385"/>
              <a:ext cx="226" cy="136"/>
            </a:xfrm>
            <a:prstGeom prst="chevron">
              <a:avLst>
                <a:gd name="adj" fmla="val 41544"/>
              </a:avLst>
            </a:prstGeom>
            <a:noFill/>
            <a:ln w="6350" algn="ctr">
              <a:solidFill>
                <a:srgbClr val="002060"/>
              </a:solidFill>
              <a:miter lim="800000"/>
              <a:headEnd type="none" w="sm" len="sm"/>
              <a:tailEnd type="none" w="med" len="lg"/>
            </a:ln>
          </p:spPr>
          <p:txBody>
            <a:bodyPr tIns="68580" bIns="68580" anchor="ctr"/>
            <a:lstStyle/>
            <a:p>
              <a:pPr algn="ctr">
                <a:defRPr/>
              </a:pPr>
              <a:endParaRPr lang="en-GB" sz="1214" dirty="0"/>
            </a:p>
          </p:txBody>
        </p:sp>
        <p:sp>
          <p:nvSpPr>
            <p:cNvPr id="10" name="AutoShape 93">
              <a:extLst>
                <a:ext uri="{FF2B5EF4-FFF2-40B4-BE49-F238E27FC236}">
                  <a16:creationId xmlns:a16="http://schemas.microsoft.com/office/drawing/2014/main" id="{B67AEC13-7A91-44F0-ABFE-625E525421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2" y="3385"/>
              <a:ext cx="227" cy="136"/>
            </a:xfrm>
            <a:prstGeom prst="homePlate">
              <a:avLst>
                <a:gd name="adj" fmla="val 41728"/>
              </a:avLst>
            </a:prstGeom>
            <a:grpFill/>
            <a:ln w="6350" algn="ctr">
              <a:solidFill>
                <a:srgbClr val="002060"/>
              </a:solidFill>
              <a:miter lim="800000"/>
              <a:headEnd type="none" w="sm" len="sm"/>
              <a:tailEnd type="none" w="med" len="lg"/>
            </a:ln>
          </p:spPr>
          <p:txBody>
            <a:bodyPr tIns="68580" bIns="68580" anchor="ctr"/>
            <a:lstStyle/>
            <a:p>
              <a:pPr algn="ctr">
                <a:defRPr/>
              </a:pPr>
              <a:endParaRPr lang="en-GB" sz="1214" dirty="0"/>
            </a:p>
          </p:txBody>
        </p:sp>
      </p:grpSp>
    </p:spTree>
    <p:extLst>
      <p:ext uri="{BB962C8B-B14F-4D97-AF65-F5344CB8AC3E}">
        <p14:creationId xmlns:p14="http://schemas.microsoft.com/office/powerpoint/2010/main" val="831393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7F78C27-7EE3-4B08-8A5D-3CCFC52D2A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See Other/atm_backend/atm_serv.py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Heroku allows for easy set up of the database and uses the same commands as SQL.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The web server would call the predefined SQL queries (using insert, select and update)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Example 1: </a:t>
            </a:r>
            <a:r>
              <a:rPr lang="en-US" sz="1800" dirty="0" err="1"/>
              <a:t>name_exists</a:t>
            </a:r>
            <a:r>
              <a:rPr lang="en-US" sz="1800" dirty="0"/>
              <a:t> is a select query to check if a user already exists on the database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Example 2: </a:t>
            </a:r>
            <a:r>
              <a:rPr lang="en-US" sz="1800" dirty="0" err="1"/>
              <a:t>create_account</a:t>
            </a:r>
            <a:r>
              <a:rPr lang="en-US" sz="1800" dirty="0"/>
              <a:t> uses insert to create the new account on signup screen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Example 3: update uses an update command to update the value of the account Balance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A6F4C6-2E2E-469F-AFDE-663D3656D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Four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3DFF24C-86F0-45AE-9AED-FB7EFBF04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Implementation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01B474-ED2A-4402-8049-26AD48EDE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07EE3-A7AD-4D85-AA70-E0A9F1A7BE8D}" type="slidenum">
              <a:rPr lang="en-US" smtClean="0"/>
              <a:pPr/>
              <a:t>19</a:t>
            </a:fld>
            <a:endParaRPr lang="en-US" dirty="0"/>
          </a:p>
        </p:txBody>
      </p:sp>
      <p:grpSp>
        <p:nvGrpSpPr>
          <p:cNvPr id="6" name="Group 89">
            <a:extLst>
              <a:ext uri="{FF2B5EF4-FFF2-40B4-BE49-F238E27FC236}">
                <a16:creationId xmlns:a16="http://schemas.microsoft.com/office/drawing/2014/main" id="{D36C7889-8975-4792-BD83-C528181D0F3B}"/>
              </a:ext>
            </a:extLst>
          </p:cNvPr>
          <p:cNvGrpSpPr>
            <a:grpSpLocks/>
          </p:cNvGrpSpPr>
          <p:nvPr/>
        </p:nvGrpSpPr>
        <p:grpSpPr bwMode="auto">
          <a:xfrm>
            <a:off x="7643747" y="320040"/>
            <a:ext cx="1079599" cy="161925"/>
            <a:chOff x="852" y="3385"/>
            <a:chExt cx="906" cy="136"/>
          </a:xfrm>
          <a:noFill/>
        </p:grpSpPr>
        <p:sp>
          <p:nvSpPr>
            <p:cNvPr id="7" name="AutoShape 90">
              <a:extLst>
                <a:ext uri="{FF2B5EF4-FFF2-40B4-BE49-F238E27FC236}">
                  <a16:creationId xmlns:a16="http://schemas.microsoft.com/office/drawing/2014/main" id="{43AC6045-B1AE-4AE7-B2B2-3F16C10AC7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9" y="3385"/>
              <a:ext cx="226" cy="136"/>
            </a:xfrm>
            <a:prstGeom prst="chevron">
              <a:avLst>
                <a:gd name="adj" fmla="val 41544"/>
              </a:avLst>
            </a:prstGeom>
            <a:grpFill/>
            <a:ln w="6350" algn="ctr">
              <a:solidFill>
                <a:srgbClr val="002060"/>
              </a:solidFill>
              <a:miter lim="800000"/>
              <a:headEnd type="none" w="sm" len="sm"/>
              <a:tailEnd type="none" w="med" len="lg"/>
            </a:ln>
          </p:spPr>
          <p:txBody>
            <a:bodyPr tIns="68580" bIns="68580" anchor="ctr"/>
            <a:lstStyle/>
            <a:p>
              <a:pPr algn="ctr">
                <a:defRPr/>
              </a:pPr>
              <a:endParaRPr lang="en-GB" sz="1214" dirty="0"/>
            </a:p>
          </p:txBody>
        </p:sp>
        <p:sp>
          <p:nvSpPr>
            <p:cNvPr id="8" name="AutoShape 91">
              <a:extLst>
                <a:ext uri="{FF2B5EF4-FFF2-40B4-BE49-F238E27FC236}">
                  <a16:creationId xmlns:a16="http://schemas.microsoft.com/office/drawing/2014/main" id="{EB87E504-39CF-4323-83A1-CA9DB01C91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6" y="3385"/>
              <a:ext cx="225" cy="136"/>
            </a:xfrm>
            <a:prstGeom prst="chevron">
              <a:avLst>
                <a:gd name="adj" fmla="val 41544"/>
              </a:avLst>
            </a:prstGeom>
            <a:solidFill>
              <a:srgbClr val="002060"/>
            </a:solidFill>
            <a:ln w="6350" algn="ctr">
              <a:solidFill>
                <a:srgbClr val="002060"/>
              </a:solidFill>
              <a:miter lim="800000"/>
              <a:headEnd type="none" w="sm" len="sm"/>
              <a:tailEnd type="none" w="med" len="lg"/>
            </a:ln>
          </p:spPr>
          <p:txBody>
            <a:bodyPr tIns="68580" bIns="68580" anchor="ctr"/>
            <a:lstStyle/>
            <a:p>
              <a:pPr algn="ctr">
                <a:defRPr/>
              </a:pPr>
              <a:endParaRPr lang="en-GB" sz="1214" dirty="0"/>
            </a:p>
          </p:txBody>
        </p:sp>
        <p:sp>
          <p:nvSpPr>
            <p:cNvPr id="9" name="AutoShape 92">
              <a:extLst>
                <a:ext uri="{FF2B5EF4-FFF2-40B4-BE49-F238E27FC236}">
                  <a16:creationId xmlns:a16="http://schemas.microsoft.com/office/drawing/2014/main" id="{98D5F53E-FCC4-414C-A5C1-10EBCDC833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2" y="3385"/>
              <a:ext cx="226" cy="136"/>
            </a:xfrm>
            <a:prstGeom prst="chevron">
              <a:avLst>
                <a:gd name="adj" fmla="val 41544"/>
              </a:avLst>
            </a:prstGeom>
            <a:noFill/>
            <a:ln w="6350" algn="ctr">
              <a:solidFill>
                <a:srgbClr val="002060"/>
              </a:solidFill>
              <a:miter lim="800000"/>
              <a:headEnd type="none" w="sm" len="sm"/>
              <a:tailEnd type="none" w="med" len="lg"/>
            </a:ln>
          </p:spPr>
          <p:txBody>
            <a:bodyPr tIns="68580" bIns="68580" anchor="ctr"/>
            <a:lstStyle/>
            <a:p>
              <a:pPr algn="ctr">
                <a:defRPr/>
              </a:pPr>
              <a:endParaRPr lang="en-GB" sz="1214" dirty="0"/>
            </a:p>
          </p:txBody>
        </p:sp>
        <p:sp>
          <p:nvSpPr>
            <p:cNvPr id="10" name="AutoShape 93">
              <a:extLst>
                <a:ext uri="{FF2B5EF4-FFF2-40B4-BE49-F238E27FC236}">
                  <a16:creationId xmlns:a16="http://schemas.microsoft.com/office/drawing/2014/main" id="{B67AEC13-7A91-44F0-ABFE-625E525421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2" y="3385"/>
              <a:ext cx="227" cy="136"/>
            </a:xfrm>
            <a:prstGeom prst="homePlate">
              <a:avLst>
                <a:gd name="adj" fmla="val 41728"/>
              </a:avLst>
            </a:prstGeom>
            <a:grpFill/>
            <a:ln w="6350" algn="ctr">
              <a:solidFill>
                <a:srgbClr val="002060"/>
              </a:solidFill>
              <a:miter lim="800000"/>
              <a:headEnd type="none" w="sm" len="sm"/>
              <a:tailEnd type="none" w="med" len="lg"/>
            </a:ln>
          </p:spPr>
          <p:txBody>
            <a:bodyPr tIns="68580" bIns="68580" anchor="ctr"/>
            <a:lstStyle/>
            <a:p>
              <a:pPr algn="ctr">
                <a:defRPr/>
              </a:pPr>
              <a:endParaRPr lang="en-GB" sz="1214" dirty="0"/>
            </a:p>
          </p:txBody>
        </p:sp>
      </p:grpSp>
    </p:spTree>
    <p:extLst>
      <p:ext uri="{BB962C8B-B14F-4D97-AF65-F5344CB8AC3E}">
        <p14:creationId xmlns:p14="http://schemas.microsoft.com/office/powerpoint/2010/main" val="2036209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4E3BD-478F-4882-A883-9D5A9E291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F93BED-3854-4775-8325-418CCAA2B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Four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8E7D2B-BFEF-4415-B5FA-2A7E5F537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396253" y="4696755"/>
            <a:ext cx="351492" cy="221242"/>
          </a:xfrm>
        </p:spPr>
        <p:txBody>
          <a:bodyPr/>
          <a:lstStyle/>
          <a:p>
            <a:fld id="{F2407EE3-A7AD-4D85-AA70-E0A9F1A7BE8D}" type="slidenum">
              <a:rPr lang="en-US" smtClean="0"/>
              <a:pPr/>
              <a:t>2</a:t>
            </a:fld>
            <a:endParaRPr lang="en-US" dirty="0"/>
          </a:p>
        </p:txBody>
      </p:sp>
      <p:grpSp>
        <p:nvGrpSpPr>
          <p:cNvPr id="5" name="Group 12">
            <a:extLst>
              <a:ext uri="{FF2B5EF4-FFF2-40B4-BE49-F238E27FC236}">
                <a16:creationId xmlns:a16="http://schemas.microsoft.com/office/drawing/2014/main" id="{F58107D9-5A6C-46B3-B0CE-2C9800ED0535}"/>
              </a:ext>
            </a:extLst>
          </p:cNvPr>
          <p:cNvGrpSpPr>
            <a:grpSpLocks/>
          </p:cNvGrpSpPr>
          <p:nvPr/>
        </p:nvGrpSpPr>
        <p:grpSpPr bwMode="auto">
          <a:xfrm>
            <a:off x="1179713" y="836035"/>
            <a:ext cx="1660029" cy="3188824"/>
            <a:chOff x="300" y="872"/>
            <a:chExt cx="1847" cy="3834"/>
          </a:xfrm>
        </p:grpSpPr>
        <p:sp>
          <p:nvSpPr>
            <p:cNvPr id="6" name="Text Box 10">
              <a:extLst>
                <a:ext uri="{FF2B5EF4-FFF2-40B4-BE49-F238E27FC236}">
                  <a16:creationId xmlns:a16="http://schemas.microsoft.com/office/drawing/2014/main" id="{7D48EB70-E8D2-4B18-8145-A2CF3305AC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0" y="872"/>
              <a:ext cx="1847" cy="199"/>
            </a:xfrm>
            <a:prstGeom prst="rect">
              <a:avLst/>
            </a:prstGeom>
            <a:solidFill>
              <a:srgbClr val="002060"/>
            </a:solidFill>
            <a:ln w="12700" algn="ctr">
              <a:solidFill>
                <a:srgbClr val="002060"/>
              </a:solidFill>
              <a:miter lim="800000"/>
              <a:headEnd/>
              <a:tailEnd type="none" w="sm" len="med"/>
            </a:ln>
          </p:spPr>
          <p:txBody>
            <a:bodyPr lIns="30089" tIns="30089" rIns="30089" bIns="30089" anchor="ctr" anchorCtr="1"/>
            <a:lstStyle/>
            <a:p>
              <a:pPr algn="ctr" defTabSz="717911"/>
              <a:r>
                <a:rPr lang="en-US" sz="1050" b="1" dirty="0">
                  <a:solidFill>
                    <a:srgbClr val="FFFFFF"/>
                  </a:solidFill>
                </a:rPr>
                <a:t>Core Functionality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DC6B19D-4908-43EA-9338-A9ED31448F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" y="1071"/>
              <a:ext cx="1847" cy="3635"/>
            </a:xfrm>
            <a:prstGeom prst="rect">
              <a:avLst/>
            </a:prstGeom>
            <a:noFill/>
            <a:ln w="12700" algn="ctr">
              <a:solidFill>
                <a:srgbClr val="002060"/>
              </a:solidFill>
              <a:miter lim="800000"/>
              <a:headEnd/>
              <a:tailEnd/>
            </a:ln>
          </p:spPr>
          <p:txBody>
            <a:bodyPr lIns="30089" tIns="30089" rIns="30089" bIns="30089"/>
            <a:lstStyle/>
            <a:p>
              <a:pPr marL="171450" indent="-111125" defTabSz="718463">
                <a:lnSpc>
                  <a:spcPct val="106000"/>
                </a:lnSpc>
                <a:spcBef>
                  <a:spcPts val="1008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  <a:defRPr/>
              </a:pPr>
              <a:r>
                <a:rPr lang="nl-NL" sz="1200" dirty="0">
                  <a:solidFill>
                    <a:srgbClr val="002776"/>
                  </a:solidFill>
                  <a:latin typeface="Arial"/>
                </a:rPr>
                <a:t>Online ATM</a:t>
              </a:r>
              <a:endParaRPr lang="nl-NL" sz="1200" dirty="0">
                <a:solidFill>
                  <a:srgbClr val="002776"/>
                </a:solidFill>
                <a:latin typeface="Arial"/>
                <a:cs typeface="+mn-cs"/>
              </a:endParaRPr>
            </a:p>
            <a:p>
              <a:pPr marL="171450" indent="-111125" defTabSz="718463">
                <a:lnSpc>
                  <a:spcPct val="106000"/>
                </a:lnSpc>
                <a:spcBef>
                  <a:spcPts val="1008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  <a:defRPr/>
              </a:pPr>
              <a:r>
                <a:rPr lang="nl-NL" sz="1200" dirty="0">
                  <a:solidFill>
                    <a:srgbClr val="002776"/>
                  </a:solidFill>
                  <a:latin typeface="Arial"/>
                  <a:cs typeface="+mn-cs"/>
                </a:rPr>
                <a:t>User Accounts</a:t>
              </a:r>
            </a:p>
            <a:p>
              <a:pPr marL="171450" indent="-111125" defTabSz="718463">
                <a:lnSpc>
                  <a:spcPct val="106000"/>
                </a:lnSpc>
                <a:spcBef>
                  <a:spcPts val="1008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  <a:defRPr/>
              </a:pPr>
              <a:r>
                <a:rPr lang="nl-NL" sz="1200" dirty="0">
                  <a:solidFill>
                    <a:srgbClr val="002776"/>
                  </a:solidFill>
                  <a:latin typeface="Arial"/>
                </a:rPr>
                <a:t>Tools &amp; Services</a:t>
              </a:r>
            </a:p>
            <a:p>
              <a:pPr marL="171450" indent="-111125" defTabSz="718463">
                <a:lnSpc>
                  <a:spcPct val="106000"/>
                </a:lnSpc>
                <a:spcBef>
                  <a:spcPts val="1008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  <a:defRPr/>
              </a:pPr>
              <a:r>
                <a:rPr lang="nl-NL" sz="1200" dirty="0">
                  <a:solidFill>
                    <a:srgbClr val="002776"/>
                  </a:solidFill>
                  <a:latin typeface="Arial"/>
                </a:rPr>
                <a:t>Installation</a:t>
              </a:r>
            </a:p>
          </p:txBody>
        </p:sp>
      </p:grpSp>
      <p:grpSp>
        <p:nvGrpSpPr>
          <p:cNvPr id="8" name="Group 12">
            <a:extLst>
              <a:ext uri="{FF2B5EF4-FFF2-40B4-BE49-F238E27FC236}">
                <a16:creationId xmlns:a16="http://schemas.microsoft.com/office/drawing/2014/main" id="{57D0B560-DDB3-4D32-92F6-C46A95C89A17}"/>
              </a:ext>
            </a:extLst>
          </p:cNvPr>
          <p:cNvGrpSpPr>
            <a:grpSpLocks/>
          </p:cNvGrpSpPr>
          <p:nvPr/>
        </p:nvGrpSpPr>
        <p:grpSpPr bwMode="auto">
          <a:xfrm>
            <a:off x="2887034" y="836035"/>
            <a:ext cx="1661319" cy="3188824"/>
            <a:chOff x="300" y="872"/>
            <a:chExt cx="1847" cy="3834"/>
          </a:xfrm>
        </p:grpSpPr>
        <p:sp>
          <p:nvSpPr>
            <p:cNvPr id="9" name="Text Box 10">
              <a:extLst>
                <a:ext uri="{FF2B5EF4-FFF2-40B4-BE49-F238E27FC236}">
                  <a16:creationId xmlns:a16="http://schemas.microsoft.com/office/drawing/2014/main" id="{BE72C895-12BC-4CA4-A01C-06BD26BA1D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0" y="872"/>
              <a:ext cx="1847" cy="199"/>
            </a:xfrm>
            <a:prstGeom prst="rect">
              <a:avLst/>
            </a:prstGeom>
            <a:solidFill>
              <a:srgbClr val="002060"/>
            </a:solidFill>
            <a:ln w="12700" algn="ctr">
              <a:solidFill>
                <a:srgbClr val="002060"/>
              </a:solidFill>
              <a:miter lim="800000"/>
              <a:headEnd/>
              <a:tailEnd type="none" w="sm" len="med"/>
            </a:ln>
          </p:spPr>
          <p:txBody>
            <a:bodyPr lIns="30089" tIns="30089" rIns="30089" bIns="30089" anchor="ctr" anchorCtr="1"/>
            <a:lstStyle/>
            <a:p>
              <a:pPr algn="ctr" defTabSz="717911"/>
              <a:r>
                <a:rPr lang="en-US" sz="1050" b="1" dirty="0">
                  <a:solidFill>
                    <a:srgbClr val="FFFFFF"/>
                  </a:solidFill>
                </a:rPr>
                <a:t>User Interface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F0B7552-6CA1-45BD-B2E3-DBFF8EE307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" y="1071"/>
              <a:ext cx="1847" cy="3635"/>
            </a:xfrm>
            <a:prstGeom prst="rect">
              <a:avLst/>
            </a:prstGeom>
            <a:noFill/>
            <a:ln w="12700" algn="ctr">
              <a:solidFill>
                <a:srgbClr val="002060"/>
              </a:solidFill>
              <a:miter lim="800000"/>
              <a:headEnd/>
              <a:tailEnd/>
            </a:ln>
          </p:spPr>
          <p:txBody>
            <a:bodyPr lIns="30089" tIns="30089" rIns="30089" bIns="30089"/>
            <a:lstStyle/>
            <a:p>
              <a:pPr defTabSz="718463">
                <a:lnSpc>
                  <a:spcPct val="106000"/>
                </a:lnSpc>
                <a:spcBef>
                  <a:spcPts val="1008"/>
                </a:spcBef>
                <a:spcAft>
                  <a:spcPts val="0"/>
                </a:spcAft>
                <a:defRPr/>
              </a:pPr>
              <a:r>
                <a:rPr lang="nl-NL" sz="900" dirty="0">
                  <a:solidFill>
                    <a:srgbClr val="002776"/>
                  </a:solidFill>
                  <a:latin typeface="Arial"/>
                  <a:cs typeface="+mn-cs"/>
                </a:rPr>
                <a:t>The UI is kept </a:t>
              </a:r>
              <a:r>
                <a:rPr lang="nl-NL" sz="900" dirty="0">
                  <a:solidFill>
                    <a:srgbClr val="002776"/>
                  </a:solidFill>
                  <a:latin typeface="Arial"/>
                </a:rPr>
                <a:t>intuitive and user-friendly,</a:t>
              </a:r>
              <a:r>
                <a:rPr lang="nl-NL" sz="900" dirty="0">
                  <a:solidFill>
                    <a:srgbClr val="002776"/>
                  </a:solidFill>
                  <a:latin typeface="Arial"/>
                  <a:cs typeface="+mn-cs"/>
                </a:rPr>
                <a:t> with basic functions including sign up, login, view balance, deposit and withdraw</a:t>
              </a:r>
            </a:p>
            <a:p>
              <a:pPr marL="142875" lvl="1" indent="-82550" defTabSz="718463">
                <a:lnSpc>
                  <a:spcPct val="106000"/>
                </a:lnSpc>
                <a:spcBef>
                  <a:spcPts val="200"/>
                </a:spcBef>
                <a:spcAft>
                  <a:spcPts val="0"/>
                </a:spcAft>
                <a:buFont typeface="Arial" charset="0"/>
                <a:buChar char="•"/>
                <a:defRPr/>
              </a:pPr>
              <a:r>
                <a:rPr lang="nl-NL" sz="900" dirty="0">
                  <a:solidFill>
                    <a:srgbClr val="002776"/>
                  </a:solidFill>
                  <a:latin typeface="Arial"/>
                </a:rPr>
                <a:t>Login</a:t>
              </a:r>
            </a:p>
            <a:p>
              <a:pPr marL="280895" lvl="2" indent="-137651" defTabSz="718463">
                <a:lnSpc>
                  <a:spcPct val="106000"/>
                </a:lnSpc>
                <a:spcBef>
                  <a:spcPts val="432"/>
                </a:spcBef>
                <a:spcAft>
                  <a:spcPts val="0"/>
                </a:spcAft>
                <a:buFont typeface="Arial" charset="0"/>
                <a:buChar char="‒"/>
                <a:defRPr/>
              </a:pPr>
              <a:r>
                <a:rPr lang="nl-NL" sz="800" dirty="0">
                  <a:solidFill>
                    <a:srgbClr val="002776"/>
                  </a:solidFill>
                  <a:latin typeface="Arial"/>
                  <a:ea typeface="+mj-ea"/>
                  <a:cs typeface="+mj-cs"/>
                </a:rPr>
                <a:t>Creates session for bank transaction</a:t>
              </a:r>
            </a:p>
            <a:p>
              <a:pPr marL="280895" lvl="2" indent="-137651" defTabSz="718463">
                <a:lnSpc>
                  <a:spcPct val="106000"/>
                </a:lnSpc>
                <a:spcBef>
                  <a:spcPts val="432"/>
                </a:spcBef>
                <a:spcAft>
                  <a:spcPts val="0"/>
                </a:spcAft>
                <a:buFont typeface="Arial" charset="0"/>
                <a:buChar char="‒"/>
                <a:defRPr/>
              </a:pPr>
              <a:r>
                <a:rPr lang="nl-NL" sz="800" dirty="0">
                  <a:solidFill>
                    <a:srgbClr val="002776"/>
                  </a:solidFill>
                  <a:latin typeface="Arial"/>
                  <a:ea typeface="+mj-ea"/>
                  <a:cs typeface="+mj-cs"/>
                </a:rPr>
                <a:t>User can create new account</a:t>
              </a:r>
            </a:p>
            <a:p>
              <a:pPr marL="142875" lvl="1" indent="-82550" defTabSz="718463">
                <a:lnSpc>
                  <a:spcPct val="106000"/>
                </a:lnSpc>
                <a:spcBef>
                  <a:spcPts val="1008"/>
                </a:spcBef>
                <a:spcAft>
                  <a:spcPts val="0"/>
                </a:spcAft>
                <a:buFont typeface="Arial" charset="0"/>
                <a:buChar char="•"/>
                <a:defRPr/>
              </a:pPr>
              <a:r>
                <a:rPr lang="nl-NL" sz="900" dirty="0">
                  <a:solidFill>
                    <a:srgbClr val="002776"/>
                  </a:solidFill>
                  <a:latin typeface="Arial"/>
                </a:rPr>
                <a:t>View Balance</a:t>
              </a:r>
            </a:p>
            <a:p>
              <a:pPr marL="280895" lvl="2" indent="-137651" defTabSz="718463">
                <a:lnSpc>
                  <a:spcPct val="106000"/>
                </a:lnSpc>
                <a:spcBef>
                  <a:spcPts val="432"/>
                </a:spcBef>
                <a:spcAft>
                  <a:spcPts val="0"/>
                </a:spcAft>
                <a:buFont typeface="Arial" charset="0"/>
                <a:buChar char="‒"/>
                <a:defRPr/>
              </a:pPr>
              <a:r>
                <a:rPr lang="nl-NL" sz="800" dirty="0">
                  <a:solidFill>
                    <a:srgbClr val="002776"/>
                  </a:solidFill>
                  <a:latin typeface="Arial"/>
                </a:rPr>
                <a:t>View current amount of money</a:t>
              </a:r>
            </a:p>
            <a:p>
              <a:pPr marL="142875" lvl="1" indent="-82550" defTabSz="718463">
                <a:lnSpc>
                  <a:spcPct val="106000"/>
                </a:lnSpc>
                <a:spcBef>
                  <a:spcPts val="1008"/>
                </a:spcBef>
                <a:spcAft>
                  <a:spcPts val="0"/>
                </a:spcAft>
                <a:buFont typeface="Arial" charset="0"/>
                <a:buChar char="•"/>
                <a:defRPr/>
              </a:pPr>
              <a:r>
                <a:rPr lang="nl-NL" sz="900" dirty="0">
                  <a:solidFill>
                    <a:srgbClr val="002776"/>
                  </a:solidFill>
                  <a:latin typeface="Arial"/>
                  <a:ea typeface="+mj-ea"/>
                  <a:cs typeface="+mj-cs"/>
                </a:rPr>
                <a:t>Deposit/Withdraw</a:t>
              </a:r>
            </a:p>
            <a:p>
              <a:pPr marL="280895" lvl="2" indent="-137651" defTabSz="718463">
                <a:lnSpc>
                  <a:spcPct val="106000"/>
                </a:lnSpc>
                <a:spcBef>
                  <a:spcPts val="432"/>
                </a:spcBef>
                <a:spcAft>
                  <a:spcPts val="0"/>
                </a:spcAft>
                <a:buFont typeface="Arial" charset="0"/>
                <a:buChar char="‒"/>
                <a:defRPr/>
              </a:pPr>
              <a:r>
                <a:rPr lang="nl-NL" sz="800" dirty="0">
                  <a:solidFill>
                    <a:srgbClr val="002776"/>
                  </a:solidFill>
                  <a:latin typeface="Arial"/>
                  <a:ea typeface="+mj-ea"/>
                  <a:cs typeface="+mj-cs"/>
                </a:rPr>
                <a:t>Supports modifying balance and checks if user can withdraw without overdrawing.</a:t>
              </a:r>
            </a:p>
            <a:p>
              <a:pPr marL="269705" indent="-269705" defTabSz="718463">
                <a:lnSpc>
                  <a:spcPct val="106000"/>
                </a:lnSpc>
                <a:spcBef>
                  <a:spcPts val="1008"/>
                </a:spcBef>
                <a:spcAft>
                  <a:spcPts val="0"/>
                </a:spcAft>
                <a:defRPr/>
              </a:pPr>
              <a:endParaRPr lang="nl-NL" sz="1050" dirty="0">
                <a:solidFill>
                  <a:srgbClr val="002776"/>
                </a:solidFill>
                <a:latin typeface="Arial"/>
                <a:cs typeface="+mn-cs"/>
              </a:endParaRPr>
            </a:p>
          </p:txBody>
        </p:sp>
      </p:grpSp>
      <p:grpSp>
        <p:nvGrpSpPr>
          <p:cNvPr id="11" name="Group 12">
            <a:extLst>
              <a:ext uri="{FF2B5EF4-FFF2-40B4-BE49-F238E27FC236}">
                <a16:creationId xmlns:a16="http://schemas.microsoft.com/office/drawing/2014/main" id="{BFACC9D3-1342-415B-9FCC-B0B2367916C3}"/>
              </a:ext>
            </a:extLst>
          </p:cNvPr>
          <p:cNvGrpSpPr>
            <a:grpSpLocks/>
          </p:cNvGrpSpPr>
          <p:nvPr/>
        </p:nvGrpSpPr>
        <p:grpSpPr bwMode="auto">
          <a:xfrm>
            <a:off x="4595648" y="836035"/>
            <a:ext cx="1661319" cy="3188824"/>
            <a:chOff x="300" y="872"/>
            <a:chExt cx="1847" cy="3834"/>
          </a:xfrm>
        </p:grpSpPr>
        <p:sp>
          <p:nvSpPr>
            <p:cNvPr id="12" name="Text Box 10">
              <a:extLst>
                <a:ext uri="{FF2B5EF4-FFF2-40B4-BE49-F238E27FC236}">
                  <a16:creationId xmlns:a16="http://schemas.microsoft.com/office/drawing/2014/main" id="{7B8C788B-9707-44A0-AB49-DB0A194D08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0" y="872"/>
              <a:ext cx="1847" cy="199"/>
            </a:xfrm>
            <a:prstGeom prst="rect">
              <a:avLst/>
            </a:prstGeom>
            <a:solidFill>
              <a:srgbClr val="002060"/>
            </a:solidFill>
            <a:ln w="12700" algn="ctr">
              <a:solidFill>
                <a:srgbClr val="002060"/>
              </a:solidFill>
              <a:miter lim="800000"/>
              <a:headEnd/>
              <a:tailEnd type="none" w="sm" len="med"/>
            </a:ln>
          </p:spPr>
          <p:txBody>
            <a:bodyPr lIns="30089" tIns="30089" rIns="30089" bIns="30089" anchor="ctr" anchorCtr="1"/>
            <a:lstStyle/>
            <a:p>
              <a:pPr algn="ctr" defTabSz="717911"/>
              <a:r>
                <a:rPr lang="en-US" sz="1050" b="1" dirty="0">
                  <a:solidFill>
                    <a:srgbClr val="FFFFFF"/>
                  </a:solidFill>
                </a:rPr>
                <a:t>Encryption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36219C7-A5DF-432C-9607-1511CE64EC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" y="1071"/>
              <a:ext cx="1847" cy="3635"/>
            </a:xfrm>
            <a:prstGeom prst="rect">
              <a:avLst/>
            </a:prstGeom>
            <a:noFill/>
            <a:ln w="12700" algn="ctr">
              <a:solidFill>
                <a:srgbClr val="002060"/>
              </a:solidFill>
              <a:miter lim="800000"/>
              <a:headEnd/>
              <a:tailEnd/>
            </a:ln>
          </p:spPr>
          <p:txBody>
            <a:bodyPr lIns="30089" tIns="30089" rIns="30089" bIns="30089"/>
            <a:lstStyle/>
            <a:p>
              <a:pPr defTabSz="718463">
                <a:lnSpc>
                  <a:spcPct val="106000"/>
                </a:lnSpc>
                <a:spcBef>
                  <a:spcPts val="1008"/>
                </a:spcBef>
                <a:spcAft>
                  <a:spcPts val="0"/>
                </a:spcAft>
                <a:defRPr/>
              </a:pPr>
              <a:r>
                <a:rPr lang="nl-NL" sz="900" dirty="0">
                  <a:solidFill>
                    <a:srgbClr val="002776"/>
                  </a:solidFill>
                  <a:latin typeface="Arial"/>
                  <a:cs typeface="+mn-cs"/>
                </a:rPr>
                <a:t>The ATM project has built in security features.</a:t>
              </a:r>
            </a:p>
            <a:p>
              <a:pPr marL="142875" lvl="1" indent="-82550" defTabSz="718463">
                <a:lnSpc>
                  <a:spcPct val="106000"/>
                </a:lnSpc>
                <a:spcBef>
                  <a:spcPts val="500"/>
                </a:spcBef>
                <a:spcAft>
                  <a:spcPts val="0"/>
                </a:spcAft>
                <a:buFont typeface="Arial" charset="0"/>
                <a:buChar char="•"/>
                <a:defRPr/>
              </a:pPr>
              <a:r>
                <a:rPr lang="nl-NL" sz="900" dirty="0">
                  <a:solidFill>
                    <a:srgbClr val="002776"/>
                  </a:solidFill>
                  <a:latin typeface="Arial"/>
                  <a:ea typeface="+mj-ea"/>
                  <a:cs typeface="+mj-cs"/>
                </a:rPr>
                <a:t>AES (Encryption)</a:t>
              </a:r>
              <a:r>
                <a:rPr lang="nl-NL" sz="900" dirty="0">
                  <a:solidFill>
                    <a:srgbClr val="002776"/>
                  </a:solidFill>
                  <a:latin typeface="Arial"/>
                </a:rPr>
                <a:t> </a:t>
              </a:r>
            </a:p>
            <a:p>
              <a:pPr marL="280895" lvl="2" indent="-137651" defTabSz="718463">
                <a:lnSpc>
                  <a:spcPct val="106000"/>
                </a:lnSpc>
                <a:spcBef>
                  <a:spcPts val="432"/>
                </a:spcBef>
                <a:spcAft>
                  <a:spcPts val="0"/>
                </a:spcAft>
                <a:buFont typeface="Arial" charset="0"/>
                <a:buChar char="‒"/>
                <a:defRPr/>
              </a:pPr>
              <a:r>
                <a:rPr lang="nl-NL" sz="800" dirty="0">
                  <a:solidFill>
                    <a:srgbClr val="002776"/>
                  </a:solidFill>
                  <a:latin typeface="Arial"/>
                </a:rPr>
                <a:t>Secure and fast symmetric key to encrypt traffic between server and client.</a:t>
              </a:r>
              <a:endParaRPr lang="nl-NL" sz="800" dirty="0">
                <a:solidFill>
                  <a:srgbClr val="002776"/>
                </a:solidFill>
                <a:latin typeface="Arial"/>
                <a:ea typeface="+mj-ea"/>
                <a:cs typeface="+mj-cs"/>
              </a:endParaRPr>
            </a:p>
            <a:p>
              <a:pPr marL="142875" lvl="1" indent="-82550" defTabSz="718463">
                <a:lnSpc>
                  <a:spcPct val="106000"/>
                </a:lnSpc>
                <a:spcBef>
                  <a:spcPts val="1008"/>
                </a:spcBef>
                <a:spcAft>
                  <a:spcPts val="0"/>
                </a:spcAft>
                <a:buFont typeface="Arial" charset="0"/>
                <a:buChar char="•"/>
                <a:defRPr/>
              </a:pPr>
              <a:r>
                <a:rPr lang="nl-NL" sz="900" dirty="0">
                  <a:solidFill>
                    <a:srgbClr val="002776"/>
                  </a:solidFill>
                  <a:latin typeface="Arial"/>
                  <a:ea typeface="+mj-ea"/>
                  <a:cs typeface="+mj-cs"/>
                </a:rPr>
                <a:t>Blowfish (Hashing)</a:t>
              </a:r>
            </a:p>
            <a:p>
              <a:pPr marL="280895" lvl="2" indent="-137651" defTabSz="718463">
                <a:lnSpc>
                  <a:spcPct val="106000"/>
                </a:lnSpc>
                <a:spcBef>
                  <a:spcPts val="432"/>
                </a:spcBef>
                <a:spcAft>
                  <a:spcPts val="0"/>
                </a:spcAft>
                <a:buFont typeface="Arial" charset="0"/>
                <a:buChar char="‒"/>
                <a:defRPr/>
              </a:pPr>
              <a:r>
                <a:rPr lang="nl-NL" sz="800" dirty="0">
                  <a:solidFill>
                    <a:srgbClr val="002776"/>
                  </a:solidFill>
                  <a:latin typeface="Arial"/>
                  <a:ea typeface="+mj-ea"/>
                  <a:cs typeface="+mj-cs"/>
                </a:rPr>
                <a:t>Hide PIN from system admins</a:t>
              </a:r>
            </a:p>
            <a:p>
              <a:pPr marL="280895" lvl="2" indent="-137651" defTabSz="718463">
                <a:lnSpc>
                  <a:spcPct val="106000"/>
                </a:lnSpc>
                <a:spcBef>
                  <a:spcPts val="432"/>
                </a:spcBef>
                <a:spcAft>
                  <a:spcPts val="0"/>
                </a:spcAft>
                <a:buFont typeface="Arial" charset="0"/>
                <a:buChar char="‒"/>
                <a:defRPr/>
              </a:pPr>
              <a:r>
                <a:rPr lang="nl-NL" sz="800" dirty="0">
                  <a:solidFill>
                    <a:srgbClr val="002776"/>
                  </a:solidFill>
                  <a:latin typeface="Arial"/>
                  <a:ea typeface="+mj-ea"/>
                  <a:cs typeface="+mj-cs"/>
                </a:rPr>
                <a:t>Add a layer of authentication when user submits PIN</a:t>
              </a:r>
            </a:p>
            <a:p>
              <a:pPr marL="142875" lvl="1" indent="-82550" defTabSz="718463">
                <a:lnSpc>
                  <a:spcPct val="106000"/>
                </a:lnSpc>
                <a:spcBef>
                  <a:spcPts val="1008"/>
                </a:spcBef>
                <a:spcAft>
                  <a:spcPts val="0"/>
                </a:spcAft>
                <a:buFont typeface="Arial" charset="0"/>
                <a:buChar char="•"/>
                <a:defRPr/>
              </a:pPr>
              <a:r>
                <a:rPr lang="nl-NL" sz="900" dirty="0">
                  <a:solidFill>
                    <a:srgbClr val="002776"/>
                  </a:solidFill>
                  <a:latin typeface="Arial"/>
                </a:rPr>
                <a:t>Future Upgrade</a:t>
              </a:r>
            </a:p>
            <a:p>
              <a:pPr marL="280895" lvl="2" indent="-137651" defTabSz="718463">
                <a:lnSpc>
                  <a:spcPct val="106000"/>
                </a:lnSpc>
                <a:spcBef>
                  <a:spcPts val="432"/>
                </a:spcBef>
                <a:spcAft>
                  <a:spcPts val="0"/>
                </a:spcAft>
                <a:buFont typeface="Arial" charset="0"/>
                <a:buChar char="‒"/>
                <a:defRPr/>
              </a:pPr>
              <a:r>
                <a:rPr lang="nl-NL" sz="800" dirty="0">
                  <a:solidFill>
                    <a:srgbClr val="002776"/>
                  </a:solidFill>
                  <a:latin typeface="Arial"/>
                </a:rPr>
                <a:t>Server Authentication</a:t>
              </a:r>
            </a:p>
            <a:p>
              <a:pPr marL="280895" lvl="2" indent="-137651" defTabSz="718463">
                <a:lnSpc>
                  <a:spcPct val="106000"/>
                </a:lnSpc>
                <a:spcBef>
                  <a:spcPts val="432"/>
                </a:spcBef>
                <a:spcAft>
                  <a:spcPts val="0"/>
                </a:spcAft>
                <a:buFont typeface="Arial" charset="0"/>
                <a:buChar char="‒"/>
                <a:defRPr/>
              </a:pPr>
              <a:r>
                <a:rPr lang="nl-NL" sz="800" dirty="0">
                  <a:solidFill>
                    <a:srgbClr val="002776"/>
                  </a:solidFill>
                  <a:latin typeface="Arial"/>
                </a:rPr>
                <a:t>Client Authentication</a:t>
              </a:r>
            </a:p>
            <a:p>
              <a:pPr marL="280895" lvl="2" indent="-137651" defTabSz="718463">
                <a:lnSpc>
                  <a:spcPct val="106000"/>
                </a:lnSpc>
                <a:spcBef>
                  <a:spcPts val="432"/>
                </a:spcBef>
                <a:spcAft>
                  <a:spcPts val="0"/>
                </a:spcAft>
                <a:buFont typeface="Arial" charset="0"/>
                <a:buChar char="‒"/>
                <a:defRPr/>
              </a:pPr>
              <a:endParaRPr lang="nl-NL" sz="900" dirty="0">
                <a:solidFill>
                  <a:srgbClr val="002776"/>
                </a:solidFill>
                <a:latin typeface="Arial"/>
                <a:ea typeface="+mj-ea"/>
                <a:cs typeface="+mj-cs"/>
              </a:endParaRPr>
            </a:p>
            <a:p>
              <a:pPr marL="424139" lvl="3" indent="-143246" defTabSz="718463">
                <a:lnSpc>
                  <a:spcPct val="106000"/>
                </a:lnSpc>
                <a:spcBef>
                  <a:spcPts val="432"/>
                </a:spcBef>
                <a:spcAft>
                  <a:spcPts val="0"/>
                </a:spcAft>
                <a:buFont typeface="Arial" charset="0"/>
                <a:buChar char="•"/>
                <a:defRPr/>
              </a:pPr>
              <a:endParaRPr lang="nl-NL" sz="900" dirty="0">
                <a:solidFill>
                  <a:srgbClr val="002776"/>
                </a:solidFill>
                <a:latin typeface="Arial"/>
                <a:ea typeface="+mj-ea"/>
                <a:cs typeface="+mj-cs"/>
              </a:endParaRPr>
            </a:p>
            <a:p>
              <a:pPr marL="269705" indent="-269705" defTabSz="718463">
                <a:lnSpc>
                  <a:spcPct val="106000"/>
                </a:lnSpc>
                <a:spcBef>
                  <a:spcPts val="1008"/>
                </a:spcBef>
                <a:spcAft>
                  <a:spcPts val="0"/>
                </a:spcAft>
                <a:defRPr/>
              </a:pPr>
              <a:endParaRPr lang="nl-NL" sz="1050" dirty="0">
                <a:solidFill>
                  <a:srgbClr val="002776"/>
                </a:solidFill>
                <a:latin typeface="Arial"/>
                <a:cs typeface="+mn-cs"/>
              </a:endParaRPr>
            </a:p>
          </p:txBody>
        </p:sp>
      </p:grpSp>
      <p:grpSp>
        <p:nvGrpSpPr>
          <p:cNvPr id="14" name="Group 12">
            <a:extLst>
              <a:ext uri="{FF2B5EF4-FFF2-40B4-BE49-F238E27FC236}">
                <a16:creationId xmlns:a16="http://schemas.microsoft.com/office/drawing/2014/main" id="{5E28AC38-8264-477B-A395-5D7E03829A56}"/>
              </a:ext>
            </a:extLst>
          </p:cNvPr>
          <p:cNvGrpSpPr>
            <a:grpSpLocks/>
          </p:cNvGrpSpPr>
          <p:nvPr/>
        </p:nvGrpSpPr>
        <p:grpSpPr bwMode="auto">
          <a:xfrm>
            <a:off x="6304261" y="836035"/>
            <a:ext cx="1660028" cy="3188824"/>
            <a:chOff x="300" y="872"/>
            <a:chExt cx="1847" cy="3834"/>
          </a:xfrm>
        </p:grpSpPr>
        <p:sp>
          <p:nvSpPr>
            <p:cNvPr id="15" name="Text Box 10">
              <a:extLst>
                <a:ext uri="{FF2B5EF4-FFF2-40B4-BE49-F238E27FC236}">
                  <a16:creationId xmlns:a16="http://schemas.microsoft.com/office/drawing/2014/main" id="{D31082D0-9A2C-4B73-89C4-A554FEFE94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0" y="872"/>
              <a:ext cx="1847" cy="199"/>
            </a:xfrm>
            <a:prstGeom prst="rect">
              <a:avLst/>
            </a:prstGeom>
            <a:solidFill>
              <a:srgbClr val="002060"/>
            </a:solidFill>
            <a:ln w="12700" algn="ctr">
              <a:solidFill>
                <a:srgbClr val="002060"/>
              </a:solidFill>
              <a:miter lim="800000"/>
              <a:headEnd/>
              <a:tailEnd type="none" w="sm" len="med"/>
            </a:ln>
          </p:spPr>
          <p:txBody>
            <a:bodyPr lIns="30089" tIns="30089" rIns="30089" bIns="30089" anchor="ctr" anchorCtr="1"/>
            <a:lstStyle/>
            <a:p>
              <a:pPr algn="ctr" defTabSz="717911"/>
              <a:r>
                <a:rPr lang="en-US" sz="1050" b="1" dirty="0">
                  <a:solidFill>
                    <a:srgbClr val="FFFFFF"/>
                  </a:solidFill>
                </a:rPr>
                <a:t>Database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7A4485A-B86A-482D-BB4C-089A9E8E1F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" y="1071"/>
              <a:ext cx="1847" cy="3635"/>
            </a:xfrm>
            <a:prstGeom prst="rect">
              <a:avLst/>
            </a:prstGeom>
            <a:noFill/>
            <a:ln w="12700" algn="ctr">
              <a:solidFill>
                <a:srgbClr val="002060"/>
              </a:solidFill>
              <a:miter lim="800000"/>
              <a:headEnd/>
              <a:tailEnd/>
            </a:ln>
          </p:spPr>
          <p:txBody>
            <a:bodyPr lIns="30089" tIns="30089" rIns="30089" bIns="30089"/>
            <a:lstStyle/>
            <a:p>
              <a:pPr defTabSz="718463">
                <a:lnSpc>
                  <a:spcPct val="106000"/>
                </a:lnSpc>
                <a:spcBef>
                  <a:spcPts val="1008"/>
                </a:spcBef>
                <a:spcAft>
                  <a:spcPts val="0"/>
                </a:spcAft>
                <a:defRPr/>
              </a:pPr>
              <a:r>
                <a:rPr lang="nl-NL" sz="900" dirty="0">
                  <a:solidFill>
                    <a:srgbClr val="002776"/>
                  </a:solidFill>
                  <a:latin typeface="Arial"/>
                  <a:cs typeface="+mn-cs"/>
                </a:rPr>
                <a:t>This project uses the Heroku Postgre-SQL database</a:t>
              </a:r>
            </a:p>
            <a:p>
              <a:pPr marL="142875" lvl="1" indent="-82550" defTabSz="718463">
                <a:lnSpc>
                  <a:spcPct val="106000"/>
                </a:lnSpc>
                <a:spcBef>
                  <a:spcPts val="500"/>
                </a:spcBef>
                <a:spcAft>
                  <a:spcPts val="0"/>
                </a:spcAft>
                <a:buFont typeface="Arial" charset="0"/>
                <a:buChar char="•"/>
                <a:defRPr/>
              </a:pPr>
              <a:r>
                <a:rPr lang="nl-NL" sz="900" dirty="0">
                  <a:solidFill>
                    <a:srgbClr val="002776"/>
                  </a:solidFill>
                  <a:latin typeface="Arial"/>
                  <a:ea typeface="+mj-ea"/>
                  <a:cs typeface="+mj-cs"/>
                </a:rPr>
                <a:t>Ease of Usage</a:t>
              </a:r>
            </a:p>
            <a:p>
              <a:pPr marL="280895" lvl="2" indent="-137651" defTabSz="718463">
                <a:lnSpc>
                  <a:spcPct val="106000"/>
                </a:lnSpc>
                <a:spcBef>
                  <a:spcPts val="432"/>
                </a:spcBef>
                <a:spcAft>
                  <a:spcPts val="0"/>
                </a:spcAft>
                <a:buFont typeface="Arial" charset="0"/>
                <a:buChar char="‒"/>
                <a:defRPr/>
              </a:pPr>
              <a:r>
                <a:rPr lang="nl-NL" sz="800" dirty="0">
                  <a:solidFill>
                    <a:srgbClr val="002776"/>
                  </a:solidFill>
                  <a:latin typeface="Arial"/>
                  <a:ea typeface="+mj-ea"/>
                  <a:cs typeface="+mj-cs"/>
                </a:rPr>
                <a:t>Doesn’t require as much effort to set up as building a new MySQL server</a:t>
              </a:r>
            </a:p>
            <a:p>
              <a:pPr marL="142875" lvl="1" indent="-82550" defTabSz="718463">
                <a:lnSpc>
                  <a:spcPct val="106000"/>
                </a:lnSpc>
                <a:spcBef>
                  <a:spcPts val="1008"/>
                </a:spcBef>
                <a:spcAft>
                  <a:spcPts val="0"/>
                </a:spcAft>
                <a:buFont typeface="Arial" charset="0"/>
                <a:buChar char="•"/>
                <a:defRPr/>
              </a:pPr>
              <a:r>
                <a:rPr lang="nl-NL" sz="900" dirty="0">
                  <a:solidFill>
                    <a:srgbClr val="002776"/>
                  </a:solidFill>
                  <a:latin typeface="Arial"/>
                </a:rPr>
                <a:t>Ease of Credentials</a:t>
              </a:r>
            </a:p>
            <a:p>
              <a:pPr marL="280895" lvl="2" indent="-137651" defTabSz="718463">
                <a:lnSpc>
                  <a:spcPct val="106000"/>
                </a:lnSpc>
                <a:spcBef>
                  <a:spcPts val="432"/>
                </a:spcBef>
                <a:spcAft>
                  <a:spcPts val="0"/>
                </a:spcAft>
                <a:buFont typeface="Arial" charset="0"/>
                <a:buChar char="‒"/>
                <a:defRPr/>
              </a:pPr>
              <a:r>
                <a:rPr lang="nl-NL" sz="800" dirty="0">
                  <a:solidFill>
                    <a:srgbClr val="002776"/>
                  </a:solidFill>
                  <a:latin typeface="Arial"/>
                </a:rPr>
                <a:t>Doesn’t require as much effort to set up as building a new MySQL server</a:t>
              </a:r>
            </a:p>
            <a:p>
              <a:pPr marL="280895" lvl="2" indent="-137651" defTabSz="718463">
                <a:lnSpc>
                  <a:spcPct val="106000"/>
                </a:lnSpc>
                <a:spcBef>
                  <a:spcPts val="432"/>
                </a:spcBef>
                <a:spcAft>
                  <a:spcPts val="0"/>
                </a:spcAft>
                <a:buFont typeface="Arial" charset="0"/>
                <a:buChar char="‒"/>
                <a:defRPr/>
              </a:pPr>
              <a:endParaRPr lang="nl-NL" sz="900" dirty="0">
                <a:solidFill>
                  <a:srgbClr val="002776"/>
                </a:solidFill>
                <a:latin typeface="Arial"/>
                <a:ea typeface="+mj-ea"/>
                <a:cs typeface="+mj-cs"/>
              </a:endParaRPr>
            </a:p>
            <a:p>
              <a:pPr marL="143244" lvl="2" defTabSz="718463">
                <a:lnSpc>
                  <a:spcPct val="106000"/>
                </a:lnSpc>
                <a:spcBef>
                  <a:spcPts val="432"/>
                </a:spcBef>
                <a:spcAft>
                  <a:spcPts val="0"/>
                </a:spcAft>
                <a:defRPr/>
              </a:pPr>
              <a:endParaRPr lang="nl-NL" sz="900" dirty="0">
                <a:solidFill>
                  <a:srgbClr val="002776"/>
                </a:solidFill>
                <a:latin typeface="Arial"/>
                <a:ea typeface="+mj-ea"/>
                <a:cs typeface="+mj-cs"/>
              </a:endParaRPr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DBCF2307-2FA7-47E7-B6A2-02C8C56759FA}"/>
              </a:ext>
            </a:extLst>
          </p:cNvPr>
          <p:cNvSpPr/>
          <p:nvPr/>
        </p:nvSpPr>
        <p:spPr>
          <a:xfrm>
            <a:off x="1179713" y="4084820"/>
            <a:ext cx="6784576" cy="4047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github repository</a:t>
            </a:r>
            <a:r>
              <a:rPr lang="en-US" dirty="0">
                <a:solidFill>
                  <a:schemeClr val="tx1"/>
                </a:solidFill>
              </a:rPr>
              <a:t>: https://github.com/mari-husain/csharp-atm</a:t>
            </a:r>
          </a:p>
        </p:txBody>
      </p:sp>
    </p:spTree>
    <p:extLst>
      <p:ext uri="{BB962C8B-B14F-4D97-AF65-F5344CB8AC3E}">
        <p14:creationId xmlns:p14="http://schemas.microsoft.com/office/powerpoint/2010/main" val="17213580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A3E26-F389-4B4B-A7AA-F3D31C238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Exploring Encryption Alternatives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E64E63-FB41-4A4C-AD57-71F0CE08C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Four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71282B-EB8C-436D-9426-855F0536B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07EE3-A7AD-4D85-AA70-E0A9F1A7BE8D}" type="slidenum">
              <a:rPr lang="en-US" smtClean="0"/>
              <a:pPr/>
              <a:t>20</a:t>
            </a:fld>
            <a:endParaRPr lang="en-US" dirty="0"/>
          </a:p>
        </p:txBody>
      </p:sp>
      <p:grpSp>
        <p:nvGrpSpPr>
          <p:cNvPr id="5" name="Group 12">
            <a:extLst>
              <a:ext uri="{FF2B5EF4-FFF2-40B4-BE49-F238E27FC236}">
                <a16:creationId xmlns:a16="http://schemas.microsoft.com/office/drawing/2014/main" id="{7A21B640-01C9-49D4-9322-0569DCD4378D}"/>
              </a:ext>
            </a:extLst>
          </p:cNvPr>
          <p:cNvGrpSpPr>
            <a:grpSpLocks/>
          </p:cNvGrpSpPr>
          <p:nvPr/>
        </p:nvGrpSpPr>
        <p:grpSpPr bwMode="auto">
          <a:xfrm>
            <a:off x="1169393" y="819981"/>
            <a:ext cx="3294261" cy="3733205"/>
            <a:chOff x="300" y="872"/>
            <a:chExt cx="1847" cy="4076"/>
          </a:xfrm>
        </p:grpSpPr>
        <p:sp>
          <p:nvSpPr>
            <p:cNvPr id="6" name="Text Box 10">
              <a:extLst>
                <a:ext uri="{FF2B5EF4-FFF2-40B4-BE49-F238E27FC236}">
                  <a16:creationId xmlns:a16="http://schemas.microsoft.com/office/drawing/2014/main" id="{0BADBD83-B447-4283-9130-504F33BA91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0" y="872"/>
              <a:ext cx="1847" cy="199"/>
            </a:xfrm>
            <a:prstGeom prst="rect">
              <a:avLst/>
            </a:prstGeom>
            <a:solidFill>
              <a:srgbClr val="002060"/>
            </a:solidFill>
            <a:ln w="12700" algn="ctr">
              <a:solidFill>
                <a:srgbClr val="002060"/>
              </a:solidFill>
              <a:miter lim="800000"/>
              <a:headEnd/>
              <a:tailEnd type="none" w="sm" len="med"/>
            </a:ln>
          </p:spPr>
          <p:txBody>
            <a:bodyPr lIns="30089" tIns="30089" rIns="30089" bIns="30089" anchor="ctr" anchorCtr="1"/>
            <a:lstStyle/>
            <a:p>
              <a:pPr algn="ctr" defTabSz="717911">
                <a:tabLst>
                  <a:tab pos="2513013" algn="l"/>
                </a:tabLst>
              </a:pPr>
              <a:r>
                <a:rPr lang="en-US" sz="1050" b="1" dirty="0">
                  <a:solidFill>
                    <a:srgbClr val="FFFFFF"/>
                  </a:solidFill>
                </a:rPr>
                <a:t>Systematic-Key Encryption (e.g. AES)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DBA10DF-97B8-46FB-BC7F-7B6855AB1D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" y="1071"/>
              <a:ext cx="1847" cy="3877"/>
            </a:xfrm>
            <a:prstGeom prst="rect">
              <a:avLst/>
            </a:prstGeom>
            <a:noFill/>
            <a:ln w="12700" algn="ctr">
              <a:solidFill>
                <a:srgbClr val="002060"/>
              </a:solidFill>
              <a:miter lim="800000"/>
              <a:headEnd/>
              <a:tailEnd/>
            </a:ln>
          </p:spPr>
          <p:txBody>
            <a:bodyPr lIns="30089" tIns="30089" rIns="30089" bIns="30089"/>
            <a:lstStyle/>
            <a:p>
              <a:pPr marL="143246" lvl="1" indent="-143246" defTabSz="718463">
                <a:lnSpc>
                  <a:spcPct val="106000"/>
                </a:lnSpc>
                <a:spcBef>
                  <a:spcPts val="1008"/>
                </a:spcBef>
                <a:spcAft>
                  <a:spcPts val="0"/>
                </a:spcAft>
                <a:buFont typeface="Arial" charset="0"/>
                <a:buChar char="•"/>
                <a:defRPr/>
              </a:pPr>
              <a:r>
                <a:rPr lang="nl-NL" sz="1100" dirty="0">
                  <a:solidFill>
                    <a:srgbClr val="002776"/>
                  </a:solidFill>
                  <a:latin typeface="Arial"/>
                  <a:ea typeface="+mj-ea"/>
                  <a:cs typeface="+mj-cs"/>
                </a:rPr>
                <a:t>Symmetric Key, permits for encryption and decryption of plaintext</a:t>
              </a:r>
            </a:p>
            <a:p>
              <a:pPr marL="143246" lvl="1" indent="-143246" defTabSz="718463">
                <a:lnSpc>
                  <a:spcPct val="106000"/>
                </a:lnSpc>
                <a:spcBef>
                  <a:spcPts val="1008"/>
                </a:spcBef>
                <a:spcAft>
                  <a:spcPts val="0"/>
                </a:spcAft>
                <a:buFont typeface="Arial" charset="0"/>
                <a:buChar char="•"/>
                <a:defRPr/>
              </a:pPr>
              <a:r>
                <a:rPr lang="nl-NL" sz="1100" b="1" dirty="0">
                  <a:solidFill>
                    <a:srgbClr val="002776"/>
                  </a:solidFill>
                  <a:latin typeface="Arial"/>
                  <a:ea typeface="+mj-ea"/>
                  <a:cs typeface="+mj-cs"/>
                </a:rPr>
                <a:t>Performance Strength: </a:t>
              </a:r>
              <a:r>
                <a:rPr lang="nl-NL" sz="1100" dirty="0">
                  <a:solidFill>
                    <a:srgbClr val="002776"/>
                  </a:solidFill>
                  <a:latin typeface="Arial"/>
                  <a:ea typeface="+mj-ea"/>
                  <a:cs typeface="+mj-cs"/>
                </a:rPr>
                <a:t>An AES-128 bit key is faster than public key algorithms like RSA.</a:t>
              </a:r>
            </a:p>
            <a:p>
              <a:pPr marL="143246" lvl="1" indent="-143246" defTabSz="718463">
                <a:lnSpc>
                  <a:spcPct val="106000"/>
                </a:lnSpc>
                <a:spcBef>
                  <a:spcPts val="1008"/>
                </a:spcBef>
                <a:spcAft>
                  <a:spcPts val="0"/>
                </a:spcAft>
                <a:buFont typeface="Arial" charset="0"/>
                <a:buChar char="•"/>
                <a:defRPr/>
              </a:pPr>
              <a:r>
                <a:rPr lang="nl-NL" sz="1100" b="1" dirty="0">
                  <a:solidFill>
                    <a:srgbClr val="002776"/>
                  </a:solidFill>
                  <a:latin typeface="Arial"/>
                  <a:ea typeface="+mj-ea"/>
                  <a:cs typeface="+mj-cs"/>
                </a:rPr>
                <a:t>Security Strength: </a:t>
              </a:r>
              <a:r>
                <a:rPr lang="nl-NL" sz="1100" dirty="0">
                  <a:solidFill>
                    <a:srgbClr val="002776"/>
                  </a:solidFill>
                  <a:latin typeface="Arial"/>
                  <a:ea typeface="+mj-ea"/>
                  <a:cs typeface="+mj-cs"/>
                </a:rPr>
                <a:t>An AES is more resistant to quantum computers than RSA.</a:t>
              </a:r>
            </a:p>
            <a:p>
              <a:pPr marL="143246" lvl="1" indent="-143246" defTabSz="718463">
                <a:lnSpc>
                  <a:spcPct val="106000"/>
                </a:lnSpc>
                <a:spcBef>
                  <a:spcPts val="1008"/>
                </a:spcBef>
                <a:spcAft>
                  <a:spcPts val="0"/>
                </a:spcAft>
                <a:buFont typeface="Arial" charset="0"/>
                <a:buChar char="•"/>
                <a:defRPr/>
              </a:pPr>
              <a:r>
                <a:rPr lang="nl-NL" sz="1100" dirty="0">
                  <a:solidFill>
                    <a:srgbClr val="002776"/>
                  </a:solidFill>
                  <a:latin typeface="Arial"/>
                  <a:ea typeface="+mj-ea"/>
                  <a:cs typeface="+mj-cs"/>
                </a:rPr>
                <a:t>AES-128 is equivalent to 3072 bit RSA key. An AES-256 key is equal to a 15360 RSA bit key. </a:t>
              </a:r>
            </a:p>
            <a:p>
              <a:pPr marL="143246" lvl="1" indent="-143246" defTabSz="718463">
                <a:lnSpc>
                  <a:spcPct val="106000"/>
                </a:lnSpc>
                <a:spcBef>
                  <a:spcPts val="1008"/>
                </a:spcBef>
                <a:spcAft>
                  <a:spcPts val="0"/>
                </a:spcAft>
                <a:buFont typeface="Arial" charset="0"/>
                <a:buChar char="•"/>
                <a:defRPr/>
              </a:pPr>
              <a:r>
                <a:rPr lang="nl-NL" sz="1100" b="1" dirty="0">
                  <a:solidFill>
                    <a:srgbClr val="002776"/>
                  </a:solidFill>
                  <a:latin typeface="Arial"/>
                  <a:ea typeface="+mj-ea"/>
                  <a:cs typeface="+mj-cs"/>
                </a:rPr>
                <a:t>Security Weakness: </a:t>
              </a:r>
              <a:r>
                <a:rPr lang="nl-NL" sz="1100" dirty="0">
                  <a:solidFill>
                    <a:srgbClr val="002776"/>
                  </a:solidFill>
                  <a:latin typeface="Arial"/>
                  <a:ea typeface="+mj-ea"/>
                  <a:cs typeface="+mj-cs"/>
                </a:rPr>
                <a:t>Should the Secret Key be stolen if the Database is hacked, the security benefit of AES is nullified</a:t>
              </a:r>
            </a:p>
            <a:p>
              <a:pPr marL="143246" lvl="1" indent="-143246" defTabSz="718463">
                <a:lnSpc>
                  <a:spcPct val="106000"/>
                </a:lnSpc>
                <a:spcBef>
                  <a:spcPts val="1008"/>
                </a:spcBef>
                <a:spcAft>
                  <a:spcPts val="0"/>
                </a:spcAft>
                <a:buFont typeface="Arial" charset="0"/>
                <a:buChar char="•"/>
                <a:defRPr/>
              </a:pPr>
              <a:r>
                <a:rPr lang="nl-NL" sz="1100" b="1" dirty="0">
                  <a:solidFill>
                    <a:srgbClr val="002776"/>
                  </a:solidFill>
                  <a:latin typeface="Arial"/>
                  <a:ea typeface="+mj-ea"/>
                  <a:cs typeface="+mj-cs"/>
                </a:rPr>
                <a:t>Security Weakness: </a:t>
              </a:r>
              <a:r>
                <a:rPr lang="nl-NL" sz="1100" dirty="0">
                  <a:solidFill>
                    <a:srgbClr val="002776"/>
                  </a:solidFill>
                  <a:latin typeface="Arial"/>
                  <a:ea typeface="+mj-ea"/>
                  <a:cs typeface="+mj-cs"/>
                </a:rPr>
                <a:t>AES secret key needs to pre-installed on the client and server. This can be resolved through using the Diffie-Hellman Key Exchange.</a:t>
              </a:r>
            </a:p>
            <a:p>
              <a:pPr marL="269705" indent="-269705" defTabSz="718463">
                <a:lnSpc>
                  <a:spcPct val="106000"/>
                </a:lnSpc>
                <a:spcBef>
                  <a:spcPts val="1008"/>
                </a:spcBef>
                <a:spcAft>
                  <a:spcPts val="0"/>
                </a:spcAft>
                <a:defRPr/>
              </a:pPr>
              <a:endParaRPr lang="nl-NL" sz="900" dirty="0">
                <a:solidFill>
                  <a:srgbClr val="002776"/>
                </a:solidFill>
                <a:latin typeface="Arial"/>
                <a:cs typeface="+mn-cs"/>
              </a:endParaRPr>
            </a:p>
          </p:txBody>
        </p:sp>
      </p:grpSp>
      <p:grpSp>
        <p:nvGrpSpPr>
          <p:cNvPr id="8" name="Group 12">
            <a:extLst>
              <a:ext uri="{FF2B5EF4-FFF2-40B4-BE49-F238E27FC236}">
                <a16:creationId xmlns:a16="http://schemas.microsoft.com/office/drawing/2014/main" id="{128BE839-BAC8-473A-AFFC-F39A083B08C8}"/>
              </a:ext>
            </a:extLst>
          </p:cNvPr>
          <p:cNvGrpSpPr>
            <a:grpSpLocks/>
          </p:cNvGrpSpPr>
          <p:nvPr/>
        </p:nvGrpSpPr>
        <p:grpSpPr bwMode="auto">
          <a:xfrm>
            <a:off x="4670030" y="819980"/>
            <a:ext cx="3294261" cy="3740531"/>
            <a:chOff x="300" y="872"/>
            <a:chExt cx="1847" cy="3931"/>
          </a:xfrm>
        </p:grpSpPr>
        <p:sp>
          <p:nvSpPr>
            <p:cNvPr id="9" name="Text Box 10">
              <a:extLst>
                <a:ext uri="{FF2B5EF4-FFF2-40B4-BE49-F238E27FC236}">
                  <a16:creationId xmlns:a16="http://schemas.microsoft.com/office/drawing/2014/main" id="{41A46EB4-A2C7-4077-9947-1E3DF27E5C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0" y="872"/>
              <a:ext cx="1847" cy="199"/>
            </a:xfrm>
            <a:prstGeom prst="rect">
              <a:avLst/>
            </a:prstGeom>
            <a:solidFill>
              <a:srgbClr val="002060"/>
            </a:solidFill>
            <a:ln w="38100" algn="ctr">
              <a:solidFill>
                <a:srgbClr val="002060"/>
              </a:solidFill>
              <a:miter lim="800000"/>
              <a:headEnd/>
              <a:tailEnd type="none" w="sm" len="med"/>
            </a:ln>
          </p:spPr>
          <p:txBody>
            <a:bodyPr lIns="30089" tIns="30089" rIns="30089" bIns="30089" anchor="ctr" anchorCtr="1"/>
            <a:lstStyle/>
            <a:p>
              <a:pPr algn="ctr" defTabSz="717911"/>
              <a:r>
                <a:rPr lang="en-US" sz="1050" b="1" dirty="0">
                  <a:solidFill>
                    <a:srgbClr val="FFFFFF"/>
                  </a:solidFill>
                </a:rPr>
                <a:t>Hash Function (e.g. SHA, blowfish)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555DEF1-95F7-4204-B9DF-349D06C68B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" y="1071"/>
              <a:ext cx="1847" cy="3732"/>
            </a:xfrm>
            <a:prstGeom prst="rect">
              <a:avLst/>
            </a:prstGeom>
            <a:noFill/>
            <a:ln w="38100" algn="ctr">
              <a:solidFill>
                <a:srgbClr val="002060"/>
              </a:solidFill>
              <a:miter lim="800000"/>
              <a:headEnd/>
              <a:tailEnd/>
            </a:ln>
          </p:spPr>
          <p:txBody>
            <a:bodyPr lIns="30089" tIns="30089" rIns="30089" bIns="30089"/>
            <a:lstStyle/>
            <a:p>
              <a:pPr marL="230188" lvl="1" indent="-117475" defTabSz="718463">
                <a:lnSpc>
                  <a:spcPct val="106000"/>
                </a:lnSpc>
                <a:spcBef>
                  <a:spcPts val="1008"/>
                </a:spcBef>
                <a:spcAft>
                  <a:spcPts val="0"/>
                </a:spcAft>
                <a:buFont typeface="Arial" charset="0"/>
                <a:buChar char="•"/>
                <a:defRPr/>
              </a:pPr>
              <a:r>
                <a:rPr lang="nl-NL" sz="1100" dirty="0">
                  <a:solidFill>
                    <a:srgbClr val="002776"/>
                  </a:solidFill>
                  <a:latin typeface="Arial"/>
                  <a:ea typeface="+mj-ea"/>
                  <a:cs typeface="+mj-cs"/>
                </a:rPr>
                <a:t>Hashing is a one way function that is used for authentication.</a:t>
              </a:r>
            </a:p>
            <a:p>
              <a:pPr marL="230188" lvl="1" indent="-117475" defTabSz="718463">
                <a:lnSpc>
                  <a:spcPct val="106000"/>
                </a:lnSpc>
                <a:spcBef>
                  <a:spcPts val="1008"/>
                </a:spcBef>
                <a:spcAft>
                  <a:spcPts val="0"/>
                </a:spcAft>
                <a:buFont typeface="Arial" charset="0"/>
                <a:buChar char="•"/>
                <a:defRPr/>
              </a:pPr>
              <a:r>
                <a:rPr lang="nl-NL" sz="1100" b="1" dirty="0">
                  <a:solidFill>
                    <a:srgbClr val="002776"/>
                  </a:solidFill>
                  <a:latin typeface="Arial"/>
                  <a:ea typeface="+mj-ea"/>
                  <a:cs typeface="+mj-cs"/>
                </a:rPr>
                <a:t>Security Strength</a:t>
              </a:r>
              <a:r>
                <a:rPr lang="nl-NL" sz="1100" dirty="0">
                  <a:solidFill>
                    <a:srgbClr val="002776"/>
                  </a:solidFill>
                  <a:latin typeface="Arial"/>
                  <a:ea typeface="+mj-ea"/>
                  <a:cs typeface="+mj-cs"/>
                </a:rPr>
                <a:t>: A system admin can’t see a PIN in plaintext</a:t>
              </a:r>
            </a:p>
            <a:p>
              <a:pPr marL="230188" lvl="1" indent="-117475" defTabSz="718463">
                <a:lnSpc>
                  <a:spcPct val="106000"/>
                </a:lnSpc>
                <a:spcBef>
                  <a:spcPts val="1008"/>
                </a:spcBef>
                <a:spcAft>
                  <a:spcPts val="0"/>
                </a:spcAft>
                <a:buFont typeface="Arial" charset="0"/>
                <a:buChar char="•"/>
                <a:defRPr/>
              </a:pPr>
              <a:r>
                <a:rPr lang="nl-NL" sz="1100" dirty="0">
                  <a:solidFill>
                    <a:srgbClr val="002776"/>
                  </a:solidFill>
                  <a:latin typeface="Arial"/>
                  <a:ea typeface="+mj-ea"/>
                  <a:cs typeface="+mj-cs"/>
                </a:rPr>
                <a:t>Blowfish is roughly equivalent to SHA-256 in strength</a:t>
              </a:r>
            </a:p>
            <a:p>
              <a:pPr marL="230188" lvl="1" indent="-117475" defTabSz="718463">
                <a:lnSpc>
                  <a:spcPct val="106000"/>
                </a:lnSpc>
                <a:spcBef>
                  <a:spcPts val="1008"/>
                </a:spcBef>
                <a:spcAft>
                  <a:spcPts val="0"/>
                </a:spcAft>
                <a:buFont typeface="Arial" charset="0"/>
                <a:buChar char="•"/>
                <a:defRPr/>
              </a:pPr>
              <a:r>
                <a:rPr lang="nl-NL" sz="1100" b="1" dirty="0">
                  <a:solidFill>
                    <a:srgbClr val="002776"/>
                  </a:solidFill>
                  <a:latin typeface="Arial"/>
                  <a:ea typeface="+mj-ea"/>
                  <a:cs typeface="+mj-cs"/>
                </a:rPr>
                <a:t>Security Strength: </a:t>
              </a:r>
              <a:r>
                <a:rPr lang="nl-NL" sz="1100" dirty="0">
                  <a:solidFill>
                    <a:srgbClr val="002776"/>
                  </a:solidFill>
                  <a:latin typeface="Arial"/>
                  <a:ea typeface="+mj-ea"/>
                  <a:cs typeface="+mj-cs"/>
                </a:rPr>
                <a:t>robust and resistant brute force attacks</a:t>
              </a:r>
            </a:p>
            <a:p>
              <a:pPr marL="457200" lvl="2" indent="-171450" defTabSz="718463">
                <a:lnSpc>
                  <a:spcPct val="106000"/>
                </a:lnSpc>
                <a:spcBef>
                  <a:spcPts val="432"/>
                </a:spcBef>
                <a:spcAft>
                  <a:spcPts val="0"/>
                </a:spcAft>
                <a:buFont typeface="Courier New" panose="02070309020205020404" pitchFamily="49" charset="0"/>
                <a:buChar char="o"/>
                <a:defRPr/>
              </a:pPr>
              <a:r>
                <a:rPr lang="nl-NL" sz="900" dirty="0">
                  <a:solidFill>
                    <a:srgbClr val="002776"/>
                  </a:solidFill>
                  <a:latin typeface="Arial"/>
                  <a:ea typeface="+mj-ea"/>
                  <a:cs typeface="+mj-cs"/>
                </a:rPr>
                <a:t>It is difficult to use an array of graphics cards to attempt to find the correct input of a Blowfish Hash</a:t>
              </a:r>
            </a:p>
            <a:p>
              <a:pPr marL="457200" lvl="2" indent="-171450" defTabSz="718463">
                <a:lnSpc>
                  <a:spcPct val="106000"/>
                </a:lnSpc>
                <a:spcBef>
                  <a:spcPts val="432"/>
                </a:spcBef>
                <a:spcAft>
                  <a:spcPts val="0"/>
                </a:spcAft>
                <a:buFont typeface="Courier New" panose="02070309020205020404" pitchFamily="49" charset="0"/>
                <a:buChar char="o"/>
                <a:defRPr/>
              </a:pPr>
              <a:r>
                <a:rPr lang="nl-NL" sz="900" dirty="0">
                  <a:solidFill>
                    <a:srgbClr val="002776"/>
                  </a:solidFill>
                  <a:latin typeface="Arial"/>
                  <a:ea typeface="+mj-ea"/>
                  <a:cs typeface="+mj-cs"/>
                </a:rPr>
                <a:t>SHA-256 strength/weakness is it can be implemented on GPUs, giving attackers a computational boost</a:t>
              </a:r>
            </a:p>
            <a:p>
              <a:pPr marL="230188" lvl="2" indent="-117475" defTabSz="718463">
                <a:lnSpc>
                  <a:spcPct val="106000"/>
                </a:lnSpc>
                <a:spcBef>
                  <a:spcPts val="432"/>
                </a:spcBef>
                <a:buFont typeface="Arial" charset="0"/>
                <a:buChar char="•"/>
                <a:defRPr/>
              </a:pPr>
              <a:r>
                <a:rPr lang="nl-NL" sz="1100" b="1" dirty="0">
                  <a:solidFill>
                    <a:srgbClr val="002776"/>
                  </a:solidFill>
                  <a:latin typeface="Arial"/>
                  <a:ea typeface="+mj-ea"/>
                  <a:cs typeface="+mj-cs"/>
                </a:rPr>
                <a:t>Implementation: </a:t>
              </a:r>
              <a:r>
                <a:rPr lang="nl-NL" sz="1100" dirty="0">
                  <a:solidFill>
                    <a:srgbClr val="002776"/>
                  </a:solidFill>
                  <a:latin typeface="Arial"/>
                  <a:ea typeface="+mj-ea"/>
                  <a:cs typeface="+mj-cs"/>
                </a:rPr>
                <a:t>simple with Bcrypt</a:t>
              </a:r>
            </a:p>
            <a:p>
              <a:pPr marL="452343" lvl="3" indent="-171450" defTabSz="718463">
                <a:lnSpc>
                  <a:spcPct val="106000"/>
                </a:lnSpc>
                <a:spcBef>
                  <a:spcPts val="432"/>
                </a:spcBef>
                <a:buFont typeface="Courier New" panose="02070309020205020404" pitchFamily="49" charset="0"/>
                <a:buChar char="o"/>
                <a:defRPr/>
              </a:pPr>
              <a:r>
                <a:rPr lang="nl-NL" sz="900" dirty="0">
                  <a:solidFill>
                    <a:srgbClr val="002776"/>
                  </a:solidFill>
                  <a:latin typeface="Arial"/>
                  <a:ea typeface="+mj-ea"/>
                  <a:cs typeface="+mj-cs"/>
                </a:rPr>
                <a:t> Easy blowflish package for C#</a:t>
              </a:r>
            </a:p>
            <a:p>
              <a:pPr marL="457200" lvl="3" indent="-176307" defTabSz="718463">
                <a:lnSpc>
                  <a:spcPct val="106000"/>
                </a:lnSpc>
                <a:spcBef>
                  <a:spcPts val="432"/>
                </a:spcBef>
                <a:buFont typeface="Courier New" panose="02070309020205020404" pitchFamily="49" charset="0"/>
                <a:buChar char="o"/>
                <a:defRPr/>
              </a:pPr>
              <a:r>
                <a:rPr lang="nl-NL" sz="900" dirty="0">
                  <a:solidFill>
                    <a:srgbClr val="002776"/>
                  </a:solidFill>
                  <a:latin typeface="Arial"/>
                  <a:ea typeface="+mj-ea"/>
                  <a:cs typeface="+mj-cs"/>
                </a:rPr>
                <a:t>Obtained with Nuget</a:t>
              </a:r>
            </a:p>
            <a:p>
              <a:pPr marL="457200" lvl="3" indent="-176307" defTabSz="718463">
                <a:lnSpc>
                  <a:spcPct val="106000"/>
                </a:lnSpc>
                <a:spcBef>
                  <a:spcPts val="432"/>
                </a:spcBef>
                <a:buFont typeface="Courier New" panose="02070309020205020404" pitchFamily="49" charset="0"/>
                <a:buChar char="o"/>
                <a:defRPr/>
              </a:pPr>
              <a:r>
                <a:rPr lang="nl-NL" sz="900" dirty="0">
                  <a:solidFill>
                    <a:srgbClr val="002776"/>
                  </a:solidFill>
                  <a:latin typeface="Arial"/>
                </a:rPr>
                <a:t>Add salt to protect against Rainow Tables (pre-computed hashes)</a:t>
              </a:r>
            </a:p>
            <a:p>
              <a:pPr marL="424139" lvl="3" indent="-143246" defTabSz="718463">
                <a:lnSpc>
                  <a:spcPct val="106000"/>
                </a:lnSpc>
                <a:spcBef>
                  <a:spcPts val="432"/>
                </a:spcBef>
                <a:spcAft>
                  <a:spcPts val="0"/>
                </a:spcAft>
                <a:buFont typeface="Arial" charset="0"/>
                <a:buChar char="•"/>
                <a:defRPr/>
              </a:pPr>
              <a:endParaRPr lang="nl-NL" sz="900" dirty="0">
                <a:solidFill>
                  <a:srgbClr val="002776"/>
                </a:solidFill>
                <a:latin typeface="Arial"/>
                <a:ea typeface="+mj-ea"/>
                <a:cs typeface="+mj-cs"/>
              </a:endParaRPr>
            </a:p>
            <a:p>
              <a:pPr marL="269705" indent="-269705" defTabSz="718463">
                <a:lnSpc>
                  <a:spcPct val="106000"/>
                </a:lnSpc>
                <a:spcBef>
                  <a:spcPts val="1008"/>
                </a:spcBef>
                <a:spcAft>
                  <a:spcPts val="0"/>
                </a:spcAft>
                <a:defRPr/>
              </a:pPr>
              <a:endParaRPr lang="nl-NL" sz="1050" dirty="0">
                <a:solidFill>
                  <a:srgbClr val="002776"/>
                </a:solidFill>
                <a:latin typeface="Arial"/>
                <a:cs typeface="+mn-cs"/>
              </a:endParaRPr>
            </a:p>
          </p:txBody>
        </p:sp>
      </p:grpSp>
      <p:grpSp>
        <p:nvGrpSpPr>
          <p:cNvPr id="11" name="Group 89">
            <a:extLst>
              <a:ext uri="{FF2B5EF4-FFF2-40B4-BE49-F238E27FC236}">
                <a16:creationId xmlns:a16="http://schemas.microsoft.com/office/drawing/2014/main" id="{EDBD6329-3D34-4655-9A38-4D6CD5041A31}"/>
              </a:ext>
            </a:extLst>
          </p:cNvPr>
          <p:cNvGrpSpPr>
            <a:grpSpLocks/>
          </p:cNvGrpSpPr>
          <p:nvPr/>
        </p:nvGrpSpPr>
        <p:grpSpPr bwMode="auto">
          <a:xfrm>
            <a:off x="7643747" y="320040"/>
            <a:ext cx="1079599" cy="161925"/>
            <a:chOff x="852" y="3385"/>
            <a:chExt cx="906" cy="136"/>
          </a:xfrm>
          <a:noFill/>
        </p:grpSpPr>
        <p:sp>
          <p:nvSpPr>
            <p:cNvPr id="12" name="AutoShape 90">
              <a:extLst>
                <a:ext uri="{FF2B5EF4-FFF2-40B4-BE49-F238E27FC236}">
                  <a16:creationId xmlns:a16="http://schemas.microsoft.com/office/drawing/2014/main" id="{53E89711-8A6C-485B-A44F-E262EF384D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9" y="3385"/>
              <a:ext cx="226" cy="136"/>
            </a:xfrm>
            <a:prstGeom prst="chevron">
              <a:avLst>
                <a:gd name="adj" fmla="val 41544"/>
              </a:avLst>
            </a:prstGeom>
            <a:grpFill/>
            <a:ln w="6350" algn="ctr">
              <a:solidFill>
                <a:srgbClr val="002060"/>
              </a:solidFill>
              <a:miter lim="800000"/>
              <a:headEnd type="none" w="sm" len="sm"/>
              <a:tailEnd type="none" w="med" len="lg"/>
            </a:ln>
          </p:spPr>
          <p:txBody>
            <a:bodyPr tIns="68580" bIns="68580" anchor="ctr"/>
            <a:lstStyle/>
            <a:p>
              <a:pPr algn="ctr">
                <a:defRPr/>
              </a:pPr>
              <a:endParaRPr lang="en-GB" sz="1214" dirty="0"/>
            </a:p>
          </p:txBody>
        </p:sp>
        <p:sp>
          <p:nvSpPr>
            <p:cNvPr id="13" name="AutoShape 91">
              <a:extLst>
                <a:ext uri="{FF2B5EF4-FFF2-40B4-BE49-F238E27FC236}">
                  <a16:creationId xmlns:a16="http://schemas.microsoft.com/office/drawing/2014/main" id="{130485AE-0B9A-4EB0-8316-80B3E96B6B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6" y="3385"/>
              <a:ext cx="225" cy="136"/>
            </a:xfrm>
            <a:prstGeom prst="chevron">
              <a:avLst>
                <a:gd name="adj" fmla="val 41544"/>
              </a:avLst>
            </a:prstGeom>
            <a:noFill/>
            <a:ln w="6350" algn="ctr">
              <a:solidFill>
                <a:srgbClr val="002060"/>
              </a:solidFill>
              <a:miter lim="800000"/>
              <a:headEnd type="none" w="sm" len="sm"/>
              <a:tailEnd type="none" w="med" len="lg"/>
            </a:ln>
          </p:spPr>
          <p:txBody>
            <a:bodyPr tIns="68580" bIns="68580" anchor="ctr"/>
            <a:lstStyle/>
            <a:p>
              <a:pPr algn="ctr">
                <a:defRPr/>
              </a:pPr>
              <a:endParaRPr lang="en-GB" sz="1214" dirty="0"/>
            </a:p>
          </p:txBody>
        </p:sp>
        <p:sp>
          <p:nvSpPr>
            <p:cNvPr id="14" name="AutoShape 92">
              <a:extLst>
                <a:ext uri="{FF2B5EF4-FFF2-40B4-BE49-F238E27FC236}">
                  <a16:creationId xmlns:a16="http://schemas.microsoft.com/office/drawing/2014/main" id="{50DD37AB-A200-426D-BC11-C0C631463A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2" y="3385"/>
              <a:ext cx="226" cy="136"/>
            </a:xfrm>
            <a:prstGeom prst="chevron">
              <a:avLst>
                <a:gd name="adj" fmla="val 41544"/>
              </a:avLst>
            </a:prstGeom>
            <a:solidFill>
              <a:srgbClr val="002060"/>
            </a:solidFill>
            <a:ln w="6350" algn="ctr">
              <a:solidFill>
                <a:srgbClr val="002060"/>
              </a:solidFill>
              <a:miter lim="800000"/>
              <a:headEnd type="none" w="sm" len="sm"/>
              <a:tailEnd type="none" w="med" len="lg"/>
            </a:ln>
          </p:spPr>
          <p:txBody>
            <a:bodyPr tIns="68580" bIns="68580" anchor="ctr"/>
            <a:lstStyle/>
            <a:p>
              <a:pPr algn="ctr">
                <a:defRPr/>
              </a:pPr>
              <a:endParaRPr lang="en-GB" sz="1214" dirty="0"/>
            </a:p>
          </p:txBody>
        </p:sp>
        <p:sp>
          <p:nvSpPr>
            <p:cNvPr id="15" name="AutoShape 93">
              <a:extLst>
                <a:ext uri="{FF2B5EF4-FFF2-40B4-BE49-F238E27FC236}">
                  <a16:creationId xmlns:a16="http://schemas.microsoft.com/office/drawing/2014/main" id="{89969121-A38E-4B0F-A3E8-DBF833FFFE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2" y="3385"/>
              <a:ext cx="227" cy="136"/>
            </a:xfrm>
            <a:prstGeom prst="homePlate">
              <a:avLst>
                <a:gd name="adj" fmla="val 41728"/>
              </a:avLst>
            </a:prstGeom>
            <a:grpFill/>
            <a:ln w="6350" algn="ctr">
              <a:solidFill>
                <a:srgbClr val="002060"/>
              </a:solidFill>
              <a:miter lim="800000"/>
              <a:headEnd type="none" w="sm" len="sm"/>
              <a:tailEnd type="none" w="med" len="lg"/>
            </a:ln>
          </p:spPr>
          <p:txBody>
            <a:bodyPr tIns="68580" bIns="68580" anchor="ctr"/>
            <a:lstStyle/>
            <a:p>
              <a:pPr algn="ctr">
                <a:defRPr/>
              </a:pPr>
              <a:endParaRPr lang="en-GB" sz="1214" dirty="0"/>
            </a:p>
          </p:txBody>
        </p:sp>
      </p:grpSp>
    </p:spTree>
    <p:extLst>
      <p:ext uri="{BB962C8B-B14F-4D97-AF65-F5344CB8AC3E}">
        <p14:creationId xmlns:p14="http://schemas.microsoft.com/office/powerpoint/2010/main" val="15129279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D1D6A-EBA0-4371-80DC-0AEED3308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 Function Encryption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F7CC9D-72D8-4F52-8CEB-115691CBC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Four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3B7DE4-A4BE-47EB-8469-2C3C3379D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07EE3-A7AD-4D85-AA70-E0A9F1A7BE8D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6B0FA30-53A6-491C-B711-B4E96DCD1E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2531" y="1094686"/>
            <a:ext cx="1142801" cy="1028700"/>
          </a:xfrm>
          <a:prstGeom prst="rect">
            <a:avLst/>
          </a:prstGeom>
          <a:solidFill>
            <a:srgbClr val="002060"/>
          </a:solidFill>
          <a:ln w="19050" algn="ctr">
            <a:noFill/>
            <a:miter lim="800000"/>
            <a:headEnd/>
            <a:tailEnd/>
          </a:ln>
        </p:spPr>
        <p:txBody>
          <a:bodyPr wrap="none" tIns="68580" bIns="68580" anchor="ctr"/>
          <a:lstStyle/>
          <a:p>
            <a:pPr algn="ctr">
              <a:defRPr/>
            </a:pPr>
            <a:r>
              <a:rPr lang="en-GB" sz="1050" dirty="0">
                <a:solidFill>
                  <a:schemeClr val="bg1"/>
                </a:solidFill>
                <a:ea typeface="ＭＳ Ｐゴシック" pitchFamily="50" charset="-128"/>
              </a:rPr>
              <a:t>Deterministic</a:t>
            </a:r>
            <a:endParaRPr lang="en-GB" altLang="ja-JP" sz="1050" dirty="0">
              <a:solidFill>
                <a:schemeClr val="bg1"/>
              </a:solidFill>
              <a:ea typeface="ＭＳ Ｐゴシック" pitchFamily="50" charset="-128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4054060-759D-4A74-BDB7-357624750D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4651" y="1094686"/>
            <a:ext cx="1142801" cy="1028700"/>
          </a:xfrm>
          <a:prstGeom prst="rect">
            <a:avLst/>
          </a:prstGeom>
          <a:solidFill>
            <a:srgbClr val="7030A0"/>
          </a:solidFill>
          <a:ln w="19050" algn="ctr">
            <a:noFill/>
            <a:miter lim="800000"/>
            <a:headEnd/>
            <a:tailEnd/>
          </a:ln>
        </p:spPr>
        <p:txBody>
          <a:bodyPr wrap="none" tIns="68580" bIns="68580" anchor="ctr"/>
          <a:lstStyle/>
          <a:p>
            <a:pPr algn="ctr">
              <a:defRPr/>
            </a:pPr>
            <a:r>
              <a:rPr lang="en-GB" sz="1050" dirty="0">
                <a:solidFill>
                  <a:schemeClr val="bg1"/>
                </a:solidFill>
                <a:ea typeface="ＭＳ Ｐゴシック" pitchFamily="50" charset="-128"/>
              </a:rPr>
              <a:t>Pre-image </a:t>
            </a:r>
          </a:p>
          <a:p>
            <a:pPr algn="ctr">
              <a:defRPr/>
            </a:pPr>
            <a:r>
              <a:rPr lang="en-GB" sz="1050" dirty="0">
                <a:solidFill>
                  <a:schemeClr val="bg1"/>
                </a:solidFill>
                <a:ea typeface="ＭＳ Ｐゴシック" pitchFamily="50" charset="-128"/>
              </a:rPr>
              <a:t>resistance</a:t>
            </a:r>
            <a:endParaRPr lang="en-GB" altLang="ja-JP" sz="1050" dirty="0">
              <a:solidFill>
                <a:schemeClr val="bg1"/>
              </a:solidFill>
              <a:ea typeface="ＭＳ Ｐゴシック" pitchFamily="50" charset="-128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8E796D9-E2ED-4FD0-83D0-9EA50413F9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9031" y="1094686"/>
            <a:ext cx="1142801" cy="10287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9050" algn="ctr">
            <a:solidFill>
              <a:schemeClr val="accent1"/>
            </a:solidFill>
            <a:miter lim="800000"/>
            <a:headEnd/>
            <a:tailEnd/>
          </a:ln>
        </p:spPr>
        <p:txBody>
          <a:bodyPr wrap="none" tIns="68580" bIns="68580" anchor="ctr"/>
          <a:lstStyle/>
          <a:p>
            <a:pPr algn="ctr">
              <a:defRPr/>
            </a:pPr>
            <a:r>
              <a:rPr lang="en-GB" sz="1050">
                <a:solidFill>
                  <a:schemeClr val="bg1"/>
                </a:solidFill>
                <a:ea typeface="ＭＳ Ｐゴシック" pitchFamily="50" charset="-128"/>
              </a:rPr>
              <a:t>Adaptive </a:t>
            </a:r>
          </a:p>
          <a:p>
            <a:pPr algn="ctr">
              <a:defRPr/>
            </a:pPr>
            <a:r>
              <a:rPr lang="en-GB" sz="1050">
                <a:solidFill>
                  <a:schemeClr val="bg1"/>
                </a:solidFill>
                <a:ea typeface="ＭＳ Ｐゴシック" pitchFamily="50" charset="-128"/>
              </a:rPr>
              <a:t>function</a:t>
            </a:r>
            <a:endParaRPr lang="en-GB" altLang="ja-JP" sz="1050" dirty="0">
              <a:solidFill>
                <a:schemeClr val="bg1"/>
              </a:solidFill>
              <a:ea typeface="ＭＳ Ｐゴシック" pitchFamily="50" charset="-128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16033C8-978F-41DE-9042-00C5BF194D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2531" y="3266386"/>
            <a:ext cx="1142801" cy="1028700"/>
          </a:xfrm>
          <a:prstGeom prst="rect">
            <a:avLst/>
          </a:prstGeom>
          <a:solidFill>
            <a:srgbClr val="002060"/>
          </a:solidFill>
          <a:ln w="19050" algn="ctr">
            <a:noFill/>
            <a:miter lim="800000"/>
            <a:headEnd/>
            <a:tailEnd/>
          </a:ln>
        </p:spPr>
        <p:txBody>
          <a:bodyPr wrap="none" tIns="68580" bIns="68580" anchor="ctr"/>
          <a:lstStyle/>
          <a:p>
            <a:pPr algn="ctr">
              <a:defRPr/>
            </a:pPr>
            <a:r>
              <a:rPr lang="en-GB" sz="1050" dirty="0">
                <a:solidFill>
                  <a:schemeClr val="bg1"/>
                </a:solidFill>
                <a:ea typeface="ＭＳ Ｐゴシック" pitchFamily="50" charset="-128"/>
              </a:rPr>
              <a:t>Password</a:t>
            </a:r>
          </a:p>
          <a:p>
            <a:pPr algn="ctr">
              <a:defRPr/>
            </a:pPr>
            <a:r>
              <a:rPr lang="en-GB" altLang="ja-JP" sz="1050" dirty="0">
                <a:solidFill>
                  <a:schemeClr val="bg1"/>
                </a:solidFill>
                <a:ea typeface="ＭＳ Ｐゴシック" pitchFamily="50" charset="-128"/>
              </a:rPr>
              <a:t>hashing</a:t>
            </a:r>
          </a:p>
          <a:p>
            <a:pPr algn="ctr">
              <a:defRPr/>
            </a:pPr>
            <a:r>
              <a:rPr lang="en-GB" altLang="ja-JP" sz="1050" dirty="0">
                <a:solidFill>
                  <a:schemeClr val="bg1"/>
                </a:solidFill>
                <a:ea typeface="ＭＳ Ｐゴシック" pitchFamily="50" charset="-128"/>
              </a:rPr>
              <a:t>function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B6754E7-D25A-4379-B68D-163DE91566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4651" y="3266386"/>
            <a:ext cx="1142801" cy="1028700"/>
          </a:xfrm>
          <a:prstGeom prst="rect">
            <a:avLst/>
          </a:prstGeom>
          <a:solidFill>
            <a:srgbClr val="7030A0"/>
          </a:solidFill>
          <a:ln w="19050" algn="ctr">
            <a:noFill/>
            <a:miter lim="800000"/>
            <a:headEnd/>
            <a:tailEnd/>
          </a:ln>
        </p:spPr>
        <p:txBody>
          <a:bodyPr wrap="none" tIns="68580" bIns="68580" anchor="ctr"/>
          <a:lstStyle/>
          <a:p>
            <a:pPr algn="ctr">
              <a:defRPr/>
            </a:pPr>
            <a:r>
              <a:rPr lang="en-GB" sz="1050" dirty="0">
                <a:solidFill>
                  <a:schemeClr val="bg1"/>
                </a:solidFill>
                <a:ea typeface="ＭＳ Ｐゴシック" pitchFamily="50" charset="-128"/>
              </a:rPr>
              <a:t>OpenBSD</a:t>
            </a:r>
            <a:endParaRPr lang="en-GB" altLang="ja-JP" sz="1050" dirty="0">
              <a:solidFill>
                <a:schemeClr val="bg1"/>
              </a:solidFill>
              <a:ea typeface="ＭＳ Ｐゴシック" pitchFamily="50" charset="-128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ADD01AD-C7A4-40FC-B1A8-2EA6672A24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9031" y="3266386"/>
            <a:ext cx="1142801" cy="1028700"/>
          </a:xfrm>
          <a:prstGeom prst="rect">
            <a:avLst/>
          </a:prstGeom>
          <a:solidFill>
            <a:srgbClr val="002060"/>
          </a:solidFill>
          <a:ln w="19050" algn="ctr">
            <a:noFill/>
            <a:miter lim="800000"/>
            <a:headEnd/>
            <a:tailEnd/>
          </a:ln>
        </p:spPr>
        <p:txBody>
          <a:bodyPr wrap="none" tIns="68580" bIns="68580" anchor="ctr"/>
          <a:lstStyle/>
          <a:p>
            <a:pPr algn="ctr">
              <a:defRPr/>
            </a:pPr>
            <a:r>
              <a:rPr lang="en-GB" sz="1050" dirty="0">
                <a:solidFill>
                  <a:schemeClr val="bg1"/>
                </a:solidFill>
                <a:ea typeface="ＭＳ Ｐゴシック" pitchFamily="50" charset="-128"/>
              </a:rPr>
              <a:t>Resistant to </a:t>
            </a:r>
          </a:p>
          <a:p>
            <a:pPr algn="ctr">
              <a:defRPr/>
            </a:pPr>
            <a:r>
              <a:rPr lang="en-GB" altLang="ja-JP" sz="1050" dirty="0">
                <a:solidFill>
                  <a:schemeClr val="bg1"/>
                </a:solidFill>
                <a:ea typeface="ＭＳ Ｐゴシック" pitchFamily="50" charset="-128"/>
              </a:rPr>
              <a:t>rainbow</a:t>
            </a:r>
          </a:p>
          <a:p>
            <a:pPr algn="ctr">
              <a:defRPr/>
            </a:pPr>
            <a:r>
              <a:rPr lang="en-GB" altLang="ja-JP" sz="1050" dirty="0">
                <a:solidFill>
                  <a:schemeClr val="bg1"/>
                </a:solidFill>
                <a:ea typeface="ＭＳ Ｐゴシック" pitchFamily="50" charset="-128"/>
              </a:rPr>
              <a:t>table attacks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A0BE4F0-6B5F-40C6-A2F8-66563C6CAF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2531" y="2180536"/>
            <a:ext cx="1142801" cy="1028700"/>
          </a:xfrm>
          <a:prstGeom prst="rect">
            <a:avLst/>
          </a:prstGeom>
          <a:solidFill>
            <a:srgbClr val="7030A0"/>
          </a:solidFill>
          <a:ln w="19050" algn="ctr">
            <a:noFill/>
            <a:miter lim="800000"/>
            <a:headEnd/>
            <a:tailEnd/>
          </a:ln>
        </p:spPr>
        <p:txBody>
          <a:bodyPr wrap="none" tIns="68580" bIns="68580" anchor="ctr"/>
          <a:lstStyle/>
          <a:p>
            <a:pPr algn="ctr">
              <a:defRPr/>
            </a:pPr>
            <a:r>
              <a:rPr lang="en-GB" altLang="ja-JP" sz="1050" dirty="0">
                <a:solidFill>
                  <a:schemeClr val="bg1"/>
                </a:solidFill>
                <a:ea typeface="ＭＳ Ｐゴシック" pitchFamily="50" charset="-128"/>
              </a:rPr>
              <a:t>Fast block</a:t>
            </a:r>
          </a:p>
          <a:p>
            <a:pPr algn="ctr">
              <a:defRPr/>
            </a:pPr>
            <a:r>
              <a:rPr lang="en-GB" altLang="ja-JP" sz="1050" dirty="0">
                <a:solidFill>
                  <a:schemeClr val="bg1"/>
                </a:solidFill>
                <a:ea typeface="ＭＳ Ｐゴシック" pitchFamily="50" charset="-128"/>
              </a:rPr>
              <a:t>cipher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890040E-4408-44F4-8B2C-AA19425AB4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4651" y="2180536"/>
            <a:ext cx="1142801" cy="1028700"/>
          </a:xfrm>
          <a:prstGeom prst="rect">
            <a:avLst/>
          </a:prstGeom>
          <a:solidFill>
            <a:srgbClr val="002060"/>
          </a:solidFill>
          <a:ln w="19050" algn="ctr">
            <a:noFill/>
            <a:miter lim="800000"/>
            <a:headEnd/>
            <a:tailEnd/>
          </a:ln>
        </p:spPr>
        <p:txBody>
          <a:bodyPr wrap="none" tIns="68580" bIns="68580" anchor="ctr"/>
          <a:lstStyle/>
          <a:p>
            <a:pPr algn="ctr">
              <a:defRPr/>
            </a:pPr>
            <a:r>
              <a:rPr lang="en-GB" sz="1050" dirty="0">
                <a:solidFill>
                  <a:schemeClr val="bg1"/>
                </a:solidFill>
                <a:ea typeface="ＭＳ Ｐゴシック" pitchFamily="50" charset="-128"/>
              </a:rPr>
              <a:t>Collision</a:t>
            </a:r>
          </a:p>
          <a:p>
            <a:pPr algn="ctr">
              <a:defRPr/>
            </a:pPr>
            <a:r>
              <a:rPr lang="en-GB" altLang="ja-JP" sz="1050" dirty="0">
                <a:solidFill>
                  <a:schemeClr val="bg1"/>
                </a:solidFill>
                <a:ea typeface="ＭＳ Ｐゴシック" pitchFamily="50" charset="-128"/>
              </a:rPr>
              <a:t>resistance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7DD19C1-04C6-4C68-A0F6-BFBD2EF716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9031" y="2180536"/>
            <a:ext cx="1142801" cy="1028700"/>
          </a:xfrm>
          <a:prstGeom prst="rect">
            <a:avLst/>
          </a:prstGeom>
          <a:solidFill>
            <a:srgbClr val="7030A0"/>
          </a:solidFill>
          <a:ln w="19050" algn="ctr">
            <a:noFill/>
            <a:miter lim="800000"/>
            <a:headEnd/>
            <a:tailEnd/>
          </a:ln>
        </p:spPr>
        <p:txBody>
          <a:bodyPr wrap="none" tIns="68580" bIns="68580" anchor="ctr"/>
          <a:lstStyle/>
          <a:p>
            <a:pPr algn="ctr">
              <a:defRPr/>
            </a:pPr>
            <a:r>
              <a:rPr lang="en-GB" altLang="ja-JP" sz="1050" dirty="0">
                <a:solidFill>
                  <a:schemeClr val="bg1"/>
                </a:solidFill>
                <a:ea typeface="ＭＳ Ｐゴシック" pitchFamily="50" charset="-128"/>
              </a:rPr>
              <a:t>Small memory</a:t>
            </a:r>
          </a:p>
          <a:p>
            <a:pPr algn="ctr">
              <a:defRPr/>
            </a:pPr>
            <a:r>
              <a:rPr lang="en-GB" altLang="ja-JP" sz="1050" dirty="0">
                <a:solidFill>
                  <a:schemeClr val="bg1"/>
                </a:solidFill>
                <a:ea typeface="ＭＳ Ｐゴシック" pitchFamily="50" charset="-128"/>
              </a:rPr>
              <a:t>footprint</a:t>
            </a:r>
          </a:p>
        </p:txBody>
      </p:sp>
      <p:sp>
        <p:nvSpPr>
          <p:cNvPr id="14" name="AutoShape 12">
            <a:extLst>
              <a:ext uri="{FF2B5EF4-FFF2-40B4-BE49-F238E27FC236}">
                <a16:creationId xmlns:a16="http://schemas.microsoft.com/office/drawing/2014/main" id="{44C90306-4765-4206-A3F7-19C3EFFF0F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9511" y="1094686"/>
            <a:ext cx="273447" cy="3200400"/>
          </a:xfrm>
          <a:prstGeom prst="homePlate">
            <a:avLst>
              <a:gd name="adj" fmla="val 100000"/>
            </a:avLst>
          </a:prstGeom>
          <a:solidFill>
            <a:schemeClr val="accent2"/>
          </a:solidFill>
          <a:ln w="6350" algn="ctr">
            <a:noFill/>
            <a:miter lim="800000"/>
            <a:headEnd/>
            <a:tailEnd/>
          </a:ln>
        </p:spPr>
        <p:txBody>
          <a:bodyPr tIns="68580" bIns="68580" anchor="ctr"/>
          <a:lstStyle/>
          <a:p>
            <a:pPr algn="ctr"/>
            <a:endParaRPr lang="en-GB" sz="1050"/>
          </a:p>
        </p:txBody>
      </p:sp>
      <p:sp>
        <p:nvSpPr>
          <p:cNvPr id="15" name="Rectangle 19">
            <a:extLst>
              <a:ext uri="{FF2B5EF4-FFF2-40B4-BE49-F238E27FC236}">
                <a16:creationId xmlns:a16="http://schemas.microsoft.com/office/drawing/2014/main" id="{4B1A9823-FB2C-493D-B8EE-F54113E3D5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52899" y="1094687"/>
            <a:ext cx="1542653" cy="3239690"/>
          </a:xfrm>
          <a:prstGeom prst="rect">
            <a:avLst/>
          </a:prstGeom>
          <a:solidFill>
            <a:srgbClr val="002060"/>
          </a:solidFill>
          <a:ln w="19050" algn="ctr">
            <a:noFill/>
            <a:miter lim="800000"/>
            <a:headEnd/>
            <a:tailEnd/>
          </a:ln>
        </p:spPr>
        <p:txBody>
          <a:bodyPr wrap="none" tIns="68580" bIns="68580" anchor="ctr"/>
          <a:lstStyle/>
          <a:p>
            <a:pPr algn="ctr">
              <a:defRPr/>
            </a:pPr>
            <a:r>
              <a:rPr lang="en-GB" altLang="ja-JP" sz="1400" dirty="0">
                <a:solidFill>
                  <a:schemeClr val="bg1"/>
                </a:solidFill>
                <a:ea typeface="ＭＳ Ｐゴシック" pitchFamily="50" charset="-128"/>
              </a:rPr>
              <a:t>Secure Online </a:t>
            </a:r>
          </a:p>
          <a:p>
            <a:pPr algn="ctr">
              <a:defRPr/>
            </a:pPr>
            <a:r>
              <a:rPr lang="en-GB" altLang="ja-JP" sz="1400" dirty="0">
                <a:solidFill>
                  <a:schemeClr val="bg1"/>
                </a:solidFill>
                <a:ea typeface="ＭＳ Ｐゴシック" pitchFamily="50" charset="-128"/>
              </a:rPr>
              <a:t>Teller Machine</a:t>
            </a:r>
          </a:p>
        </p:txBody>
      </p:sp>
      <p:grpSp>
        <p:nvGrpSpPr>
          <p:cNvPr id="16" name="Group 89">
            <a:extLst>
              <a:ext uri="{FF2B5EF4-FFF2-40B4-BE49-F238E27FC236}">
                <a16:creationId xmlns:a16="http://schemas.microsoft.com/office/drawing/2014/main" id="{6B064F14-8ED3-4B7C-B76D-3F317DF71CB3}"/>
              </a:ext>
            </a:extLst>
          </p:cNvPr>
          <p:cNvGrpSpPr>
            <a:grpSpLocks/>
          </p:cNvGrpSpPr>
          <p:nvPr/>
        </p:nvGrpSpPr>
        <p:grpSpPr bwMode="auto">
          <a:xfrm>
            <a:off x="7643747" y="320040"/>
            <a:ext cx="1079599" cy="161925"/>
            <a:chOff x="852" y="3385"/>
            <a:chExt cx="906" cy="136"/>
          </a:xfrm>
          <a:noFill/>
        </p:grpSpPr>
        <p:sp>
          <p:nvSpPr>
            <p:cNvPr id="17" name="AutoShape 90">
              <a:extLst>
                <a:ext uri="{FF2B5EF4-FFF2-40B4-BE49-F238E27FC236}">
                  <a16:creationId xmlns:a16="http://schemas.microsoft.com/office/drawing/2014/main" id="{E8E004F8-1E30-4C9B-BCD7-88F90F3242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9" y="3385"/>
              <a:ext cx="226" cy="136"/>
            </a:xfrm>
            <a:prstGeom prst="chevron">
              <a:avLst>
                <a:gd name="adj" fmla="val 41544"/>
              </a:avLst>
            </a:prstGeom>
            <a:grpFill/>
            <a:ln w="6350" algn="ctr">
              <a:solidFill>
                <a:srgbClr val="002060"/>
              </a:solidFill>
              <a:miter lim="800000"/>
              <a:headEnd type="none" w="sm" len="sm"/>
              <a:tailEnd type="none" w="med" len="lg"/>
            </a:ln>
          </p:spPr>
          <p:txBody>
            <a:bodyPr tIns="68580" bIns="68580" anchor="ctr"/>
            <a:lstStyle/>
            <a:p>
              <a:pPr algn="ctr">
                <a:defRPr/>
              </a:pPr>
              <a:endParaRPr lang="en-GB" sz="1214" dirty="0"/>
            </a:p>
          </p:txBody>
        </p:sp>
        <p:sp>
          <p:nvSpPr>
            <p:cNvPr id="18" name="AutoShape 91">
              <a:extLst>
                <a:ext uri="{FF2B5EF4-FFF2-40B4-BE49-F238E27FC236}">
                  <a16:creationId xmlns:a16="http://schemas.microsoft.com/office/drawing/2014/main" id="{D3ED2936-1C50-4C5F-B75E-26603D2401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6" y="3385"/>
              <a:ext cx="225" cy="136"/>
            </a:xfrm>
            <a:prstGeom prst="chevron">
              <a:avLst>
                <a:gd name="adj" fmla="val 41544"/>
              </a:avLst>
            </a:prstGeom>
            <a:noFill/>
            <a:ln w="6350" algn="ctr">
              <a:solidFill>
                <a:srgbClr val="002060"/>
              </a:solidFill>
              <a:miter lim="800000"/>
              <a:headEnd type="none" w="sm" len="sm"/>
              <a:tailEnd type="none" w="med" len="lg"/>
            </a:ln>
          </p:spPr>
          <p:txBody>
            <a:bodyPr tIns="68580" bIns="68580" anchor="ctr"/>
            <a:lstStyle/>
            <a:p>
              <a:pPr algn="ctr">
                <a:defRPr/>
              </a:pPr>
              <a:endParaRPr lang="en-GB" sz="1214" dirty="0"/>
            </a:p>
          </p:txBody>
        </p:sp>
        <p:sp>
          <p:nvSpPr>
            <p:cNvPr id="19" name="AutoShape 92">
              <a:extLst>
                <a:ext uri="{FF2B5EF4-FFF2-40B4-BE49-F238E27FC236}">
                  <a16:creationId xmlns:a16="http://schemas.microsoft.com/office/drawing/2014/main" id="{E4C8AEC3-B9B2-40A6-843B-C2BCEC4DDB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2" y="3385"/>
              <a:ext cx="226" cy="136"/>
            </a:xfrm>
            <a:prstGeom prst="chevron">
              <a:avLst>
                <a:gd name="adj" fmla="val 41544"/>
              </a:avLst>
            </a:prstGeom>
            <a:solidFill>
              <a:srgbClr val="002060"/>
            </a:solidFill>
            <a:ln w="6350" algn="ctr">
              <a:solidFill>
                <a:srgbClr val="002060"/>
              </a:solidFill>
              <a:miter lim="800000"/>
              <a:headEnd type="none" w="sm" len="sm"/>
              <a:tailEnd type="none" w="med" len="lg"/>
            </a:ln>
          </p:spPr>
          <p:txBody>
            <a:bodyPr tIns="68580" bIns="68580" anchor="ctr"/>
            <a:lstStyle/>
            <a:p>
              <a:pPr algn="ctr">
                <a:defRPr/>
              </a:pPr>
              <a:endParaRPr lang="en-GB" sz="1214" dirty="0"/>
            </a:p>
          </p:txBody>
        </p:sp>
        <p:sp>
          <p:nvSpPr>
            <p:cNvPr id="20" name="AutoShape 93">
              <a:extLst>
                <a:ext uri="{FF2B5EF4-FFF2-40B4-BE49-F238E27FC236}">
                  <a16:creationId xmlns:a16="http://schemas.microsoft.com/office/drawing/2014/main" id="{692B0CCF-94E5-4923-8418-9BD6BC1314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2" y="3385"/>
              <a:ext cx="227" cy="136"/>
            </a:xfrm>
            <a:prstGeom prst="homePlate">
              <a:avLst>
                <a:gd name="adj" fmla="val 41728"/>
              </a:avLst>
            </a:prstGeom>
            <a:grpFill/>
            <a:ln w="6350" algn="ctr">
              <a:solidFill>
                <a:srgbClr val="002060"/>
              </a:solidFill>
              <a:miter lim="800000"/>
              <a:headEnd type="none" w="sm" len="sm"/>
              <a:tailEnd type="none" w="med" len="lg"/>
            </a:ln>
          </p:spPr>
          <p:txBody>
            <a:bodyPr tIns="68580" bIns="68580" anchor="ctr"/>
            <a:lstStyle/>
            <a:p>
              <a:pPr algn="ctr">
                <a:defRPr/>
              </a:pPr>
              <a:endParaRPr lang="en-GB" sz="1214" dirty="0"/>
            </a:p>
          </p:txBody>
        </p:sp>
      </p:grpSp>
    </p:spTree>
    <p:extLst>
      <p:ext uri="{BB962C8B-B14F-4D97-AF65-F5344CB8AC3E}">
        <p14:creationId xmlns:p14="http://schemas.microsoft.com/office/powerpoint/2010/main" val="15958829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F6AF3-246A-4F13-8443-D49318F9D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Encryption and Security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8FD9DE-CB48-445C-98E2-07AF2BEDE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Four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6721C2-2871-4903-9301-C1F600207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07EE3-A7AD-4D85-AA70-E0A9F1A7BE8D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Freeform 2">
            <a:extLst>
              <a:ext uri="{FF2B5EF4-FFF2-40B4-BE49-F238E27FC236}">
                <a16:creationId xmlns:a16="http://schemas.microsoft.com/office/drawing/2014/main" id="{AA125746-364C-4401-88AB-B8BC0F38F09E}"/>
              </a:ext>
            </a:extLst>
          </p:cNvPr>
          <p:cNvSpPr>
            <a:spLocks/>
          </p:cNvSpPr>
          <p:nvPr>
            <p:custDataLst>
              <p:tags r:id="rId1"/>
            </p:custDataLst>
          </p:nvPr>
        </p:nvSpPr>
        <p:spPr bwMode="blackWhite">
          <a:xfrm>
            <a:off x="1863329" y="1198747"/>
            <a:ext cx="3118842" cy="2933700"/>
          </a:xfrm>
          <a:custGeom>
            <a:avLst/>
            <a:gdLst>
              <a:gd name="T0" fmla="*/ 2147483647 w 1934"/>
              <a:gd name="T1" fmla="*/ 2147483647 h 1970"/>
              <a:gd name="T2" fmla="*/ 0 w 1934"/>
              <a:gd name="T3" fmla="*/ 2147483647 h 1970"/>
              <a:gd name="T4" fmla="*/ 0 w 1934"/>
              <a:gd name="T5" fmla="*/ 0 h 1970"/>
              <a:gd name="T6" fmla="*/ 2147483647 w 1934"/>
              <a:gd name="T7" fmla="*/ 0 h 1970"/>
              <a:gd name="T8" fmla="*/ 2147483647 w 1934"/>
              <a:gd name="T9" fmla="*/ 2147483647 h 1970"/>
              <a:gd name="T10" fmla="*/ 2147483647 w 1934"/>
              <a:gd name="T11" fmla="*/ 2147483647 h 1970"/>
              <a:gd name="T12" fmla="*/ 2147483647 w 1934"/>
              <a:gd name="T13" fmla="*/ 2147483647 h 1970"/>
              <a:gd name="T14" fmla="*/ 2147483647 w 1934"/>
              <a:gd name="T15" fmla="*/ 2147483647 h 1970"/>
              <a:gd name="T16" fmla="*/ 2147483647 w 1934"/>
              <a:gd name="T17" fmla="*/ 2147483647 h 1970"/>
              <a:gd name="T18" fmla="*/ 2147483647 w 1934"/>
              <a:gd name="T19" fmla="*/ 2147483647 h 1970"/>
              <a:gd name="T20" fmla="*/ 2147483647 w 1934"/>
              <a:gd name="T21" fmla="*/ 2147483647 h 1970"/>
              <a:gd name="T22" fmla="*/ 2147483647 w 1934"/>
              <a:gd name="T23" fmla="*/ 2147483647 h 1970"/>
              <a:gd name="T24" fmla="*/ 2147483647 w 1934"/>
              <a:gd name="T25" fmla="*/ 2147483647 h 1970"/>
              <a:gd name="T26" fmla="*/ 2147483647 w 1934"/>
              <a:gd name="T27" fmla="*/ 2147483647 h 1970"/>
              <a:gd name="T28" fmla="*/ 2147483647 w 1934"/>
              <a:gd name="T29" fmla="*/ 2147483647 h 1970"/>
              <a:gd name="T30" fmla="*/ 2147483647 w 1934"/>
              <a:gd name="T31" fmla="*/ 2147483647 h 1970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934"/>
              <a:gd name="T49" fmla="*/ 0 h 1970"/>
              <a:gd name="T50" fmla="*/ 1934 w 1934"/>
              <a:gd name="T51" fmla="*/ 1970 h 1970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934" h="1970">
                <a:moveTo>
                  <a:pt x="1518" y="1969"/>
                </a:moveTo>
                <a:lnTo>
                  <a:pt x="0" y="1969"/>
                </a:lnTo>
                <a:lnTo>
                  <a:pt x="0" y="0"/>
                </a:lnTo>
                <a:lnTo>
                  <a:pt x="1699" y="0"/>
                </a:lnTo>
                <a:lnTo>
                  <a:pt x="1648" y="525"/>
                </a:lnTo>
                <a:lnTo>
                  <a:pt x="1734" y="525"/>
                </a:lnTo>
                <a:lnTo>
                  <a:pt x="1734" y="276"/>
                </a:lnTo>
                <a:lnTo>
                  <a:pt x="1933" y="703"/>
                </a:lnTo>
                <a:lnTo>
                  <a:pt x="1734" y="1104"/>
                </a:lnTo>
                <a:lnTo>
                  <a:pt x="1734" y="855"/>
                </a:lnTo>
                <a:lnTo>
                  <a:pt x="1622" y="855"/>
                </a:lnTo>
                <a:lnTo>
                  <a:pt x="1596" y="1104"/>
                </a:lnTo>
                <a:lnTo>
                  <a:pt x="1596" y="864"/>
                </a:lnTo>
                <a:lnTo>
                  <a:pt x="1397" y="1256"/>
                </a:lnTo>
                <a:lnTo>
                  <a:pt x="1556" y="1597"/>
                </a:lnTo>
                <a:lnTo>
                  <a:pt x="1518" y="1969"/>
                </a:lnTo>
              </a:path>
            </a:pathLst>
          </a:custGeom>
          <a:solidFill>
            <a:schemeClr val="bg1"/>
          </a:solidFill>
          <a:ln w="12700" cap="rnd">
            <a:solidFill>
              <a:schemeClr val="accent2">
                <a:lumMod val="75000"/>
              </a:schemeClr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GB" sz="1214" dirty="0"/>
          </a:p>
        </p:txBody>
      </p:sp>
      <p:sp>
        <p:nvSpPr>
          <p:cNvPr id="6" name="Freeform 3">
            <a:extLst>
              <a:ext uri="{FF2B5EF4-FFF2-40B4-BE49-F238E27FC236}">
                <a16:creationId xmlns:a16="http://schemas.microsoft.com/office/drawing/2014/main" id="{FDD38B89-DB7D-4FC0-8F64-1C2DF5EAA8F8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 bwMode="blackWhite">
          <a:xfrm>
            <a:off x="4115396" y="1198747"/>
            <a:ext cx="3120133" cy="2933700"/>
          </a:xfrm>
          <a:custGeom>
            <a:avLst/>
            <a:gdLst>
              <a:gd name="T0" fmla="*/ 2147483647 w 1934"/>
              <a:gd name="T1" fmla="*/ 0 h 1970"/>
              <a:gd name="T2" fmla="*/ 2147483647 w 1934"/>
              <a:gd name="T3" fmla="*/ 0 h 1970"/>
              <a:gd name="T4" fmla="*/ 2147483647 w 1934"/>
              <a:gd name="T5" fmla="*/ 2147483647 h 1970"/>
              <a:gd name="T6" fmla="*/ 2147483647 w 1934"/>
              <a:gd name="T7" fmla="*/ 2147483647 h 1970"/>
              <a:gd name="T8" fmla="*/ 2147483647 w 1934"/>
              <a:gd name="T9" fmla="*/ 2147483647 h 1970"/>
              <a:gd name="T10" fmla="*/ 2147483647 w 1934"/>
              <a:gd name="T11" fmla="*/ 2147483647 h 1970"/>
              <a:gd name="T12" fmla="*/ 2147483647 w 1934"/>
              <a:gd name="T13" fmla="*/ 2147483647 h 1970"/>
              <a:gd name="T14" fmla="*/ 0 w 1934"/>
              <a:gd name="T15" fmla="*/ 2147483647 h 1970"/>
              <a:gd name="T16" fmla="*/ 2147483647 w 1934"/>
              <a:gd name="T17" fmla="*/ 2147483647 h 1970"/>
              <a:gd name="T18" fmla="*/ 2147483647 w 1934"/>
              <a:gd name="T19" fmla="*/ 2147483647 h 1970"/>
              <a:gd name="T20" fmla="*/ 2147483647 w 1934"/>
              <a:gd name="T21" fmla="*/ 2147483647 h 1970"/>
              <a:gd name="T22" fmla="*/ 2147483647 w 1934"/>
              <a:gd name="T23" fmla="*/ 2147483647 h 1970"/>
              <a:gd name="T24" fmla="*/ 2147483647 w 1934"/>
              <a:gd name="T25" fmla="*/ 2147483647 h 1970"/>
              <a:gd name="T26" fmla="*/ 2147483647 w 1934"/>
              <a:gd name="T27" fmla="*/ 2147483647 h 1970"/>
              <a:gd name="T28" fmla="*/ 2147483647 w 1934"/>
              <a:gd name="T29" fmla="*/ 2147483647 h 1970"/>
              <a:gd name="T30" fmla="*/ 2147483647 w 1934"/>
              <a:gd name="T31" fmla="*/ 0 h 1970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934"/>
              <a:gd name="T49" fmla="*/ 0 h 1970"/>
              <a:gd name="T50" fmla="*/ 1934 w 1934"/>
              <a:gd name="T51" fmla="*/ 1970 h 1970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934" h="1970">
                <a:moveTo>
                  <a:pt x="414" y="0"/>
                </a:moveTo>
                <a:lnTo>
                  <a:pt x="1933" y="0"/>
                </a:lnTo>
                <a:lnTo>
                  <a:pt x="1933" y="1969"/>
                </a:lnTo>
                <a:lnTo>
                  <a:pt x="241" y="1969"/>
                </a:lnTo>
                <a:lnTo>
                  <a:pt x="284" y="1434"/>
                </a:lnTo>
                <a:lnTo>
                  <a:pt x="198" y="1434"/>
                </a:lnTo>
                <a:lnTo>
                  <a:pt x="198" y="1683"/>
                </a:lnTo>
                <a:lnTo>
                  <a:pt x="0" y="1265"/>
                </a:lnTo>
                <a:lnTo>
                  <a:pt x="198" y="864"/>
                </a:lnTo>
                <a:lnTo>
                  <a:pt x="198" y="1113"/>
                </a:lnTo>
                <a:lnTo>
                  <a:pt x="310" y="1113"/>
                </a:lnTo>
                <a:lnTo>
                  <a:pt x="345" y="864"/>
                </a:lnTo>
                <a:lnTo>
                  <a:pt x="336" y="1095"/>
                </a:lnTo>
                <a:lnTo>
                  <a:pt x="535" y="694"/>
                </a:lnTo>
                <a:lnTo>
                  <a:pt x="379" y="374"/>
                </a:lnTo>
                <a:lnTo>
                  <a:pt x="414" y="0"/>
                </a:lnTo>
              </a:path>
            </a:pathLst>
          </a:custGeom>
          <a:solidFill>
            <a:schemeClr val="accent2">
              <a:lumMod val="75000"/>
            </a:schemeClr>
          </a:solidFill>
          <a:ln w="12700" cap="rnd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GB" sz="1214" dirty="0"/>
          </a:p>
        </p:txBody>
      </p:sp>
      <p:sp>
        <p:nvSpPr>
          <p:cNvPr id="7" name="Text Placeholder 8">
            <a:extLst>
              <a:ext uri="{FF2B5EF4-FFF2-40B4-BE49-F238E27FC236}">
                <a16:creationId xmlns:a16="http://schemas.microsoft.com/office/drawing/2014/main" id="{BD4708F5-1721-46A3-A912-F02DD4FD8234}"/>
              </a:ext>
            </a:extLst>
          </p:cNvPr>
          <p:cNvSpPr txBox="1">
            <a:spLocks/>
          </p:cNvSpPr>
          <p:nvPr>
            <p:custDataLst>
              <p:tags r:id="rId3"/>
            </p:custDataLst>
          </p:nvPr>
        </p:nvSpPr>
        <p:spPr bwMode="auto">
          <a:xfrm>
            <a:off x="1934270" y="1252324"/>
            <a:ext cx="2320429" cy="2815829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>
            <a:lvl1pPr marL="148829" indent="-148829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tx1"/>
              </a:buClr>
              <a:buChar char="•"/>
              <a:defRPr sz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8606" indent="-128588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tx1"/>
              </a:buClr>
              <a:buChar char="–"/>
              <a:defRPr sz="1050">
                <a:solidFill>
                  <a:schemeClr val="tx1"/>
                </a:solidFill>
                <a:latin typeface="+mn-lt"/>
              </a:defRPr>
            </a:lvl2pPr>
            <a:lvl3pPr marL="435769" indent="-155972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tx1"/>
              </a:buClr>
              <a:buSzPct val="60000"/>
              <a:buChar char="•"/>
              <a:defRPr sz="1050">
                <a:solidFill>
                  <a:schemeClr val="tx1"/>
                </a:solidFill>
                <a:latin typeface="+mn-lt"/>
              </a:defRPr>
            </a:lvl3pPr>
            <a:lvl4pPr marL="3202781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500">
                <a:solidFill>
                  <a:schemeClr val="tx1"/>
                </a:solidFill>
                <a:latin typeface="+mn-lt"/>
              </a:defRPr>
            </a:lvl4pPr>
            <a:lvl5pPr marL="3375422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500">
                <a:solidFill>
                  <a:schemeClr val="tx1"/>
                </a:solidFill>
                <a:latin typeface="+mn-lt"/>
              </a:defRPr>
            </a:lvl5pPr>
            <a:lvl6pPr marL="3718322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500">
                <a:solidFill>
                  <a:schemeClr val="tx1"/>
                </a:solidFill>
                <a:latin typeface="+mn-lt"/>
              </a:defRPr>
            </a:lvl6pPr>
            <a:lvl7pPr marL="4061222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500">
                <a:solidFill>
                  <a:schemeClr val="tx1"/>
                </a:solidFill>
                <a:latin typeface="+mn-lt"/>
              </a:defRPr>
            </a:lvl7pPr>
            <a:lvl8pPr marL="4404122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500">
                <a:solidFill>
                  <a:schemeClr val="tx1"/>
                </a:solidFill>
                <a:latin typeface="+mn-lt"/>
              </a:defRPr>
            </a:lvl8pPr>
            <a:lvl9pPr marL="4747022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5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2000" kern="0" dirty="0">
                <a:solidFill>
                  <a:srgbClr val="002776"/>
                </a:solidFill>
              </a:rPr>
              <a:t>Client</a:t>
            </a:r>
          </a:p>
          <a:p>
            <a:pPr marL="171450" indent="-171450">
              <a:buFont typeface="+mj-lt"/>
              <a:buAutoNum type="arabicPeriod"/>
            </a:pPr>
            <a:endParaRPr lang="en-US" sz="1400" dirty="0"/>
          </a:p>
          <a:p>
            <a:pPr marL="171450" indent="-171450">
              <a:buFont typeface="+mj-lt"/>
              <a:buAutoNum type="arabicPeriod"/>
            </a:pPr>
            <a:r>
              <a:rPr lang="en-US" sz="1400" dirty="0"/>
              <a:t>User enters PIN</a:t>
            </a:r>
          </a:p>
          <a:p>
            <a:pPr marL="171450" indent="-171450">
              <a:buFont typeface="+mj-lt"/>
              <a:buAutoNum type="arabicPeriod"/>
            </a:pPr>
            <a:r>
              <a:rPr lang="en-US" sz="1400" dirty="0"/>
              <a:t>Client hashes the PIN using Blowfish algorithm (with salt)</a:t>
            </a:r>
          </a:p>
          <a:p>
            <a:pPr marL="171450" indent="-171450">
              <a:buFont typeface="+mj-lt"/>
              <a:buAutoNum type="arabicPeriod"/>
            </a:pPr>
            <a:r>
              <a:rPr lang="en-US" sz="1400" dirty="0"/>
              <a:t>Client sends [Hashed PIN + salt] to server</a:t>
            </a:r>
          </a:p>
          <a:p>
            <a:pPr>
              <a:buFont typeface="Arial" panose="020B0604020202020204" pitchFamily="34" charset="0"/>
              <a:buChar char="•"/>
            </a:pPr>
            <a:endParaRPr lang="en-US" kern="0" dirty="0">
              <a:solidFill>
                <a:srgbClr val="002776"/>
              </a:solidFill>
            </a:endParaRP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BBB12413-66EF-4771-8372-528B9B7058B1}"/>
              </a:ext>
            </a:extLst>
          </p:cNvPr>
          <p:cNvSpPr txBox="1">
            <a:spLocks/>
          </p:cNvSpPr>
          <p:nvPr>
            <p:custDataLst>
              <p:tags r:id="rId4"/>
            </p:custDataLst>
          </p:nvPr>
        </p:nvSpPr>
        <p:spPr bwMode="auto">
          <a:xfrm>
            <a:off x="5059562" y="1252326"/>
            <a:ext cx="2114054" cy="283130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>
            <a:lvl1pPr marL="148829" indent="-148829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tx1"/>
              </a:buClr>
              <a:buChar char="•"/>
              <a:defRPr sz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8606" indent="-128588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tx1"/>
              </a:buClr>
              <a:buChar char="–"/>
              <a:defRPr sz="1050">
                <a:solidFill>
                  <a:schemeClr val="tx1"/>
                </a:solidFill>
                <a:latin typeface="+mn-lt"/>
              </a:defRPr>
            </a:lvl2pPr>
            <a:lvl3pPr marL="435769" indent="-155972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tx1"/>
              </a:buClr>
              <a:buSzPct val="60000"/>
              <a:buChar char="•"/>
              <a:defRPr sz="1050">
                <a:solidFill>
                  <a:schemeClr val="tx1"/>
                </a:solidFill>
                <a:latin typeface="+mn-lt"/>
              </a:defRPr>
            </a:lvl3pPr>
            <a:lvl4pPr marL="3202781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500">
                <a:solidFill>
                  <a:schemeClr val="tx1"/>
                </a:solidFill>
                <a:latin typeface="+mn-lt"/>
              </a:defRPr>
            </a:lvl4pPr>
            <a:lvl5pPr marL="3375422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500">
                <a:solidFill>
                  <a:schemeClr val="tx1"/>
                </a:solidFill>
                <a:latin typeface="+mn-lt"/>
              </a:defRPr>
            </a:lvl5pPr>
            <a:lvl6pPr marL="3718322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500">
                <a:solidFill>
                  <a:schemeClr val="tx1"/>
                </a:solidFill>
                <a:latin typeface="+mn-lt"/>
              </a:defRPr>
            </a:lvl6pPr>
            <a:lvl7pPr marL="4061222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500">
                <a:solidFill>
                  <a:schemeClr val="tx1"/>
                </a:solidFill>
                <a:latin typeface="+mn-lt"/>
              </a:defRPr>
            </a:lvl7pPr>
            <a:lvl8pPr marL="4404122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500">
                <a:solidFill>
                  <a:schemeClr val="tx1"/>
                </a:solidFill>
                <a:latin typeface="+mn-lt"/>
              </a:defRPr>
            </a:lvl8pPr>
            <a:lvl9pPr marL="4747022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5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2000" kern="0" dirty="0">
                <a:solidFill>
                  <a:schemeClr val="bg1"/>
                </a:solidFill>
              </a:rPr>
              <a:t>Server</a:t>
            </a:r>
            <a:endParaRPr lang="en-US" sz="14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sz="1400" b="1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bg1"/>
                </a:solidFill>
              </a:rPr>
              <a:t>Signup: </a:t>
            </a:r>
            <a:r>
              <a:rPr lang="en-US" sz="1400" dirty="0">
                <a:solidFill>
                  <a:schemeClr val="bg1"/>
                </a:solidFill>
              </a:rPr>
              <a:t>Server stores [Hashed PIN + salt] in database. The original copy is created when a user makes their account.</a:t>
            </a: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bg1"/>
                </a:solidFill>
              </a:rPr>
              <a:t>Login:</a:t>
            </a:r>
            <a:r>
              <a:rPr lang="en-US" sz="1400" dirty="0">
                <a:solidFill>
                  <a:schemeClr val="bg1"/>
                </a:solidFill>
              </a:rPr>
              <a:t> Server verifies Hashed PIN against value in database</a:t>
            </a:r>
            <a:endParaRPr lang="en-US" sz="14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14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1400" kern="0" dirty="0">
              <a:solidFill>
                <a:schemeClr val="bg1"/>
              </a:solidFill>
            </a:endParaRPr>
          </a:p>
        </p:txBody>
      </p:sp>
      <p:grpSp>
        <p:nvGrpSpPr>
          <p:cNvPr id="9" name="Group 89">
            <a:extLst>
              <a:ext uri="{FF2B5EF4-FFF2-40B4-BE49-F238E27FC236}">
                <a16:creationId xmlns:a16="http://schemas.microsoft.com/office/drawing/2014/main" id="{9AAB8540-99D6-4621-87B7-95380926C5F1}"/>
              </a:ext>
            </a:extLst>
          </p:cNvPr>
          <p:cNvGrpSpPr>
            <a:grpSpLocks/>
          </p:cNvGrpSpPr>
          <p:nvPr/>
        </p:nvGrpSpPr>
        <p:grpSpPr bwMode="auto">
          <a:xfrm>
            <a:off x="7643747" y="320040"/>
            <a:ext cx="1079599" cy="161925"/>
            <a:chOff x="852" y="3385"/>
            <a:chExt cx="906" cy="136"/>
          </a:xfrm>
          <a:noFill/>
        </p:grpSpPr>
        <p:sp>
          <p:nvSpPr>
            <p:cNvPr id="10" name="AutoShape 90">
              <a:extLst>
                <a:ext uri="{FF2B5EF4-FFF2-40B4-BE49-F238E27FC236}">
                  <a16:creationId xmlns:a16="http://schemas.microsoft.com/office/drawing/2014/main" id="{3D1CD0CD-C939-4FB8-B4EB-A4E40426FA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9" y="3385"/>
              <a:ext cx="226" cy="136"/>
            </a:xfrm>
            <a:prstGeom prst="chevron">
              <a:avLst>
                <a:gd name="adj" fmla="val 41544"/>
              </a:avLst>
            </a:prstGeom>
            <a:grpFill/>
            <a:ln w="6350" algn="ctr">
              <a:solidFill>
                <a:srgbClr val="002060"/>
              </a:solidFill>
              <a:miter lim="800000"/>
              <a:headEnd type="none" w="sm" len="sm"/>
              <a:tailEnd type="none" w="med" len="lg"/>
            </a:ln>
          </p:spPr>
          <p:txBody>
            <a:bodyPr tIns="68580" bIns="68580" anchor="ctr"/>
            <a:lstStyle/>
            <a:p>
              <a:pPr algn="ctr">
                <a:defRPr/>
              </a:pPr>
              <a:endParaRPr lang="en-GB" sz="1214" dirty="0"/>
            </a:p>
          </p:txBody>
        </p:sp>
        <p:sp>
          <p:nvSpPr>
            <p:cNvPr id="11" name="AutoShape 91">
              <a:extLst>
                <a:ext uri="{FF2B5EF4-FFF2-40B4-BE49-F238E27FC236}">
                  <a16:creationId xmlns:a16="http://schemas.microsoft.com/office/drawing/2014/main" id="{BC1BAAC8-2A5E-4174-AEB3-4B24F55CB2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6" y="3385"/>
              <a:ext cx="225" cy="136"/>
            </a:xfrm>
            <a:prstGeom prst="chevron">
              <a:avLst>
                <a:gd name="adj" fmla="val 41544"/>
              </a:avLst>
            </a:prstGeom>
            <a:noFill/>
            <a:ln w="6350" algn="ctr">
              <a:solidFill>
                <a:srgbClr val="002060"/>
              </a:solidFill>
              <a:miter lim="800000"/>
              <a:headEnd type="none" w="sm" len="sm"/>
              <a:tailEnd type="none" w="med" len="lg"/>
            </a:ln>
          </p:spPr>
          <p:txBody>
            <a:bodyPr tIns="68580" bIns="68580" anchor="ctr"/>
            <a:lstStyle/>
            <a:p>
              <a:pPr algn="ctr">
                <a:defRPr/>
              </a:pPr>
              <a:endParaRPr lang="en-GB" sz="1214" dirty="0"/>
            </a:p>
          </p:txBody>
        </p:sp>
        <p:sp>
          <p:nvSpPr>
            <p:cNvPr id="12" name="AutoShape 92">
              <a:extLst>
                <a:ext uri="{FF2B5EF4-FFF2-40B4-BE49-F238E27FC236}">
                  <a16:creationId xmlns:a16="http://schemas.microsoft.com/office/drawing/2014/main" id="{1B297BDD-2831-4825-84AC-67986672A5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2" y="3385"/>
              <a:ext cx="226" cy="136"/>
            </a:xfrm>
            <a:prstGeom prst="chevron">
              <a:avLst>
                <a:gd name="adj" fmla="val 41544"/>
              </a:avLst>
            </a:prstGeom>
            <a:solidFill>
              <a:srgbClr val="002060"/>
            </a:solidFill>
            <a:ln w="6350" algn="ctr">
              <a:solidFill>
                <a:srgbClr val="002060"/>
              </a:solidFill>
              <a:miter lim="800000"/>
              <a:headEnd type="none" w="sm" len="sm"/>
              <a:tailEnd type="none" w="med" len="lg"/>
            </a:ln>
          </p:spPr>
          <p:txBody>
            <a:bodyPr tIns="68580" bIns="68580" anchor="ctr"/>
            <a:lstStyle/>
            <a:p>
              <a:pPr algn="ctr">
                <a:defRPr/>
              </a:pPr>
              <a:endParaRPr lang="en-GB" sz="1214" dirty="0"/>
            </a:p>
          </p:txBody>
        </p:sp>
        <p:sp>
          <p:nvSpPr>
            <p:cNvPr id="13" name="AutoShape 93">
              <a:extLst>
                <a:ext uri="{FF2B5EF4-FFF2-40B4-BE49-F238E27FC236}">
                  <a16:creationId xmlns:a16="http://schemas.microsoft.com/office/drawing/2014/main" id="{D425663C-BCB6-4983-A05A-F2B82D2473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2" y="3385"/>
              <a:ext cx="227" cy="136"/>
            </a:xfrm>
            <a:prstGeom prst="homePlate">
              <a:avLst>
                <a:gd name="adj" fmla="val 41728"/>
              </a:avLst>
            </a:prstGeom>
            <a:grpFill/>
            <a:ln w="6350" algn="ctr">
              <a:solidFill>
                <a:srgbClr val="002060"/>
              </a:solidFill>
              <a:miter lim="800000"/>
              <a:headEnd type="none" w="sm" len="sm"/>
              <a:tailEnd type="none" w="med" len="lg"/>
            </a:ln>
          </p:spPr>
          <p:txBody>
            <a:bodyPr tIns="68580" bIns="68580" anchor="ctr"/>
            <a:lstStyle/>
            <a:p>
              <a:pPr algn="ctr">
                <a:defRPr/>
              </a:pPr>
              <a:endParaRPr lang="en-GB" sz="1214" dirty="0"/>
            </a:p>
          </p:txBody>
        </p:sp>
      </p:grpSp>
    </p:spTree>
    <p:extLst>
      <p:ext uri="{BB962C8B-B14F-4D97-AF65-F5344CB8AC3E}">
        <p14:creationId xmlns:p14="http://schemas.microsoft.com/office/powerpoint/2010/main" val="15350595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47C9CBA-ADD4-4F09-AAA3-8564CBF6FF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871" y="869816"/>
            <a:ext cx="3568959" cy="368108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We can use TLS and have signed certificates placed on client and server</a:t>
            </a:r>
          </a:p>
          <a:p>
            <a:r>
              <a:rPr lang="en-US" dirty="0"/>
              <a:t>Server encrypts hash with a Private key. Client decrypts with </a:t>
            </a:r>
            <a:r>
              <a:rPr lang="en-US"/>
              <a:t>Public Key.</a:t>
            </a:r>
            <a:endParaRPr lang="en-US" dirty="0"/>
          </a:p>
          <a:p>
            <a:r>
              <a:rPr lang="en-US" dirty="0"/>
              <a:t>Since only the server has the private key, it assures the client it is communicating with the server.</a:t>
            </a:r>
          </a:p>
          <a:p>
            <a:r>
              <a:rPr lang="en-US" dirty="0"/>
              <a:t>Compute AES key using Diffie-Hellman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D8ADAE-A647-46D7-AB6E-418F9ECC2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Four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B7F0B7C-3F12-4563-AD80-493B98D62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upgrades: TLS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749CD9-F80D-45C4-809A-17411F51A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07EE3-A7AD-4D85-AA70-E0A9F1A7BE8D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15" name="Content Placeholder 6">
            <a:extLst>
              <a:ext uri="{FF2B5EF4-FFF2-40B4-BE49-F238E27FC236}">
                <a16:creationId xmlns:a16="http://schemas.microsoft.com/office/drawing/2014/main" id="{28D70EDE-B0AF-4F47-9201-AB43AA057E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6253" y="833657"/>
            <a:ext cx="4471122" cy="36695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</p:pic>
      <p:grpSp>
        <p:nvGrpSpPr>
          <p:cNvPr id="26" name="Group 89">
            <a:extLst>
              <a:ext uri="{FF2B5EF4-FFF2-40B4-BE49-F238E27FC236}">
                <a16:creationId xmlns:a16="http://schemas.microsoft.com/office/drawing/2014/main" id="{6B0D1118-200C-4290-92A4-12FFD2800696}"/>
              </a:ext>
            </a:extLst>
          </p:cNvPr>
          <p:cNvGrpSpPr>
            <a:grpSpLocks/>
          </p:cNvGrpSpPr>
          <p:nvPr/>
        </p:nvGrpSpPr>
        <p:grpSpPr bwMode="auto">
          <a:xfrm>
            <a:off x="7643747" y="320040"/>
            <a:ext cx="1079599" cy="161925"/>
            <a:chOff x="852" y="3385"/>
            <a:chExt cx="906" cy="136"/>
          </a:xfrm>
          <a:noFill/>
        </p:grpSpPr>
        <p:sp>
          <p:nvSpPr>
            <p:cNvPr id="27" name="AutoShape 90">
              <a:extLst>
                <a:ext uri="{FF2B5EF4-FFF2-40B4-BE49-F238E27FC236}">
                  <a16:creationId xmlns:a16="http://schemas.microsoft.com/office/drawing/2014/main" id="{E9FC7A62-A723-4753-BB34-3ECA301F6C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9" y="3385"/>
              <a:ext cx="226" cy="136"/>
            </a:xfrm>
            <a:prstGeom prst="chevron">
              <a:avLst>
                <a:gd name="adj" fmla="val 41544"/>
              </a:avLst>
            </a:prstGeom>
            <a:grpFill/>
            <a:ln w="6350" algn="ctr">
              <a:solidFill>
                <a:srgbClr val="002060"/>
              </a:solidFill>
              <a:miter lim="800000"/>
              <a:headEnd type="none" w="sm" len="sm"/>
              <a:tailEnd type="none" w="med" len="lg"/>
            </a:ln>
          </p:spPr>
          <p:txBody>
            <a:bodyPr tIns="68580" bIns="68580" anchor="ctr"/>
            <a:lstStyle/>
            <a:p>
              <a:pPr algn="ctr">
                <a:defRPr/>
              </a:pPr>
              <a:endParaRPr lang="en-GB" sz="1214" dirty="0"/>
            </a:p>
          </p:txBody>
        </p:sp>
        <p:sp>
          <p:nvSpPr>
            <p:cNvPr id="28" name="AutoShape 91">
              <a:extLst>
                <a:ext uri="{FF2B5EF4-FFF2-40B4-BE49-F238E27FC236}">
                  <a16:creationId xmlns:a16="http://schemas.microsoft.com/office/drawing/2014/main" id="{9FCEC873-271B-4CAD-B2DC-7C1B8F8CF4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6" y="3385"/>
              <a:ext cx="225" cy="136"/>
            </a:xfrm>
            <a:prstGeom prst="chevron">
              <a:avLst>
                <a:gd name="adj" fmla="val 41544"/>
              </a:avLst>
            </a:prstGeom>
            <a:noFill/>
            <a:ln w="6350" algn="ctr">
              <a:solidFill>
                <a:srgbClr val="002060"/>
              </a:solidFill>
              <a:miter lim="800000"/>
              <a:headEnd type="none" w="sm" len="sm"/>
              <a:tailEnd type="none" w="med" len="lg"/>
            </a:ln>
          </p:spPr>
          <p:txBody>
            <a:bodyPr tIns="68580" bIns="68580" anchor="ctr"/>
            <a:lstStyle/>
            <a:p>
              <a:pPr algn="ctr">
                <a:defRPr/>
              </a:pPr>
              <a:endParaRPr lang="en-GB" sz="1214" dirty="0"/>
            </a:p>
          </p:txBody>
        </p:sp>
        <p:sp>
          <p:nvSpPr>
            <p:cNvPr id="29" name="AutoShape 92">
              <a:extLst>
                <a:ext uri="{FF2B5EF4-FFF2-40B4-BE49-F238E27FC236}">
                  <a16:creationId xmlns:a16="http://schemas.microsoft.com/office/drawing/2014/main" id="{0A8F3222-F9EB-4DBB-BB1B-3C64F26595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2" y="3385"/>
              <a:ext cx="226" cy="136"/>
            </a:xfrm>
            <a:prstGeom prst="chevron">
              <a:avLst>
                <a:gd name="adj" fmla="val 41544"/>
              </a:avLst>
            </a:prstGeom>
            <a:solidFill>
              <a:srgbClr val="002060"/>
            </a:solidFill>
            <a:ln w="6350" algn="ctr">
              <a:solidFill>
                <a:srgbClr val="002060"/>
              </a:solidFill>
              <a:miter lim="800000"/>
              <a:headEnd type="none" w="sm" len="sm"/>
              <a:tailEnd type="none" w="med" len="lg"/>
            </a:ln>
          </p:spPr>
          <p:txBody>
            <a:bodyPr tIns="68580" bIns="68580" anchor="ctr"/>
            <a:lstStyle/>
            <a:p>
              <a:pPr algn="ctr">
                <a:defRPr/>
              </a:pPr>
              <a:endParaRPr lang="en-GB" sz="1214" dirty="0"/>
            </a:p>
          </p:txBody>
        </p:sp>
        <p:sp>
          <p:nvSpPr>
            <p:cNvPr id="30" name="AutoShape 93">
              <a:extLst>
                <a:ext uri="{FF2B5EF4-FFF2-40B4-BE49-F238E27FC236}">
                  <a16:creationId xmlns:a16="http://schemas.microsoft.com/office/drawing/2014/main" id="{34BBB945-F4C4-4DDF-9A9D-740CEF0B48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2" y="3385"/>
              <a:ext cx="227" cy="136"/>
            </a:xfrm>
            <a:prstGeom prst="homePlate">
              <a:avLst>
                <a:gd name="adj" fmla="val 41728"/>
              </a:avLst>
            </a:prstGeom>
            <a:grpFill/>
            <a:ln w="6350" algn="ctr">
              <a:solidFill>
                <a:srgbClr val="002060"/>
              </a:solidFill>
              <a:miter lim="800000"/>
              <a:headEnd type="none" w="sm" len="sm"/>
              <a:tailEnd type="none" w="med" len="lg"/>
            </a:ln>
          </p:spPr>
          <p:txBody>
            <a:bodyPr tIns="68580" bIns="68580" anchor="ctr"/>
            <a:lstStyle/>
            <a:p>
              <a:pPr algn="ctr">
                <a:defRPr/>
              </a:pPr>
              <a:endParaRPr lang="en-GB" sz="1214" dirty="0"/>
            </a:p>
          </p:txBody>
        </p:sp>
      </p:grpSp>
    </p:spTree>
    <p:extLst>
      <p:ext uri="{BB962C8B-B14F-4D97-AF65-F5344CB8AC3E}">
        <p14:creationId xmlns:p14="http://schemas.microsoft.com/office/powerpoint/2010/main" val="23054422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452DFAC-08D5-4E61-9C75-093063A70A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Mary Husain </a:t>
            </a:r>
            <a:r>
              <a:rPr lang="en-US" dirty="0"/>
              <a:t>(Leader)</a:t>
            </a:r>
            <a:endParaRPr lang="en-US" sz="1800" dirty="0"/>
          </a:p>
          <a:p>
            <a:pPr>
              <a:buFontTx/>
              <a:buChar char="-"/>
            </a:pPr>
            <a:r>
              <a:rPr lang="en-US" sz="1800" dirty="0"/>
              <a:t>Built the Backend Heroku Database for the ATM</a:t>
            </a:r>
          </a:p>
          <a:p>
            <a:pPr marL="0" indent="0">
              <a:buNone/>
            </a:pPr>
            <a:r>
              <a:rPr lang="en-US" sz="1800" dirty="0"/>
              <a:t>- Set up network communication between front end and backend</a:t>
            </a:r>
          </a:p>
          <a:p>
            <a:pPr marL="0" indent="0">
              <a:buNone/>
            </a:pPr>
            <a:r>
              <a:rPr lang="en-US" b="1" dirty="0"/>
              <a:t>Andrew Quijano</a:t>
            </a:r>
          </a:p>
          <a:p>
            <a:pPr>
              <a:buFontTx/>
              <a:buChar char="-"/>
            </a:pPr>
            <a:r>
              <a:rPr lang="en-US" sz="1800" dirty="0"/>
              <a:t>Completed PowerPoint slides on installation, security, etc.</a:t>
            </a:r>
          </a:p>
          <a:p>
            <a:pPr>
              <a:buFontTx/>
              <a:buChar char="-"/>
            </a:pPr>
            <a:r>
              <a:rPr lang="en-US" sz="1800" dirty="0"/>
              <a:t>Completed overall system design and code documentation</a:t>
            </a:r>
          </a:p>
          <a:p>
            <a:pPr marL="0" indent="0">
              <a:buNone/>
            </a:pPr>
            <a:r>
              <a:rPr lang="en-US" b="1" dirty="0"/>
              <a:t>Bryce </a:t>
            </a:r>
            <a:r>
              <a:rPr lang="en-US" b="1" dirty="0" err="1"/>
              <a:t>Yoo</a:t>
            </a:r>
            <a:endParaRPr lang="en-US" b="1" dirty="0"/>
          </a:p>
          <a:p>
            <a:pPr>
              <a:buFontTx/>
              <a:buChar char="-"/>
            </a:pPr>
            <a:r>
              <a:rPr lang="en-US" sz="1800" dirty="0"/>
              <a:t>Prepared project PowerPoint presentation</a:t>
            </a:r>
          </a:p>
          <a:p>
            <a:pPr>
              <a:buFontTx/>
              <a:buChar char="-"/>
            </a:pPr>
            <a:r>
              <a:rPr lang="en-US" sz="1800" dirty="0"/>
              <a:t>Designed and wrote front end of webpage</a:t>
            </a:r>
          </a:p>
          <a:p>
            <a:pPr marL="0" indent="0">
              <a:buNone/>
            </a:pPr>
            <a:r>
              <a:rPr lang="en-US" b="1" dirty="0"/>
              <a:t>Michal </a:t>
            </a:r>
            <a:r>
              <a:rPr lang="en-US" b="1" dirty="0" err="1"/>
              <a:t>Porubcin</a:t>
            </a:r>
            <a:endParaRPr lang="en-US" b="1" dirty="0"/>
          </a:p>
          <a:p>
            <a:pPr>
              <a:buFontTx/>
              <a:buChar char="-"/>
            </a:pPr>
            <a:r>
              <a:rPr lang="en-US" sz="1800" dirty="0"/>
              <a:t>Implemented AES and Hashing to the ATM service</a:t>
            </a:r>
          </a:p>
          <a:p>
            <a:pPr>
              <a:buFontTx/>
              <a:buChar char="-"/>
            </a:pPr>
            <a:r>
              <a:rPr lang="en-US" sz="1800" dirty="0"/>
              <a:t>Tested ATM program for bugs and validation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387B3E-22A5-4DA8-9AD0-433236139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Four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77FEA34-A186-4AA3-9620-E3DDD4843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Distribution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01F5D4-CCDD-4F4B-8707-0E338C269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07EE3-A7AD-4D85-AA70-E0A9F1A7BE8D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253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93731-B6D0-4120-9237-B6FEC807D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0AD65F-8875-42A1-B847-2AB5B518D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Four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0F7B23-9327-4840-838B-D96D17AA9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07EE3-A7AD-4D85-AA70-E0A9F1A7BE8D}" type="slidenum">
              <a:rPr lang="en-US" smtClean="0"/>
              <a:pPr/>
              <a:t>3</a:t>
            </a:fld>
            <a:endParaRPr lang="en-US" dirty="0"/>
          </a:p>
        </p:txBody>
      </p:sp>
      <p:graphicFrame>
        <p:nvGraphicFramePr>
          <p:cNvPr id="5" name="Group 3">
            <a:extLst>
              <a:ext uri="{FF2B5EF4-FFF2-40B4-BE49-F238E27FC236}">
                <a16:creationId xmlns:a16="http://schemas.microsoft.com/office/drawing/2014/main" id="{1AE51934-E3AA-477D-B1F2-24C34FB304F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34623998"/>
              </p:ext>
            </p:extLst>
          </p:nvPr>
        </p:nvGraphicFramePr>
        <p:xfrm>
          <a:off x="1179710" y="1340305"/>
          <a:ext cx="6775692" cy="3402638"/>
        </p:xfrm>
        <a:graphic>
          <a:graphicData uri="http://schemas.openxmlformats.org/drawingml/2006/table">
            <a:tbl>
              <a:tblPr/>
              <a:tblGrid>
                <a:gridCol w="16939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39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39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939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08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Subhead</a:t>
                      </a:r>
                    </a:p>
                  </a:txBody>
                  <a:tcPr marL="74295" marR="74295" marT="54000" marB="54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Subhead</a:t>
                      </a:r>
                    </a:p>
                  </a:txBody>
                  <a:tcPr marL="74295" marR="74295" marT="54000" marB="54000" anchor="ctr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Subhead</a:t>
                      </a:r>
                    </a:p>
                  </a:txBody>
                  <a:tcPr marL="74295" marR="74295" marT="54000" marB="54000" anchor="ctr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Subhead</a:t>
                      </a:r>
                    </a:p>
                  </a:txBody>
                  <a:tcPr marL="74295" marR="74295" marT="54000" marB="54000" anchor="ctr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36097">
                <a:tc>
                  <a:txBody>
                    <a:bodyPr/>
                    <a:lstStyle/>
                    <a:p>
                      <a:pPr marL="359623" marR="0" lvl="0" indent="-359623" algn="l" defTabSz="957998" rtl="0" eaLnBrk="0" fontAlgn="base" latinLnBrk="0" hangingPunct="0">
                        <a:lnSpc>
                          <a:spcPct val="106000"/>
                        </a:lnSpc>
                        <a:spcBef>
                          <a:spcPts val="1344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77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Users/Services</a:t>
                      </a:r>
                    </a:p>
                    <a:p>
                      <a:pPr marL="191002" marR="0" lvl="1" indent="-191002" algn="l" defTabSz="957998" rtl="0" eaLnBrk="0" fontAlgn="base" latinLnBrk="0" hangingPunct="0">
                        <a:lnSpc>
                          <a:spcPct val="106000"/>
                        </a:lnSpc>
                        <a:spcBef>
                          <a:spcPts val="1344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77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User features</a:t>
                      </a:r>
                    </a:p>
                    <a:p>
                      <a:pPr marL="191002" marR="0" lvl="1" indent="-191002" algn="l" defTabSz="957998" rtl="0" eaLnBrk="0" fontAlgn="base" latinLnBrk="0" hangingPunct="0">
                        <a:lnSpc>
                          <a:spcPct val="106000"/>
                        </a:lnSpc>
                        <a:spcBef>
                          <a:spcPts val="1344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77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ATM Services</a:t>
                      </a:r>
                    </a:p>
                  </a:txBody>
                  <a:tcPr marL="54001" marR="54001" marT="54000" marB="54000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59623" marR="0" lvl="0" indent="-359623" algn="l" defTabSz="957998" rtl="0" eaLnBrk="0" fontAlgn="base" latinLnBrk="0" hangingPunct="0">
                        <a:lnSpc>
                          <a:spcPct val="106000"/>
                        </a:lnSpc>
                        <a:spcBef>
                          <a:spcPts val="1344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77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Login/Sign up</a:t>
                      </a:r>
                    </a:p>
                    <a:p>
                      <a:pPr marL="191002" marR="0" lvl="1" indent="-191002" algn="l" defTabSz="957998" rtl="0" eaLnBrk="0" fontAlgn="base" latinLnBrk="0" hangingPunct="0">
                        <a:lnSpc>
                          <a:spcPct val="106000"/>
                        </a:lnSpc>
                        <a:spcBef>
                          <a:spcPts val="1344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77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Signup Screen</a:t>
                      </a:r>
                    </a:p>
                    <a:p>
                      <a:pPr marL="191002" marR="0" lvl="1" indent="-191002" algn="l" defTabSz="957998" rtl="0" eaLnBrk="0" fontAlgn="base" latinLnBrk="0" hangingPunct="0">
                        <a:lnSpc>
                          <a:spcPct val="106000"/>
                        </a:lnSpc>
                        <a:spcBef>
                          <a:spcPts val="1344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77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Login Screen</a:t>
                      </a:r>
                    </a:p>
                    <a:p>
                      <a:pPr marL="374545" marR="0" lvl="3" indent="0" algn="l" defTabSz="957998" rtl="0" eaLnBrk="0" fontAlgn="base" latinLnBrk="0" hangingPunct="0">
                        <a:lnSpc>
                          <a:spcPct val="106000"/>
                        </a:lnSpc>
                        <a:spcBef>
                          <a:spcPts val="576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2776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1" marR="54001" marT="54000" marB="540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59623" marR="0" lvl="0" indent="-359623" algn="l" defTabSz="957998" rtl="0" eaLnBrk="0" fontAlgn="base" latinLnBrk="0" hangingPunct="0">
                        <a:lnSpc>
                          <a:spcPct val="106000"/>
                        </a:lnSpc>
                        <a:spcBef>
                          <a:spcPts val="1344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77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Database</a:t>
                      </a:r>
                    </a:p>
                    <a:p>
                      <a:pPr marL="191002" marR="0" lvl="1" indent="-191002" algn="l" defTabSz="957998" rtl="0" eaLnBrk="0" fontAlgn="base" latinLnBrk="0" hangingPunct="0">
                        <a:lnSpc>
                          <a:spcPct val="106000"/>
                        </a:lnSpc>
                        <a:spcBef>
                          <a:spcPts val="1344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77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Heroku</a:t>
                      </a:r>
                    </a:p>
                    <a:p>
                      <a:pPr marL="374545" marR="0" lvl="2" indent="-183542" algn="l" defTabSz="957998" rtl="0" eaLnBrk="0" fontAlgn="base" latinLnBrk="0" hangingPunct="0">
                        <a:lnSpc>
                          <a:spcPct val="106000"/>
                        </a:lnSpc>
                        <a:spcBef>
                          <a:spcPts val="576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‒"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77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Why it is used</a:t>
                      </a:r>
                    </a:p>
                    <a:p>
                      <a:pPr marL="374545" marR="0" lvl="2" indent="-183542" algn="l" defTabSz="957998" rtl="0" eaLnBrk="0" fontAlgn="base" latinLnBrk="0" hangingPunct="0">
                        <a:lnSpc>
                          <a:spcPct val="106000"/>
                        </a:lnSpc>
                        <a:spcBef>
                          <a:spcPts val="576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‒"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77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How it is used</a:t>
                      </a:r>
                    </a:p>
                  </a:txBody>
                  <a:tcPr marL="54001" marR="54001" marT="54000" marB="540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59623" marR="0" lvl="0" indent="-359623" algn="l" defTabSz="957998" rtl="0" eaLnBrk="0" fontAlgn="base" latinLnBrk="0" hangingPunct="0">
                        <a:lnSpc>
                          <a:spcPct val="106000"/>
                        </a:lnSpc>
                        <a:spcBef>
                          <a:spcPts val="1344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77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Supported Security Features</a:t>
                      </a:r>
                    </a:p>
                    <a:p>
                      <a:pPr marL="191002" marR="0" lvl="1" indent="-191002" algn="l" defTabSz="957998" rtl="0" eaLnBrk="0" fontAlgn="base" latinLnBrk="0" hangingPunct="0">
                        <a:lnSpc>
                          <a:spcPct val="106000"/>
                        </a:lnSpc>
                        <a:spcBef>
                          <a:spcPts val="1344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77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AES</a:t>
                      </a:r>
                    </a:p>
                    <a:p>
                      <a:pPr marL="191002" marR="0" lvl="1" indent="-191002" algn="l" defTabSz="957998" rtl="0" eaLnBrk="0" fontAlgn="base" latinLnBrk="0" hangingPunct="0">
                        <a:lnSpc>
                          <a:spcPct val="106000"/>
                        </a:lnSpc>
                        <a:spcBef>
                          <a:spcPts val="1344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77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SHA-256</a:t>
                      </a:r>
                    </a:p>
                  </a:txBody>
                  <a:tcPr marL="54001" marR="54001" marT="54000" marB="54000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36097">
                <a:tc>
                  <a:txBody>
                    <a:bodyPr/>
                    <a:lstStyle/>
                    <a:p>
                      <a:pPr marL="359623" marR="0" lvl="0" indent="-359623" algn="l" defTabSz="957998" rtl="0" eaLnBrk="0" fontAlgn="base" latinLnBrk="0" hangingPunct="0">
                        <a:lnSpc>
                          <a:spcPct val="106000"/>
                        </a:lnSpc>
                        <a:spcBef>
                          <a:spcPts val="1344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77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Code Documentation/Workflow</a:t>
                      </a:r>
                    </a:p>
                    <a:p>
                      <a:pPr marL="191002" marR="0" lvl="1" indent="-191002" algn="l" defTabSz="957998" rtl="0" eaLnBrk="0" fontAlgn="base" latinLnBrk="0" hangingPunct="0">
                        <a:lnSpc>
                          <a:spcPct val="106000"/>
                        </a:lnSpc>
                        <a:spcBef>
                          <a:spcPts val="1344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77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Work Flow Diagram</a:t>
                      </a:r>
                    </a:p>
                    <a:p>
                      <a:pPr marL="191002" marR="0" lvl="1" indent="-191002" algn="l" defTabSz="957998" rtl="0" eaLnBrk="0" fontAlgn="base" latinLnBrk="0" hangingPunct="0">
                        <a:lnSpc>
                          <a:spcPct val="106000"/>
                        </a:lnSpc>
                        <a:spcBef>
                          <a:spcPts val="1344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77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Code Design</a:t>
                      </a:r>
                    </a:p>
                  </a:txBody>
                  <a:tcPr marL="54001" marR="54001" marT="54000" marB="54000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59623" marR="0" lvl="0" indent="-359623" algn="l" defTabSz="957998" rtl="0" eaLnBrk="0" fontAlgn="base" latinLnBrk="0" hangingPunct="0">
                        <a:lnSpc>
                          <a:spcPct val="106000"/>
                        </a:lnSpc>
                        <a:spcBef>
                          <a:spcPts val="1344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77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Main Interface</a:t>
                      </a:r>
                    </a:p>
                    <a:p>
                      <a:pPr marL="191002" marR="0" lvl="1" indent="-191002" algn="l" defTabSz="957998" rtl="0" eaLnBrk="0" fontAlgn="base" latinLnBrk="0" hangingPunct="0">
                        <a:lnSpc>
                          <a:spcPct val="106000"/>
                        </a:lnSpc>
                        <a:spcBef>
                          <a:spcPts val="1344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77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Login Screen</a:t>
                      </a:r>
                    </a:p>
                    <a:p>
                      <a:pPr marL="191002" marR="0" lvl="1" indent="-191002" algn="l" defTabSz="957998" rtl="0" eaLnBrk="0" fontAlgn="base" latinLnBrk="0" hangingPunct="0">
                        <a:lnSpc>
                          <a:spcPct val="106000"/>
                        </a:lnSpc>
                        <a:spcBef>
                          <a:spcPts val="1344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77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Signup Screen</a:t>
                      </a:r>
                    </a:p>
                    <a:p>
                      <a:pPr marL="374545" marR="0" lvl="3" indent="0" algn="l" defTabSz="957998" rtl="0" eaLnBrk="0" fontAlgn="base" latinLnBrk="0" hangingPunct="0">
                        <a:lnSpc>
                          <a:spcPct val="106000"/>
                        </a:lnSpc>
                        <a:spcBef>
                          <a:spcPts val="576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2776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1" marR="54001" marT="54000" marB="540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59623" marR="0" lvl="0" indent="-359623" algn="l" defTabSz="957998" rtl="0" eaLnBrk="0" fontAlgn="base" latinLnBrk="0" hangingPunct="0">
                        <a:lnSpc>
                          <a:spcPct val="106000"/>
                        </a:lnSpc>
                        <a:spcBef>
                          <a:spcPts val="1344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77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Database Implementation</a:t>
                      </a:r>
                    </a:p>
                    <a:p>
                      <a:pPr marL="191002" marR="0" lvl="1" indent="-191002" algn="l" defTabSz="957998" rtl="0" eaLnBrk="0" fontAlgn="base" latinLnBrk="0" hangingPunct="0">
                        <a:lnSpc>
                          <a:spcPct val="106000"/>
                        </a:lnSpc>
                        <a:spcBef>
                          <a:spcPts val="1344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77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Tables used</a:t>
                      </a:r>
                    </a:p>
                    <a:p>
                      <a:pPr marL="374545" marR="0" lvl="2" indent="-183542" algn="l" defTabSz="957998" rtl="0" eaLnBrk="0" fontAlgn="base" latinLnBrk="0" hangingPunct="0">
                        <a:lnSpc>
                          <a:spcPct val="106000"/>
                        </a:lnSpc>
                        <a:spcBef>
                          <a:spcPts val="576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‒"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77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Examples</a:t>
                      </a:r>
                    </a:p>
                    <a:p>
                      <a:pPr marL="374545" marR="0" lvl="3" indent="0" algn="l" defTabSz="957998" rtl="0" eaLnBrk="0" fontAlgn="base" latinLnBrk="0" hangingPunct="0">
                        <a:lnSpc>
                          <a:spcPct val="106000"/>
                        </a:lnSpc>
                        <a:spcBef>
                          <a:spcPts val="576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2776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1" marR="54001" marT="54000" marB="540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59623" marR="0" lvl="0" indent="-359623" algn="l" defTabSz="957998" rtl="0" eaLnBrk="0" fontAlgn="base" latinLnBrk="0" hangingPunct="0">
                        <a:lnSpc>
                          <a:spcPct val="106000"/>
                        </a:lnSpc>
                        <a:spcBef>
                          <a:spcPts val="1344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77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Hash Function Encryption</a:t>
                      </a:r>
                    </a:p>
                    <a:p>
                      <a:pPr marL="191002" marR="0" lvl="1" indent="-191002" algn="l" defTabSz="957998" rtl="0" eaLnBrk="0" fontAlgn="base" latinLnBrk="0" hangingPunct="0">
                        <a:lnSpc>
                          <a:spcPct val="106000"/>
                        </a:lnSpc>
                        <a:spcBef>
                          <a:spcPts val="1344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77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Blowfish</a:t>
                      </a:r>
                    </a:p>
                    <a:p>
                      <a:pPr marL="374545" marR="0" lvl="2" indent="-183542" algn="l" defTabSz="957998" rtl="0" eaLnBrk="0" fontAlgn="base" latinLnBrk="0" hangingPunct="0">
                        <a:lnSpc>
                          <a:spcPct val="106000"/>
                        </a:lnSpc>
                        <a:spcBef>
                          <a:spcPts val="576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‒"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77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Why it is used</a:t>
                      </a:r>
                    </a:p>
                    <a:p>
                      <a:pPr marL="374545" marR="0" lvl="2" indent="-183542" algn="l" defTabSz="957998" rtl="0" eaLnBrk="0" fontAlgn="base" latinLnBrk="0" hangingPunct="0">
                        <a:lnSpc>
                          <a:spcPct val="106000"/>
                        </a:lnSpc>
                        <a:spcBef>
                          <a:spcPts val="576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‒"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77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Examples</a:t>
                      </a:r>
                    </a:p>
                  </a:txBody>
                  <a:tcPr marL="54001" marR="54001" marT="54000" marB="54000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7103">
                <a:tc>
                  <a:txBody>
                    <a:bodyPr/>
                    <a:lstStyle/>
                    <a:p>
                      <a:pPr marL="359623" marR="0" lvl="0" indent="-359623" algn="l" defTabSz="957998" rtl="0" eaLnBrk="0" fontAlgn="base" latinLnBrk="0" hangingPunct="0">
                        <a:lnSpc>
                          <a:spcPct val="106000"/>
                        </a:lnSpc>
                        <a:spcBef>
                          <a:spcPts val="1344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77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Installation</a:t>
                      </a:r>
                    </a:p>
                    <a:p>
                      <a:pPr marL="191002" marR="0" lvl="1" indent="-191002" algn="l" defTabSz="957998" rtl="0" eaLnBrk="0" fontAlgn="base" latinLnBrk="0" hangingPunct="0">
                        <a:lnSpc>
                          <a:spcPct val="106000"/>
                        </a:lnSpc>
                        <a:spcBef>
                          <a:spcPts val="1344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77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Required Packages</a:t>
                      </a:r>
                    </a:p>
                    <a:p>
                      <a:pPr marL="191002" marR="0" lvl="1" indent="-191002" algn="l" defTabSz="957998" rtl="0" eaLnBrk="0" fontAlgn="base" latinLnBrk="0" hangingPunct="0">
                        <a:lnSpc>
                          <a:spcPct val="106000"/>
                        </a:lnSpc>
                        <a:spcBef>
                          <a:spcPts val="1344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2776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1" marR="54001" marT="54000" marB="54000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59623" marR="0" lvl="0" indent="-359623" algn="l" defTabSz="957998" rtl="0" eaLnBrk="0" fontAlgn="base" latinLnBrk="0" hangingPunct="0">
                        <a:lnSpc>
                          <a:spcPct val="106000"/>
                        </a:lnSpc>
                        <a:spcBef>
                          <a:spcPts val="1344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77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Modify Account</a:t>
                      </a:r>
                    </a:p>
                    <a:p>
                      <a:pPr marL="191002" marR="0" lvl="1" indent="-191002" algn="l" defTabSz="957998" rtl="0" eaLnBrk="0" fontAlgn="base" latinLnBrk="0" hangingPunct="0">
                        <a:lnSpc>
                          <a:spcPct val="106000"/>
                        </a:lnSpc>
                        <a:spcBef>
                          <a:spcPts val="1344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77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Deposit</a:t>
                      </a:r>
                    </a:p>
                    <a:p>
                      <a:pPr marL="191002" marR="0" lvl="1" indent="-191002" algn="l" defTabSz="957998" rtl="0" eaLnBrk="0" fontAlgn="base" latinLnBrk="0" hangingPunct="0">
                        <a:lnSpc>
                          <a:spcPct val="106000"/>
                        </a:lnSpc>
                        <a:spcBef>
                          <a:spcPts val="1344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77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Withdraw </a:t>
                      </a:r>
                    </a:p>
                  </a:txBody>
                  <a:tcPr marL="54001" marR="54001" marT="54000" marB="540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59623" marR="0" lvl="0" indent="-359623" algn="l" defTabSz="957998" rtl="0" eaLnBrk="0" fontAlgn="base" latinLnBrk="0" hangingPunct="0">
                        <a:lnSpc>
                          <a:spcPct val="106000"/>
                        </a:lnSpc>
                        <a:spcBef>
                          <a:spcPts val="1344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77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Database View</a:t>
                      </a:r>
                    </a:p>
                    <a:p>
                      <a:pPr marL="191002" marR="0" lvl="1" indent="-191002" algn="l" defTabSz="957998" rtl="0" eaLnBrk="0" fontAlgn="base" latinLnBrk="0" hangingPunct="0">
                        <a:lnSpc>
                          <a:spcPct val="106000"/>
                        </a:lnSpc>
                        <a:spcBef>
                          <a:spcPts val="1344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77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At runtime</a:t>
                      </a:r>
                    </a:p>
                  </a:txBody>
                  <a:tcPr marL="54001" marR="54001" marT="54000" marB="540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59623" marR="0" lvl="0" indent="-359623" algn="l" defTabSz="957998" rtl="0" eaLnBrk="0" fontAlgn="base" latinLnBrk="0" hangingPunct="0">
                        <a:lnSpc>
                          <a:spcPct val="106000"/>
                        </a:lnSpc>
                        <a:spcBef>
                          <a:spcPts val="1344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77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Future Development</a:t>
                      </a:r>
                    </a:p>
                    <a:p>
                      <a:pPr marL="191002" marR="0" lvl="1" indent="-191002" algn="l" defTabSz="957998" rtl="0" eaLnBrk="0" fontAlgn="base" latinLnBrk="0" hangingPunct="0">
                        <a:lnSpc>
                          <a:spcPct val="106000"/>
                        </a:lnSpc>
                        <a:spcBef>
                          <a:spcPts val="1344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77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ATM Server Authentication</a:t>
                      </a:r>
                    </a:p>
                    <a:p>
                      <a:pPr marL="191002" marR="0" lvl="1" indent="-191002" algn="l" defTabSz="957998" rtl="0" eaLnBrk="0" fontAlgn="base" latinLnBrk="0" hangingPunct="0">
                        <a:lnSpc>
                          <a:spcPct val="106000"/>
                        </a:lnSpc>
                        <a:spcBef>
                          <a:spcPts val="1344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77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Client Authentication</a:t>
                      </a:r>
                    </a:p>
                  </a:txBody>
                  <a:tcPr marL="54001" marR="54001" marT="54000" marB="54000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AutoShape 32">
            <a:extLst>
              <a:ext uri="{FF2B5EF4-FFF2-40B4-BE49-F238E27FC236}">
                <a16:creationId xmlns:a16="http://schemas.microsoft.com/office/drawing/2014/main" id="{5C0BB23B-FD5F-40FF-BD44-91C9AF28DB81}"/>
              </a:ext>
            </a:extLst>
          </p:cNvPr>
          <p:cNvSpPr>
            <a:spLocks noChangeArrowheads="1"/>
          </p:cNvSpPr>
          <p:nvPr/>
        </p:nvSpPr>
        <p:spPr bwMode="gray">
          <a:xfrm>
            <a:off x="1168103" y="856343"/>
            <a:ext cx="1793025" cy="438150"/>
          </a:xfrm>
          <a:prstGeom prst="chevron">
            <a:avLst>
              <a:gd name="adj" fmla="val 34952"/>
            </a:avLst>
          </a:prstGeom>
          <a:solidFill>
            <a:srgbClr val="002060"/>
          </a:solidFill>
          <a:ln w="12700" cap="rnd" algn="ctr">
            <a:noFill/>
            <a:miter lim="800000"/>
            <a:headEnd/>
            <a:tailEnd/>
          </a:ln>
        </p:spPr>
        <p:txBody>
          <a:bodyPr lIns="137160" anchor="ctr" anchorCtr="1"/>
          <a:lstStyle/>
          <a:p>
            <a:pPr algn="ctr">
              <a:lnSpc>
                <a:spcPct val="106000"/>
              </a:lnSpc>
              <a:defRPr/>
            </a:pPr>
            <a:r>
              <a:rPr lang="en-US" sz="1050" b="1" dirty="0">
                <a:solidFill>
                  <a:schemeClr val="bg1"/>
                </a:solidFill>
              </a:rPr>
              <a:t>Core Functionality</a:t>
            </a:r>
          </a:p>
        </p:txBody>
      </p:sp>
      <p:sp>
        <p:nvSpPr>
          <p:cNvPr id="7" name="AutoShape 33">
            <a:extLst>
              <a:ext uri="{FF2B5EF4-FFF2-40B4-BE49-F238E27FC236}">
                <a16:creationId xmlns:a16="http://schemas.microsoft.com/office/drawing/2014/main" id="{7EA527C2-BAC6-4E8F-8F87-475053ADA229}"/>
              </a:ext>
            </a:extLst>
          </p:cNvPr>
          <p:cNvSpPr>
            <a:spLocks noChangeArrowheads="1"/>
          </p:cNvSpPr>
          <p:nvPr/>
        </p:nvSpPr>
        <p:spPr bwMode="gray">
          <a:xfrm>
            <a:off x="2832860" y="856343"/>
            <a:ext cx="1793025" cy="438150"/>
          </a:xfrm>
          <a:prstGeom prst="chevron">
            <a:avLst>
              <a:gd name="adj" fmla="val 34975"/>
            </a:avLst>
          </a:prstGeom>
          <a:solidFill>
            <a:srgbClr val="002060"/>
          </a:solidFill>
          <a:ln w="12700" cap="rnd" algn="ctr">
            <a:noFill/>
            <a:miter lim="800000"/>
            <a:headEnd/>
            <a:tailEnd/>
          </a:ln>
        </p:spPr>
        <p:txBody>
          <a:bodyPr lIns="137160" anchor="ctr" anchorCtr="1"/>
          <a:lstStyle/>
          <a:p>
            <a:pPr algn="ctr">
              <a:lnSpc>
                <a:spcPct val="106000"/>
              </a:lnSpc>
              <a:defRPr/>
            </a:pPr>
            <a:r>
              <a:rPr lang="en-US" sz="1050" b="1" dirty="0">
                <a:solidFill>
                  <a:schemeClr val="bg1"/>
                </a:solidFill>
              </a:rPr>
              <a:t>User Interface</a:t>
            </a:r>
          </a:p>
        </p:txBody>
      </p:sp>
      <p:sp>
        <p:nvSpPr>
          <p:cNvPr id="8" name="AutoShape 34">
            <a:extLst>
              <a:ext uri="{FF2B5EF4-FFF2-40B4-BE49-F238E27FC236}">
                <a16:creationId xmlns:a16="http://schemas.microsoft.com/office/drawing/2014/main" id="{2C53D9A4-EB50-4F16-8EF2-59C3E4E152F2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97620" y="856343"/>
            <a:ext cx="1793025" cy="438150"/>
          </a:xfrm>
          <a:prstGeom prst="chevron">
            <a:avLst>
              <a:gd name="adj" fmla="val 34975"/>
            </a:avLst>
          </a:prstGeom>
          <a:solidFill>
            <a:srgbClr val="002060"/>
          </a:solidFill>
          <a:ln w="12700" cap="rnd" algn="ctr">
            <a:noFill/>
            <a:miter lim="800000"/>
            <a:headEnd/>
            <a:tailEnd/>
          </a:ln>
        </p:spPr>
        <p:txBody>
          <a:bodyPr lIns="137160" anchor="ctr" anchorCtr="1"/>
          <a:lstStyle/>
          <a:p>
            <a:pPr algn="ctr">
              <a:lnSpc>
                <a:spcPct val="106000"/>
              </a:lnSpc>
              <a:defRPr/>
            </a:pPr>
            <a:r>
              <a:rPr lang="en-US" sz="1050" b="1" dirty="0">
                <a:solidFill>
                  <a:schemeClr val="bg1"/>
                </a:solidFill>
              </a:rPr>
              <a:t>Database</a:t>
            </a:r>
          </a:p>
        </p:txBody>
      </p:sp>
      <p:sp>
        <p:nvSpPr>
          <p:cNvPr id="9" name="AutoShape 35">
            <a:extLst>
              <a:ext uri="{FF2B5EF4-FFF2-40B4-BE49-F238E27FC236}">
                <a16:creationId xmlns:a16="http://schemas.microsoft.com/office/drawing/2014/main" id="{533689AF-1CEC-46D9-9C51-E7CC01A5C70E}"/>
              </a:ext>
            </a:extLst>
          </p:cNvPr>
          <p:cNvSpPr>
            <a:spLocks noChangeArrowheads="1"/>
          </p:cNvSpPr>
          <p:nvPr/>
        </p:nvSpPr>
        <p:spPr bwMode="gray">
          <a:xfrm>
            <a:off x="6162377" y="856343"/>
            <a:ext cx="1793025" cy="438150"/>
          </a:xfrm>
          <a:prstGeom prst="chevron">
            <a:avLst>
              <a:gd name="adj" fmla="val 34975"/>
            </a:avLst>
          </a:prstGeom>
          <a:solidFill>
            <a:srgbClr val="002060"/>
          </a:solidFill>
          <a:ln w="12700" cap="rnd" algn="ctr">
            <a:noFill/>
            <a:miter lim="800000"/>
            <a:headEnd/>
            <a:tailEnd/>
          </a:ln>
        </p:spPr>
        <p:txBody>
          <a:bodyPr lIns="137160" anchor="ctr" anchorCtr="1"/>
          <a:lstStyle/>
          <a:p>
            <a:pPr algn="ctr">
              <a:lnSpc>
                <a:spcPct val="106000"/>
              </a:lnSpc>
              <a:defRPr/>
            </a:pPr>
            <a:r>
              <a:rPr lang="en-US" sz="1050" b="1" dirty="0">
                <a:solidFill>
                  <a:schemeClr val="bg1"/>
                </a:solidFill>
              </a:rPr>
              <a:t>Encryption</a:t>
            </a:r>
          </a:p>
        </p:txBody>
      </p:sp>
    </p:spTree>
    <p:extLst>
      <p:ext uri="{BB962C8B-B14F-4D97-AF65-F5344CB8AC3E}">
        <p14:creationId xmlns:p14="http://schemas.microsoft.com/office/powerpoint/2010/main" val="27465325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DDFAB6E-9EE9-4E4F-BF78-1CAEA2C9D9A8}"/>
              </a:ext>
            </a:extLst>
          </p:cNvPr>
          <p:cNvSpPr/>
          <p:nvPr/>
        </p:nvSpPr>
        <p:spPr>
          <a:xfrm>
            <a:off x="430617" y="2392819"/>
            <a:ext cx="8282763" cy="36576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8DDD72B-E563-47BC-9E1A-B47468FB03AF}"/>
              </a:ext>
            </a:extLst>
          </p:cNvPr>
          <p:cNvSpPr/>
          <p:nvPr/>
        </p:nvSpPr>
        <p:spPr>
          <a:xfrm>
            <a:off x="430617" y="866453"/>
            <a:ext cx="8282763" cy="36576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C0F1935-BF7A-4536-9740-466FDD274B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871" y="869816"/>
            <a:ext cx="8191794" cy="368108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User Accounts</a:t>
            </a:r>
          </a:p>
          <a:p>
            <a:pPr marL="458787" lvl="1" indent="-285750">
              <a:buFont typeface="Wingdings" panose="05000000000000000000" pitchFamily="2" charset="2"/>
              <a:buChar char="v"/>
            </a:pPr>
            <a:r>
              <a:rPr lang="en-US" sz="1700" dirty="0"/>
              <a:t>First Name</a:t>
            </a:r>
          </a:p>
          <a:p>
            <a:pPr marL="458787" lvl="1" indent="-285750">
              <a:buFont typeface="Wingdings" panose="05000000000000000000" pitchFamily="2" charset="2"/>
              <a:buChar char="v"/>
            </a:pPr>
            <a:r>
              <a:rPr lang="en-US" sz="1700" dirty="0"/>
              <a:t>Last Name</a:t>
            </a:r>
          </a:p>
          <a:p>
            <a:pPr marL="458787" lvl="1" indent="-285750">
              <a:buFont typeface="Wingdings" panose="05000000000000000000" pitchFamily="2" charset="2"/>
              <a:buChar char="v"/>
            </a:pPr>
            <a:r>
              <a:rPr lang="en-US" sz="1700" dirty="0"/>
              <a:t>PIN Code</a:t>
            </a:r>
          </a:p>
          <a:p>
            <a:pPr marL="458787" lvl="1" indent="-285750">
              <a:buFont typeface="Wingdings" panose="05000000000000000000" pitchFamily="2" charset="2"/>
              <a:buChar char="v"/>
            </a:pPr>
            <a:r>
              <a:rPr lang="en-US" sz="1700" dirty="0"/>
              <a:t>Account Balance</a:t>
            </a:r>
          </a:p>
          <a:p>
            <a:pPr marL="0" indent="0">
              <a:buNone/>
            </a:pPr>
            <a:r>
              <a:rPr lang="en-US" dirty="0"/>
              <a:t>Services</a:t>
            </a:r>
          </a:p>
          <a:p>
            <a:pPr marL="173037" lvl="1" indent="0">
              <a:buNone/>
            </a:pPr>
            <a:r>
              <a:rPr lang="en-US" sz="1700" dirty="0"/>
              <a:t>Withdrawals</a:t>
            </a:r>
          </a:p>
          <a:p>
            <a:pPr marL="742950" lvl="2" indent="-285750">
              <a:buFont typeface="Wingdings" panose="05000000000000000000" pitchFamily="2" charset="2"/>
              <a:buChar char="v"/>
            </a:pPr>
            <a:r>
              <a:rPr lang="en-US" dirty="0"/>
              <a:t>Multiples of $20</a:t>
            </a:r>
          </a:p>
          <a:p>
            <a:pPr marL="742950" lvl="2" indent="-285750">
              <a:buFont typeface="Wingdings" panose="05000000000000000000" pitchFamily="2" charset="2"/>
              <a:buChar char="v"/>
            </a:pPr>
            <a:r>
              <a:rPr lang="en-US" dirty="0"/>
              <a:t>Quick withdrawal options from $20 - $100</a:t>
            </a:r>
          </a:p>
          <a:p>
            <a:pPr marL="742950" lvl="2" indent="-285750">
              <a:buFont typeface="Wingdings" panose="05000000000000000000" pitchFamily="2" charset="2"/>
              <a:buChar char="v"/>
            </a:pPr>
            <a:r>
              <a:rPr lang="en-US" dirty="0"/>
              <a:t>Manual for amounts larger than $100</a:t>
            </a:r>
          </a:p>
          <a:p>
            <a:pPr marL="173037" lvl="1" indent="0">
              <a:buNone/>
            </a:pPr>
            <a:r>
              <a:rPr lang="en-US" sz="1700" dirty="0"/>
              <a:t>Deposits</a:t>
            </a:r>
          </a:p>
          <a:p>
            <a:pPr marL="742950" lvl="2" indent="-285750">
              <a:buFont typeface="Wingdings" panose="05000000000000000000" pitchFamily="2" charset="2"/>
              <a:buChar char="v"/>
            </a:pPr>
            <a:r>
              <a:rPr lang="en-US" dirty="0"/>
              <a:t>Any positive amount (minimum $0.01)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DAEA77-A3A3-41CF-9E79-38786B29C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Four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22072E9-14BE-47EB-86F1-3681179B1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Functionality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1D6DDD-88BF-4A82-A17E-DD3353310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07EE3-A7AD-4D85-AA70-E0A9F1A7BE8D}" type="slidenum">
              <a:rPr lang="en-US" smtClean="0"/>
              <a:pPr/>
              <a:t>4</a:t>
            </a:fld>
            <a:endParaRPr lang="en-US" dirty="0"/>
          </a:p>
        </p:txBody>
      </p:sp>
      <p:grpSp>
        <p:nvGrpSpPr>
          <p:cNvPr id="10" name="Group 89">
            <a:extLst>
              <a:ext uri="{FF2B5EF4-FFF2-40B4-BE49-F238E27FC236}">
                <a16:creationId xmlns:a16="http://schemas.microsoft.com/office/drawing/2014/main" id="{0808CFC5-6272-4B7E-BBA4-BC4C3FBEAAA6}"/>
              </a:ext>
            </a:extLst>
          </p:cNvPr>
          <p:cNvGrpSpPr>
            <a:grpSpLocks/>
          </p:cNvGrpSpPr>
          <p:nvPr/>
        </p:nvGrpSpPr>
        <p:grpSpPr bwMode="auto">
          <a:xfrm>
            <a:off x="7643747" y="320040"/>
            <a:ext cx="1079599" cy="161925"/>
            <a:chOff x="852" y="3385"/>
            <a:chExt cx="906" cy="136"/>
          </a:xfrm>
          <a:solidFill>
            <a:schemeClr val="accent2">
              <a:lumMod val="75000"/>
            </a:schemeClr>
          </a:solidFill>
        </p:grpSpPr>
        <p:sp>
          <p:nvSpPr>
            <p:cNvPr id="11" name="AutoShape 90">
              <a:extLst>
                <a:ext uri="{FF2B5EF4-FFF2-40B4-BE49-F238E27FC236}">
                  <a16:creationId xmlns:a16="http://schemas.microsoft.com/office/drawing/2014/main" id="{0BA8C6F5-E325-4CA7-A692-A51EE8E988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9" y="3385"/>
              <a:ext cx="226" cy="136"/>
            </a:xfrm>
            <a:prstGeom prst="chevron">
              <a:avLst>
                <a:gd name="adj" fmla="val 41544"/>
              </a:avLst>
            </a:prstGeom>
            <a:solidFill>
              <a:schemeClr val="bg1"/>
            </a:solidFill>
            <a:ln w="6350" algn="ctr">
              <a:solidFill>
                <a:srgbClr val="002060"/>
              </a:solidFill>
              <a:miter lim="800000"/>
              <a:headEnd type="none" w="sm" len="sm"/>
              <a:tailEnd type="none" w="med" len="lg"/>
            </a:ln>
          </p:spPr>
          <p:txBody>
            <a:bodyPr tIns="68580" bIns="68580" anchor="ctr"/>
            <a:lstStyle/>
            <a:p>
              <a:pPr algn="ctr">
                <a:defRPr/>
              </a:pPr>
              <a:endParaRPr lang="en-GB" sz="1214" dirty="0"/>
            </a:p>
          </p:txBody>
        </p:sp>
        <p:sp>
          <p:nvSpPr>
            <p:cNvPr id="12" name="AutoShape 91">
              <a:extLst>
                <a:ext uri="{FF2B5EF4-FFF2-40B4-BE49-F238E27FC236}">
                  <a16:creationId xmlns:a16="http://schemas.microsoft.com/office/drawing/2014/main" id="{A79C7063-35B9-4DBE-869E-04ACB1E0EB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6" y="3385"/>
              <a:ext cx="225" cy="136"/>
            </a:xfrm>
            <a:prstGeom prst="chevron">
              <a:avLst>
                <a:gd name="adj" fmla="val 41544"/>
              </a:avLst>
            </a:prstGeom>
            <a:solidFill>
              <a:schemeClr val="bg1"/>
            </a:solidFill>
            <a:ln w="6350" algn="ctr">
              <a:solidFill>
                <a:srgbClr val="002060"/>
              </a:solidFill>
              <a:miter lim="800000"/>
              <a:headEnd type="none" w="sm" len="sm"/>
              <a:tailEnd type="none" w="med" len="lg"/>
            </a:ln>
          </p:spPr>
          <p:txBody>
            <a:bodyPr tIns="68580" bIns="68580" anchor="ctr"/>
            <a:lstStyle/>
            <a:p>
              <a:pPr algn="ctr">
                <a:defRPr/>
              </a:pPr>
              <a:endParaRPr lang="en-GB" sz="1214" dirty="0"/>
            </a:p>
          </p:txBody>
        </p:sp>
        <p:sp>
          <p:nvSpPr>
            <p:cNvPr id="13" name="AutoShape 92">
              <a:extLst>
                <a:ext uri="{FF2B5EF4-FFF2-40B4-BE49-F238E27FC236}">
                  <a16:creationId xmlns:a16="http://schemas.microsoft.com/office/drawing/2014/main" id="{C43CB012-AEFD-4846-9A0C-FF415AFFFD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2" y="3385"/>
              <a:ext cx="226" cy="136"/>
            </a:xfrm>
            <a:prstGeom prst="chevron">
              <a:avLst>
                <a:gd name="adj" fmla="val 41544"/>
              </a:avLst>
            </a:prstGeom>
            <a:solidFill>
              <a:schemeClr val="bg1"/>
            </a:solidFill>
            <a:ln w="6350" algn="ctr">
              <a:solidFill>
                <a:srgbClr val="002060"/>
              </a:solidFill>
              <a:miter lim="800000"/>
              <a:headEnd type="none" w="sm" len="sm"/>
              <a:tailEnd type="none" w="med" len="lg"/>
            </a:ln>
          </p:spPr>
          <p:txBody>
            <a:bodyPr tIns="68580" bIns="68580" anchor="ctr"/>
            <a:lstStyle/>
            <a:p>
              <a:pPr algn="ctr">
                <a:defRPr/>
              </a:pPr>
              <a:endParaRPr lang="en-GB" sz="1214" dirty="0"/>
            </a:p>
          </p:txBody>
        </p:sp>
        <p:sp>
          <p:nvSpPr>
            <p:cNvPr id="14" name="AutoShape 93">
              <a:extLst>
                <a:ext uri="{FF2B5EF4-FFF2-40B4-BE49-F238E27FC236}">
                  <a16:creationId xmlns:a16="http://schemas.microsoft.com/office/drawing/2014/main" id="{5943A4D3-7B89-44F2-AFE9-B4973747B1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2" y="3385"/>
              <a:ext cx="227" cy="136"/>
            </a:xfrm>
            <a:prstGeom prst="homePlate">
              <a:avLst>
                <a:gd name="adj" fmla="val 41728"/>
              </a:avLst>
            </a:prstGeom>
            <a:solidFill>
              <a:srgbClr val="002060"/>
            </a:solidFill>
            <a:ln w="6350" algn="ctr">
              <a:solidFill>
                <a:srgbClr val="002060"/>
              </a:solidFill>
              <a:miter lim="800000"/>
              <a:headEnd type="none" w="sm" len="sm"/>
              <a:tailEnd type="none" w="med" len="lg"/>
            </a:ln>
          </p:spPr>
          <p:txBody>
            <a:bodyPr tIns="68580" bIns="68580" anchor="ctr"/>
            <a:lstStyle/>
            <a:p>
              <a:pPr algn="ctr">
                <a:defRPr/>
              </a:pPr>
              <a:endParaRPr lang="en-GB" sz="1214" dirty="0"/>
            </a:p>
          </p:txBody>
        </p:sp>
      </p:grpSp>
    </p:spTree>
    <p:extLst>
      <p:ext uri="{BB962C8B-B14F-4D97-AF65-F5344CB8AC3E}">
        <p14:creationId xmlns:p14="http://schemas.microsoft.com/office/powerpoint/2010/main" val="1435981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C0F1935-BF7A-4536-9740-466FDD274B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871" y="869816"/>
            <a:ext cx="8191794" cy="3681081"/>
          </a:xfrm>
        </p:spPr>
        <p:txBody>
          <a:bodyPr/>
          <a:lstStyle/>
          <a:p>
            <a:r>
              <a:rPr lang="en-US" dirty="0"/>
              <a:t>To install: Create new Project, and select ASP.NET Web Application</a:t>
            </a:r>
          </a:p>
          <a:p>
            <a:r>
              <a:rPr lang="en-US" dirty="0"/>
              <a:t>Select ASP.NET 4.6.1 Templates, Web Form. </a:t>
            </a:r>
          </a:p>
          <a:p>
            <a:r>
              <a:rPr lang="en-US" dirty="0"/>
              <a:t>After copying/adding files to solutions, install the following packages (seen in </a:t>
            </a:r>
            <a:r>
              <a:rPr lang="en-US" dirty="0" err="1"/>
              <a:t>packages.config</a:t>
            </a:r>
            <a:r>
              <a:rPr lang="en-US" dirty="0"/>
              <a:t>) using Nuget.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DAEA77-A3A3-41CF-9E79-38786B29C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Four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22072E9-14BE-47EB-86F1-3681179B1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1D6DDD-88BF-4A82-A17E-DD3353310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07EE3-A7AD-4D85-AA70-E0A9F1A7BE8D}" type="slidenum">
              <a:rPr lang="en-US" smtClean="0"/>
              <a:pPr/>
              <a:t>5</a:t>
            </a:fld>
            <a:endParaRPr lang="en-US" dirty="0"/>
          </a:p>
        </p:txBody>
      </p:sp>
      <p:grpSp>
        <p:nvGrpSpPr>
          <p:cNvPr id="10" name="Group 89">
            <a:extLst>
              <a:ext uri="{FF2B5EF4-FFF2-40B4-BE49-F238E27FC236}">
                <a16:creationId xmlns:a16="http://schemas.microsoft.com/office/drawing/2014/main" id="{0808CFC5-6272-4B7E-BBA4-BC4C3FBEAAA6}"/>
              </a:ext>
            </a:extLst>
          </p:cNvPr>
          <p:cNvGrpSpPr>
            <a:grpSpLocks/>
          </p:cNvGrpSpPr>
          <p:nvPr/>
        </p:nvGrpSpPr>
        <p:grpSpPr bwMode="auto">
          <a:xfrm>
            <a:off x="7643747" y="320040"/>
            <a:ext cx="1079599" cy="161925"/>
            <a:chOff x="852" y="3385"/>
            <a:chExt cx="906" cy="136"/>
          </a:xfrm>
          <a:solidFill>
            <a:schemeClr val="accent2">
              <a:lumMod val="75000"/>
            </a:schemeClr>
          </a:solidFill>
        </p:grpSpPr>
        <p:sp>
          <p:nvSpPr>
            <p:cNvPr id="11" name="AutoShape 90">
              <a:extLst>
                <a:ext uri="{FF2B5EF4-FFF2-40B4-BE49-F238E27FC236}">
                  <a16:creationId xmlns:a16="http://schemas.microsoft.com/office/drawing/2014/main" id="{0BA8C6F5-E325-4CA7-A692-A51EE8E988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9" y="3385"/>
              <a:ext cx="226" cy="136"/>
            </a:xfrm>
            <a:prstGeom prst="chevron">
              <a:avLst>
                <a:gd name="adj" fmla="val 41544"/>
              </a:avLst>
            </a:prstGeom>
            <a:solidFill>
              <a:schemeClr val="bg1"/>
            </a:solidFill>
            <a:ln w="6350" algn="ctr">
              <a:solidFill>
                <a:srgbClr val="002060"/>
              </a:solidFill>
              <a:miter lim="800000"/>
              <a:headEnd type="none" w="sm" len="sm"/>
              <a:tailEnd type="none" w="med" len="lg"/>
            </a:ln>
          </p:spPr>
          <p:txBody>
            <a:bodyPr tIns="68580" bIns="68580" anchor="ctr"/>
            <a:lstStyle/>
            <a:p>
              <a:pPr algn="ctr">
                <a:defRPr/>
              </a:pPr>
              <a:endParaRPr lang="en-GB" sz="1214" dirty="0"/>
            </a:p>
          </p:txBody>
        </p:sp>
        <p:sp>
          <p:nvSpPr>
            <p:cNvPr id="12" name="AutoShape 91">
              <a:extLst>
                <a:ext uri="{FF2B5EF4-FFF2-40B4-BE49-F238E27FC236}">
                  <a16:creationId xmlns:a16="http://schemas.microsoft.com/office/drawing/2014/main" id="{A79C7063-35B9-4DBE-869E-04ACB1E0EB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6" y="3385"/>
              <a:ext cx="225" cy="136"/>
            </a:xfrm>
            <a:prstGeom prst="chevron">
              <a:avLst>
                <a:gd name="adj" fmla="val 41544"/>
              </a:avLst>
            </a:prstGeom>
            <a:solidFill>
              <a:schemeClr val="bg1"/>
            </a:solidFill>
            <a:ln w="6350" algn="ctr">
              <a:solidFill>
                <a:srgbClr val="002060"/>
              </a:solidFill>
              <a:miter lim="800000"/>
              <a:headEnd type="none" w="sm" len="sm"/>
              <a:tailEnd type="none" w="med" len="lg"/>
            </a:ln>
          </p:spPr>
          <p:txBody>
            <a:bodyPr tIns="68580" bIns="68580" anchor="ctr"/>
            <a:lstStyle/>
            <a:p>
              <a:pPr algn="ctr">
                <a:defRPr/>
              </a:pPr>
              <a:endParaRPr lang="en-GB" sz="1214" dirty="0"/>
            </a:p>
          </p:txBody>
        </p:sp>
        <p:sp>
          <p:nvSpPr>
            <p:cNvPr id="13" name="AutoShape 92">
              <a:extLst>
                <a:ext uri="{FF2B5EF4-FFF2-40B4-BE49-F238E27FC236}">
                  <a16:creationId xmlns:a16="http://schemas.microsoft.com/office/drawing/2014/main" id="{C43CB012-AEFD-4846-9A0C-FF415AFFFD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2" y="3385"/>
              <a:ext cx="226" cy="136"/>
            </a:xfrm>
            <a:prstGeom prst="chevron">
              <a:avLst>
                <a:gd name="adj" fmla="val 41544"/>
              </a:avLst>
            </a:prstGeom>
            <a:solidFill>
              <a:schemeClr val="bg1"/>
            </a:solidFill>
            <a:ln w="6350" algn="ctr">
              <a:solidFill>
                <a:srgbClr val="002060"/>
              </a:solidFill>
              <a:miter lim="800000"/>
              <a:headEnd type="none" w="sm" len="sm"/>
              <a:tailEnd type="none" w="med" len="lg"/>
            </a:ln>
          </p:spPr>
          <p:txBody>
            <a:bodyPr tIns="68580" bIns="68580" anchor="ctr"/>
            <a:lstStyle/>
            <a:p>
              <a:pPr algn="ctr">
                <a:defRPr/>
              </a:pPr>
              <a:endParaRPr lang="en-GB" sz="1214" dirty="0"/>
            </a:p>
          </p:txBody>
        </p:sp>
        <p:sp>
          <p:nvSpPr>
            <p:cNvPr id="14" name="AutoShape 93">
              <a:extLst>
                <a:ext uri="{FF2B5EF4-FFF2-40B4-BE49-F238E27FC236}">
                  <a16:creationId xmlns:a16="http://schemas.microsoft.com/office/drawing/2014/main" id="{5943A4D3-7B89-44F2-AFE9-B4973747B1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2" y="3385"/>
              <a:ext cx="227" cy="136"/>
            </a:xfrm>
            <a:prstGeom prst="homePlate">
              <a:avLst>
                <a:gd name="adj" fmla="val 41728"/>
              </a:avLst>
            </a:prstGeom>
            <a:solidFill>
              <a:srgbClr val="002060"/>
            </a:solidFill>
            <a:ln w="6350" algn="ctr">
              <a:solidFill>
                <a:srgbClr val="002060"/>
              </a:solidFill>
              <a:miter lim="800000"/>
              <a:headEnd type="none" w="sm" len="sm"/>
              <a:tailEnd type="none" w="med" len="lg"/>
            </a:ln>
          </p:spPr>
          <p:txBody>
            <a:bodyPr tIns="68580" bIns="68580" anchor="ctr"/>
            <a:lstStyle/>
            <a:p>
              <a:pPr algn="ctr">
                <a:defRPr/>
              </a:pPr>
              <a:endParaRPr lang="en-GB" sz="1214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12CCCF9E-24ED-4729-9974-B19649A19B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335" y="2710357"/>
            <a:ext cx="8173330" cy="1801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252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47C9CBA-ADD4-4F09-AAA3-8564CBF6FF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871" y="869816"/>
            <a:ext cx="4062599" cy="36810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Requirements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/>
              <a:t>Enter first name, last name, PIN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dirty="0"/>
              <a:t>Validation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/>
              <a:t>Entries cannot be blank/null (Exhibit 2)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/>
              <a:t>Entries must match existing account (Exhibit 3)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/>
              <a:t>Login information must be correct (Exhibit 4)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400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D8ADAE-A647-46D7-AB6E-418F9ECC2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Four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B7F0B7C-3F12-4563-AD80-493B98D62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Login Screen and Validation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749CD9-F80D-45C4-809A-17411F51A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07EE3-A7AD-4D85-AA70-E0A9F1A7BE8D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D7950DA-320A-4C4F-95FE-C209CE7DD7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1688" y="815994"/>
            <a:ext cx="3101073" cy="137443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18" name="Group 89">
            <a:extLst>
              <a:ext uri="{FF2B5EF4-FFF2-40B4-BE49-F238E27FC236}">
                <a16:creationId xmlns:a16="http://schemas.microsoft.com/office/drawing/2014/main" id="{E312A4AA-D9C1-4597-9567-DF55FCAFC66C}"/>
              </a:ext>
            </a:extLst>
          </p:cNvPr>
          <p:cNvGrpSpPr>
            <a:grpSpLocks/>
          </p:cNvGrpSpPr>
          <p:nvPr/>
        </p:nvGrpSpPr>
        <p:grpSpPr bwMode="auto">
          <a:xfrm>
            <a:off x="7643747" y="320040"/>
            <a:ext cx="1079599" cy="161925"/>
            <a:chOff x="852" y="3385"/>
            <a:chExt cx="906" cy="136"/>
          </a:xfrm>
          <a:solidFill>
            <a:schemeClr val="accent2">
              <a:lumMod val="75000"/>
            </a:schemeClr>
          </a:solidFill>
        </p:grpSpPr>
        <p:sp>
          <p:nvSpPr>
            <p:cNvPr id="19" name="AutoShape 90">
              <a:extLst>
                <a:ext uri="{FF2B5EF4-FFF2-40B4-BE49-F238E27FC236}">
                  <a16:creationId xmlns:a16="http://schemas.microsoft.com/office/drawing/2014/main" id="{0D3EB79E-5BB7-48A7-BCCE-FD3846B0A0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9" y="3385"/>
              <a:ext cx="226" cy="136"/>
            </a:xfrm>
            <a:prstGeom prst="chevron">
              <a:avLst>
                <a:gd name="adj" fmla="val 41544"/>
              </a:avLst>
            </a:prstGeom>
            <a:solidFill>
              <a:srgbClr val="002060"/>
            </a:solidFill>
            <a:ln w="6350" algn="ctr">
              <a:solidFill>
                <a:srgbClr val="002060"/>
              </a:solidFill>
              <a:miter lim="800000"/>
              <a:headEnd type="none" w="sm" len="sm"/>
              <a:tailEnd type="none" w="med" len="lg"/>
            </a:ln>
          </p:spPr>
          <p:txBody>
            <a:bodyPr tIns="68580" bIns="68580" anchor="ctr"/>
            <a:lstStyle/>
            <a:p>
              <a:pPr algn="ctr">
                <a:defRPr/>
              </a:pPr>
              <a:endParaRPr lang="en-GB" sz="1214" dirty="0"/>
            </a:p>
          </p:txBody>
        </p:sp>
        <p:sp>
          <p:nvSpPr>
            <p:cNvPr id="20" name="AutoShape 91">
              <a:extLst>
                <a:ext uri="{FF2B5EF4-FFF2-40B4-BE49-F238E27FC236}">
                  <a16:creationId xmlns:a16="http://schemas.microsoft.com/office/drawing/2014/main" id="{3B1D83F7-3307-4C9E-B605-B4A04FA3A0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6" y="3385"/>
              <a:ext cx="225" cy="136"/>
            </a:xfrm>
            <a:prstGeom prst="chevron">
              <a:avLst>
                <a:gd name="adj" fmla="val 41544"/>
              </a:avLst>
            </a:prstGeom>
            <a:noFill/>
            <a:ln w="6350" algn="ctr">
              <a:solidFill>
                <a:srgbClr val="002060"/>
              </a:solidFill>
              <a:miter lim="800000"/>
              <a:headEnd type="none" w="sm" len="sm"/>
              <a:tailEnd type="none" w="med" len="lg"/>
            </a:ln>
          </p:spPr>
          <p:txBody>
            <a:bodyPr tIns="68580" bIns="68580" anchor="ctr"/>
            <a:lstStyle/>
            <a:p>
              <a:pPr algn="ctr">
                <a:defRPr/>
              </a:pPr>
              <a:endParaRPr lang="en-GB" sz="1214" dirty="0"/>
            </a:p>
          </p:txBody>
        </p:sp>
        <p:sp>
          <p:nvSpPr>
            <p:cNvPr id="21" name="AutoShape 92">
              <a:extLst>
                <a:ext uri="{FF2B5EF4-FFF2-40B4-BE49-F238E27FC236}">
                  <a16:creationId xmlns:a16="http://schemas.microsoft.com/office/drawing/2014/main" id="{36732666-9C14-42A4-A0BE-EF4433D172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2" y="3385"/>
              <a:ext cx="226" cy="136"/>
            </a:xfrm>
            <a:prstGeom prst="chevron">
              <a:avLst>
                <a:gd name="adj" fmla="val 41544"/>
              </a:avLst>
            </a:prstGeom>
            <a:noFill/>
            <a:ln w="6350" algn="ctr">
              <a:solidFill>
                <a:srgbClr val="002060"/>
              </a:solidFill>
              <a:miter lim="800000"/>
              <a:headEnd type="none" w="sm" len="sm"/>
              <a:tailEnd type="none" w="med" len="lg"/>
            </a:ln>
          </p:spPr>
          <p:txBody>
            <a:bodyPr tIns="68580" bIns="68580" anchor="ctr"/>
            <a:lstStyle/>
            <a:p>
              <a:pPr algn="ctr">
                <a:defRPr/>
              </a:pPr>
              <a:endParaRPr lang="en-GB" sz="1214" dirty="0"/>
            </a:p>
          </p:txBody>
        </p:sp>
        <p:sp>
          <p:nvSpPr>
            <p:cNvPr id="22" name="AutoShape 93">
              <a:extLst>
                <a:ext uri="{FF2B5EF4-FFF2-40B4-BE49-F238E27FC236}">
                  <a16:creationId xmlns:a16="http://schemas.microsoft.com/office/drawing/2014/main" id="{ED78344B-2AE9-469C-A7A2-6AE2B78305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2" y="3385"/>
              <a:ext cx="227" cy="136"/>
            </a:xfrm>
            <a:prstGeom prst="homePlate">
              <a:avLst>
                <a:gd name="adj" fmla="val 41728"/>
              </a:avLst>
            </a:prstGeom>
            <a:noFill/>
            <a:ln w="6350" algn="ctr">
              <a:solidFill>
                <a:srgbClr val="002060"/>
              </a:solidFill>
              <a:miter lim="800000"/>
              <a:headEnd type="none" w="sm" len="sm"/>
              <a:tailEnd type="none" w="med" len="lg"/>
            </a:ln>
          </p:spPr>
          <p:txBody>
            <a:bodyPr tIns="68580" bIns="68580" anchor="ctr"/>
            <a:lstStyle/>
            <a:p>
              <a:pPr algn="ctr">
                <a:defRPr/>
              </a:pPr>
              <a:endParaRPr lang="en-GB" sz="1214" dirty="0"/>
            </a:p>
          </p:txBody>
        </p: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E02BB518-C7A5-4FDB-B0C4-3745FCBC3BF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724" b="2542"/>
          <a:stretch/>
        </p:blipFill>
        <p:spPr>
          <a:xfrm>
            <a:off x="4851688" y="2464764"/>
            <a:ext cx="3101073" cy="19084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3051C2D-1D2B-4AD4-B5E8-90B674B23A85}"/>
              </a:ext>
            </a:extLst>
          </p:cNvPr>
          <p:cNvSpPr/>
          <p:nvPr/>
        </p:nvSpPr>
        <p:spPr>
          <a:xfrm>
            <a:off x="6115049" y="2248525"/>
            <a:ext cx="554635" cy="1546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Exhibit 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AFBB18C-CACF-4D45-8F9E-2034567535E9}"/>
              </a:ext>
            </a:extLst>
          </p:cNvPr>
          <p:cNvSpPr/>
          <p:nvPr/>
        </p:nvSpPr>
        <p:spPr>
          <a:xfrm>
            <a:off x="6115049" y="4434771"/>
            <a:ext cx="554635" cy="1546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Exhibit 2</a:t>
            </a:r>
          </a:p>
        </p:txBody>
      </p:sp>
    </p:spTree>
    <p:extLst>
      <p:ext uri="{BB962C8B-B14F-4D97-AF65-F5344CB8AC3E}">
        <p14:creationId xmlns:p14="http://schemas.microsoft.com/office/powerpoint/2010/main" val="15889021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D8ADAE-A647-46D7-AB6E-418F9ECC2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Four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B7F0B7C-3F12-4563-AD80-493B98D62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Login Screen Validation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749CD9-F80D-45C4-809A-17411F51A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07EE3-A7AD-4D85-AA70-E0A9F1A7BE8D}" type="slidenum">
              <a:rPr lang="en-US" smtClean="0"/>
              <a:pPr/>
              <a:t>7</a:t>
            </a:fld>
            <a:endParaRPr lang="en-US" dirty="0"/>
          </a:p>
        </p:txBody>
      </p:sp>
      <p:grpSp>
        <p:nvGrpSpPr>
          <p:cNvPr id="18" name="Group 89">
            <a:extLst>
              <a:ext uri="{FF2B5EF4-FFF2-40B4-BE49-F238E27FC236}">
                <a16:creationId xmlns:a16="http://schemas.microsoft.com/office/drawing/2014/main" id="{E312A4AA-D9C1-4597-9567-DF55FCAFC66C}"/>
              </a:ext>
            </a:extLst>
          </p:cNvPr>
          <p:cNvGrpSpPr>
            <a:grpSpLocks/>
          </p:cNvGrpSpPr>
          <p:nvPr/>
        </p:nvGrpSpPr>
        <p:grpSpPr bwMode="auto">
          <a:xfrm>
            <a:off x="7643747" y="320040"/>
            <a:ext cx="1079599" cy="161925"/>
            <a:chOff x="852" y="3385"/>
            <a:chExt cx="906" cy="136"/>
          </a:xfrm>
          <a:solidFill>
            <a:schemeClr val="accent2">
              <a:lumMod val="75000"/>
            </a:schemeClr>
          </a:solidFill>
        </p:grpSpPr>
        <p:sp>
          <p:nvSpPr>
            <p:cNvPr id="19" name="AutoShape 90">
              <a:extLst>
                <a:ext uri="{FF2B5EF4-FFF2-40B4-BE49-F238E27FC236}">
                  <a16:creationId xmlns:a16="http://schemas.microsoft.com/office/drawing/2014/main" id="{0D3EB79E-5BB7-48A7-BCCE-FD3846B0A0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9" y="3385"/>
              <a:ext cx="226" cy="136"/>
            </a:xfrm>
            <a:prstGeom prst="chevron">
              <a:avLst>
                <a:gd name="adj" fmla="val 41544"/>
              </a:avLst>
            </a:prstGeom>
            <a:solidFill>
              <a:srgbClr val="002060"/>
            </a:solidFill>
            <a:ln w="6350" algn="ctr">
              <a:solidFill>
                <a:srgbClr val="002060"/>
              </a:solidFill>
              <a:miter lim="800000"/>
              <a:headEnd type="none" w="sm" len="sm"/>
              <a:tailEnd type="none" w="med" len="lg"/>
            </a:ln>
          </p:spPr>
          <p:txBody>
            <a:bodyPr tIns="68580" bIns="68580" anchor="ctr"/>
            <a:lstStyle/>
            <a:p>
              <a:pPr algn="ctr">
                <a:defRPr/>
              </a:pPr>
              <a:endParaRPr lang="en-GB" sz="1214" dirty="0"/>
            </a:p>
          </p:txBody>
        </p:sp>
        <p:sp>
          <p:nvSpPr>
            <p:cNvPr id="20" name="AutoShape 91">
              <a:extLst>
                <a:ext uri="{FF2B5EF4-FFF2-40B4-BE49-F238E27FC236}">
                  <a16:creationId xmlns:a16="http://schemas.microsoft.com/office/drawing/2014/main" id="{3B1D83F7-3307-4C9E-B605-B4A04FA3A0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6" y="3385"/>
              <a:ext cx="225" cy="136"/>
            </a:xfrm>
            <a:prstGeom prst="chevron">
              <a:avLst>
                <a:gd name="adj" fmla="val 41544"/>
              </a:avLst>
            </a:prstGeom>
            <a:noFill/>
            <a:ln w="6350" algn="ctr">
              <a:solidFill>
                <a:srgbClr val="002060"/>
              </a:solidFill>
              <a:miter lim="800000"/>
              <a:headEnd type="none" w="sm" len="sm"/>
              <a:tailEnd type="none" w="med" len="lg"/>
            </a:ln>
          </p:spPr>
          <p:txBody>
            <a:bodyPr tIns="68580" bIns="68580" anchor="ctr"/>
            <a:lstStyle/>
            <a:p>
              <a:pPr algn="ctr">
                <a:defRPr/>
              </a:pPr>
              <a:endParaRPr lang="en-GB" sz="1214" dirty="0"/>
            </a:p>
          </p:txBody>
        </p:sp>
        <p:sp>
          <p:nvSpPr>
            <p:cNvPr id="21" name="AutoShape 92">
              <a:extLst>
                <a:ext uri="{FF2B5EF4-FFF2-40B4-BE49-F238E27FC236}">
                  <a16:creationId xmlns:a16="http://schemas.microsoft.com/office/drawing/2014/main" id="{36732666-9C14-42A4-A0BE-EF4433D172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2" y="3385"/>
              <a:ext cx="226" cy="136"/>
            </a:xfrm>
            <a:prstGeom prst="chevron">
              <a:avLst>
                <a:gd name="adj" fmla="val 41544"/>
              </a:avLst>
            </a:prstGeom>
            <a:noFill/>
            <a:ln w="6350" algn="ctr">
              <a:solidFill>
                <a:srgbClr val="002060"/>
              </a:solidFill>
              <a:miter lim="800000"/>
              <a:headEnd type="none" w="sm" len="sm"/>
              <a:tailEnd type="none" w="med" len="lg"/>
            </a:ln>
          </p:spPr>
          <p:txBody>
            <a:bodyPr tIns="68580" bIns="68580" anchor="ctr"/>
            <a:lstStyle/>
            <a:p>
              <a:pPr algn="ctr">
                <a:defRPr/>
              </a:pPr>
              <a:endParaRPr lang="en-GB" sz="1214" dirty="0"/>
            </a:p>
          </p:txBody>
        </p:sp>
        <p:sp>
          <p:nvSpPr>
            <p:cNvPr id="22" name="AutoShape 93">
              <a:extLst>
                <a:ext uri="{FF2B5EF4-FFF2-40B4-BE49-F238E27FC236}">
                  <a16:creationId xmlns:a16="http://schemas.microsoft.com/office/drawing/2014/main" id="{ED78344B-2AE9-469C-A7A2-6AE2B78305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2" y="3385"/>
              <a:ext cx="227" cy="136"/>
            </a:xfrm>
            <a:prstGeom prst="homePlate">
              <a:avLst>
                <a:gd name="adj" fmla="val 41728"/>
              </a:avLst>
            </a:prstGeom>
            <a:noFill/>
            <a:ln w="6350" algn="ctr">
              <a:solidFill>
                <a:srgbClr val="002060"/>
              </a:solidFill>
              <a:miter lim="800000"/>
              <a:headEnd type="none" w="sm" len="sm"/>
              <a:tailEnd type="none" w="med" len="lg"/>
            </a:ln>
          </p:spPr>
          <p:txBody>
            <a:bodyPr tIns="68580" bIns="68580" anchor="ctr"/>
            <a:lstStyle/>
            <a:p>
              <a:pPr algn="ctr">
                <a:defRPr/>
              </a:pPr>
              <a:endParaRPr lang="en-GB" sz="1214" dirty="0"/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B3051C2D-1D2B-4AD4-B5E8-90B674B23A85}"/>
              </a:ext>
            </a:extLst>
          </p:cNvPr>
          <p:cNvSpPr/>
          <p:nvPr/>
        </p:nvSpPr>
        <p:spPr>
          <a:xfrm>
            <a:off x="2272456" y="3870586"/>
            <a:ext cx="554635" cy="1546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Exhibit 3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AFBB18C-CACF-4D45-8F9E-2034567535E9}"/>
              </a:ext>
            </a:extLst>
          </p:cNvPr>
          <p:cNvSpPr/>
          <p:nvPr/>
        </p:nvSpPr>
        <p:spPr>
          <a:xfrm>
            <a:off x="6329054" y="3685549"/>
            <a:ext cx="554635" cy="1546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Exhibit 4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5FD698E8-E0DB-4BF8-BD1F-8F0C5B3C79DA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699935" y="1452940"/>
            <a:ext cx="3812875" cy="215957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D9F2600B-4837-4307-9C6C-DA696F9CA5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869" y="1430455"/>
            <a:ext cx="3841682" cy="2362088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C553066B-5DF8-4065-B00C-EEF91868C931}"/>
              </a:ext>
            </a:extLst>
          </p:cNvPr>
          <p:cNvSpPr/>
          <p:nvPr/>
        </p:nvSpPr>
        <p:spPr>
          <a:xfrm>
            <a:off x="632363" y="1098639"/>
            <a:ext cx="3813048" cy="29391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  <a:latin typeface="Bookman Old Style" panose="02050604050505020204" pitchFamily="18" charset="0"/>
              </a:rPr>
              <a:t>Entries must match an existing account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0500E29-85BA-4F84-8238-27F8823FA225}"/>
              </a:ext>
            </a:extLst>
          </p:cNvPr>
          <p:cNvSpPr/>
          <p:nvPr/>
        </p:nvSpPr>
        <p:spPr>
          <a:xfrm>
            <a:off x="4699935" y="1098639"/>
            <a:ext cx="3812875" cy="29391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  <a:latin typeface="Bookman Old Style" panose="02050604050505020204" pitchFamily="18" charset="0"/>
              </a:rPr>
              <a:t>Login information must be correct</a:t>
            </a:r>
          </a:p>
        </p:txBody>
      </p:sp>
    </p:spTree>
    <p:extLst>
      <p:ext uri="{BB962C8B-B14F-4D97-AF65-F5344CB8AC3E}">
        <p14:creationId xmlns:p14="http://schemas.microsoft.com/office/powerpoint/2010/main" val="30599527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47C9CBA-ADD4-4F09-AAA3-8564CBF6FF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871" y="869816"/>
            <a:ext cx="3568959" cy="36810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Requirements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/>
              <a:t>Enter first name, last name, PIN, confirm (Exhibit 5)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dirty="0"/>
              <a:t>Validation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/>
              <a:t>Entries cannot be blank/null (Exhibit 6)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/>
              <a:t>PIN must be numbers (Exhibit 7)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/>
              <a:t>No limit on PIN length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/>
              <a:t>PIN must match confirm PIN (Exhibit 8)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/>
              <a:t>Only one combination of first/last name can exist </a:t>
            </a:r>
            <a:r>
              <a:rPr lang="en-US" sz="1200" dirty="0">
                <a:sym typeface="Wingdings" panose="05000000000000000000" pitchFamily="2" charset="2"/>
              </a:rPr>
              <a:t> 1 account per user! (Exhibit 9)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200" dirty="0">
              <a:sym typeface="Wingdings" panose="05000000000000000000" pitchFamily="2" charset="2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200" dirty="0"/>
          </a:p>
          <a:p>
            <a:pPr>
              <a:buFont typeface="Arial" panose="020B0604020202020204" pitchFamily="34" charset="0"/>
              <a:buChar char="•"/>
            </a:pPr>
            <a:endParaRPr lang="en-US" sz="1200" dirty="0"/>
          </a:p>
          <a:p>
            <a:pPr>
              <a:buFont typeface="Arial" panose="020B0604020202020204" pitchFamily="34" charset="0"/>
              <a:buChar char="•"/>
            </a:pPr>
            <a:endParaRPr lang="en-US" sz="12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D8ADAE-A647-46D7-AB6E-418F9ECC2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Four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B7F0B7C-3F12-4563-AD80-493B98D62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 up Screen and Validation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749CD9-F80D-45C4-809A-17411F51A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07EE3-A7AD-4D85-AA70-E0A9F1A7BE8D}" type="slidenum">
              <a:rPr lang="en-US" smtClean="0"/>
              <a:pPr/>
              <a:t>8</a:t>
            </a:fld>
            <a:endParaRPr lang="en-US" dirty="0"/>
          </a:p>
        </p:txBody>
      </p:sp>
      <p:grpSp>
        <p:nvGrpSpPr>
          <p:cNvPr id="18" name="Group 89">
            <a:extLst>
              <a:ext uri="{FF2B5EF4-FFF2-40B4-BE49-F238E27FC236}">
                <a16:creationId xmlns:a16="http://schemas.microsoft.com/office/drawing/2014/main" id="{E312A4AA-D9C1-4597-9567-DF55FCAFC66C}"/>
              </a:ext>
            </a:extLst>
          </p:cNvPr>
          <p:cNvGrpSpPr>
            <a:grpSpLocks/>
          </p:cNvGrpSpPr>
          <p:nvPr/>
        </p:nvGrpSpPr>
        <p:grpSpPr bwMode="auto">
          <a:xfrm>
            <a:off x="7643747" y="320040"/>
            <a:ext cx="1079599" cy="161925"/>
            <a:chOff x="852" y="3385"/>
            <a:chExt cx="906" cy="136"/>
          </a:xfrm>
          <a:solidFill>
            <a:schemeClr val="accent2">
              <a:lumMod val="75000"/>
            </a:schemeClr>
          </a:solidFill>
        </p:grpSpPr>
        <p:sp>
          <p:nvSpPr>
            <p:cNvPr id="19" name="AutoShape 90">
              <a:extLst>
                <a:ext uri="{FF2B5EF4-FFF2-40B4-BE49-F238E27FC236}">
                  <a16:creationId xmlns:a16="http://schemas.microsoft.com/office/drawing/2014/main" id="{0D3EB79E-5BB7-48A7-BCCE-FD3846B0A0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9" y="3385"/>
              <a:ext cx="226" cy="136"/>
            </a:xfrm>
            <a:prstGeom prst="chevron">
              <a:avLst>
                <a:gd name="adj" fmla="val 41544"/>
              </a:avLst>
            </a:prstGeom>
            <a:solidFill>
              <a:srgbClr val="002060"/>
            </a:solidFill>
            <a:ln w="6350" algn="ctr">
              <a:solidFill>
                <a:srgbClr val="002060"/>
              </a:solidFill>
              <a:miter lim="800000"/>
              <a:headEnd type="none" w="sm" len="sm"/>
              <a:tailEnd type="none" w="med" len="lg"/>
            </a:ln>
          </p:spPr>
          <p:txBody>
            <a:bodyPr tIns="68580" bIns="68580" anchor="ctr"/>
            <a:lstStyle/>
            <a:p>
              <a:pPr algn="ctr">
                <a:defRPr/>
              </a:pPr>
              <a:endParaRPr lang="en-GB" sz="1214" dirty="0"/>
            </a:p>
          </p:txBody>
        </p:sp>
        <p:sp>
          <p:nvSpPr>
            <p:cNvPr id="20" name="AutoShape 91">
              <a:extLst>
                <a:ext uri="{FF2B5EF4-FFF2-40B4-BE49-F238E27FC236}">
                  <a16:creationId xmlns:a16="http://schemas.microsoft.com/office/drawing/2014/main" id="{3B1D83F7-3307-4C9E-B605-B4A04FA3A0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6" y="3385"/>
              <a:ext cx="225" cy="136"/>
            </a:xfrm>
            <a:prstGeom prst="chevron">
              <a:avLst>
                <a:gd name="adj" fmla="val 41544"/>
              </a:avLst>
            </a:prstGeom>
            <a:noFill/>
            <a:ln w="6350" algn="ctr">
              <a:solidFill>
                <a:srgbClr val="002060"/>
              </a:solidFill>
              <a:miter lim="800000"/>
              <a:headEnd type="none" w="sm" len="sm"/>
              <a:tailEnd type="none" w="med" len="lg"/>
            </a:ln>
          </p:spPr>
          <p:txBody>
            <a:bodyPr tIns="68580" bIns="68580" anchor="ctr"/>
            <a:lstStyle/>
            <a:p>
              <a:pPr algn="ctr">
                <a:defRPr/>
              </a:pPr>
              <a:endParaRPr lang="en-GB" sz="1214" dirty="0"/>
            </a:p>
          </p:txBody>
        </p:sp>
        <p:sp>
          <p:nvSpPr>
            <p:cNvPr id="21" name="AutoShape 92">
              <a:extLst>
                <a:ext uri="{FF2B5EF4-FFF2-40B4-BE49-F238E27FC236}">
                  <a16:creationId xmlns:a16="http://schemas.microsoft.com/office/drawing/2014/main" id="{36732666-9C14-42A4-A0BE-EF4433D172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2" y="3385"/>
              <a:ext cx="226" cy="136"/>
            </a:xfrm>
            <a:prstGeom prst="chevron">
              <a:avLst>
                <a:gd name="adj" fmla="val 41544"/>
              </a:avLst>
            </a:prstGeom>
            <a:noFill/>
            <a:ln w="6350" algn="ctr">
              <a:solidFill>
                <a:srgbClr val="002060"/>
              </a:solidFill>
              <a:miter lim="800000"/>
              <a:headEnd type="none" w="sm" len="sm"/>
              <a:tailEnd type="none" w="med" len="lg"/>
            </a:ln>
          </p:spPr>
          <p:txBody>
            <a:bodyPr tIns="68580" bIns="68580" anchor="ctr"/>
            <a:lstStyle/>
            <a:p>
              <a:pPr algn="ctr">
                <a:defRPr/>
              </a:pPr>
              <a:endParaRPr lang="en-GB" sz="1214" dirty="0"/>
            </a:p>
          </p:txBody>
        </p:sp>
        <p:sp>
          <p:nvSpPr>
            <p:cNvPr id="22" name="AutoShape 93">
              <a:extLst>
                <a:ext uri="{FF2B5EF4-FFF2-40B4-BE49-F238E27FC236}">
                  <a16:creationId xmlns:a16="http://schemas.microsoft.com/office/drawing/2014/main" id="{ED78344B-2AE9-469C-A7A2-6AE2B78305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2" y="3385"/>
              <a:ext cx="227" cy="136"/>
            </a:xfrm>
            <a:prstGeom prst="homePlate">
              <a:avLst>
                <a:gd name="adj" fmla="val 41728"/>
              </a:avLst>
            </a:prstGeom>
            <a:noFill/>
            <a:ln w="6350" algn="ctr">
              <a:solidFill>
                <a:srgbClr val="002060"/>
              </a:solidFill>
              <a:miter lim="800000"/>
              <a:headEnd type="none" w="sm" len="sm"/>
              <a:tailEnd type="none" w="med" len="lg"/>
            </a:ln>
          </p:spPr>
          <p:txBody>
            <a:bodyPr tIns="68580" bIns="68580" anchor="ctr"/>
            <a:lstStyle/>
            <a:p>
              <a:pPr algn="ctr">
                <a:defRPr/>
              </a:pPr>
              <a:endParaRPr lang="en-GB" sz="1214" dirty="0"/>
            </a:p>
          </p:txBody>
        </p:sp>
      </p:grpSp>
      <p:pic>
        <p:nvPicPr>
          <p:cNvPr id="23" name="Picture 22">
            <a:extLst>
              <a:ext uri="{FF2B5EF4-FFF2-40B4-BE49-F238E27FC236}">
                <a16:creationId xmlns:a16="http://schemas.microsoft.com/office/drawing/2014/main" id="{92ED2B39-4D73-4CBE-A554-DA0EF1F1C14B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225985" y="848740"/>
            <a:ext cx="3764220" cy="207434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76619D5-ADB0-4288-A01D-E6571AE3E797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5234689" y="1816568"/>
            <a:ext cx="3653643" cy="268345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F4628F21-EFE6-4220-8F16-497276D802C2}"/>
              </a:ext>
            </a:extLst>
          </p:cNvPr>
          <p:cNvSpPr/>
          <p:nvPr/>
        </p:nvSpPr>
        <p:spPr>
          <a:xfrm>
            <a:off x="8132165" y="917318"/>
            <a:ext cx="554635" cy="1546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Exhibit 5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9F7416B-3975-4096-8A12-EC27FE1D99A4}"/>
              </a:ext>
            </a:extLst>
          </p:cNvPr>
          <p:cNvSpPr/>
          <p:nvPr/>
        </p:nvSpPr>
        <p:spPr>
          <a:xfrm>
            <a:off x="4571999" y="4321655"/>
            <a:ext cx="554635" cy="1546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Exhibit 6</a:t>
            </a:r>
          </a:p>
        </p:txBody>
      </p:sp>
    </p:spTree>
    <p:extLst>
      <p:ext uri="{BB962C8B-B14F-4D97-AF65-F5344CB8AC3E}">
        <p14:creationId xmlns:p14="http://schemas.microsoft.com/office/powerpoint/2010/main" val="33494236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D8ADAE-A647-46D7-AB6E-418F9ECC2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Four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B7F0B7C-3F12-4563-AD80-493B98D62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 up Screen Validation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749CD9-F80D-45C4-809A-17411F51A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07EE3-A7AD-4D85-AA70-E0A9F1A7BE8D}" type="slidenum">
              <a:rPr lang="en-US" smtClean="0"/>
              <a:pPr/>
              <a:t>9</a:t>
            </a:fld>
            <a:endParaRPr lang="en-US" dirty="0"/>
          </a:p>
        </p:txBody>
      </p:sp>
      <p:grpSp>
        <p:nvGrpSpPr>
          <p:cNvPr id="18" name="Group 89">
            <a:extLst>
              <a:ext uri="{FF2B5EF4-FFF2-40B4-BE49-F238E27FC236}">
                <a16:creationId xmlns:a16="http://schemas.microsoft.com/office/drawing/2014/main" id="{E312A4AA-D9C1-4597-9567-DF55FCAFC66C}"/>
              </a:ext>
            </a:extLst>
          </p:cNvPr>
          <p:cNvGrpSpPr>
            <a:grpSpLocks/>
          </p:cNvGrpSpPr>
          <p:nvPr/>
        </p:nvGrpSpPr>
        <p:grpSpPr bwMode="auto">
          <a:xfrm>
            <a:off x="7643747" y="320040"/>
            <a:ext cx="1079599" cy="161925"/>
            <a:chOff x="852" y="3385"/>
            <a:chExt cx="906" cy="136"/>
          </a:xfrm>
          <a:solidFill>
            <a:schemeClr val="accent2">
              <a:lumMod val="75000"/>
            </a:schemeClr>
          </a:solidFill>
        </p:grpSpPr>
        <p:sp>
          <p:nvSpPr>
            <p:cNvPr id="19" name="AutoShape 90">
              <a:extLst>
                <a:ext uri="{FF2B5EF4-FFF2-40B4-BE49-F238E27FC236}">
                  <a16:creationId xmlns:a16="http://schemas.microsoft.com/office/drawing/2014/main" id="{0D3EB79E-5BB7-48A7-BCCE-FD3846B0A0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9" y="3385"/>
              <a:ext cx="226" cy="136"/>
            </a:xfrm>
            <a:prstGeom prst="chevron">
              <a:avLst>
                <a:gd name="adj" fmla="val 41544"/>
              </a:avLst>
            </a:prstGeom>
            <a:solidFill>
              <a:srgbClr val="002060"/>
            </a:solidFill>
            <a:ln w="6350" algn="ctr">
              <a:solidFill>
                <a:srgbClr val="002060"/>
              </a:solidFill>
              <a:miter lim="800000"/>
              <a:headEnd type="none" w="sm" len="sm"/>
              <a:tailEnd type="none" w="med" len="lg"/>
            </a:ln>
          </p:spPr>
          <p:txBody>
            <a:bodyPr tIns="68580" bIns="68580" anchor="ctr"/>
            <a:lstStyle/>
            <a:p>
              <a:pPr algn="ctr">
                <a:defRPr/>
              </a:pPr>
              <a:endParaRPr lang="en-GB" sz="1214" dirty="0"/>
            </a:p>
          </p:txBody>
        </p:sp>
        <p:sp>
          <p:nvSpPr>
            <p:cNvPr id="20" name="AutoShape 91">
              <a:extLst>
                <a:ext uri="{FF2B5EF4-FFF2-40B4-BE49-F238E27FC236}">
                  <a16:creationId xmlns:a16="http://schemas.microsoft.com/office/drawing/2014/main" id="{3B1D83F7-3307-4C9E-B605-B4A04FA3A0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6" y="3385"/>
              <a:ext cx="225" cy="136"/>
            </a:xfrm>
            <a:prstGeom prst="chevron">
              <a:avLst>
                <a:gd name="adj" fmla="val 41544"/>
              </a:avLst>
            </a:prstGeom>
            <a:noFill/>
            <a:ln w="6350" algn="ctr">
              <a:solidFill>
                <a:srgbClr val="002060"/>
              </a:solidFill>
              <a:miter lim="800000"/>
              <a:headEnd type="none" w="sm" len="sm"/>
              <a:tailEnd type="none" w="med" len="lg"/>
            </a:ln>
          </p:spPr>
          <p:txBody>
            <a:bodyPr tIns="68580" bIns="68580" anchor="ctr"/>
            <a:lstStyle/>
            <a:p>
              <a:pPr algn="ctr">
                <a:defRPr/>
              </a:pPr>
              <a:endParaRPr lang="en-GB" sz="1214" dirty="0"/>
            </a:p>
          </p:txBody>
        </p:sp>
        <p:sp>
          <p:nvSpPr>
            <p:cNvPr id="21" name="AutoShape 92">
              <a:extLst>
                <a:ext uri="{FF2B5EF4-FFF2-40B4-BE49-F238E27FC236}">
                  <a16:creationId xmlns:a16="http://schemas.microsoft.com/office/drawing/2014/main" id="{36732666-9C14-42A4-A0BE-EF4433D172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2" y="3385"/>
              <a:ext cx="226" cy="136"/>
            </a:xfrm>
            <a:prstGeom prst="chevron">
              <a:avLst>
                <a:gd name="adj" fmla="val 41544"/>
              </a:avLst>
            </a:prstGeom>
            <a:noFill/>
            <a:ln w="6350" algn="ctr">
              <a:solidFill>
                <a:srgbClr val="002060"/>
              </a:solidFill>
              <a:miter lim="800000"/>
              <a:headEnd type="none" w="sm" len="sm"/>
              <a:tailEnd type="none" w="med" len="lg"/>
            </a:ln>
          </p:spPr>
          <p:txBody>
            <a:bodyPr tIns="68580" bIns="68580" anchor="ctr"/>
            <a:lstStyle/>
            <a:p>
              <a:pPr algn="ctr">
                <a:defRPr/>
              </a:pPr>
              <a:endParaRPr lang="en-GB" sz="1214" dirty="0"/>
            </a:p>
          </p:txBody>
        </p:sp>
        <p:sp>
          <p:nvSpPr>
            <p:cNvPr id="22" name="AutoShape 93">
              <a:extLst>
                <a:ext uri="{FF2B5EF4-FFF2-40B4-BE49-F238E27FC236}">
                  <a16:creationId xmlns:a16="http://schemas.microsoft.com/office/drawing/2014/main" id="{ED78344B-2AE9-469C-A7A2-6AE2B78305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2" y="3385"/>
              <a:ext cx="227" cy="136"/>
            </a:xfrm>
            <a:prstGeom prst="homePlate">
              <a:avLst>
                <a:gd name="adj" fmla="val 41728"/>
              </a:avLst>
            </a:prstGeom>
            <a:noFill/>
            <a:ln w="6350" algn="ctr">
              <a:solidFill>
                <a:srgbClr val="002060"/>
              </a:solidFill>
              <a:miter lim="800000"/>
              <a:headEnd type="none" w="sm" len="sm"/>
              <a:tailEnd type="none" w="med" len="lg"/>
            </a:ln>
          </p:spPr>
          <p:txBody>
            <a:bodyPr tIns="68580" bIns="68580" anchor="ctr"/>
            <a:lstStyle/>
            <a:p>
              <a:pPr algn="ctr">
                <a:defRPr/>
              </a:pPr>
              <a:endParaRPr lang="en-GB" sz="1214" dirty="0"/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B3051C2D-1D2B-4AD4-B5E8-90B674B23A85}"/>
              </a:ext>
            </a:extLst>
          </p:cNvPr>
          <p:cNvSpPr/>
          <p:nvPr/>
        </p:nvSpPr>
        <p:spPr>
          <a:xfrm>
            <a:off x="2272456" y="3983011"/>
            <a:ext cx="554635" cy="1546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Exhibit 7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AFBB18C-CACF-4D45-8F9E-2034567535E9}"/>
              </a:ext>
            </a:extLst>
          </p:cNvPr>
          <p:cNvSpPr/>
          <p:nvPr/>
        </p:nvSpPr>
        <p:spPr>
          <a:xfrm>
            <a:off x="6329054" y="3983011"/>
            <a:ext cx="554635" cy="1546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Exhibit 8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553066B-5DF8-4065-B00C-EEF91868C931}"/>
              </a:ext>
            </a:extLst>
          </p:cNvPr>
          <p:cNvSpPr/>
          <p:nvPr/>
        </p:nvSpPr>
        <p:spPr>
          <a:xfrm>
            <a:off x="632363" y="1098639"/>
            <a:ext cx="3813048" cy="29391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  <a:latin typeface="Bookman Old Style" panose="02050604050505020204" pitchFamily="18" charset="0"/>
              </a:rPr>
              <a:t>PIN must consist of numbers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0500E29-85BA-4F84-8238-27F8823FA225}"/>
              </a:ext>
            </a:extLst>
          </p:cNvPr>
          <p:cNvSpPr/>
          <p:nvPr/>
        </p:nvSpPr>
        <p:spPr>
          <a:xfrm>
            <a:off x="4699935" y="1098639"/>
            <a:ext cx="3812875" cy="29391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  <a:latin typeface="Bookman Old Style" panose="02050604050505020204" pitchFamily="18" charset="0"/>
              </a:rPr>
              <a:t>PIN must match Confirm PIN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72EBD28C-F738-4C75-B480-CD59F6A1CA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660" y="1422808"/>
            <a:ext cx="3832226" cy="2555925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D158A7E9-58F9-4CD2-8525-19162D4E91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9935" y="1407544"/>
            <a:ext cx="3813048" cy="2535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97487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y4HlJlZm0CjKMuYM430eA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VwndjEEqEWPqMsBhKHgL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2xLrrOCaz0eHC7QB3XXmT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BqD51GcP0OR2MwSqkkeCA"/>
</p:tagLst>
</file>

<file path=ppt/theme/theme1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0000FF"/>
      </a:hlink>
      <a:folHlink>
        <a:srgbClr val="FF00FF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1065</TotalTime>
  <Words>1528</Words>
  <Application>Microsoft Office PowerPoint</Application>
  <PresentationFormat>On-screen Show (16:9)</PresentationFormat>
  <Paragraphs>309</Paragraphs>
  <Slides>24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4" baseType="lpstr">
      <vt:lpstr>ＭＳ Ｐゴシック</vt:lpstr>
      <vt:lpstr>Arial</vt:lpstr>
      <vt:lpstr>Bookman Old Style</vt:lpstr>
      <vt:lpstr>Calibri</vt:lpstr>
      <vt:lpstr>Courier New</vt:lpstr>
      <vt:lpstr>Gill Sans MT</vt:lpstr>
      <vt:lpstr>Times New Roman</vt:lpstr>
      <vt:lpstr>Wingdings</vt:lpstr>
      <vt:lpstr>Wingdings 2</vt:lpstr>
      <vt:lpstr>Office Theme</vt:lpstr>
      <vt:lpstr>ATM Project</vt:lpstr>
      <vt:lpstr>Overview</vt:lpstr>
      <vt:lpstr>Overview</vt:lpstr>
      <vt:lpstr>Core Functionality</vt:lpstr>
      <vt:lpstr>Installation</vt:lpstr>
      <vt:lpstr>Login Screen and Validation</vt:lpstr>
      <vt:lpstr>Login Screen Validation</vt:lpstr>
      <vt:lpstr>Sign up Screen and Validation</vt:lpstr>
      <vt:lpstr>Sign up Screen Validation</vt:lpstr>
      <vt:lpstr>Sign up Screen Validation</vt:lpstr>
      <vt:lpstr>UI - Main Interface</vt:lpstr>
      <vt:lpstr>UI - Balance Inquiry</vt:lpstr>
      <vt:lpstr>UI - Withdraw</vt:lpstr>
      <vt:lpstr>UI – Withdraw Validation</vt:lpstr>
      <vt:lpstr>UI – Withdraw Validation</vt:lpstr>
      <vt:lpstr>UI – Deposit</vt:lpstr>
      <vt:lpstr>UI – Deposit</vt:lpstr>
      <vt:lpstr>Database</vt:lpstr>
      <vt:lpstr>Database Implementation</vt:lpstr>
      <vt:lpstr>Exploring Encryption Alternatives</vt:lpstr>
      <vt:lpstr>Hash Function Encryption</vt:lpstr>
      <vt:lpstr>Encryption and Security</vt:lpstr>
      <vt:lpstr>Future upgrades: TLS</vt:lpstr>
      <vt:lpstr>Work Distribution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Bryce Yoo</dc:creator>
  <cp:lastModifiedBy>Bryce Yoo</cp:lastModifiedBy>
  <cp:revision>440</cp:revision>
  <dcterms:created xsi:type="dcterms:W3CDTF">2017-10-26T16:02:00Z</dcterms:created>
  <dcterms:modified xsi:type="dcterms:W3CDTF">2018-03-07T18:53:26Z</dcterms:modified>
</cp:coreProperties>
</file>