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1" r:id="rId3"/>
    <p:sldId id="259" r:id="rId4"/>
    <p:sldId id="260" r:id="rId5"/>
    <p:sldId id="267" r:id="rId6"/>
    <p:sldId id="269" r:id="rId7"/>
    <p:sldId id="273" r:id="rId8"/>
    <p:sldId id="272" r:id="rId9"/>
    <p:sldId id="270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4357" autoAdjust="0"/>
  </p:normalViewPr>
  <p:slideViewPr>
    <p:cSldViewPr snapToGrid="0">
      <p:cViewPr varScale="1">
        <p:scale>
          <a:sx n="103" d="100"/>
          <a:sy n="103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464937-0F10-7646-998F-CB18F0E6E75A}"/>
              </a:ext>
            </a:extLst>
          </p:cNvPr>
          <p:cNvSpPr/>
          <p:nvPr/>
        </p:nvSpPr>
        <p:spPr>
          <a:xfrm>
            <a:off x="865285" y="2110085"/>
            <a:ext cx="7413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21076490" lon="21190358" rev="1434588"/>
              </a:camera>
              <a:lightRig rig="freezing" dir="t"/>
            </a:scene3d>
            <a:sp3d extrusionH="57150">
              <a:bevelT w="127000" h="127000" prst="angle"/>
              <a:bevelB w="0" h="1270000" prst="softRound"/>
            </a:sp3d>
          </a:bodyPr>
          <a:lstStyle/>
          <a:p>
            <a:pPr algn="ctr"/>
            <a:r>
              <a:rPr lang="en-US" sz="5400" b="1" cap="none" spc="0" dirty="0">
                <a:ln w="31750">
                  <a:gradFill>
                    <a:gsLst>
                      <a:gs pos="12000">
                        <a:srgbClr val="7030A0"/>
                      </a:gs>
                      <a:gs pos="82000">
                        <a:srgbClr val="00B0F0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35000">
                      <a:schemeClr val="accent1">
                        <a:lumMod val="5000"/>
                        <a:lumOff val="95000"/>
                      </a:schemeClr>
                    </a:gs>
                    <a:gs pos="60000">
                      <a:srgbClr val="CCD0DE"/>
                    </a:gs>
                    <a:gs pos="43000">
                      <a:srgbClr val="FFFF00"/>
                    </a:gs>
                    <a:gs pos="68000">
                      <a:srgbClr val="92D050"/>
                    </a:gs>
                    <a:gs pos="28000">
                      <a:srgbClr val="FF0000"/>
                    </a:gs>
                  </a:gsLst>
                  <a:lin ang="5400000" scaled="1"/>
                </a:gradFill>
                <a:effectLst>
                  <a:glow rad="38100">
                    <a:schemeClr val="accent3">
                      <a:lumMod val="60000"/>
                      <a:lumOff val="40000"/>
                      <a:alpha val="75000"/>
                    </a:schemeClr>
                  </a:glow>
                  <a:outerShdw dist="431800" dir="2460000" algn="bl" rotWithShape="0">
                    <a:schemeClr val="tx2">
                      <a:lumMod val="75000"/>
                    </a:schemeClr>
                  </a:outerShdw>
                  <a:reflection blurRad="63500" endPos="54000" dist="127000" dir="5400000" sy="-100000" algn="bl" rotWithShape="0"/>
                </a:effectLst>
              </a:rPr>
              <a:t>NEEDS MORE WORD ART</a:t>
            </a:r>
          </a:p>
        </p:txBody>
      </p:sp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422452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45288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PIN Code</a:t>
            </a:r>
          </a:p>
          <a:p>
            <a:pPr lvl="1"/>
            <a:r>
              <a:rPr lang="en-US" dirty="0"/>
              <a:t>Account Balance</a:t>
            </a:r>
            <a:endParaRPr lang="en-US" sz="500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Withdrawals</a:t>
            </a:r>
          </a:p>
          <a:p>
            <a:pPr lvl="2"/>
            <a:r>
              <a:rPr lang="en-US" dirty="0"/>
              <a:t>Multiples of $20</a:t>
            </a:r>
          </a:p>
          <a:p>
            <a:pPr lvl="2"/>
            <a:r>
              <a:rPr lang="en-US" dirty="0"/>
              <a:t>Quick withdrawal options from $20 - $100</a:t>
            </a:r>
          </a:p>
          <a:p>
            <a:pPr lvl="2"/>
            <a:r>
              <a:rPr lang="en-US" dirty="0"/>
              <a:t>Manual for amounts larger than $100</a:t>
            </a:r>
          </a:p>
          <a:p>
            <a:pPr lvl="1"/>
            <a:r>
              <a:rPr lang="en-US" dirty="0"/>
              <a:t>Deposits</a:t>
            </a:r>
          </a:p>
          <a:p>
            <a:pPr lvl="2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419A7AB9-F437-4769-B606-A63B78A731F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64846609-40EA-4AF3-9271-2C49336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AD083073-A6C5-4ADF-A0FD-5C865A7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24D70D2-1EC0-4475-980B-EFB27CE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FBDFF64A-20CE-472C-9421-45F10815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73330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6" y="2429780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14FE0-7A1D-45C5-99BD-250466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4" y="1709597"/>
            <a:ext cx="3931920" cy="2126764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998DB620-6320-4052-9704-E34233CD3DA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014E9C4A-F42C-42D4-B491-31877CA3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C82F0309-2A06-4285-8724-9C492A05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EEAAE796-4822-4130-B01A-7C3F82CE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24C88728-1B89-4129-A216-917210FE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439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67704ED-B3A9-304F-897E-592E0D202FB6}"/>
              </a:ext>
            </a:extLst>
          </p:cNvPr>
          <p:cNvSpPr txBox="1">
            <a:spLocks/>
          </p:cNvSpPr>
          <p:nvPr/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21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5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Symmetric-Key Encryption (e.g. AES)</a:t>
            </a:r>
          </a:p>
          <a:p>
            <a:pPr lvl="1"/>
            <a:r>
              <a:rPr lang="en-US" dirty="0"/>
              <a:t>Reversible</a:t>
            </a:r>
          </a:p>
          <a:p>
            <a:pPr lvl="1"/>
            <a:r>
              <a:rPr lang="en-US" dirty="0"/>
              <a:t>Useless in case of hacked DB</a:t>
            </a:r>
          </a:p>
          <a:p>
            <a:r>
              <a:rPr lang="en-US" dirty="0"/>
              <a:t>Hash function (e.g. RSA, Blowfish)</a:t>
            </a:r>
          </a:p>
          <a:p>
            <a:pPr lvl="1"/>
            <a:r>
              <a:rPr lang="en-US" dirty="0"/>
              <a:t>Irreversible</a:t>
            </a:r>
          </a:p>
          <a:p>
            <a:pPr lvl="1"/>
            <a:r>
              <a:rPr lang="en-US" dirty="0"/>
              <a:t>Reduce effectivity of brute force attacks</a:t>
            </a:r>
          </a:p>
          <a:p>
            <a:pPr lvl="2"/>
            <a:r>
              <a:rPr lang="en-US" dirty="0"/>
              <a:t>Blowfish &gt; RSA:</a:t>
            </a:r>
          </a:p>
          <a:p>
            <a:pPr lvl="2"/>
            <a:r>
              <a:rPr lang="en-US" dirty="0"/>
              <a:t>Add salt to protect against Rainbow Tables (pre-computed hashes)</a:t>
            </a:r>
          </a:p>
          <a:p>
            <a:pPr lvl="1"/>
            <a:r>
              <a:rPr lang="en-US" dirty="0" err="1"/>
              <a:t>Bcrypt</a:t>
            </a:r>
            <a:endParaRPr lang="en-US" dirty="0"/>
          </a:p>
          <a:p>
            <a:pPr lvl="2"/>
            <a:r>
              <a:rPr lang="en-US" dirty="0"/>
              <a:t>Easy Blowfish package for C#</a:t>
            </a:r>
          </a:p>
          <a:p>
            <a:pPr lvl="2"/>
            <a:r>
              <a:rPr lang="en-US" dirty="0"/>
              <a:t>Obtained with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User inserts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hashes the PIN using Blowfish algorithm (with salt)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database.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269</Words>
  <Application>Microsoft Macintosh PowerPoint</Application>
  <PresentationFormat>On-screen Show (16:9)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ATM Project</vt:lpstr>
      <vt:lpstr>Overview</vt:lpstr>
      <vt:lpstr>Core Functionality</vt:lpstr>
      <vt:lpstr>User Interface</vt:lpstr>
      <vt:lpstr>Login Screen and Validation</vt:lpstr>
      <vt:lpstr>Sign Up Screen</vt:lpstr>
      <vt:lpstr>Encryption Background</vt:lpstr>
      <vt:lpstr>Encryption and Security</vt:lpstr>
      <vt:lpstr>Database</vt:lpstr>
      <vt:lpstr>Further Potential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Michal Porubcin</cp:lastModifiedBy>
  <cp:revision>256</cp:revision>
  <dcterms:created xsi:type="dcterms:W3CDTF">2017-10-26T16:02:00Z</dcterms:created>
  <dcterms:modified xsi:type="dcterms:W3CDTF">2018-03-03T18:49:00Z</dcterms:modified>
</cp:coreProperties>
</file>