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1" r:id="rId3"/>
    <p:sldId id="275" r:id="rId4"/>
    <p:sldId id="259" r:id="rId5"/>
    <p:sldId id="277" r:id="rId6"/>
    <p:sldId id="267" r:id="rId7"/>
    <p:sldId id="269" r:id="rId8"/>
    <p:sldId id="279" r:id="rId9"/>
    <p:sldId id="278" r:id="rId10"/>
    <p:sldId id="260" r:id="rId11"/>
    <p:sldId id="270" r:id="rId12"/>
    <p:sldId id="276" r:id="rId13"/>
    <p:sldId id="274" r:id="rId14"/>
    <p:sldId id="272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2935" autoAdjust="0"/>
  </p:normalViewPr>
  <p:slideViewPr>
    <p:cSldViewPr snapToGrid="0">
      <p:cViewPr>
        <p:scale>
          <a:sx n="89" d="100"/>
          <a:sy n="89" d="100"/>
        </p:scale>
        <p:origin x="593" y="34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419A7AB9-F437-4769-B606-A63B78A731F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64846609-40EA-4AF3-9271-2C49336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AD083073-A6C5-4ADF-A0FD-5C865A7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24D70D2-1EC0-4475-980B-EFB27CE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FBDFF64A-20CE-472C-9421-45F10815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Cloud Application Platform based on a managed container system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Integrated data services and powerful ecosystem</a:t>
            </a:r>
          </a:p>
          <a:p>
            <a:pPr lvl="1"/>
            <a:r>
              <a:rPr lang="en-US" dirty="0"/>
              <a:t>App-centric approach for software delivery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Allows us to build, run and operate our app entirely in the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E26-F389-4B4B-A7AA-F3D31C2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Encryption Alternatives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4E63-FB41-4A4C-AD57-71F0CE0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82B-EB8C-436D-9426-855F053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7A21B640-01C9-49D4-9322-0569DCD4378D}"/>
              </a:ext>
            </a:extLst>
          </p:cNvPr>
          <p:cNvGrpSpPr>
            <a:grpSpLocks/>
          </p:cNvGrpSpPr>
          <p:nvPr/>
        </p:nvGrpSpPr>
        <p:grpSpPr bwMode="auto">
          <a:xfrm>
            <a:off x="1169393" y="873321"/>
            <a:ext cx="3294261" cy="3600400"/>
            <a:chOff x="300" y="872"/>
            <a:chExt cx="1847" cy="3931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0BADBD83-B447-4283-9130-504F33B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>
                <a:tabLst>
                  <a:tab pos="2513013" algn="l"/>
                </a:tabLst>
              </a:pPr>
              <a:r>
                <a:rPr lang="en-US" sz="1050" b="1" dirty="0">
                  <a:solidFill>
                    <a:srgbClr val="FFFFFF"/>
                  </a:solidFill>
                </a:rPr>
                <a:t>Systematic-Key Encryption (e.g. AES)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10DF-97B8-46FB-BC7F-7B6855A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Reversible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Security: weak and highly vulnerable in the case of a hacked Database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128BE839-BAC8-473A-AFFC-F39A083B08C8}"/>
              </a:ext>
            </a:extLst>
          </p:cNvPr>
          <p:cNvGrpSpPr>
            <a:grpSpLocks/>
          </p:cNvGrpSpPr>
          <p:nvPr/>
        </p:nvGrpSpPr>
        <p:grpSpPr bwMode="auto">
          <a:xfrm>
            <a:off x="4670030" y="873321"/>
            <a:ext cx="3294261" cy="3600400"/>
            <a:chOff x="300" y="872"/>
            <a:chExt cx="1847" cy="393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1A46EB4-A2C7-4077-9947-1E3DF27E5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381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Hash Function (e.g. RSA, blowfish)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5DEF1-95F7-4204-B9DF-349D06C6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381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Irreversible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Security: robust and resistant brute force attacks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Blowflish is slower than RSA (this is good)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Add salt to protect against Rainow Tables (pre-computed hashes)</a:t>
              </a:r>
            </a:p>
            <a:p>
              <a:pPr marL="230188" lvl="2" indent="-117475" defTabSz="718463">
                <a:lnSpc>
                  <a:spcPct val="106000"/>
                </a:lnSpc>
                <a:spcBef>
                  <a:spcPts val="432"/>
                </a:spcBef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Implementation: simple with Bcrypt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Easy blowflish package for C#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Obtained with Nuget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EDBD6329-3D34-4655-9A38-4D6CD5041A3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53E89711-8A6C-485B-A44F-E262EF3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130485AE-0B9A-4EB0-8316-80B3E96B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50DD37AB-A200-426D-BC11-C0C63146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3">
              <a:extLst>
                <a:ext uri="{FF2B5EF4-FFF2-40B4-BE49-F238E27FC236}">
                  <a16:creationId xmlns:a16="http://schemas.microsoft.com/office/drawing/2014/main" id="{89969121-A38E-4B0F-A3E8-DBF833FF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9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D6A-EBA0-4371-80DC-0AEED33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Encryption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7CC9D-72D8-4F52-8CEB-115691C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7DE4-A4BE-47EB-8469-2C3C337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FA30-53A6-491C-B711-B4E96DC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10946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Deterministic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54060-759D-4A74-BDB7-3576247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10946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Pre-image </a:t>
            </a:r>
          </a:p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796D9-E2ED-4FD0-83D0-9EA5041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1094686"/>
            <a:ext cx="1142801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Adaptive </a:t>
            </a:r>
          </a:p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033C8-978F-41DE-9042-00C5BF19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Password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hashing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54E7-D25A-4379-B68D-163DE91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32663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OpenBSD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01AD-C7A4-40FC-B1A8-2EA6672A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Resistant to 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rainbow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table attacks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BE4F0-6B5F-40C6-A2F8-66563C6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Fast block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0040E-4408-44F4-8B2C-AA19425A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218053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Collision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D19C1-04C6-4C68-A0F6-BFBD2EF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Small memory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footprint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44C90306-4765-4206-A3F7-19C3EFF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511" y="1094686"/>
            <a:ext cx="273447" cy="320040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</p:spPr>
        <p:txBody>
          <a:bodyPr tIns="68580" bIns="68580" anchor="ctr"/>
          <a:lstStyle/>
          <a:p>
            <a:pPr algn="ctr"/>
            <a:endParaRPr lang="en-GB" sz="105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B1A9823-FB2C-493D-B8EE-F54113E3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99" y="1094687"/>
            <a:ext cx="1542653" cy="323969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Secure Online </a:t>
            </a:r>
          </a:p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Teller Machine</a:t>
            </a: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6B064F14-8ED3-4B7C-B76D-3F317DF71CB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E8E004F8-1E30-4C9B-BCD7-88F90F32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3ED2936-1C50-4C5F-B75E-26603D24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E4C8AEC3-B9B2-40A6-843B-C2BCEC4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692B0CCF-94E5-4923-8418-9BD6BC13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 marL="171450" indent="-171450">
              <a:buFont typeface="+mj-lt"/>
              <a:buAutoNum type="arabicPeriod"/>
            </a:pPr>
            <a:endParaRPr lang="en-US" sz="1400" dirty="0"/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User enters PIN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hashes the PIN using Blowfish algorithm (with salt)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731-B6D0-4120-9237-B6FEC80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D65F-8875-42A1-B847-2AB5B51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7B23-9327-4840-838B-D96D17A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AE51934-E3AA-477D-B1F2-24C34FB30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26663"/>
              </p:ext>
            </p:extLst>
          </p:nvPr>
        </p:nvGraphicFramePr>
        <p:xfrm>
          <a:off x="1179710" y="1340303"/>
          <a:ext cx="6623260" cy="3274895"/>
        </p:xfrm>
        <a:graphic>
          <a:graphicData uri="http://schemas.openxmlformats.org/drawingml/2006/table">
            <a:tbl>
              <a:tblPr/>
              <a:tblGrid>
                <a:gridCol w="165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160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Cloud-based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Explore Alternatives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160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Function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160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2">
            <a:extLst>
              <a:ext uri="{FF2B5EF4-FFF2-40B4-BE49-F238E27FC236}">
                <a16:creationId xmlns:a16="http://schemas.microsoft.com/office/drawing/2014/main" id="{5C0BB23B-FD5F-40FF-BD44-91C9AF28D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103" y="856343"/>
            <a:ext cx="1793025" cy="438150"/>
          </a:xfrm>
          <a:prstGeom prst="chevron">
            <a:avLst>
              <a:gd name="adj" fmla="val 34952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7EA527C2-BAC6-4E8F-8F87-475053ADA2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286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AutoShape 34">
            <a:extLst>
              <a:ext uri="{FF2B5EF4-FFF2-40B4-BE49-F238E27FC236}">
                <a16:creationId xmlns:a16="http://schemas.microsoft.com/office/drawing/2014/main" id="{2C53D9A4-EB50-4F16-8EF2-59C3E4E152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762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AutoShape 35">
            <a:extLst>
              <a:ext uri="{FF2B5EF4-FFF2-40B4-BE49-F238E27FC236}">
                <a16:creationId xmlns:a16="http://schemas.microsoft.com/office/drawing/2014/main" id="{533689AF-1CEC-46D9-9C51-E7CC01A5C7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2377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465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392819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66453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Accounts</a:t>
            </a:r>
          </a:p>
          <a:p>
            <a:pPr marL="342900" lvl="1" indent="-169863"/>
            <a:r>
              <a:rPr lang="en-US" sz="1700" dirty="0"/>
              <a:t>First Name</a:t>
            </a:r>
          </a:p>
          <a:p>
            <a:pPr marL="342900" lvl="1" indent="-169863"/>
            <a:r>
              <a:rPr lang="en-US" sz="1700" dirty="0"/>
              <a:t>Last Name</a:t>
            </a:r>
          </a:p>
          <a:p>
            <a:pPr marL="342900" lvl="1" indent="-169863"/>
            <a:r>
              <a:rPr lang="en-US" sz="1700" dirty="0"/>
              <a:t>PIN Code</a:t>
            </a:r>
          </a:p>
          <a:p>
            <a:pPr marL="342900" lvl="1" indent="-169863"/>
            <a:r>
              <a:rPr lang="en-US" sz="1700" dirty="0"/>
              <a:t>Account Balance</a:t>
            </a:r>
          </a:p>
          <a:p>
            <a:pPr marL="0" indent="0">
              <a:buNone/>
            </a:pPr>
            <a:r>
              <a:rPr lang="en-US" dirty="0"/>
              <a:t>Services</a:t>
            </a:r>
          </a:p>
          <a:p>
            <a:pPr marL="342900" lvl="1" indent="-169863"/>
            <a:r>
              <a:rPr lang="en-US" sz="1700" dirty="0"/>
              <a:t>Withdrawals</a:t>
            </a:r>
          </a:p>
          <a:p>
            <a:pPr marL="630238" lvl="2" indent="-173038"/>
            <a:r>
              <a:rPr lang="en-US" dirty="0"/>
              <a:t>Multiples of $20</a:t>
            </a:r>
          </a:p>
          <a:p>
            <a:pPr marL="630238" lvl="2" indent="-173038"/>
            <a:r>
              <a:rPr lang="en-US" dirty="0"/>
              <a:t>Quick withdrawal options from $20 - $100</a:t>
            </a:r>
          </a:p>
          <a:p>
            <a:pPr marL="630238" lvl="2" indent="-173038"/>
            <a:r>
              <a:rPr lang="en-US" dirty="0"/>
              <a:t>Manual for amounts larger than $100</a:t>
            </a:r>
          </a:p>
          <a:p>
            <a:pPr marL="342900" lvl="1" indent="-169863"/>
            <a:r>
              <a:rPr lang="en-US" sz="1700" dirty="0"/>
              <a:t>Deposits</a:t>
            </a:r>
          </a:p>
          <a:p>
            <a:pPr marL="630238" lvl="2" indent="-173038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788E4D-8681-4ECA-89B1-2FA6A498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Documentation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7C6BC-68B4-42B8-B1C1-773812D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7659F8-6188-439F-8042-BAACD47E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8ABD-EA64-4B20-A311-1D97B1B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9B072982-87C4-4467-83DF-6B9DC233ECF5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FE9BB3CB-ABF7-4618-AA48-B307E38A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14523463-8C13-48FB-A2EC-02CF6C53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D8997C58-47BA-4E8A-BDE8-0855A957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9F94FCF5-08E5-46E4-971B-FB20A02B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51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37549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2" y="2497366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14FE0-7A1D-45C5-99BD-250466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4" y="1709597"/>
            <a:ext cx="3931920" cy="2126764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998DB620-6320-4052-9704-E34233CD3DA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014E9C4A-F42C-42D4-B491-31877CA3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C82F0309-2A06-4285-8724-9C492A05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EEAAE796-4822-4130-B01A-7C3F82CE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24C88728-1B89-4129-A216-917210FE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439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4B677-C096-484A-8232-53D730D5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4DFD-F6ED-4D09-AD00-9957689A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62256-95FC-42F8-B14E-A28E301E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5DDE-8862-4CE2-9091-AD591B14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70537-7CE1-4D1D-B1ED-8A64A796585B}"/>
              </a:ext>
            </a:extLst>
          </p:cNvPr>
          <p:cNvSpPr/>
          <p:nvPr/>
        </p:nvSpPr>
        <p:spPr>
          <a:xfrm>
            <a:off x="5606249" y="1442621"/>
            <a:ext cx="2712128" cy="204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64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AC37B-D1AF-4D25-8001-8A3A837ACFE2}"/>
              </a:ext>
            </a:extLst>
          </p:cNvPr>
          <p:cNvSpPr/>
          <p:nvPr/>
        </p:nvSpPr>
        <p:spPr>
          <a:xfrm>
            <a:off x="5606249" y="1442621"/>
            <a:ext cx="2712128" cy="2046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71473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439</Words>
  <Application>Microsoft Office PowerPoint</Application>
  <PresentationFormat>On-screen Show (16:9)</PresentationFormat>
  <Paragraphs>188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2</vt:lpstr>
      <vt:lpstr>Office Theme</vt:lpstr>
      <vt:lpstr>ATM Project</vt:lpstr>
      <vt:lpstr>Overview</vt:lpstr>
      <vt:lpstr>Overview</vt:lpstr>
      <vt:lpstr>Core Functionality</vt:lpstr>
      <vt:lpstr>Core Functionality</vt:lpstr>
      <vt:lpstr>Login Screen and Validation</vt:lpstr>
      <vt:lpstr>Sign Up Screen</vt:lpstr>
      <vt:lpstr>Main Interface</vt:lpstr>
      <vt:lpstr>View Balance</vt:lpstr>
      <vt:lpstr>User Interface</vt:lpstr>
      <vt:lpstr>Database</vt:lpstr>
      <vt:lpstr>Exploring Encryption Alternatives</vt:lpstr>
      <vt:lpstr>Hash Function Encryption</vt:lpstr>
      <vt:lpstr>Encryption and Security</vt:lpstr>
      <vt:lpstr>Further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Bryce Yoo</cp:lastModifiedBy>
  <cp:revision>295</cp:revision>
  <dcterms:created xsi:type="dcterms:W3CDTF">2017-10-26T16:02:00Z</dcterms:created>
  <dcterms:modified xsi:type="dcterms:W3CDTF">2018-03-06T01:39:26Z</dcterms:modified>
</cp:coreProperties>
</file>