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71" r:id="rId3"/>
    <p:sldId id="275" r:id="rId4"/>
    <p:sldId id="259" r:id="rId5"/>
    <p:sldId id="267" r:id="rId6"/>
    <p:sldId id="292" r:id="rId7"/>
    <p:sldId id="287" r:id="rId8"/>
    <p:sldId id="293" r:id="rId9"/>
    <p:sldId id="294" r:id="rId10"/>
    <p:sldId id="295" r:id="rId11"/>
    <p:sldId id="278" r:id="rId12"/>
    <p:sldId id="296" r:id="rId13"/>
    <p:sldId id="297" r:id="rId14"/>
    <p:sldId id="298" r:id="rId15"/>
    <p:sldId id="300" r:id="rId16"/>
    <p:sldId id="299" r:id="rId17"/>
    <p:sldId id="270" r:id="rId18"/>
    <p:sldId id="284" r:id="rId19"/>
    <p:sldId id="276" r:id="rId20"/>
    <p:sldId id="274" r:id="rId21"/>
    <p:sldId id="272" r:id="rId22"/>
    <p:sldId id="290" r:id="rId23"/>
    <p:sldId id="285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1575" autoAdjust="0"/>
  </p:normalViewPr>
  <p:slideViewPr>
    <p:cSldViewPr snapToGrid="0">
      <p:cViewPr varScale="1">
        <p:scale>
          <a:sx n="128" d="100"/>
          <a:sy n="128" d="100"/>
        </p:scale>
        <p:origin x="1272" y="30"/>
      </p:cViewPr>
      <p:guideLst/>
    </p:cSldViewPr>
  </p:slideViewPr>
  <p:outlineViewPr>
    <p:cViewPr>
      <p:scale>
        <a:sx n="33" d="100"/>
        <a:sy n="33" d="100"/>
      </p:scale>
      <p:origin x="0" y="-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1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sign up, users need to input their first name, last name and confirm their PIN.</a:t>
            </a:r>
          </a:p>
          <a:p>
            <a:r>
              <a:rPr lang="en-US" dirty="0"/>
              <a:t>No null values will be accepted (e. g. Mari must have a PIN)</a:t>
            </a:r>
          </a:p>
          <a:p>
            <a:r>
              <a:rPr lang="en-US" dirty="0"/>
              <a:t>The PIN/Confirm PIN must match</a:t>
            </a:r>
          </a:p>
          <a:p>
            <a:r>
              <a:rPr lang="en-US" dirty="0"/>
              <a:t>The PIN must consist of numbers, can be any size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7EF04-F5D4-4F9B-A5FD-61BD13D8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AE65C2-BDFC-4756-9EC5-E2D92260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- Main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E15D0-08BA-4F58-9666-5BD0625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481D5-479E-485D-AA71-A5045201D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3C72E-3A17-4F28-B86F-3637CB92BD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2549" y="2114137"/>
            <a:ext cx="5878902" cy="19784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860C5D-574A-426C-B29A-AE5B8597FD76}"/>
              </a:ext>
            </a:extLst>
          </p:cNvPr>
          <p:cNvSpPr/>
          <p:nvPr/>
        </p:nvSpPr>
        <p:spPr>
          <a:xfrm>
            <a:off x="1387938" y="1515505"/>
            <a:ext cx="1641011" cy="54564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ATM keeps track of what bills are inside of it on the server. Displayed in header once user is authenticated.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4F033F8-ED54-43EB-A9DB-E74EE0C52125}"/>
              </a:ext>
            </a:extLst>
          </p:cNvPr>
          <p:cNvSpPr/>
          <p:nvPr/>
        </p:nvSpPr>
        <p:spPr>
          <a:xfrm>
            <a:off x="2114754" y="1256335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C1EA5-2C18-4341-A6B4-35F1F3F0C959}"/>
              </a:ext>
            </a:extLst>
          </p:cNvPr>
          <p:cNvSpPr/>
          <p:nvPr/>
        </p:nvSpPr>
        <p:spPr>
          <a:xfrm>
            <a:off x="7000407" y="1531222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 may conveniently logout by clicking this button in the header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69E12D2-9845-49E7-B32A-190633C1F4D1}"/>
              </a:ext>
            </a:extLst>
          </p:cNvPr>
          <p:cNvSpPr/>
          <p:nvPr/>
        </p:nvSpPr>
        <p:spPr>
          <a:xfrm>
            <a:off x="8190875" y="1272052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FBAEF7-158C-4AEC-AF2A-40556B7181BE}"/>
              </a:ext>
            </a:extLst>
          </p:cNvPr>
          <p:cNvSpPr/>
          <p:nvPr/>
        </p:nvSpPr>
        <p:spPr>
          <a:xfrm>
            <a:off x="3204169" y="1513183"/>
            <a:ext cx="1641011" cy="54564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Money is emptied out and restocked at 12:00 AM each day, loaded with 500 $20 bills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4C25C5-C01F-4839-81FF-F9D8FB513298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028949" y="1786005"/>
            <a:ext cx="175220" cy="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17F0424-41C4-4F48-80B1-0DE30D6ACF02}"/>
              </a:ext>
            </a:extLst>
          </p:cNvPr>
          <p:cNvSpPr/>
          <p:nvPr/>
        </p:nvSpPr>
        <p:spPr>
          <a:xfrm>
            <a:off x="5705208" y="3542402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view your account balance, click “Balance Inquiry”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B6E8818A-3F41-4BBE-B0F5-028FFE538494}"/>
              </a:ext>
            </a:extLst>
          </p:cNvPr>
          <p:cNvSpPr/>
          <p:nvPr/>
        </p:nvSpPr>
        <p:spPr>
          <a:xfrm rot="16200000">
            <a:off x="5477245" y="3591739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89">
            <a:extLst>
              <a:ext uri="{FF2B5EF4-FFF2-40B4-BE49-F238E27FC236}">
                <a16:creationId xmlns:a16="http://schemas.microsoft.com/office/drawing/2014/main" id="{94792658-F6E7-4484-A9EB-FE71C7106608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20" name="AutoShape 90">
              <a:extLst>
                <a:ext uri="{FF2B5EF4-FFF2-40B4-BE49-F238E27FC236}">
                  <a16:creationId xmlns:a16="http://schemas.microsoft.com/office/drawing/2014/main" id="{8E5B447F-56F3-487E-901E-302096EE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1">
              <a:extLst>
                <a:ext uri="{FF2B5EF4-FFF2-40B4-BE49-F238E27FC236}">
                  <a16:creationId xmlns:a16="http://schemas.microsoft.com/office/drawing/2014/main" id="{85A409F0-8E5C-483A-8235-335007D6A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2">
              <a:extLst>
                <a:ext uri="{FF2B5EF4-FFF2-40B4-BE49-F238E27FC236}">
                  <a16:creationId xmlns:a16="http://schemas.microsoft.com/office/drawing/2014/main" id="{1DFF74D5-D178-4368-B328-18269D372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3" name="AutoShape 93">
              <a:extLst>
                <a:ext uri="{FF2B5EF4-FFF2-40B4-BE49-F238E27FC236}">
                  <a16:creationId xmlns:a16="http://schemas.microsoft.com/office/drawing/2014/main" id="{D07DAA89-8115-49C3-9135-DA11B367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1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- Balance Inquiry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00927-4C77-4ED0-A86A-7E2A3B61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2193953"/>
            <a:ext cx="5943600" cy="1273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0D6C68-2E61-4EA1-B106-1B217122E918}"/>
              </a:ext>
            </a:extLst>
          </p:cNvPr>
          <p:cNvSpPr/>
          <p:nvPr/>
        </p:nvSpPr>
        <p:spPr>
          <a:xfrm>
            <a:off x="5135865" y="3007565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return to the main interface, click “Back”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80220C8-1AD4-4513-879B-E87830B940EC}"/>
              </a:ext>
            </a:extLst>
          </p:cNvPr>
          <p:cNvSpPr/>
          <p:nvPr/>
        </p:nvSpPr>
        <p:spPr>
          <a:xfrm rot="16200000">
            <a:off x="4907902" y="3056902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EBF6E0A-79B0-490A-9169-CFAE386805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199" y="2210171"/>
            <a:ext cx="5943600" cy="120904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- Withdraw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0D6C68-2E61-4EA1-B106-1B217122E918}"/>
              </a:ext>
            </a:extLst>
          </p:cNvPr>
          <p:cNvSpPr/>
          <p:nvPr/>
        </p:nvSpPr>
        <p:spPr>
          <a:xfrm>
            <a:off x="2012810" y="2968043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return to the main interface, click “Back”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80220C8-1AD4-4513-879B-E87830B940EC}"/>
              </a:ext>
            </a:extLst>
          </p:cNvPr>
          <p:cNvSpPr/>
          <p:nvPr/>
        </p:nvSpPr>
        <p:spPr>
          <a:xfrm rot="5400000">
            <a:off x="3603427" y="3024876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374D68-03EA-47CC-AB47-1E69DE57089A}"/>
              </a:ext>
            </a:extLst>
          </p:cNvPr>
          <p:cNvSpPr/>
          <p:nvPr/>
        </p:nvSpPr>
        <p:spPr>
          <a:xfrm>
            <a:off x="5566168" y="2968043"/>
            <a:ext cx="1565022" cy="35753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To Withdraw specified amount, click “Withdraw”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1A5F687-8ABC-44CE-88BF-60D13EEF263E}"/>
              </a:ext>
            </a:extLst>
          </p:cNvPr>
          <p:cNvSpPr/>
          <p:nvPr/>
        </p:nvSpPr>
        <p:spPr>
          <a:xfrm rot="16200000">
            <a:off x="5338205" y="3017380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826547" y="1910506"/>
            <a:ext cx="1565022" cy="44204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Must specify a multiple of $20.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+/- buttons implemented to enforce this requirement.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9BEB860-237A-4BC7-9C4B-28B2493DFA51}"/>
              </a:ext>
            </a:extLst>
          </p:cNvPr>
          <p:cNvSpPr/>
          <p:nvPr/>
        </p:nvSpPr>
        <p:spPr>
          <a:xfrm rot="10800000">
            <a:off x="4507874" y="2351973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5D832F9-2FF9-45B2-B522-8DA0C708B4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199" y="1910506"/>
            <a:ext cx="5943600" cy="19475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Withdraw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653104" y="2165201"/>
            <a:ext cx="1837789" cy="54924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 user cannot withdraw more money than there is in the account. Negative balances are not accepted.</a:t>
            </a:r>
          </a:p>
        </p:txBody>
      </p:sp>
    </p:spTree>
    <p:extLst>
      <p:ext uri="{BB962C8B-B14F-4D97-AF65-F5344CB8AC3E}">
        <p14:creationId xmlns:p14="http://schemas.microsoft.com/office/powerpoint/2010/main" val="413257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8E68DC-05F0-44B1-92F5-BECED1CC58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918238"/>
            <a:ext cx="5943600" cy="17767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Withdraw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927084" y="2175205"/>
            <a:ext cx="1289832" cy="38524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Successful withdrawal has taken place</a:t>
            </a:r>
          </a:p>
        </p:txBody>
      </p:sp>
    </p:spTree>
    <p:extLst>
      <p:ext uri="{BB962C8B-B14F-4D97-AF65-F5344CB8AC3E}">
        <p14:creationId xmlns:p14="http://schemas.microsoft.com/office/powerpoint/2010/main" val="90569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AC041BD-E3C3-4BF8-ACB6-99847B20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13" y="1458648"/>
            <a:ext cx="5317761" cy="267308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Deposit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9181EF-4005-4F6B-9655-4C71B9C0680A}"/>
              </a:ext>
            </a:extLst>
          </p:cNvPr>
          <p:cNvSpPr/>
          <p:nvPr/>
        </p:nvSpPr>
        <p:spPr>
          <a:xfrm>
            <a:off x="3934577" y="1316398"/>
            <a:ext cx="1289832" cy="38524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Only select bills and coins are accepted by the ATM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2B121-FFFD-4FFB-8B63-063C16094A37}"/>
              </a:ext>
            </a:extLst>
          </p:cNvPr>
          <p:cNvSpPr/>
          <p:nvPr/>
        </p:nvSpPr>
        <p:spPr>
          <a:xfrm>
            <a:off x="85631" y="1496311"/>
            <a:ext cx="1641011" cy="41493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The bills stored in the ATM will update upon refreshing the page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82FB74C-3748-46F3-A2DE-7E12DE5116A9}"/>
              </a:ext>
            </a:extLst>
          </p:cNvPr>
          <p:cNvSpPr/>
          <p:nvPr/>
        </p:nvSpPr>
        <p:spPr>
          <a:xfrm>
            <a:off x="1404552" y="1237140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Deposit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F7095-81D2-4C6D-8759-7ED815D8D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36"/>
          <a:stretch/>
        </p:blipFill>
        <p:spPr>
          <a:xfrm>
            <a:off x="578569" y="977876"/>
            <a:ext cx="7986860" cy="259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BA2B121-FFFD-4FFB-8B63-063C16094A37}"/>
              </a:ext>
            </a:extLst>
          </p:cNvPr>
          <p:cNvSpPr/>
          <p:nvPr/>
        </p:nvSpPr>
        <p:spPr>
          <a:xfrm>
            <a:off x="4382598" y="890531"/>
            <a:ext cx="1641011" cy="41493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Notice that the number of $50 bills has changed following the deposit session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2FE673-3AA4-4634-82EA-8A847FAC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40" y="1319598"/>
            <a:ext cx="5324318" cy="31342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9158C8-E9F2-477F-A552-0731420C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69" y="992637"/>
            <a:ext cx="3394688" cy="259264"/>
          </a:xfrm>
          <a:prstGeom prst="rect">
            <a:avLst/>
          </a:prstGeom>
        </p:spPr>
      </p:pic>
      <p:sp>
        <p:nvSpPr>
          <p:cNvPr id="21" name="Arrow: Up 20">
            <a:extLst>
              <a:ext uri="{FF2B5EF4-FFF2-40B4-BE49-F238E27FC236}">
                <a16:creationId xmlns:a16="http://schemas.microsoft.com/office/drawing/2014/main" id="{182FB74C-3748-46F3-A2DE-7E12DE5116A9}"/>
              </a:ext>
            </a:extLst>
          </p:cNvPr>
          <p:cNvSpPr/>
          <p:nvPr/>
        </p:nvSpPr>
        <p:spPr>
          <a:xfrm rot="16200000">
            <a:off x="4144238" y="988228"/>
            <a:ext cx="202368" cy="243873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Heroku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Cloud Application Platform based on a managed container system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Platform as a service (PaaS)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Integrated data services and powerful ecosystem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App-centric approach for software delivery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us to build, run and operate our app entirely in the cloud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Basic services available free of charge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Other/</a:t>
            </a:r>
            <a:r>
              <a:rPr lang="en-US" dirty="0" err="1"/>
              <a:t>atm_backend</a:t>
            </a:r>
            <a:endParaRPr lang="en-US" dirty="0"/>
          </a:p>
          <a:p>
            <a:r>
              <a:rPr lang="en-US" dirty="0"/>
              <a:t>It contains SQL statements written in Python which is used for </a:t>
            </a:r>
            <a:r>
              <a:rPr lang="en-US"/>
              <a:t>this project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31820-43C1-4628-BA58-94766BD522A3}"/>
              </a:ext>
            </a:extLst>
          </p:cNvPr>
          <p:cNvSpPr/>
          <p:nvPr/>
        </p:nvSpPr>
        <p:spPr>
          <a:xfrm>
            <a:off x="2590800" y="1381914"/>
            <a:ext cx="3962400" cy="2379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Needs Work</a:t>
            </a:r>
          </a:p>
        </p:txBody>
      </p:sp>
    </p:spTree>
    <p:extLst>
      <p:ext uri="{BB962C8B-B14F-4D97-AF65-F5344CB8AC3E}">
        <p14:creationId xmlns:p14="http://schemas.microsoft.com/office/powerpoint/2010/main" val="203620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3E26-F389-4B4B-A7AA-F3D31C2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Encryption Alternatives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64E63-FB41-4A4C-AD57-71F0CE0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82B-EB8C-436D-9426-855F053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7A21B640-01C9-49D4-9322-0569DCD4378D}"/>
              </a:ext>
            </a:extLst>
          </p:cNvPr>
          <p:cNvGrpSpPr>
            <a:grpSpLocks/>
          </p:cNvGrpSpPr>
          <p:nvPr/>
        </p:nvGrpSpPr>
        <p:grpSpPr bwMode="auto">
          <a:xfrm>
            <a:off x="1169393" y="819981"/>
            <a:ext cx="3294261" cy="3733205"/>
            <a:chOff x="300" y="872"/>
            <a:chExt cx="1847" cy="4076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0BADBD83-B447-4283-9130-504F33B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>
                <a:tabLst>
                  <a:tab pos="2513013" algn="l"/>
                </a:tabLst>
              </a:pPr>
              <a:r>
                <a:rPr lang="en-US" sz="1050" b="1" dirty="0">
                  <a:solidFill>
                    <a:srgbClr val="FFFFFF"/>
                  </a:solidFill>
                </a:rPr>
                <a:t>Systematic-Key Encryption (e.g. AES)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A10DF-97B8-46FB-BC7F-7B6855A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877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Symmetric Key, permits for encryption and decryption of plaintext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Performance Strength: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An AES-128 bit key is faster than public key algorithms like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An AES is more resistant to quantum computers than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AES-128 is equivalent to 3072 bit RSA key. An AES-256 key is equal to a 15360 RSA bit key. 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Should the Secret Key be stolen if the Database is hacked, the security benefit of AES is nullified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 secret key needs to pre-installed on the client and server. This can be resolved through using the Diffie-Hellman Key Exchange.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128BE839-BAC8-473A-AFFC-F39A083B08C8}"/>
              </a:ext>
            </a:extLst>
          </p:cNvPr>
          <p:cNvGrpSpPr>
            <a:grpSpLocks/>
          </p:cNvGrpSpPr>
          <p:nvPr/>
        </p:nvGrpSpPr>
        <p:grpSpPr bwMode="auto">
          <a:xfrm>
            <a:off x="4670030" y="819980"/>
            <a:ext cx="3294261" cy="3740531"/>
            <a:chOff x="300" y="872"/>
            <a:chExt cx="1847" cy="3931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41A46EB4-A2C7-4077-9947-1E3DF27E5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381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Hash Function (e.g. SHA, blowfish)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55DEF1-95F7-4204-B9DF-349D06C6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732"/>
            </a:xfrm>
            <a:prstGeom prst="rect">
              <a:avLst/>
            </a:prstGeom>
            <a:noFill/>
            <a:ln w="381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Hashing is a one way function that is used for authentication.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: A system admin can’t see a PIN in plaintext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is roughly equivalent to SHA-256 in strength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robust and resistant brute force attacks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It is difficult to use an array of graphics cards to attempt to find the correct input of a Blowfish Hash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SHA-256 strength/weakness is it can be implemented on GPUs, giving attackers a computational boost</a:t>
              </a:r>
            </a:p>
            <a:p>
              <a:pPr marL="230188" lvl="2" indent="-117475" defTabSz="718463">
                <a:lnSpc>
                  <a:spcPct val="106000"/>
                </a:lnSpc>
                <a:spcBef>
                  <a:spcPts val="432"/>
                </a:spcBef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Implementation: </a:t>
              </a:r>
              <a:r>
                <a:rPr lang="nl-NL" sz="11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simple with Bcrypt</a:t>
              </a:r>
            </a:p>
            <a:p>
              <a:pPr marL="452343" lvl="3" indent="-171450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 Easy blowflish package for C#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Obtained with Nuget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Add salt to protect against Rainow Tables (pre-computed hashes)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89">
            <a:extLst>
              <a:ext uri="{FF2B5EF4-FFF2-40B4-BE49-F238E27FC236}">
                <a16:creationId xmlns:a16="http://schemas.microsoft.com/office/drawing/2014/main" id="{EDBD6329-3D34-4655-9A38-4D6CD5041A3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2" name="AutoShape 90">
              <a:extLst>
                <a:ext uri="{FF2B5EF4-FFF2-40B4-BE49-F238E27FC236}">
                  <a16:creationId xmlns:a16="http://schemas.microsoft.com/office/drawing/2014/main" id="{53E89711-8A6C-485B-A44F-E262EF3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1">
              <a:extLst>
                <a:ext uri="{FF2B5EF4-FFF2-40B4-BE49-F238E27FC236}">
                  <a16:creationId xmlns:a16="http://schemas.microsoft.com/office/drawing/2014/main" id="{130485AE-0B9A-4EB0-8316-80B3E96B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2">
              <a:extLst>
                <a:ext uri="{FF2B5EF4-FFF2-40B4-BE49-F238E27FC236}">
                  <a16:creationId xmlns:a16="http://schemas.microsoft.com/office/drawing/2014/main" id="{50DD37AB-A200-426D-BC11-C0C63146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3">
              <a:extLst>
                <a:ext uri="{FF2B5EF4-FFF2-40B4-BE49-F238E27FC236}">
                  <a16:creationId xmlns:a16="http://schemas.microsoft.com/office/drawing/2014/main" id="{89969121-A38E-4B0F-A3E8-DBF833FF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9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36035"/>
            <a:ext cx="1660029" cy="3188824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  <a:p>
              <a:pPr marL="171450" indent="-11112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Installation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36035"/>
            <a:ext cx="1661319" cy="3188824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The UI is kept </a:t>
              </a: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intuitive and user-friendly,</a:t>
              </a: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 with basic functions including sign up, login, view balance, deposit and withdraw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Login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Creates session for bank transaction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User can create new account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View Balance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View current amount of money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Deposit/Withdraw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Supports modifying balance and checks if user can withdraw without overdrawing.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36035"/>
            <a:ext cx="1661319" cy="3188824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The ATM project has built in security features.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5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 (Encryption)</a:t>
              </a: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 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Secure and fast symmetric key to encrypt traffic between server and client.</a:t>
              </a:r>
              <a:endParaRPr lang="nl-NL" sz="8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(Hashing)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Hide PIN from system admins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Add a layer of authentication when user submits PIN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Future Upgrade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Server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Client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36035"/>
            <a:ext cx="1660028" cy="3188824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cs typeface="+mn-cs"/>
                </a:rPr>
                <a:t>This project uses the Heroku Postgre-SQL database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500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Ease of Usage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Doesn’t require as much effort to set up as building a new MySQL server</a:t>
              </a:r>
            </a:p>
            <a:p>
              <a:pPr marL="142875" lvl="1" indent="-825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Ease of Credentials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800" dirty="0">
                  <a:solidFill>
                    <a:srgbClr val="002776"/>
                  </a:solidFill>
                  <a:latin typeface="Arial"/>
                </a:rPr>
                <a:t>Doesn’t require as much effort to set up as building a new MySQL server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4" lvl="2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F2307-2FA7-47E7-B6A2-02C8C56759FA}"/>
              </a:ext>
            </a:extLst>
          </p:cNvPr>
          <p:cNvSpPr/>
          <p:nvPr/>
        </p:nvSpPr>
        <p:spPr>
          <a:xfrm>
            <a:off x="1179713" y="4084820"/>
            <a:ext cx="6784576" cy="404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github repository</a:t>
            </a:r>
            <a:r>
              <a:rPr lang="en-US" dirty="0">
                <a:solidFill>
                  <a:schemeClr val="tx1"/>
                </a:solidFill>
              </a:rPr>
              <a:t>: https://github.com/mari-husain/csharp-atm</a:t>
            </a:r>
          </a:p>
        </p:txBody>
      </p: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D6A-EBA0-4371-80DC-0AEED33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Encryption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7CC9D-72D8-4F52-8CEB-115691CB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7DE4-A4BE-47EB-8469-2C3C3379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0FA30-53A6-491C-B711-B4E96DC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10946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Deterministic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54060-759D-4A74-BDB7-35762475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10946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Pre-image </a:t>
            </a:r>
          </a:p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796D9-E2ED-4FD0-83D0-9EA5041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1094686"/>
            <a:ext cx="1142801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Adaptive </a:t>
            </a:r>
          </a:p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033C8-978F-41DE-9042-00C5BF19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Password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hashing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54E7-D25A-4379-B68D-163DE91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32663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OpenBSD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01AD-C7A4-40FC-B1A8-2EA6672A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Resistant to 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rainbow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table attacks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BE4F0-6B5F-40C6-A2F8-66563C6C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Fast block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0040E-4408-44F4-8B2C-AA19425A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218053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Collision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DD19C1-04C6-4C68-A0F6-BFBD2EF7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Small memory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footprint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44C90306-4765-4206-A3F7-19C3EFFF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511" y="1094686"/>
            <a:ext cx="273447" cy="3200400"/>
          </a:xfrm>
          <a:prstGeom prst="homePlate">
            <a:avLst>
              <a:gd name="adj" fmla="val 100000"/>
            </a:avLst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</p:spPr>
        <p:txBody>
          <a:bodyPr tIns="68580" bIns="68580" anchor="ctr"/>
          <a:lstStyle/>
          <a:p>
            <a:pPr algn="ctr"/>
            <a:endParaRPr lang="en-GB" sz="105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B1A9823-FB2C-493D-B8EE-F54113E3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899" y="1094687"/>
            <a:ext cx="1542653" cy="323969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Secure Online </a:t>
            </a:r>
          </a:p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Teller Machine</a:t>
            </a:r>
          </a:p>
        </p:txBody>
      </p:sp>
      <p:grpSp>
        <p:nvGrpSpPr>
          <p:cNvPr id="16" name="Group 89">
            <a:extLst>
              <a:ext uri="{FF2B5EF4-FFF2-40B4-BE49-F238E27FC236}">
                <a16:creationId xmlns:a16="http://schemas.microsoft.com/office/drawing/2014/main" id="{6B064F14-8ED3-4B7C-B76D-3F317DF71CB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7" name="AutoShape 90">
              <a:extLst>
                <a:ext uri="{FF2B5EF4-FFF2-40B4-BE49-F238E27FC236}">
                  <a16:creationId xmlns:a16="http://schemas.microsoft.com/office/drawing/2014/main" id="{E8E004F8-1E30-4C9B-BCD7-88F90F32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8" name="AutoShape 91">
              <a:extLst>
                <a:ext uri="{FF2B5EF4-FFF2-40B4-BE49-F238E27FC236}">
                  <a16:creationId xmlns:a16="http://schemas.microsoft.com/office/drawing/2014/main" id="{D3ED2936-1C50-4C5F-B75E-26603D24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9" name="AutoShape 92">
              <a:extLst>
                <a:ext uri="{FF2B5EF4-FFF2-40B4-BE49-F238E27FC236}">
                  <a16:creationId xmlns:a16="http://schemas.microsoft.com/office/drawing/2014/main" id="{E4C8AEC3-B9B2-40A6-843B-C2BCEC4D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3">
              <a:extLst>
                <a:ext uri="{FF2B5EF4-FFF2-40B4-BE49-F238E27FC236}">
                  <a16:creationId xmlns:a16="http://schemas.microsoft.com/office/drawing/2014/main" id="{692B0CCF-94E5-4923-8418-9BD6BC13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88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 marL="171450" indent="-171450">
              <a:buFont typeface="+mj-lt"/>
              <a:buAutoNum type="arabicPeriod"/>
            </a:pPr>
            <a:endParaRPr lang="en-US" sz="1400" dirty="0"/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User enters PIN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hashes the PIN using Blowfish algorithm (with salt)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sends [Hashed PIN + salt] to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Signup: </a:t>
            </a:r>
            <a:r>
              <a:rPr lang="en-US" sz="1400" dirty="0">
                <a:solidFill>
                  <a:schemeClr val="bg1"/>
                </a:solidFill>
              </a:rPr>
              <a:t>Server stores [Hashed PIN + salt] in database. The original copy is created when a user makes their account.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Login:</a:t>
            </a:r>
            <a:r>
              <a:rPr lang="en-US" sz="1400" dirty="0">
                <a:solidFill>
                  <a:schemeClr val="bg1"/>
                </a:solidFill>
              </a:rPr>
              <a:t> Server verifies Hashed PIN against value in database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TLS and have signed certificates placed on client and server</a:t>
            </a:r>
          </a:p>
          <a:p>
            <a:r>
              <a:rPr lang="en-US" dirty="0"/>
              <a:t>Server encrypts hash with a Private key. Client decrypts with </a:t>
            </a:r>
            <a:r>
              <a:rPr lang="en-US"/>
              <a:t>Public Key.</a:t>
            </a:r>
            <a:endParaRPr lang="en-US" dirty="0"/>
          </a:p>
          <a:p>
            <a:r>
              <a:rPr lang="en-US" dirty="0"/>
              <a:t>Since only the server has the private key, it assures the client it is communicating with the server.</a:t>
            </a:r>
          </a:p>
          <a:p>
            <a:r>
              <a:rPr lang="en-US" dirty="0"/>
              <a:t>Compute AES key using Diffie-Hellman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upgrades: TLS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28D70EDE-B0AF-4F47-9201-AB43AA05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53" y="833657"/>
            <a:ext cx="4471122" cy="36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grpSp>
        <p:nvGrpSpPr>
          <p:cNvPr id="26" name="Group 89">
            <a:extLst>
              <a:ext uri="{FF2B5EF4-FFF2-40B4-BE49-F238E27FC236}">
                <a16:creationId xmlns:a16="http://schemas.microsoft.com/office/drawing/2014/main" id="{6B0D1118-200C-4290-92A4-12FFD280069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27" name="AutoShape 90">
              <a:extLst>
                <a:ext uri="{FF2B5EF4-FFF2-40B4-BE49-F238E27FC236}">
                  <a16:creationId xmlns:a16="http://schemas.microsoft.com/office/drawing/2014/main" id="{E9FC7A62-A723-4753-BB34-3ECA301F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8" name="AutoShape 91">
              <a:extLst>
                <a:ext uri="{FF2B5EF4-FFF2-40B4-BE49-F238E27FC236}">
                  <a16:creationId xmlns:a16="http://schemas.microsoft.com/office/drawing/2014/main" id="{9FCEC873-271B-4CAD-B2DC-7C1B8F8C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9" name="AutoShape 92">
              <a:extLst>
                <a:ext uri="{FF2B5EF4-FFF2-40B4-BE49-F238E27FC236}">
                  <a16:creationId xmlns:a16="http://schemas.microsoft.com/office/drawing/2014/main" id="{0A8F3222-F9EB-4DBB-BB1B-3C64F265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30" name="AutoShape 93">
              <a:extLst>
                <a:ext uri="{FF2B5EF4-FFF2-40B4-BE49-F238E27FC236}">
                  <a16:creationId xmlns:a16="http://schemas.microsoft.com/office/drawing/2014/main" id="{34BBB945-F4C4-4DDF-9A9D-740CEF0B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44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2DFAC-08D5-4E61-9C75-093063A7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Mary Husain</a:t>
            </a:r>
          </a:p>
          <a:p>
            <a:pPr>
              <a:buFontTx/>
              <a:buChar char="-"/>
            </a:pPr>
            <a:r>
              <a:rPr lang="en-US" dirty="0"/>
              <a:t>Built the Backend Heroku Database for the ATM</a:t>
            </a:r>
          </a:p>
          <a:p>
            <a:pPr marL="0" indent="0">
              <a:buNone/>
            </a:pPr>
            <a:r>
              <a:rPr lang="en-US" dirty="0"/>
              <a:t>- Set up network communication between front end and backend.</a:t>
            </a:r>
          </a:p>
          <a:p>
            <a:r>
              <a:rPr lang="en-US" dirty="0"/>
              <a:t>Andrew Quijano</a:t>
            </a:r>
          </a:p>
          <a:p>
            <a:pPr>
              <a:buFontTx/>
              <a:buChar char="-"/>
            </a:pPr>
            <a:r>
              <a:rPr lang="en-US" dirty="0"/>
              <a:t>Completed Power Point slides on installation, security, etc.</a:t>
            </a:r>
          </a:p>
          <a:p>
            <a:pPr>
              <a:buFontTx/>
              <a:buChar char="-"/>
            </a:pPr>
            <a:r>
              <a:rPr lang="en-US" dirty="0"/>
              <a:t>Completed overall system design and code documentation</a:t>
            </a:r>
          </a:p>
          <a:p>
            <a:r>
              <a:rPr lang="en-US" dirty="0"/>
              <a:t>Bryce </a:t>
            </a:r>
            <a:r>
              <a:rPr lang="en-US" dirty="0" err="1"/>
              <a:t>Yoo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Completed PowerPoint outline and half of slides</a:t>
            </a:r>
          </a:p>
          <a:p>
            <a:pPr>
              <a:buFontTx/>
              <a:buChar char="-"/>
            </a:pPr>
            <a:r>
              <a:rPr lang="en-US" dirty="0"/>
              <a:t>Designed/wrote front end of webpage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Implemented AES and Hashing to the ATM service</a:t>
            </a:r>
          </a:p>
          <a:p>
            <a:pPr>
              <a:buFontTx/>
              <a:buChar char="-"/>
            </a:pPr>
            <a:r>
              <a:rPr lang="en-US" dirty="0"/>
              <a:t>Tested ATM for bugs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87B3E-22A5-4DA8-9AD0-4332361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7FEA34-A186-4AA3-9620-E3DDD484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1F5D4-CCDD-4F4B-8707-0E338C2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EA3E3-3DCE-4FE6-9F79-D1D21390009F}"/>
              </a:ext>
            </a:extLst>
          </p:cNvPr>
          <p:cNvSpPr/>
          <p:nvPr/>
        </p:nvSpPr>
        <p:spPr>
          <a:xfrm>
            <a:off x="2590800" y="1381914"/>
            <a:ext cx="3962400" cy="2379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Pending Group Review</a:t>
            </a:r>
          </a:p>
        </p:txBody>
      </p:sp>
    </p:spTree>
    <p:extLst>
      <p:ext uri="{BB962C8B-B14F-4D97-AF65-F5344CB8AC3E}">
        <p14:creationId xmlns:p14="http://schemas.microsoft.com/office/powerpoint/2010/main" val="2862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731-B6D0-4120-9237-B6FEC807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AD65F-8875-42A1-B847-2AB5B51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7B23-9327-4840-838B-D96D17A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1AE51934-E3AA-477D-B1F2-24C34FB30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380819"/>
              </p:ext>
            </p:extLst>
          </p:nvPr>
        </p:nvGraphicFramePr>
        <p:xfrm>
          <a:off x="1179710" y="1340305"/>
          <a:ext cx="6775692" cy="3379970"/>
        </p:xfrm>
        <a:graphic>
          <a:graphicData uri="http://schemas.openxmlformats.org/drawingml/2006/table">
            <a:tbl>
              <a:tblPr/>
              <a:tblGrid>
                <a:gridCol w="169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Users/Services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Services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Login/Sign up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it is used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Supported Security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SHA-256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Documentation/Workflow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Flow Diagram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Design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 Interface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Implementation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Function Encryption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Blowfish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103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Required Packages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Modify Account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Withdraw 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View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 we see it at runtime?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Future Development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Server Authentication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 Authentication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2">
            <a:extLst>
              <a:ext uri="{FF2B5EF4-FFF2-40B4-BE49-F238E27FC236}">
                <a16:creationId xmlns:a16="http://schemas.microsoft.com/office/drawing/2014/main" id="{5C0BB23B-FD5F-40FF-BD44-91C9AF28DB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103" y="856343"/>
            <a:ext cx="1793025" cy="438150"/>
          </a:xfrm>
          <a:prstGeom prst="chevron">
            <a:avLst>
              <a:gd name="adj" fmla="val 34952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Core Functionality</a:t>
            </a:r>
          </a:p>
        </p:txBody>
      </p:sp>
      <p:sp>
        <p:nvSpPr>
          <p:cNvPr id="7" name="AutoShape 33">
            <a:extLst>
              <a:ext uri="{FF2B5EF4-FFF2-40B4-BE49-F238E27FC236}">
                <a16:creationId xmlns:a16="http://schemas.microsoft.com/office/drawing/2014/main" id="{7EA527C2-BAC6-4E8F-8F87-475053ADA2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286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AutoShape 34">
            <a:extLst>
              <a:ext uri="{FF2B5EF4-FFF2-40B4-BE49-F238E27FC236}">
                <a16:creationId xmlns:a16="http://schemas.microsoft.com/office/drawing/2014/main" id="{2C53D9A4-EB50-4F16-8EF2-59C3E4E152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762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AutoShape 35">
            <a:extLst>
              <a:ext uri="{FF2B5EF4-FFF2-40B4-BE49-F238E27FC236}">
                <a16:creationId xmlns:a16="http://schemas.microsoft.com/office/drawing/2014/main" id="{533689AF-1CEC-46D9-9C51-E7CC01A5C7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62377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Encryption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7A5BD-108E-4BE1-8EA7-80CA5B31F479}"/>
              </a:ext>
            </a:extLst>
          </p:cNvPr>
          <p:cNvSpPr/>
          <p:nvPr/>
        </p:nvSpPr>
        <p:spPr>
          <a:xfrm>
            <a:off x="2590800" y="1381914"/>
            <a:ext cx="3962400" cy="2379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Needs Work</a:t>
            </a:r>
          </a:p>
        </p:txBody>
      </p:sp>
    </p:spTree>
    <p:extLst>
      <p:ext uri="{BB962C8B-B14F-4D97-AF65-F5344CB8AC3E}">
        <p14:creationId xmlns:p14="http://schemas.microsoft.com/office/powerpoint/2010/main" val="27465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392819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66453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Accounts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First Name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Last Name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PIN Code</a:t>
            </a:r>
          </a:p>
          <a:p>
            <a:pPr marL="458787" lvl="1" indent="-285750">
              <a:buFont typeface="Wingdings" panose="05000000000000000000" pitchFamily="2" charset="2"/>
              <a:buChar char="v"/>
            </a:pPr>
            <a:r>
              <a:rPr lang="en-US" sz="1700" dirty="0"/>
              <a:t>Account Balance</a:t>
            </a:r>
          </a:p>
          <a:p>
            <a:pPr marL="0" indent="0">
              <a:buNone/>
            </a:pPr>
            <a:r>
              <a:rPr lang="en-US" dirty="0"/>
              <a:t>Services</a:t>
            </a:r>
          </a:p>
          <a:p>
            <a:pPr marL="173037" lvl="1" indent="0">
              <a:buNone/>
            </a:pPr>
            <a:r>
              <a:rPr lang="en-US" sz="1700" dirty="0"/>
              <a:t>Withdrawals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Multiples of $20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Quick withdrawal options from $20 - $100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Manual for amounts larger than $100</a:t>
            </a:r>
          </a:p>
          <a:p>
            <a:pPr marL="173037" lvl="1" indent="0">
              <a:buNone/>
            </a:pPr>
            <a:r>
              <a:rPr lang="en-US" sz="1700" dirty="0"/>
              <a:t>Deposits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Enter first name, last name, PIN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cannot be blank/null (Exhibit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must match existing account (Exhibit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Login information must be correct (Exhibit 4)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88" y="815994"/>
            <a:ext cx="3101073" cy="13744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02BB518-C7A5-4FDB-B0C4-3745FCBC3B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4" b="2542"/>
          <a:stretch/>
        </p:blipFill>
        <p:spPr>
          <a:xfrm>
            <a:off x="4851688" y="2464764"/>
            <a:ext cx="3101073" cy="190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6115049" y="2248525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BB18C-CACF-4D45-8F9E-2034567535E9}"/>
              </a:ext>
            </a:extLst>
          </p:cNvPr>
          <p:cNvSpPr/>
          <p:nvPr/>
        </p:nvSpPr>
        <p:spPr>
          <a:xfrm>
            <a:off x="6115049" y="443477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2</a:t>
            </a:r>
          </a:p>
        </p:txBody>
      </p: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2272456" y="3870586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BB18C-CACF-4D45-8F9E-2034567535E9}"/>
              </a:ext>
            </a:extLst>
          </p:cNvPr>
          <p:cNvSpPr/>
          <p:nvPr/>
        </p:nvSpPr>
        <p:spPr>
          <a:xfrm>
            <a:off x="6329054" y="3685549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D698E8-E0DB-4BF8-BD1F-8F0C5B3C79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9935" y="1452940"/>
            <a:ext cx="3812875" cy="21595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69" y="1430455"/>
            <a:ext cx="3841682" cy="23620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553066B-5DF8-4065-B00C-EEF91868C931}"/>
              </a:ext>
            </a:extLst>
          </p:cNvPr>
          <p:cNvSpPr/>
          <p:nvPr/>
        </p:nvSpPr>
        <p:spPr>
          <a:xfrm>
            <a:off x="632363" y="1098639"/>
            <a:ext cx="381304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Entries must match an existing account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00E29-85BA-4F84-8238-27F8823FA225}"/>
              </a:ext>
            </a:extLst>
          </p:cNvPr>
          <p:cNvSpPr/>
          <p:nvPr/>
        </p:nvSpPr>
        <p:spPr>
          <a:xfrm>
            <a:off x="4699935" y="1098639"/>
            <a:ext cx="3812875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Login information must be correct</a:t>
            </a:r>
          </a:p>
        </p:txBody>
      </p:sp>
    </p:spTree>
    <p:extLst>
      <p:ext uri="{BB962C8B-B14F-4D97-AF65-F5344CB8AC3E}">
        <p14:creationId xmlns:p14="http://schemas.microsoft.com/office/powerpoint/2010/main" val="305995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Enter first name, last name, PIN, confirm (Exhibit 5)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Entries cannot be blank/null (Exhibit 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PIN must be numbers (Exhibit 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No limit on PIN length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PIN must match confirm PIN (Exhibit 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Only one combination of first/last name can exist </a:t>
            </a:r>
            <a:r>
              <a:rPr lang="en-US" sz="1200" dirty="0">
                <a:sym typeface="Wingdings" panose="05000000000000000000" pitchFamily="2" charset="2"/>
              </a:rPr>
              <a:t> 1 account per user! (Exhibit 9)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2ED2B39-4D73-4CBE-A554-DA0EF1F1C1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5985" y="848740"/>
            <a:ext cx="3764220" cy="2074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619D5-ADB0-4288-A01D-E6571AE3E7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34689" y="1816568"/>
            <a:ext cx="3653643" cy="26834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628F21-EFE6-4220-8F16-497276D802C2}"/>
              </a:ext>
            </a:extLst>
          </p:cNvPr>
          <p:cNvSpPr/>
          <p:nvPr/>
        </p:nvSpPr>
        <p:spPr>
          <a:xfrm>
            <a:off x="8132165" y="917318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F7416B-3975-4096-8A12-EC27FE1D99A4}"/>
              </a:ext>
            </a:extLst>
          </p:cNvPr>
          <p:cNvSpPr/>
          <p:nvPr/>
        </p:nvSpPr>
        <p:spPr>
          <a:xfrm>
            <a:off x="4571999" y="4321655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6</a:t>
            </a:r>
          </a:p>
        </p:txBody>
      </p:sp>
    </p:spTree>
    <p:extLst>
      <p:ext uri="{BB962C8B-B14F-4D97-AF65-F5344CB8AC3E}">
        <p14:creationId xmlns:p14="http://schemas.microsoft.com/office/powerpoint/2010/main" val="334942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2272456" y="398301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BB18C-CACF-4D45-8F9E-2034567535E9}"/>
              </a:ext>
            </a:extLst>
          </p:cNvPr>
          <p:cNvSpPr/>
          <p:nvPr/>
        </p:nvSpPr>
        <p:spPr>
          <a:xfrm>
            <a:off x="6329054" y="398301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3066B-5DF8-4065-B00C-EEF91868C931}"/>
              </a:ext>
            </a:extLst>
          </p:cNvPr>
          <p:cNvSpPr/>
          <p:nvPr/>
        </p:nvSpPr>
        <p:spPr>
          <a:xfrm>
            <a:off x="632363" y="1098639"/>
            <a:ext cx="381304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PIN must consist of numbers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00E29-85BA-4F84-8238-27F8823FA225}"/>
              </a:ext>
            </a:extLst>
          </p:cNvPr>
          <p:cNvSpPr/>
          <p:nvPr/>
        </p:nvSpPr>
        <p:spPr>
          <a:xfrm>
            <a:off x="4699935" y="1098639"/>
            <a:ext cx="3812875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PIN must match Confirm PIN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EBD28C-F738-4C75-B480-CD59F6A1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0" y="1422808"/>
            <a:ext cx="3832226" cy="2555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58A7E9-58F9-4CD2-8525-19162D4E9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935" y="1407544"/>
            <a:ext cx="3813048" cy="25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Screen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051C2D-1D2B-4AD4-B5E8-90B674B23A85}"/>
              </a:ext>
            </a:extLst>
          </p:cNvPr>
          <p:cNvSpPr/>
          <p:nvPr/>
        </p:nvSpPr>
        <p:spPr>
          <a:xfrm>
            <a:off x="2272456" y="3983011"/>
            <a:ext cx="554635" cy="15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Exhibit 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3066B-5DF8-4065-B00C-EEF91868C931}"/>
              </a:ext>
            </a:extLst>
          </p:cNvPr>
          <p:cNvSpPr/>
          <p:nvPr/>
        </p:nvSpPr>
        <p:spPr>
          <a:xfrm>
            <a:off x="632363" y="1098639"/>
            <a:ext cx="381304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First and Last name combination cannot already be in use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DE4375-CFE9-4766-A1F6-205A3FB9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9" y="1430373"/>
            <a:ext cx="3813048" cy="25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93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1411</Words>
  <Application>Microsoft Office PowerPoint</Application>
  <PresentationFormat>On-screen Show (16:9)</PresentationFormat>
  <Paragraphs>303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2</vt:lpstr>
      <vt:lpstr>Office Theme</vt:lpstr>
      <vt:lpstr>ATM Project</vt:lpstr>
      <vt:lpstr>Overview</vt:lpstr>
      <vt:lpstr>Overview</vt:lpstr>
      <vt:lpstr>Core Functionality</vt:lpstr>
      <vt:lpstr>Login Screen and Validation</vt:lpstr>
      <vt:lpstr>Login Screen Validation</vt:lpstr>
      <vt:lpstr>Sign up Screen and Validation</vt:lpstr>
      <vt:lpstr>Sign up Screen Validation</vt:lpstr>
      <vt:lpstr>Sign up Screen Validation</vt:lpstr>
      <vt:lpstr>UI - Main Interface</vt:lpstr>
      <vt:lpstr>UI - Balance Inquiry</vt:lpstr>
      <vt:lpstr>UI - Withdraw</vt:lpstr>
      <vt:lpstr>UI – Withdraw Validation</vt:lpstr>
      <vt:lpstr>UI – Withdraw Validation</vt:lpstr>
      <vt:lpstr>UI – Deposit</vt:lpstr>
      <vt:lpstr>UI – Deposit</vt:lpstr>
      <vt:lpstr>Database</vt:lpstr>
      <vt:lpstr>Database Implementation</vt:lpstr>
      <vt:lpstr>Exploring Encryption Alternatives</vt:lpstr>
      <vt:lpstr>Hash Function Encryption</vt:lpstr>
      <vt:lpstr>Encryption and Security</vt:lpstr>
      <vt:lpstr>Future upgrades: TLS</vt:lpstr>
      <vt:lpstr>Work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Bryce Yoo</cp:lastModifiedBy>
  <cp:revision>430</cp:revision>
  <dcterms:created xsi:type="dcterms:W3CDTF">2017-10-26T16:02:00Z</dcterms:created>
  <dcterms:modified xsi:type="dcterms:W3CDTF">2018-03-07T00:52:09Z</dcterms:modified>
</cp:coreProperties>
</file>