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1" r:id="rId3"/>
    <p:sldId id="275" r:id="rId4"/>
    <p:sldId id="259" r:id="rId5"/>
    <p:sldId id="281" r:id="rId6"/>
    <p:sldId id="267" r:id="rId7"/>
    <p:sldId id="287" r:id="rId8"/>
    <p:sldId id="279" r:id="rId9"/>
    <p:sldId id="278" r:id="rId10"/>
    <p:sldId id="288" r:id="rId11"/>
    <p:sldId id="289" r:id="rId12"/>
    <p:sldId id="270" r:id="rId13"/>
    <p:sldId id="284" r:id="rId14"/>
    <p:sldId id="276" r:id="rId15"/>
    <p:sldId id="274" r:id="rId16"/>
    <p:sldId id="272" r:id="rId17"/>
    <p:sldId id="290" r:id="rId18"/>
    <p:sldId id="28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9" autoAdjust="0"/>
    <p:restoredTop sz="92925" autoAdjust="0"/>
  </p:normalViewPr>
  <p:slideViewPr>
    <p:cSldViewPr snapToGrid="0">
      <p:cViewPr varScale="1">
        <p:scale>
          <a:sx n="134" d="100"/>
          <a:sy n="134" d="100"/>
        </p:scale>
        <p:origin x="480" y="176"/>
      </p:cViewPr>
      <p:guideLst/>
    </p:cSldViewPr>
  </p:slideViewPr>
  <p:outlineViewPr>
    <p:cViewPr>
      <p:scale>
        <a:sx n="33" d="100"/>
        <a:sy n="33" d="100"/>
      </p:scale>
      <p:origin x="0" y="-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20DFC-F3EF-4C41-B3B9-B0B3C433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6" y="831187"/>
            <a:ext cx="8191794" cy="368108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only withdraw increments of $20</a:t>
            </a:r>
          </a:p>
          <a:p>
            <a:r>
              <a:rPr lang="en-US" dirty="0"/>
              <a:t>The user can’t withdraw more money then in their balance</a:t>
            </a:r>
          </a:p>
          <a:p>
            <a:r>
              <a:rPr lang="en-US" dirty="0"/>
              <a:t>Once successful, they get a notification on successful withdrawal. The ATM and User balance gets updated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Withdraw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67EEE-7B12-4FEA-8E24-90EC0A7878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831186"/>
            <a:ext cx="2571749" cy="1535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99A72-4535-4FDA-A5C6-B06A04ADE1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7371" y="817447"/>
            <a:ext cx="2846173" cy="1610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AE9ED-32F3-4760-9FFA-3E26B27EB2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31966" y="817447"/>
            <a:ext cx="2528047" cy="1610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BDEF8-9817-40F8-A981-19E73BC0F85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199" y="3979279"/>
            <a:ext cx="8102813" cy="501015"/>
          </a:xfrm>
          <a:prstGeom prst="rect">
            <a:avLst/>
          </a:prstGeom>
        </p:spPr>
      </p:pic>
      <p:grpSp>
        <p:nvGrpSpPr>
          <p:cNvPr id="13" name="Group 89">
            <a:extLst>
              <a:ext uri="{FF2B5EF4-FFF2-40B4-BE49-F238E27FC236}">
                <a16:creationId xmlns:a16="http://schemas.microsoft.com/office/drawing/2014/main" id="{5A3C60ED-80AB-49A8-940A-F7A9979A5BB4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4" name="AutoShape 90">
              <a:extLst>
                <a:ext uri="{FF2B5EF4-FFF2-40B4-BE49-F238E27FC236}">
                  <a16:creationId xmlns:a16="http://schemas.microsoft.com/office/drawing/2014/main" id="{890A9726-EC32-4D1D-ABEB-4640B506F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1">
              <a:extLst>
                <a:ext uri="{FF2B5EF4-FFF2-40B4-BE49-F238E27FC236}">
                  <a16:creationId xmlns:a16="http://schemas.microsoft.com/office/drawing/2014/main" id="{3D03B703-D192-47E3-B413-39BEA684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F4B4C4CF-BBF3-497E-84D8-AB554827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7" name="AutoShape 93">
              <a:extLst>
                <a:ext uri="{FF2B5EF4-FFF2-40B4-BE49-F238E27FC236}">
                  <a16:creationId xmlns:a16="http://schemas.microsoft.com/office/drawing/2014/main" id="{77235C35-F362-4FAC-8FD5-07ECC3C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68007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20DFC-F3EF-4C41-B3B9-B0B3C433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6" y="831187"/>
            <a:ext cx="8191794" cy="368108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user can deposit one of a denomination. (e. g. 1 $50 bill).</a:t>
            </a:r>
          </a:p>
          <a:p>
            <a:r>
              <a:rPr lang="en-US" dirty="0"/>
              <a:t>When deposited, you can notice a change in both the user account in View Balance and the ATM reserve when the web page is refreshed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BEA18E-2359-43BB-A637-F7A6311AA2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356" y="4072538"/>
            <a:ext cx="8313446" cy="439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4BEDC-7346-4CB3-88DF-1EFF1D1438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356" y="736107"/>
            <a:ext cx="3932304" cy="2055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F8B47E-9DF5-4629-A081-1386575018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32660" y="793585"/>
            <a:ext cx="4259490" cy="1997716"/>
          </a:xfrm>
          <a:prstGeom prst="rect">
            <a:avLst/>
          </a:prstGeom>
        </p:spPr>
      </p:pic>
      <p:grpSp>
        <p:nvGrpSpPr>
          <p:cNvPr id="16" name="Group 89">
            <a:extLst>
              <a:ext uri="{FF2B5EF4-FFF2-40B4-BE49-F238E27FC236}">
                <a16:creationId xmlns:a16="http://schemas.microsoft.com/office/drawing/2014/main" id="{7C3A1F5E-D5BC-4EE3-ADFA-48F3281C5D4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7" name="AutoShape 90">
              <a:extLst>
                <a:ext uri="{FF2B5EF4-FFF2-40B4-BE49-F238E27FC236}">
                  <a16:creationId xmlns:a16="http://schemas.microsoft.com/office/drawing/2014/main" id="{F399F485-7233-497A-BC73-FAEC98CC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8" name="AutoShape 91">
              <a:extLst>
                <a:ext uri="{FF2B5EF4-FFF2-40B4-BE49-F238E27FC236}">
                  <a16:creationId xmlns:a16="http://schemas.microsoft.com/office/drawing/2014/main" id="{DAAF4BDF-A083-4CBE-BA84-3DD2B176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9" name="AutoShape 92">
              <a:extLst>
                <a:ext uri="{FF2B5EF4-FFF2-40B4-BE49-F238E27FC236}">
                  <a16:creationId xmlns:a16="http://schemas.microsoft.com/office/drawing/2014/main" id="{812B6DCC-A768-4C35-BB90-E595390FB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3">
              <a:extLst>
                <a:ext uri="{FF2B5EF4-FFF2-40B4-BE49-F238E27FC236}">
                  <a16:creationId xmlns:a16="http://schemas.microsoft.com/office/drawing/2014/main" id="{A4FC2030-BE53-4D65-A09A-0AEB1638A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pPr lvl="1"/>
            <a:r>
              <a:rPr lang="en-US" dirty="0"/>
              <a:t>Cloud Application Platform based on a managed container system</a:t>
            </a:r>
          </a:p>
          <a:p>
            <a:pPr lvl="1"/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Integrated data services and powerful ecosystem</a:t>
            </a:r>
          </a:p>
          <a:p>
            <a:pPr lvl="1"/>
            <a:r>
              <a:rPr lang="en-US" dirty="0"/>
              <a:t>App-centric approach for software delivery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Allows us to build, run and operate our app entirely in the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Other/</a:t>
            </a:r>
            <a:r>
              <a:rPr lang="en-US" dirty="0" err="1"/>
              <a:t>atm_backend</a:t>
            </a:r>
            <a:endParaRPr lang="en-US" dirty="0"/>
          </a:p>
          <a:p>
            <a:r>
              <a:rPr lang="en-US" dirty="0"/>
              <a:t>It contains SQL statements written in Python which is used for </a:t>
            </a:r>
            <a:r>
              <a:rPr lang="en-US"/>
              <a:t>this project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2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3E26-F389-4B4B-A7AA-F3D31C2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Encryption Alternatives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64E63-FB41-4A4C-AD57-71F0CE0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82B-EB8C-436D-9426-855F053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7A21B640-01C9-49D4-9322-0569DCD4378D}"/>
              </a:ext>
            </a:extLst>
          </p:cNvPr>
          <p:cNvGrpSpPr>
            <a:grpSpLocks/>
          </p:cNvGrpSpPr>
          <p:nvPr/>
        </p:nvGrpSpPr>
        <p:grpSpPr bwMode="auto">
          <a:xfrm>
            <a:off x="1169393" y="873321"/>
            <a:ext cx="3294261" cy="3733205"/>
            <a:chOff x="300" y="872"/>
            <a:chExt cx="1847" cy="4076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0BADBD83-B447-4283-9130-504F33B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>
                <a:tabLst>
                  <a:tab pos="2513013" algn="l"/>
                </a:tabLst>
              </a:pPr>
              <a:r>
                <a:rPr lang="en-US" sz="1050" b="1" dirty="0">
                  <a:solidFill>
                    <a:srgbClr val="FFFFFF"/>
                  </a:solidFill>
                </a:rPr>
                <a:t>Systematic-Key Encryption (e.g. AES)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A10DF-97B8-46FB-BC7F-7B6855A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877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Symmetric Key, permits for encryption and decryption of plaintext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Performance Strength: An AES-128 bit key is faster than public key algorithms like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An AES is more resistant to quantum computers than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 AES-128 is equivalent to 3072 bit RSA key. An AES-256 key is equal to a 15360 RSA bit key. 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Should the Secret Key be stolen if the Database is hacked, the security benefit of AES is nullified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AES secret key needs to pre-installed on the client and server. This can be resolved through using the Diffie-Hellman Key Exchange.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128BE839-BAC8-473A-AFFC-F39A083B08C8}"/>
              </a:ext>
            </a:extLst>
          </p:cNvPr>
          <p:cNvGrpSpPr>
            <a:grpSpLocks/>
          </p:cNvGrpSpPr>
          <p:nvPr/>
        </p:nvGrpSpPr>
        <p:grpSpPr bwMode="auto">
          <a:xfrm>
            <a:off x="4670030" y="873320"/>
            <a:ext cx="3294261" cy="3740531"/>
            <a:chOff x="300" y="872"/>
            <a:chExt cx="1847" cy="3931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41A46EB4-A2C7-4077-9947-1E3DF27E5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381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Hash Function (e.g. SHA, blowfish)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55DEF1-95F7-4204-B9DF-349D06C6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732"/>
            </a:xfrm>
            <a:prstGeom prst="rect">
              <a:avLst/>
            </a:prstGeom>
            <a:noFill/>
            <a:ln w="381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Hashing is a one way function that is used for authentication.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A system admin can’t see a PIN in plaintext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is roughly equivalent to SHA-256 in strength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robust and resistant brute force attacks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It is difficult to use an array of graphics cards to attempt to find the correct input of a Blowfish Hash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SHA-256 strength/weakness is it can be implemented on GPUs, giving attackers a computational boost</a:t>
              </a:r>
            </a:p>
            <a:p>
              <a:pPr marL="230188" lvl="2" indent="-117475" defTabSz="718463">
                <a:lnSpc>
                  <a:spcPct val="106000"/>
                </a:lnSpc>
                <a:spcBef>
                  <a:spcPts val="432"/>
                </a:spcBef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Implementation: simple with Bcrypt</a:t>
              </a:r>
            </a:p>
            <a:p>
              <a:pPr marL="452343" lvl="3" indent="-171450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 Easy blowflish package for C#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Obtained with Nuget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 err="1">
                  <a:solidFill>
                    <a:srgbClr val="002776"/>
                  </a:solidFill>
                  <a:latin typeface="Arial"/>
                </a:rPr>
                <a:t>Automatically</a:t>
              </a: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 </a:t>
              </a:r>
              <a:r>
                <a:rPr lang="nl-NL" sz="900">
                  <a:solidFill>
                    <a:srgbClr val="002776"/>
                  </a:solidFill>
                  <a:latin typeface="Arial"/>
                </a:rPr>
                <a:t>adds</a:t>
              </a: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 salt to protect against Rainow Tables (pre-computed hashes)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89">
            <a:extLst>
              <a:ext uri="{FF2B5EF4-FFF2-40B4-BE49-F238E27FC236}">
                <a16:creationId xmlns:a16="http://schemas.microsoft.com/office/drawing/2014/main" id="{EDBD6329-3D34-4655-9A38-4D6CD5041A3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2" name="AutoShape 90">
              <a:extLst>
                <a:ext uri="{FF2B5EF4-FFF2-40B4-BE49-F238E27FC236}">
                  <a16:creationId xmlns:a16="http://schemas.microsoft.com/office/drawing/2014/main" id="{53E89711-8A6C-485B-A44F-E262EF3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1">
              <a:extLst>
                <a:ext uri="{FF2B5EF4-FFF2-40B4-BE49-F238E27FC236}">
                  <a16:creationId xmlns:a16="http://schemas.microsoft.com/office/drawing/2014/main" id="{130485AE-0B9A-4EB0-8316-80B3E96B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2">
              <a:extLst>
                <a:ext uri="{FF2B5EF4-FFF2-40B4-BE49-F238E27FC236}">
                  <a16:creationId xmlns:a16="http://schemas.microsoft.com/office/drawing/2014/main" id="{50DD37AB-A200-426D-BC11-C0C63146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3">
              <a:extLst>
                <a:ext uri="{FF2B5EF4-FFF2-40B4-BE49-F238E27FC236}">
                  <a16:creationId xmlns:a16="http://schemas.microsoft.com/office/drawing/2014/main" id="{89969121-A38E-4B0F-A3E8-DBF833FF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92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D6A-EBA0-4371-80DC-0AEED33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Encryption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7CC9D-72D8-4F52-8CEB-115691CB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7DE4-A4BE-47EB-8469-2C3C3379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0FA30-53A6-491C-B711-B4E96DC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10946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Deterministic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54060-759D-4A74-BDB7-35762475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10946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Pre-image </a:t>
            </a:r>
          </a:p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796D9-E2ED-4FD0-83D0-9EA5041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1094686"/>
            <a:ext cx="1142801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Adaptive </a:t>
            </a:r>
          </a:p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033C8-978F-41DE-9042-00C5BF19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Password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hashing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54E7-D25A-4379-B68D-163DE91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32663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OpenBSD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01AD-C7A4-40FC-B1A8-2EA6672A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Resistant to 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rainbow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table attacks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BE4F0-6B5F-40C6-A2F8-66563C6C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Fast block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0040E-4408-44F4-8B2C-AA19425A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218053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Collision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DD19C1-04C6-4C68-A0F6-BFBD2EF7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Small memory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footprint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44C90306-4765-4206-A3F7-19C3EFFF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511" y="1094686"/>
            <a:ext cx="273447" cy="3200400"/>
          </a:xfrm>
          <a:prstGeom prst="homePlate">
            <a:avLst>
              <a:gd name="adj" fmla="val 100000"/>
            </a:avLst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</p:spPr>
        <p:txBody>
          <a:bodyPr tIns="68580" bIns="68580" anchor="ctr"/>
          <a:lstStyle/>
          <a:p>
            <a:pPr algn="ctr"/>
            <a:endParaRPr lang="en-GB" sz="105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B1A9823-FB2C-493D-B8EE-F54113E3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899" y="1094687"/>
            <a:ext cx="1542653" cy="323969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Secure Online </a:t>
            </a:r>
          </a:p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Teller Machine</a:t>
            </a:r>
          </a:p>
        </p:txBody>
      </p:sp>
      <p:grpSp>
        <p:nvGrpSpPr>
          <p:cNvPr id="16" name="Group 89">
            <a:extLst>
              <a:ext uri="{FF2B5EF4-FFF2-40B4-BE49-F238E27FC236}">
                <a16:creationId xmlns:a16="http://schemas.microsoft.com/office/drawing/2014/main" id="{6B064F14-8ED3-4B7C-B76D-3F317DF71CB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7" name="AutoShape 90">
              <a:extLst>
                <a:ext uri="{FF2B5EF4-FFF2-40B4-BE49-F238E27FC236}">
                  <a16:creationId xmlns:a16="http://schemas.microsoft.com/office/drawing/2014/main" id="{E8E004F8-1E30-4C9B-BCD7-88F90F32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8" name="AutoShape 91">
              <a:extLst>
                <a:ext uri="{FF2B5EF4-FFF2-40B4-BE49-F238E27FC236}">
                  <a16:creationId xmlns:a16="http://schemas.microsoft.com/office/drawing/2014/main" id="{D3ED2936-1C50-4C5F-B75E-26603D24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9" name="AutoShape 92">
              <a:extLst>
                <a:ext uri="{FF2B5EF4-FFF2-40B4-BE49-F238E27FC236}">
                  <a16:creationId xmlns:a16="http://schemas.microsoft.com/office/drawing/2014/main" id="{E4C8AEC3-B9B2-40A6-843B-C2BCEC4D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3">
              <a:extLst>
                <a:ext uri="{FF2B5EF4-FFF2-40B4-BE49-F238E27FC236}">
                  <a16:creationId xmlns:a16="http://schemas.microsoft.com/office/drawing/2014/main" id="{692B0CCF-94E5-4923-8418-9BD6BC13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88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 marL="171450" indent="-171450">
              <a:buFont typeface="+mj-lt"/>
              <a:buAutoNum type="arabicPeriod"/>
            </a:pPr>
            <a:endParaRPr lang="en-US" sz="1400" dirty="0"/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User enters PIN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hashes the PIN using Blowfish algorithm (with salt)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sends [Hashed PIN + salt] to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Signup: </a:t>
            </a:r>
            <a:r>
              <a:rPr lang="en-US" sz="1400" dirty="0">
                <a:solidFill>
                  <a:schemeClr val="bg1"/>
                </a:solidFill>
              </a:rPr>
              <a:t>Server stores [Hashed PIN + salt] in database. The original copy is created when a user makes their account.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Login:</a:t>
            </a:r>
            <a:r>
              <a:rPr lang="en-US" sz="1400" dirty="0">
                <a:solidFill>
                  <a:schemeClr val="bg1"/>
                </a:solidFill>
              </a:rPr>
              <a:t> Server verifies Hashed PIN against value in database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TLS and have signed certificates placed on client and server</a:t>
            </a:r>
          </a:p>
          <a:p>
            <a:r>
              <a:rPr lang="en-US" dirty="0"/>
              <a:t>Server encrypts hash with a Private key. Client decrypts with </a:t>
            </a:r>
            <a:r>
              <a:rPr lang="en-US"/>
              <a:t>Public Key.</a:t>
            </a:r>
            <a:endParaRPr lang="en-US" dirty="0"/>
          </a:p>
          <a:p>
            <a:r>
              <a:rPr lang="en-US" dirty="0"/>
              <a:t>Since only the server has the private key, it assures the client it is communicating with the server.</a:t>
            </a:r>
          </a:p>
          <a:p>
            <a:r>
              <a:rPr lang="en-US" dirty="0"/>
              <a:t>Compute AES key using Diffie-Hellman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upgrades: TLS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28D70EDE-B0AF-4F47-9201-AB43AA05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53" y="833657"/>
            <a:ext cx="4471122" cy="36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grpSp>
        <p:nvGrpSpPr>
          <p:cNvPr id="26" name="Group 89">
            <a:extLst>
              <a:ext uri="{FF2B5EF4-FFF2-40B4-BE49-F238E27FC236}">
                <a16:creationId xmlns:a16="http://schemas.microsoft.com/office/drawing/2014/main" id="{6B0D1118-200C-4290-92A4-12FFD280069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27" name="AutoShape 90">
              <a:extLst>
                <a:ext uri="{FF2B5EF4-FFF2-40B4-BE49-F238E27FC236}">
                  <a16:creationId xmlns:a16="http://schemas.microsoft.com/office/drawing/2014/main" id="{E9FC7A62-A723-4753-BB34-3ECA301F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8" name="AutoShape 91">
              <a:extLst>
                <a:ext uri="{FF2B5EF4-FFF2-40B4-BE49-F238E27FC236}">
                  <a16:creationId xmlns:a16="http://schemas.microsoft.com/office/drawing/2014/main" id="{9FCEC873-271B-4CAD-B2DC-7C1B8F8C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9" name="AutoShape 92">
              <a:extLst>
                <a:ext uri="{FF2B5EF4-FFF2-40B4-BE49-F238E27FC236}">
                  <a16:creationId xmlns:a16="http://schemas.microsoft.com/office/drawing/2014/main" id="{0A8F3222-F9EB-4DBB-BB1B-3C64F265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30" name="AutoShape 93">
              <a:extLst>
                <a:ext uri="{FF2B5EF4-FFF2-40B4-BE49-F238E27FC236}">
                  <a16:creationId xmlns:a16="http://schemas.microsoft.com/office/drawing/2014/main" id="{34BBB945-F4C4-4DDF-9A9D-740CEF0B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44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2DFAC-08D5-4E61-9C75-093063A7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Mary Husain</a:t>
            </a:r>
          </a:p>
          <a:p>
            <a:pPr>
              <a:buFontTx/>
              <a:buChar char="-"/>
            </a:pPr>
            <a:r>
              <a:rPr lang="en-US" dirty="0"/>
              <a:t>Built the Backend Heroku Database for the ATM</a:t>
            </a:r>
          </a:p>
          <a:p>
            <a:pPr marL="0" indent="0">
              <a:buNone/>
            </a:pPr>
            <a:r>
              <a:rPr lang="en-US" dirty="0"/>
              <a:t>- Set up network communication between front end and backend.</a:t>
            </a:r>
          </a:p>
          <a:p>
            <a:r>
              <a:rPr lang="en-US" dirty="0"/>
              <a:t>Andrew Quijano</a:t>
            </a:r>
          </a:p>
          <a:p>
            <a:pPr>
              <a:buFontTx/>
              <a:buChar char="-"/>
            </a:pPr>
            <a:r>
              <a:rPr lang="en-US" dirty="0"/>
              <a:t>Completed Power Point slides on installation, security, etc.</a:t>
            </a:r>
          </a:p>
          <a:p>
            <a:pPr>
              <a:buFontTx/>
              <a:buChar char="-"/>
            </a:pPr>
            <a:r>
              <a:rPr lang="en-US" dirty="0"/>
              <a:t>Completed overall system design and code documentation</a:t>
            </a:r>
          </a:p>
          <a:p>
            <a:r>
              <a:rPr lang="en-US" dirty="0"/>
              <a:t>Bryce </a:t>
            </a:r>
            <a:r>
              <a:rPr lang="en-US" dirty="0" err="1"/>
              <a:t>Yoo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Completed PowerPoint outline and half of slides</a:t>
            </a:r>
          </a:p>
          <a:p>
            <a:pPr>
              <a:buFontTx/>
              <a:buChar char="-"/>
            </a:pPr>
            <a:r>
              <a:rPr lang="en-US" dirty="0"/>
              <a:t>Designed/wrote front end of webpage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Implemented hashing to the ATM service</a:t>
            </a:r>
          </a:p>
          <a:p>
            <a:pPr>
              <a:buFontTx/>
              <a:buChar char="-"/>
            </a:pPr>
            <a:r>
              <a:rPr lang="en-US" dirty="0"/>
              <a:t>Tested ATM for bugs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87B3E-22A5-4DA8-9AD0-4332361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7FEA34-A186-4AA3-9620-E3DDD484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1F5D4-CCDD-4F4B-8707-0E338C2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73510"/>
            <a:ext cx="1660029" cy="3600400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Installation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73510"/>
            <a:ext cx="1661319" cy="3600400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The user interface is kept simple, there are the basics, login, view balance, and deposit/withdraw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Login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Creates session for bank transaction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User can create new account</a:t>
              </a:r>
              <a:endParaRPr lang="nl-NL" sz="105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View Balance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View current amount of money</a:t>
              </a:r>
              <a:endParaRPr lang="nl-NL" sz="1050" dirty="0">
                <a:solidFill>
                  <a:srgbClr val="002776"/>
                </a:solidFill>
                <a:latin typeface="Arial"/>
              </a:endParaRP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Deposit/Withdraw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Supports modifying balance and checks if user can withdraw without overdrawing.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73510"/>
            <a:ext cx="1661319" cy="3600400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The ATM project has built in security features.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 (Encryption)</a:t>
              </a: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 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Secure and fast symmetric key to encrypt traffic between server and client.</a:t>
              </a:r>
              <a:endParaRPr lang="nl-NL" sz="105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(Hashing)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Hide PIN from system admins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Add a layer of authentication when user submits PIN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Future Upgrade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Server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Client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73510"/>
            <a:ext cx="1660028" cy="3600400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This project uses the Heroku Postgre-SQL database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Ease of Usage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Doesn’t require as much effort to set up as building a new MySQL server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Ease of Credentials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Doesn’t require as much effort to set up as building a new MySQL server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4" lvl="2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731-B6D0-4120-9237-B6FEC807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AD65F-8875-42A1-B847-2AB5B51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7B23-9327-4840-838B-D96D17A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1AE51934-E3AA-477D-B1F2-24C34FB30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792703"/>
              </p:ext>
            </p:extLst>
          </p:nvPr>
        </p:nvGraphicFramePr>
        <p:xfrm>
          <a:off x="1179710" y="1340305"/>
          <a:ext cx="6775692" cy="3379970"/>
        </p:xfrm>
        <a:graphic>
          <a:graphicData uri="http://schemas.openxmlformats.org/drawingml/2006/table">
            <a:tbl>
              <a:tblPr/>
              <a:tblGrid>
                <a:gridCol w="169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Users/Services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Services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Login/Sign up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it is used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Supported Security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SHA-256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Documentation/Workflow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Flow Diagram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Design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 Interface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Implementation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Function Encryption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Blowfish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103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Required Packages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Modify Account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Withdraw 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View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(Can we see it at runtime?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Future Upgrade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Server Authentication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 Authentication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2">
            <a:extLst>
              <a:ext uri="{FF2B5EF4-FFF2-40B4-BE49-F238E27FC236}">
                <a16:creationId xmlns:a16="http://schemas.microsoft.com/office/drawing/2014/main" id="{5C0BB23B-FD5F-40FF-BD44-91C9AF28DB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103" y="856343"/>
            <a:ext cx="1793025" cy="438150"/>
          </a:xfrm>
          <a:prstGeom prst="chevron">
            <a:avLst>
              <a:gd name="adj" fmla="val 34952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Core Functionality</a:t>
            </a:r>
          </a:p>
        </p:txBody>
      </p:sp>
      <p:sp>
        <p:nvSpPr>
          <p:cNvPr id="7" name="AutoShape 33">
            <a:extLst>
              <a:ext uri="{FF2B5EF4-FFF2-40B4-BE49-F238E27FC236}">
                <a16:creationId xmlns:a16="http://schemas.microsoft.com/office/drawing/2014/main" id="{7EA527C2-BAC6-4E8F-8F87-475053ADA2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286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AutoShape 34">
            <a:extLst>
              <a:ext uri="{FF2B5EF4-FFF2-40B4-BE49-F238E27FC236}">
                <a16:creationId xmlns:a16="http://schemas.microsoft.com/office/drawing/2014/main" id="{2C53D9A4-EB50-4F16-8EF2-59C3E4E152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762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AutoShape 35">
            <a:extLst>
              <a:ext uri="{FF2B5EF4-FFF2-40B4-BE49-F238E27FC236}">
                <a16:creationId xmlns:a16="http://schemas.microsoft.com/office/drawing/2014/main" id="{533689AF-1CEC-46D9-9C51-E7CC01A5C7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62377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465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392819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66453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Accounts</a:t>
            </a:r>
          </a:p>
          <a:p>
            <a:pPr marL="342900" lvl="1" indent="-169863"/>
            <a:r>
              <a:rPr lang="en-US" sz="1700" dirty="0"/>
              <a:t>First Name</a:t>
            </a:r>
          </a:p>
          <a:p>
            <a:pPr marL="342900" lvl="1" indent="-169863"/>
            <a:r>
              <a:rPr lang="en-US" sz="1700" dirty="0"/>
              <a:t>Last Name</a:t>
            </a:r>
          </a:p>
          <a:p>
            <a:pPr marL="342900" lvl="1" indent="-169863"/>
            <a:r>
              <a:rPr lang="en-US" sz="1700" dirty="0"/>
              <a:t>PIN Code</a:t>
            </a:r>
          </a:p>
          <a:p>
            <a:pPr marL="342900" lvl="1" indent="-169863"/>
            <a:r>
              <a:rPr lang="en-US" sz="1700" dirty="0"/>
              <a:t>Account Balance</a:t>
            </a:r>
          </a:p>
          <a:p>
            <a:pPr marL="0" indent="0">
              <a:buNone/>
            </a:pPr>
            <a:r>
              <a:rPr lang="en-US" dirty="0"/>
              <a:t>Services</a:t>
            </a:r>
          </a:p>
          <a:p>
            <a:pPr marL="342900" lvl="1" indent="-169863"/>
            <a:r>
              <a:rPr lang="en-US" sz="1700" dirty="0"/>
              <a:t>Withdrawals</a:t>
            </a:r>
          </a:p>
          <a:p>
            <a:pPr marL="630238" lvl="2" indent="-173038"/>
            <a:r>
              <a:rPr lang="en-US" dirty="0"/>
              <a:t>Multiples of $20</a:t>
            </a:r>
          </a:p>
          <a:p>
            <a:pPr marL="630238" lvl="2" indent="-173038"/>
            <a:r>
              <a:rPr lang="en-US" dirty="0"/>
              <a:t>Quick withdrawal options from $20 - $100</a:t>
            </a:r>
          </a:p>
          <a:p>
            <a:pPr marL="630238" lvl="2" indent="-173038"/>
            <a:r>
              <a:rPr lang="en-US" dirty="0"/>
              <a:t>Manual for amounts larger than $100</a:t>
            </a:r>
          </a:p>
          <a:p>
            <a:pPr marL="342900" lvl="1" indent="-169863"/>
            <a:r>
              <a:rPr lang="en-US" sz="1700" dirty="0"/>
              <a:t>Deposits</a:t>
            </a:r>
          </a:p>
          <a:p>
            <a:pPr marL="630238" lvl="2" indent="-173038"/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788E4D-8681-4ECA-89B1-2FA6A498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7C6BC-68B4-42B8-B1C1-773812D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7659F8-6188-439F-8042-BAACD47E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88ABD-EA64-4B20-A311-1D97B1B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9B072982-87C4-4467-83DF-6B9DC233ECF5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FE9BB3CB-ABF7-4618-AA48-B307E38A2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14523463-8C13-48FB-A2EC-02CF6C53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D8997C58-47BA-4E8A-BDE8-0855A957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9F94FCF5-08E5-46E4-971B-FB20A02B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57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r>
              <a:rPr lang="en-US" dirty="0"/>
              <a:t>On the top right is our login page, seen upon starting up the program.</a:t>
            </a:r>
          </a:p>
          <a:p>
            <a:r>
              <a:rPr lang="en-US" dirty="0"/>
              <a:t>From here you can insert, first name, last name and PIN. </a:t>
            </a:r>
          </a:p>
          <a:p>
            <a:r>
              <a:rPr lang="en-US" dirty="0"/>
              <a:t>If the user doesn’t have an account, they can click the sign up button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58" y="837549"/>
            <a:ext cx="3383280" cy="14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32" y="2497366"/>
            <a:ext cx="3383280" cy="2080236"/>
          </a:xfrm>
          <a:prstGeom prst="rect">
            <a:avLst/>
          </a:prstGeom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sign up, users need to input their first name, last name and confirm their PIN.</a:t>
            </a:r>
          </a:p>
          <a:p>
            <a:r>
              <a:rPr lang="en-US" dirty="0"/>
              <a:t>No null values will be accepted (e. g. Mari must have a PIN)</a:t>
            </a:r>
          </a:p>
          <a:p>
            <a:r>
              <a:rPr lang="en-US" dirty="0"/>
              <a:t>The PIN/Confirm PIN must match</a:t>
            </a:r>
          </a:p>
          <a:p>
            <a:r>
              <a:rPr lang="en-US" dirty="0"/>
              <a:t>The PIN must consist of numbers, can be any size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79B89EE-7BDA-4799-A7A4-A76DE0828D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7042" y="781631"/>
            <a:ext cx="4727542" cy="1889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A04613-4725-40F2-A8F0-1E7BC948EB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07041" y="2670999"/>
            <a:ext cx="4798754" cy="18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4B677-C096-484A-8232-53D730D5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After signing in, the</a:t>
            </a:r>
          </a:p>
          <a:p>
            <a:pPr marL="0" indent="0">
              <a:buNone/>
            </a:pPr>
            <a:r>
              <a:rPr lang="en-US" dirty="0"/>
              <a:t>top banner will contain </a:t>
            </a:r>
          </a:p>
          <a:p>
            <a:pPr marL="0" indent="0">
              <a:buNone/>
            </a:pPr>
            <a:r>
              <a:rPr lang="en-US" dirty="0"/>
              <a:t>the ATM bills in storage</a:t>
            </a:r>
          </a:p>
          <a:p>
            <a:pPr marL="0" indent="0">
              <a:buNone/>
            </a:pPr>
            <a:r>
              <a:rPr lang="en-US" dirty="0"/>
              <a:t>and a logout button</a:t>
            </a:r>
          </a:p>
          <a:p>
            <a:r>
              <a:rPr lang="en-US" dirty="0"/>
              <a:t>The main interface </a:t>
            </a:r>
          </a:p>
          <a:p>
            <a:pPr marL="0" indent="0">
              <a:buNone/>
            </a:pPr>
            <a:r>
              <a:rPr lang="en-US" dirty="0"/>
              <a:t>connects the user to </a:t>
            </a:r>
          </a:p>
          <a:p>
            <a:pPr marL="0" indent="0">
              <a:buNone/>
            </a:pPr>
            <a:r>
              <a:rPr lang="en-US" dirty="0"/>
              <a:t>the main functionalities</a:t>
            </a:r>
          </a:p>
          <a:p>
            <a:pPr marL="0" indent="0">
              <a:buNone/>
            </a:pPr>
            <a:r>
              <a:rPr lang="en-US" dirty="0"/>
              <a:t>of the ATM.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4DFD-F6ED-4D09-AD00-9957689A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362256-95FC-42F8-B14E-A28E301E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E5DDE-8862-4CE2-9091-AD591B14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681D3-4D5A-4D71-9086-382BA7FE01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9071" y="1298602"/>
            <a:ext cx="4771785" cy="303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1379D-2E0A-4F4C-A53D-CBE26D3073FB}"/>
              </a:ext>
            </a:extLst>
          </p:cNvPr>
          <p:cNvPicPr/>
          <p:nvPr/>
        </p:nvPicPr>
        <p:blipFill rotWithShape="1">
          <a:blip r:embed="rId3"/>
          <a:srcRect b="15164"/>
          <a:stretch/>
        </p:blipFill>
        <p:spPr>
          <a:xfrm>
            <a:off x="485335" y="808442"/>
            <a:ext cx="7837713" cy="490160"/>
          </a:xfrm>
          <a:prstGeom prst="rect">
            <a:avLst/>
          </a:prstGeom>
        </p:spPr>
      </p:pic>
      <p:grpSp>
        <p:nvGrpSpPr>
          <p:cNvPr id="9" name="Group 89">
            <a:extLst>
              <a:ext uri="{FF2B5EF4-FFF2-40B4-BE49-F238E27FC236}">
                <a16:creationId xmlns:a16="http://schemas.microsoft.com/office/drawing/2014/main" id="{76B755F1-95F9-4277-9734-9CA2E0828CAD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AF74C720-BC31-4593-B1E9-FE0A2A749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81655CC4-6E16-4C77-B76A-CFD31130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BEE1D449-8C48-4FD7-922C-3D029412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73D03AC9-FE0D-4EC4-9649-286DED7ED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20DFC-F3EF-4C41-B3B9-B0B3C433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6" y="831187"/>
            <a:ext cx="8191794" cy="36810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view how much money is stored on their account here.</a:t>
            </a:r>
          </a:p>
          <a:p>
            <a:r>
              <a:rPr lang="en-US" dirty="0"/>
              <a:t>If the user wants to go back to the Main interface, click on </a:t>
            </a:r>
          </a:p>
          <a:p>
            <a:pPr marL="0" indent="0">
              <a:buNone/>
            </a:pPr>
            <a:r>
              <a:rPr lang="en-US" dirty="0"/>
              <a:t>“Back”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Balance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22BE4-3125-4DE0-A74B-21E823265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1" y="972160"/>
            <a:ext cx="8034950" cy="1273175"/>
          </a:xfrm>
          <a:prstGeom prst="rect">
            <a:avLst/>
          </a:prstGeom>
        </p:spPr>
      </p:pic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473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1134</Words>
  <Application>Microsoft Macintosh PowerPoint</Application>
  <PresentationFormat>On-screen Show (16:9)</PresentationFormat>
  <Paragraphs>256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2</vt:lpstr>
      <vt:lpstr>Office Theme</vt:lpstr>
      <vt:lpstr>ATM Project</vt:lpstr>
      <vt:lpstr>Overview</vt:lpstr>
      <vt:lpstr>Overview</vt:lpstr>
      <vt:lpstr>Core Functionality</vt:lpstr>
      <vt:lpstr>Core Functionality</vt:lpstr>
      <vt:lpstr>Login Screen and Validation</vt:lpstr>
      <vt:lpstr>Sign up</vt:lpstr>
      <vt:lpstr>Main Interface</vt:lpstr>
      <vt:lpstr>View Balance</vt:lpstr>
      <vt:lpstr>Withdraw</vt:lpstr>
      <vt:lpstr>Deposit</vt:lpstr>
      <vt:lpstr>Database</vt:lpstr>
      <vt:lpstr>Database Implementation</vt:lpstr>
      <vt:lpstr>Exploring Encryption Alternatives</vt:lpstr>
      <vt:lpstr>Hash Function Encryption</vt:lpstr>
      <vt:lpstr>Encryption and Security</vt:lpstr>
      <vt:lpstr>Future upgrades: TLS</vt:lpstr>
      <vt:lpstr>Work Distribution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Michal Porubcin</cp:lastModifiedBy>
  <cp:revision>355</cp:revision>
  <dcterms:created xsi:type="dcterms:W3CDTF">2017-10-26T16:02:00Z</dcterms:created>
  <dcterms:modified xsi:type="dcterms:W3CDTF">2018-03-07T01:43:34Z</dcterms:modified>
</cp:coreProperties>
</file>