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1" r:id="rId3"/>
    <p:sldId id="275" r:id="rId4"/>
    <p:sldId id="259" r:id="rId5"/>
    <p:sldId id="281" r:id="rId6"/>
    <p:sldId id="267" r:id="rId7"/>
    <p:sldId id="287" r:id="rId8"/>
    <p:sldId id="279" r:id="rId9"/>
    <p:sldId id="278" r:id="rId10"/>
    <p:sldId id="288" r:id="rId11"/>
    <p:sldId id="289" r:id="rId12"/>
    <p:sldId id="270" r:id="rId13"/>
    <p:sldId id="284" r:id="rId14"/>
    <p:sldId id="276" r:id="rId15"/>
    <p:sldId id="274" r:id="rId16"/>
    <p:sldId id="272" r:id="rId17"/>
    <p:sldId id="290" r:id="rId18"/>
    <p:sldId id="28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2935" autoAdjust="0"/>
  </p:normalViewPr>
  <p:slideViewPr>
    <p:cSldViewPr snapToGrid="0">
      <p:cViewPr varScale="1">
        <p:scale>
          <a:sx n="83" d="100"/>
          <a:sy n="83" d="100"/>
        </p:scale>
        <p:origin x="824" y="16"/>
      </p:cViewPr>
      <p:guideLst/>
    </p:cSldViewPr>
  </p:slideViewPr>
  <p:outlineViewPr>
    <p:cViewPr>
      <p:scale>
        <a:sx n="33" d="100"/>
        <a:sy n="33" d="100"/>
      </p:scale>
      <p:origin x="0" y="-2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0020C-8D7C-4561-B568-FBC8D0EAF1D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7353F-A8B1-4751-A2C3-3554818E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1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8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353F-A8B1-4751-A2C3-3554818E40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pattFill prst="pct6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D53CF5EA-3DA4-4BC9-ACC6-F9C591743FA1}"/>
              </a:ext>
            </a:extLst>
          </p:cNvPr>
          <p:cNvSpPr/>
          <p:nvPr userDrawn="1"/>
        </p:nvSpPr>
        <p:spPr>
          <a:xfrm>
            <a:off x="904875" y="2736056"/>
            <a:ext cx="7315200" cy="96012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1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273D8122-AFBD-4F16-B7E6-0E88CB5A1FBC}"/>
              </a:ext>
            </a:extLst>
          </p:cNvPr>
          <p:cNvSpPr/>
          <p:nvPr userDrawn="1"/>
        </p:nvSpPr>
        <p:spPr>
          <a:xfrm>
            <a:off x="914400" y="3786187"/>
            <a:ext cx="7315200" cy="514352"/>
          </a:xfrm>
          <a:prstGeom prst="rect">
            <a:avLst/>
          </a:prstGeom>
          <a:solidFill>
            <a:srgbClr val="FFFFFF"/>
          </a:solidFill>
          <a:ln w="6350" cap="rnd">
            <a:solidFill>
              <a:schemeClr val="accent2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C6128E1-BE84-46D9-A3D3-BC86375E2C24}"/>
              </a:ext>
            </a:extLst>
          </p:cNvPr>
          <p:cNvSpPr/>
          <p:nvPr userDrawn="1"/>
        </p:nvSpPr>
        <p:spPr>
          <a:xfrm>
            <a:off x="904875" y="2736056"/>
            <a:ext cx="228600" cy="9601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D38D25A-4E98-4454-9846-05376F4C5343}"/>
              </a:ext>
            </a:extLst>
          </p:cNvPr>
          <p:cNvSpPr/>
          <p:nvPr userDrawn="1"/>
        </p:nvSpPr>
        <p:spPr>
          <a:xfrm>
            <a:off x="914400" y="3786187"/>
            <a:ext cx="228600" cy="5143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8531B7D0-86CE-4DA0-9EF0-3A63382D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0D3AF114-5BD8-4007-8FFC-80B1ECA8B9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219200" y="3843337"/>
            <a:ext cx="6858000" cy="400052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indent="0" algn="r">
              <a:spcBef>
                <a:spcPts val="600"/>
              </a:spcBef>
              <a:buClrTx/>
              <a:buSzTx/>
              <a:buFontTx/>
              <a:buNone/>
              <a:defRPr sz="200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</a:lstStyle>
          <a:p>
            <a:r>
              <a:rPr dirty="0"/>
              <a:t>Body Level One</a:t>
            </a:r>
          </a:p>
        </p:txBody>
      </p:sp>
    </p:spTree>
    <p:extLst>
      <p:ext uri="{BB962C8B-B14F-4D97-AF65-F5344CB8AC3E}">
        <p14:creationId xmlns:p14="http://schemas.microsoft.com/office/powerpoint/2010/main" val="206336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143AA-5843-473D-8DFD-1B0058A9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1E8D666-686F-4671-A75C-F986B3D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87CA4E-B653-4582-9A4D-FB8100E6B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862F4-BAC9-4056-8B34-D8B287CC7204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E3E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207DA6-9B4E-4193-B07C-71BC498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49BCBD61-4E22-4CA9-BDB7-E308EBB8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4222-A697-4EAE-B1F4-C404D58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491204-3772-492F-96F8-65B7F4CEB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779"/>
            <a:ext cx="2651300" cy="32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AF7A15-DE7E-4C2E-B348-9A5AAA4AF7D2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2770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A62D8ED9-3C93-4C71-8420-470A2E2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CD9E31-FA34-4797-A841-8B13E0BC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49" y="4786112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700" i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Group Four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756D4-156D-4764-A1A8-D12680DE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75491"/>
            <a:ext cx="351492" cy="221242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407EE3-A7AD-4D85-AA70-E0A9F1A7BE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FED3A-497F-418C-A3BA-3F29608D3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" y="4715247"/>
            <a:ext cx="2651300" cy="32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E641F-6960-4D25-B9C3-A18998CB6323}"/>
              </a:ext>
            </a:extLst>
          </p:cNvPr>
          <p:cNvSpPr txBox="1"/>
          <p:nvPr userDrawn="1"/>
        </p:nvSpPr>
        <p:spPr>
          <a:xfrm>
            <a:off x="7735736" y="4644039"/>
            <a:ext cx="1129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Bookman Old Style" panose="02050604050505020204" pitchFamily="18" charset="0"/>
              </a:rPr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92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FA3F-253D-44CB-BF84-422E1C3E36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C705744-3CF5-468A-845D-6C69D7EBBC21}"/>
              </a:ext>
            </a:extLst>
          </p:cNvPr>
          <p:cNvSpPr/>
          <p:nvPr userDrawn="1"/>
        </p:nvSpPr>
        <p:spPr>
          <a:xfrm>
            <a:off x="454382" y="742950"/>
            <a:ext cx="82296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9590D4F9-DD36-45BD-809F-2617B2A1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773"/>
            <a:ext cx="8229600" cy="55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D26E3EA-B91A-4E6E-B3F9-DBF62C2A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30"/>
            <a:ext cx="8229600" cy="3741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" name="Straight Connector 28">
            <a:extLst>
              <a:ext uri="{FF2B5EF4-FFF2-40B4-BE49-F238E27FC236}">
                <a16:creationId xmlns:a16="http://schemas.microsoft.com/office/drawing/2014/main" id="{05297C41-4F2A-4EFD-A3A5-3F99BE2E6E94}"/>
              </a:ext>
            </a:extLst>
          </p:cNvPr>
          <p:cNvSpPr/>
          <p:nvPr userDrawn="1"/>
        </p:nvSpPr>
        <p:spPr>
          <a:xfrm>
            <a:off x="454382" y="4606831"/>
            <a:ext cx="8229602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E400A-0195-4702-87D7-374780A5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four</a:t>
            </a:r>
          </a:p>
        </p:txBody>
      </p:sp>
    </p:spTree>
    <p:extLst>
      <p:ext uri="{BB962C8B-B14F-4D97-AF65-F5344CB8AC3E}">
        <p14:creationId xmlns:p14="http://schemas.microsoft.com/office/powerpoint/2010/main" val="9575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75000"/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0810-8803-40D5-9B58-9BEEF254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61F6-B61C-4D17-9015-4E351343A79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9200" y="3901815"/>
            <a:ext cx="6858000" cy="4000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Mary Husain | Michal </a:t>
            </a:r>
            <a:r>
              <a:rPr lang="en-US" dirty="0" err="1"/>
              <a:t>Porubcin</a:t>
            </a:r>
            <a:r>
              <a:rPr lang="en-US" dirty="0"/>
              <a:t> | Andrew Quijano | Bryce Yoo</a:t>
            </a:r>
          </a:p>
        </p:txBody>
      </p:sp>
      <p:pic>
        <p:nvPicPr>
          <p:cNvPr id="4" name="Picture 2" descr="Image result for ATM">
            <a:extLst>
              <a:ext uri="{FF2B5EF4-FFF2-40B4-BE49-F238E27FC236}">
                <a16:creationId xmlns:a16="http://schemas.microsoft.com/office/drawing/2014/main" id="{63530E56-2980-4A62-82A5-25ED8921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58" y="356405"/>
            <a:ext cx="2094484" cy="20944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5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20DFC-F3EF-4C41-B3B9-B0B3C433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6" y="831187"/>
            <a:ext cx="8191794" cy="368108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only withdraw increments of $20</a:t>
            </a:r>
          </a:p>
          <a:p>
            <a:r>
              <a:rPr lang="en-US" dirty="0"/>
              <a:t>The user can’t withdraw more money then in their balance</a:t>
            </a:r>
          </a:p>
          <a:p>
            <a:r>
              <a:rPr lang="en-US" dirty="0"/>
              <a:t>Once successful, they get a notification on successful withdrawal. The ATM and User balance gets updated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Withdraw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67EEE-7B12-4FEA-8E24-90EC0A7878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831186"/>
            <a:ext cx="2571749" cy="1535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99A72-4535-4FDA-A5C6-B06A04ADE1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07371" y="817447"/>
            <a:ext cx="2846173" cy="1610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AE9ED-32F3-4760-9FFA-3E26B27EB2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31966" y="817447"/>
            <a:ext cx="2528047" cy="1610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BDEF8-9817-40F8-A981-19E73BC0F85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7199" y="3979279"/>
            <a:ext cx="8102813" cy="501015"/>
          </a:xfrm>
          <a:prstGeom prst="rect">
            <a:avLst/>
          </a:prstGeom>
        </p:spPr>
      </p:pic>
      <p:grpSp>
        <p:nvGrpSpPr>
          <p:cNvPr id="13" name="Group 89">
            <a:extLst>
              <a:ext uri="{FF2B5EF4-FFF2-40B4-BE49-F238E27FC236}">
                <a16:creationId xmlns:a16="http://schemas.microsoft.com/office/drawing/2014/main" id="{5A3C60ED-80AB-49A8-940A-F7A9979A5BB4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4" name="AutoShape 90">
              <a:extLst>
                <a:ext uri="{FF2B5EF4-FFF2-40B4-BE49-F238E27FC236}">
                  <a16:creationId xmlns:a16="http://schemas.microsoft.com/office/drawing/2014/main" id="{890A9726-EC32-4D1D-ABEB-4640B506F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1">
              <a:extLst>
                <a:ext uri="{FF2B5EF4-FFF2-40B4-BE49-F238E27FC236}">
                  <a16:creationId xmlns:a16="http://schemas.microsoft.com/office/drawing/2014/main" id="{3D03B703-D192-47E3-B413-39BEA684E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6" name="AutoShape 92">
              <a:extLst>
                <a:ext uri="{FF2B5EF4-FFF2-40B4-BE49-F238E27FC236}">
                  <a16:creationId xmlns:a16="http://schemas.microsoft.com/office/drawing/2014/main" id="{F4B4C4CF-BBF3-497E-84D8-AB554827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7" name="AutoShape 93">
              <a:extLst>
                <a:ext uri="{FF2B5EF4-FFF2-40B4-BE49-F238E27FC236}">
                  <a16:creationId xmlns:a16="http://schemas.microsoft.com/office/drawing/2014/main" id="{77235C35-F362-4FAC-8FD5-07ECC3C9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68007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20DFC-F3EF-4C41-B3B9-B0B3C433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6" y="831187"/>
            <a:ext cx="8191794" cy="368108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user can deposit one of a denomination. (e. g. 1 $50 bill).</a:t>
            </a:r>
          </a:p>
          <a:p>
            <a:r>
              <a:rPr lang="en-US" dirty="0"/>
              <a:t>When deposited, you can notice a change in both the user account in View Balance and the ATM reserve when the web page is refreshed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BEA18E-2359-43BB-A637-F7A6311AA2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356" y="4072538"/>
            <a:ext cx="8313446" cy="439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4BEDC-7346-4CB3-88DF-1EFF1D1438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0356" y="736107"/>
            <a:ext cx="3932304" cy="2055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F8B47E-9DF5-4629-A081-1386575018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32660" y="793585"/>
            <a:ext cx="4259490" cy="1997716"/>
          </a:xfrm>
          <a:prstGeom prst="rect">
            <a:avLst/>
          </a:prstGeom>
        </p:spPr>
      </p:pic>
      <p:grpSp>
        <p:nvGrpSpPr>
          <p:cNvPr id="16" name="Group 89">
            <a:extLst>
              <a:ext uri="{FF2B5EF4-FFF2-40B4-BE49-F238E27FC236}">
                <a16:creationId xmlns:a16="http://schemas.microsoft.com/office/drawing/2014/main" id="{7C3A1F5E-D5BC-4EE3-ADFA-48F3281C5D4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7" name="AutoShape 90">
              <a:extLst>
                <a:ext uri="{FF2B5EF4-FFF2-40B4-BE49-F238E27FC236}">
                  <a16:creationId xmlns:a16="http://schemas.microsoft.com/office/drawing/2014/main" id="{F399F485-7233-497A-BC73-FAEC98CCD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8" name="AutoShape 91">
              <a:extLst>
                <a:ext uri="{FF2B5EF4-FFF2-40B4-BE49-F238E27FC236}">
                  <a16:creationId xmlns:a16="http://schemas.microsoft.com/office/drawing/2014/main" id="{DAAF4BDF-A083-4CBE-BA84-3DD2B176F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9" name="AutoShape 92">
              <a:extLst>
                <a:ext uri="{FF2B5EF4-FFF2-40B4-BE49-F238E27FC236}">
                  <a16:creationId xmlns:a16="http://schemas.microsoft.com/office/drawing/2014/main" id="{812B6DCC-A768-4C35-BB90-E595390FB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3">
              <a:extLst>
                <a:ext uri="{FF2B5EF4-FFF2-40B4-BE49-F238E27FC236}">
                  <a16:creationId xmlns:a16="http://schemas.microsoft.com/office/drawing/2014/main" id="{A4FC2030-BE53-4D65-A09A-0AEB1638A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3316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  <a:p>
            <a:pPr lvl="1"/>
            <a:r>
              <a:rPr lang="en-US" dirty="0"/>
              <a:t>Cloud Application Platform based on a managed container system</a:t>
            </a:r>
          </a:p>
          <a:p>
            <a:pPr lvl="1"/>
            <a:r>
              <a:rPr lang="en-US" dirty="0"/>
              <a:t>Platform as a service (PaaS)</a:t>
            </a:r>
          </a:p>
          <a:p>
            <a:pPr lvl="1"/>
            <a:r>
              <a:rPr lang="en-US" dirty="0"/>
              <a:t>Integrated data services and powerful ecosystem</a:t>
            </a:r>
          </a:p>
          <a:p>
            <a:pPr lvl="1"/>
            <a:r>
              <a:rPr lang="en-US" dirty="0"/>
              <a:t>App-centric approach for software delivery</a:t>
            </a:r>
          </a:p>
          <a:p>
            <a:pPr lvl="1"/>
            <a:r>
              <a:rPr lang="en-US" dirty="0"/>
              <a:t>	</a:t>
            </a:r>
          </a:p>
          <a:p>
            <a:pPr lvl="1"/>
            <a:r>
              <a:rPr lang="en-US" dirty="0"/>
              <a:t>Allows us to build, run and operate our app entirely in the cloud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78C27-7EE3-4B08-8A5D-3CCFC52D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Other/</a:t>
            </a:r>
            <a:r>
              <a:rPr lang="en-US" dirty="0" err="1"/>
              <a:t>atm_backend</a:t>
            </a:r>
            <a:endParaRPr lang="en-US" dirty="0"/>
          </a:p>
          <a:p>
            <a:r>
              <a:rPr lang="en-US" dirty="0"/>
              <a:t>It contains SQL statements written in Python which is used for </a:t>
            </a:r>
            <a:r>
              <a:rPr lang="en-US"/>
              <a:t>this project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F4C6-2E2E-469F-AFDE-663D3656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FF24C-86F0-45AE-9AED-FB7EFBF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B474-ED2A-4402-8049-26AD48ED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D36C7889-8975-4792-BD83-C528181D0F3B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43AC6045-B1AE-4AE7-B2B2-3F16C10AC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EB87E504-39CF-4323-83A1-CA9DB01C9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98D5F53E-FCC4-414C-A5C1-10EBCDC8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B67AEC13-7A91-44F0-ABFE-625E5254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20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3E26-F389-4B4B-A7AA-F3D31C23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Encryption Alternatives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64E63-FB41-4A4C-AD57-71F0CE08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282B-EB8C-436D-9426-855F0536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7A21B640-01C9-49D4-9322-0569DCD4378D}"/>
              </a:ext>
            </a:extLst>
          </p:cNvPr>
          <p:cNvGrpSpPr>
            <a:grpSpLocks/>
          </p:cNvGrpSpPr>
          <p:nvPr/>
        </p:nvGrpSpPr>
        <p:grpSpPr bwMode="auto">
          <a:xfrm>
            <a:off x="1169393" y="873321"/>
            <a:ext cx="3294261" cy="3733205"/>
            <a:chOff x="300" y="872"/>
            <a:chExt cx="1847" cy="4076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0BADBD83-B447-4283-9130-504F33BA9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>
                <a:tabLst>
                  <a:tab pos="2513013" algn="l"/>
                </a:tabLst>
              </a:pPr>
              <a:r>
                <a:rPr lang="en-US" sz="1050" b="1" dirty="0">
                  <a:solidFill>
                    <a:srgbClr val="FFFFFF"/>
                  </a:solidFill>
                </a:rPr>
                <a:t>Systematic-Key Encryption (e.g. AES)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A10DF-97B8-46FB-BC7F-7B6855AB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877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Symmetric Key, permits for encryption and decryption of plaintext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Performance Strength: An AES-128 bit key is faster than public key algorithms like RSA.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Strength: An AES is more resistant to quantum computers than RSA.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 AES-128 is equivalent to 3072 bit RSA key. An AES-256 key is equal to a 15360 RSA bit key. 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Weakness: Should the Secret Key be stolen if the Database is hacked, the security benefit of AES is nullified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Weakness: AES secret key needs to pre-installed on the client and server. This can be resolved through using the Diffie-Hellman Key Exchange.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128BE839-BAC8-473A-AFFC-F39A083B08C8}"/>
              </a:ext>
            </a:extLst>
          </p:cNvPr>
          <p:cNvGrpSpPr>
            <a:grpSpLocks/>
          </p:cNvGrpSpPr>
          <p:nvPr/>
        </p:nvGrpSpPr>
        <p:grpSpPr bwMode="auto">
          <a:xfrm>
            <a:off x="4670030" y="873320"/>
            <a:ext cx="3294261" cy="3740531"/>
            <a:chOff x="300" y="872"/>
            <a:chExt cx="1847" cy="3931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41A46EB4-A2C7-4077-9947-1E3DF27E5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381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Hash Function (e.g. SHA, blowfish)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55DEF1-95F7-4204-B9DF-349D06C68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732"/>
            </a:xfrm>
            <a:prstGeom prst="rect">
              <a:avLst/>
            </a:prstGeom>
            <a:noFill/>
            <a:ln w="381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Hashing is a one way function that is used for authentication.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Strength: A system admin can’t see a PIN in plaintext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Blowfish is roughly equivalent to SHA-256 in strength</a:t>
              </a:r>
            </a:p>
            <a:p>
              <a:pPr marL="230188" lvl="1" indent="-11747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Security Strength: robust and resistant brute force attacks</a:t>
              </a:r>
            </a:p>
            <a:p>
              <a:pPr marL="457200" lvl="2" indent="-171450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It is difficult to use an array of graphics cards to attempt to find the correct input of a Blowfish Hash</a:t>
              </a:r>
            </a:p>
            <a:p>
              <a:pPr marL="457200" lvl="2" indent="-171450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SHA-256 strength/weakness is it can be implemented on GPUs, giving attackers a computational boost</a:t>
              </a:r>
            </a:p>
            <a:p>
              <a:pPr marL="230188" lvl="2" indent="-117475" defTabSz="718463">
                <a:lnSpc>
                  <a:spcPct val="106000"/>
                </a:lnSpc>
                <a:spcBef>
                  <a:spcPts val="432"/>
                </a:spcBef>
                <a:buFont typeface="Arial" charset="0"/>
                <a:buChar char="•"/>
                <a:defRPr/>
              </a:pPr>
              <a:r>
                <a:rPr lang="nl-NL" sz="1100" b="1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Implementation: simple with Bcrypt</a:t>
              </a:r>
            </a:p>
            <a:p>
              <a:pPr marL="452343" lvl="3" indent="-171450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 Easy blowflish package for C#</a:t>
              </a:r>
            </a:p>
            <a:p>
              <a:pPr marL="457200" lvl="3" indent="-176307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Obtained with Nuget</a:t>
              </a:r>
            </a:p>
            <a:p>
              <a:pPr marL="457200" lvl="3" indent="-176307" defTabSz="718463">
                <a:lnSpc>
                  <a:spcPct val="106000"/>
                </a:lnSpc>
                <a:spcBef>
                  <a:spcPts val="432"/>
                </a:spcBef>
                <a:buFont typeface="Courier New" panose="02070309020205020404" pitchFamily="49" charset="0"/>
                <a:buChar char="o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Add salt to protect against Rainow Tables (pre-computed hashes)</a:t>
              </a: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89">
            <a:extLst>
              <a:ext uri="{FF2B5EF4-FFF2-40B4-BE49-F238E27FC236}">
                <a16:creationId xmlns:a16="http://schemas.microsoft.com/office/drawing/2014/main" id="{EDBD6329-3D34-4655-9A38-4D6CD5041A3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2" name="AutoShape 90">
              <a:extLst>
                <a:ext uri="{FF2B5EF4-FFF2-40B4-BE49-F238E27FC236}">
                  <a16:creationId xmlns:a16="http://schemas.microsoft.com/office/drawing/2014/main" id="{53E89711-8A6C-485B-A44F-E262EF38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1">
              <a:extLst>
                <a:ext uri="{FF2B5EF4-FFF2-40B4-BE49-F238E27FC236}">
                  <a16:creationId xmlns:a16="http://schemas.microsoft.com/office/drawing/2014/main" id="{130485AE-0B9A-4EB0-8316-80B3E96B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2">
              <a:extLst>
                <a:ext uri="{FF2B5EF4-FFF2-40B4-BE49-F238E27FC236}">
                  <a16:creationId xmlns:a16="http://schemas.microsoft.com/office/drawing/2014/main" id="{50DD37AB-A200-426D-BC11-C0C631463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5" name="AutoShape 93">
              <a:extLst>
                <a:ext uri="{FF2B5EF4-FFF2-40B4-BE49-F238E27FC236}">
                  <a16:creationId xmlns:a16="http://schemas.microsoft.com/office/drawing/2014/main" id="{89969121-A38E-4B0F-A3E8-DBF833FFF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92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D6A-EBA0-4371-80DC-0AEED33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Encryption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7CC9D-72D8-4F52-8CEB-115691CB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B7DE4-A4BE-47EB-8469-2C3C3379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0FA30-53A6-491C-B711-B4E96DCD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10946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Deterministic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54060-759D-4A74-BDB7-357624750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109468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Pre-image </a:t>
            </a:r>
          </a:p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resistance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796D9-E2ED-4FD0-83D0-9EA50413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1094686"/>
            <a:ext cx="1142801" cy="10287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>
                <a:solidFill>
                  <a:schemeClr val="bg1"/>
                </a:solidFill>
                <a:ea typeface="ＭＳ Ｐゴシック" pitchFamily="50" charset="-128"/>
              </a:rPr>
              <a:t>Adaptive </a:t>
            </a:r>
          </a:p>
          <a:p>
            <a:pPr algn="ctr">
              <a:defRPr/>
            </a:pPr>
            <a:r>
              <a:rPr lang="en-GB" sz="1050">
                <a:solidFill>
                  <a:schemeClr val="bg1"/>
                </a:solidFill>
                <a:ea typeface="ＭＳ Ｐゴシック" pitchFamily="50" charset="-128"/>
              </a:rPr>
              <a:t>function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033C8-978F-41DE-9042-00C5BF19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32663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Password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hashing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754E7-D25A-4379-B68D-163DE9156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326638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OpenBSD</a:t>
            </a:r>
            <a:endParaRPr lang="en-GB" altLang="ja-JP" sz="105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D01AD-C7A4-40FC-B1A8-2EA6672A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326638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Resistant to 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rainbow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table attacks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BE4F0-6B5F-40C6-A2F8-66563C6C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531" y="218053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Fast block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cipher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0040E-4408-44F4-8B2C-AA19425A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51" y="2180536"/>
            <a:ext cx="1142801" cy="102870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sz="1050" dirty="0">
                <a:solidFill>
                  <a:schemeClr val="bg1"/>
                </a:solidFill>
                <a:ea typeface="ＭＳ Ｐゴシック" pitchFamily="50" charset="-128"/>
              </a:rPr>
              <a:t>Collision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resistance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DD19C1-04C6-4C68-A0F6-BFBD2EF7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031" y="2180536"/>
            <a:ext cx="1142801" cy="1028700"/>
          </a:xfrm>
          <a:prstGeom prst="rect">
            <a:avLst/>
          </a:prstGeom>
          <a:solidFill>
            <a:srgbClr val="7030A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Small memory</a:t>
            </a:r>
          </a:p>
          <a:p>
            <a:pPr algn="ctr">
              <a:defRPr/>
            </a:pPr>
            <a:r>
              <a:rPr lang="en-GB" altLang="ja-JP" sz="1050" dirty="0">
                <a:solidFill>
                  <a:schemeClr val="bg1"/>
                </a:solidFill>
                <a:ea typeface="ＭＳ Ｐゴシック" pitchFamily="50" charset="-128"/>
              </a:rPr>
              <a:t>footprint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44C90306-4765-4206-A3F7-19C3EFFF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511" y="1094686"/>
            <a:ext cx="273447" cy="3200400"/>
          </a:xfrm>
          <a:prstGeom prst="homePlate">
            <a:avLst>
              <a:gd name="adj" fmla="val 100000"/>
            </a:avLst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</p:spPr>
        <p:txBody>
          <a:bodyPr tIns="68580" bIns="68580" anchor="ctr"/>
          <a:lstStyle/>
          <a:p>
            <a:pPr algn="ctr"/>
            <a:endParaRPr lang="en-GB" sz="105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4B1A9823-FB2C-493D-B8EE-F54113E3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899" y="1094687"/>
            <a:ext cx="1542653" cy="3239690"/>
          </a:xfrm>
          <a:prstGeom prst="rect">
            <a:avLst/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none" tIns="68580" bIns="68580" anchor="ctr"/>
          <a:lstStyle/>
          <a:p>
            <a:pPr algn="ctr">
              <a:defRPr/>
            </a:pPr>
            <a:r>
              <a:rPr lang="en-GB" altLang="ja-JP" sz="1400" dirty="0">
                <a:solidFill>
                  <a:schemeClr val="bg1"/>
                </a:solidFill>
                <a:ea typeface="ＭＳ Ｐゴシック" pitchFamily="50" charset="-128"/>
              </a:rPr>
              <a:t>Secure Online </a:t>
            </a:r>
          </a:p>
          <a:p>
            <a:pPr algn="ctr">
              <a:defRPr/>
            </a:pPr>
            <a:r>
              <a:rPr lang="en-GB" altLang="ja-JP" sz="1400" dirty="0">
                <a:solidFill>
                  <a:schemeClr val="bg1"/>
                </a:solidFill>
                <a:ea typeface="ＭＳ Ｐゴシック" pitchFamily="50" charset="-128"/>
              </a:rPr>
              <a:t>Teller Machine</a:t>
            </a:r>
          </a:p>
        </p:txBody>
      </p:sp>
      <p:grpSp>
        <p:nvGrpSpPr>
          <p:cNvPr id="16" name="Group 89">
            <a:extLst>
              <a:ext uri="{FF2B5EF4-FFF2-40B4-BE49-F238E27FC236}">
                <a16:creationId xmlns:a16="http://schemas.microsoft.com/office/drawing/2014/main" id="{6B064F14-8ED3-4B7C-B76D-3F317DF71CB3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7" name="AutoShape 90">
              <a:extLst>
                <a:ext uri="{FF2B5EF4-FFF2-40B4-BE49-F238E27FC236}">
                  <a16:creationId xmlns:a16="http://schemas.microsoft.com/office/drawing/2014/main" id="{E8E004F8-1E30-4C9B-BCD7-88F90F324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8" name="AutoShape 91">
              <a:extLst>
                <a:ext uri="{FF2B5EF4-FFF2-40B4-BE49-F238E27FC236}">
                  <a16:creationId xmlns:a16="http://schemas.microsoft.com/office/drawing/2014/main" id="{D3ED2936-1C50-4C5F-B75E-26603D24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9" name="AutoShape 92">
              <a:extLst>
                <a:ext uri="{FF2B5EF4-FFF2-40B4-BE49-F238E27FC236}">
                  <a16:creationId xmlns:a16="http://schemas.microsoft.com/office/drawing/2014/main" id="{E4C8AEC3-B9B2-40A6-843B-C2BCEC4DD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3">
              <a:extLst>
                <a:ext uri="{FF2B5EF4-FFF2-40B4-BE49-F238E27FC236}">
                  <a16:creationId xmlns:a16="http://schemas.microsoft.com/office/drawing/2014/main" id="{692B0CCF-94E5-4923-8418-9BD6BC131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88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AF3-246A-4F13-8443-D49318F9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FD9DE-CB48-445C-98E2-07AF2BE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1C2-2871-4903-9301-C1F6002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A125746-364C-4401-88AB-B8BC0F38F09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blackWhite">
          <a:xfrm>
            <a:off x="1863329" y="1198747"/>
            <a:ext cx="3118842" cy="2933700"/>
          </a:xfrm>
          <a:custGeom>
            <a:avLst/>
            <a:gdLst>
              <a:gd name="T0" fmla="*/ 2147483647 w 1934"/>
              <a:gd name="T1" fmla="*/ 2147483647 h 1970"/>
              <a:gd name="T2" fmla="*/ 0 w 1934"/>
              <a:gd name="T3" fmla="*/ 2147483647 h 1970"/>
              <a:gd name="T4" fmla="*/ 0 w 1934"/>
              <a:gd name="T5" fmla="*/ 0 h 1970"/>
              <a:gd name="T6" fmla="*/ 2147483647 w 1934"/>
              <a:gd name="T7" fmla="*/ 0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2147483647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2147483647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1518" y="1969"/>
                </a:moveTo>
                <a:lnTo>
                  <a:pt x="0" y="1969"/>
                </a:lnTo>
                <a:lnTo>
                  <a:pt x="0" y="0"/>
                </a:lnTo>
                <a:lnTo>
                  <a:pt x="1699" y="0"/>
                </a:lnTo>
                <a:lnTo>
                  <a:pt x="1648" y="525"/>
                </a:lnTo>
                <a:lnTo>
                  <a:pt x="1734" y="525"/>
                </a:lnTo>
                <a:lnTo>
                  <a:pt x="1734" y="276"/>
                </a:lnTo>
                <a:lnTo>
                  <a:pt x="1933" y="703"/>
                </a:lnTo>
                <a:lnTo>
                  <a:pt x="1734" y="1104"/>
                </a:lnTo>
                <a:lnTo>
                  <a:pt x="1734" y="855"/>
                </a:lnTo>
                <a:lnTo>
                  <a:pt x="1622" y="855"/>
                </a:lnTo>
                <a:lnTo>
                  <a:pt x="1596" y="1104"/>
                </a:lnTo>
                <a:lnTo>
                  <a:pt x="1596" y="864"/>
                </a:lnTo>
                <a:lnTo>
                  <a:pt x="1397" y="1256"/>
                </a:lnTo>
                <a:lnTo>
                  <a:pt x="1556" y="1597"/>
                </a:lnTo>
                <a:lnTo>
                  <a:pt x="1518" y="1969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DD38B89-DB7D-4FC0-8F64-1C2DF5EAA8F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blackWhite">
          <a:xfrm>
            <a:off x="4115396" y="1198747"/>
            <a:ext cx="3120133" cy="2933700"/>
          </a:xfrm>
          <a:custGeom>
            <a:avLst/>
            <a:gdLst>
              <a:gd name="T0" fmla="*/ 2147483647 w 1934"/>
              <a:gd name="T1" fmla="*/ 0 h 1970"/>
              <a:gd name="T2" fmla="*/ 2147483647 w 1934"/>
              <a:gd name="T3" fmla="*/ 0 h 1970"/>
              <a:gd name="T4" fmla="*/ 2147483647 w 1934"/>
              <a:gd name="T5" fmla="*/ 2147483647 h 1970"/>
              <a:gd name="T6" fmla="*/ 2147483647 w 1934"/>
              <a:gd name="T7" fmla="*/ 2147483647 h 1970"/>
              <a:gd name="T8" fmla="*/ 2147483647 w 1934"/>
              <a:gd name="T9" fmla="*/ 2147483647 h 1970"/>
              <a:gd name="T10" fmla="*/ 2147483647 w 1934"/>
              <a:gd name="T11" fmla="*/ 2147483647 h 1970"/>
              <a:gd name="T12" fmla="*/ 2147483647 w 1934"/>
              <a:gd name="T13" fmla="*/ 2147483647 h 1970"/>
              <a:gd name="T14" fmla="*/ 0 w 1934"/>
              <a:gd name="T15" fmla="*/ 2147483647 h 1970"/>
              <a:gd name="T16" fmla="*/ 2147483647 w 1934"/>
              <a:gd name="T17" fmla="*/ 2147483647 h 1970"/>
              <a:gd name="T18" fmla="*/ 2147483647 w 1934"/>
              <a:gd name="T19" fmla="*/ 2147483647 h 1970"/>
              <a:gd name="T20" fmla="*/ 2147483647 w 1934"/>
              <a:gd name="T21" fmla="*/ 2147483647 h 1970"/>
              <a:gd name="T22" fmla="*/ 2147483647 w 1934"/>
              <a:gd name="T23" fmla="*/ 2147483647 h 1970"/>
              <a:gd name="T24" fmla="*/ 2147483647 w 1934"/>
              <a:gd name="T25" fmla="*/ 2147483647 h 1970"/>
              <a:gd name="T26" fmla="*/ 2147483647 w 1934"/>
              <a:gd name="T27" fmla="*/ 2147483647 h 1970"/>
              <a:gd name="T28" fmla="*/ 2147483647 w 1934"/>
              <a:gd name="T29" fmla="*/ 2147483647 h 1970"/>
              <a:gd name="T30" fmla="*/ 2147483647 w 1934"/>
              <a:gd name="T31" fmla="*/ 0 h 19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4"/>
              <a:gd name="T49" fmla="*/ 0 h 1970"/>
              <a:gd name="T50" fmla="*/ 1934 w 1934"/>
              <a:gd name="T51" fmla="*/ 1970 h 197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4" h="1970">
                <a:moveTo>
                  <a:pt x="414" y="0"/>
                </a:moveTo>
                <a:lnTo>
                  <a:pt x="1933" y="0"/>
                </a:lnTo>
                <a:lnTo>
                  <a:pt x="1933" y="1969"/>
                </a:lnTo>
                <a:lnTo>
                  <a:pt x="241" y="1969"/>
                </a:lnTo>
                <a:lnTo>
                  <a:pt x="284" y="1434"/>
                </a:lnTo>
                <a:lnTo>
                  <a:pt x="198" y="1434"/>
                </a:lnTo>
                <a:lnTo>
                  <a:pt x="198" y="1683"/>
                </a:lnTo>
                <a:lnTo>
                  <a:pt x="0" y="1265"/>
                </a:lnTo>
                <a:lnTo>
                  <a:pt x="198" y="864"/>
                </a:lnTo>
                <a:lnTo>
                  <a:pt x="198" y="1113"/>
                </a:lnTo>
                <a:lnTo>
                  <a:pt x="310" y="1113"/>
                </a:lnTo>
                <a:lnTo>
                  <a:pt x="345" y="864"/>
                </a:lnTo>
                <a:lnTo>
                  <a:pt x="336" y="1095"/>
                </a:lnTo>
                <a:lnTo>
                  <a:pt x="535" y="694"/>
                </a:lnTo>
                <a:lnTo>
                  <a:pt x="379" y="374"/>
                </a:lnTo>
                <a:lnTo>
                  <a:pt x="41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sz="1214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D4708F5-1721-46A3-A912-F02DD4FD823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1934270" y="1252324"/>
            <a:ext cx="2320429" cy="28158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rgbClr val="002776"/>
                </a:solidFill>
              </a:rPr>
              <a:t>Client</a:t>
            </a:r>
          </a:p>
          <a:p>
            <a:pPr marL="171450" indent="-171450">
              <a:buFont typeface="+mj-lt"/>
              <a:buAutoNum type="arabicPeriod"/>
            </a:pPr>
            <a:endParaRPr lang="en-US" sz="1400" dirty="0"/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User enters PIN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Client hashes the PIN using Blowfish algorithm (with salt)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1400" dirty="0"/>
              <a:t>Client sends [Hashed PIN + salt] to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002776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BB12413-66EF-4771-8372-528B9B7058B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5059562" y="1252326"/>
            <a:ext cx="2114054" cy="283130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148829" indent="-148829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•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606" indent="-128588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Char char="–"/>
              <a:defRPr sz="1050">
                <a:solidFill>
                  <a:schemeClr val="tx1"/>
                </a:solidFill>
                <a:latin typeface="+mn-lt"/>
              </a:defRPr>
            </a:lvl2pPr>
            <a:lvl3pPr marL="435769" indent="-155972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60000"/>
              <a:buChar char="•"/>
              <a:defRPr sz="1050">
                <a:solidFill>
                  <a:schemeClr val="tx1"/>
                </a:solidFill>
                <a:latin typeface="+mn-lt"/>
              </a:defRPr>
            </a:lvl3pPr>
            <a:lvl4pPr marL="3202781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4pPr>
            <a:lvl5pPr marL="33754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5pPr>
            <a:lvl6pPr marL="37183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6pPr>
            <a:lvl7pPr marL="40612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7pPr>
            <a:lvl8pPr marL="44041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8pPr>
            <a:lvl9pPr marL="4747022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bg1"/>
                </a:solidFill>
              </a:rPr>
              <a:t>Server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Signup: </a:t>
            </a:r>
            <a:r>
              <a:rPr lang="en-US" sz="1400" dirty="0">
                <a:solidFill>
                  <a:schemeClr val="bg1"/>
                </a:solidFill>
              </a:rPr>
              <a:t>Server stores [Hashed PIN + salt] in database. The original copy is created when a user makes their account.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Login:</a:t>
            </a:r>
            <a:r>
              <a:rPr lang="en-US" sz="1400" dirty="0">
                <a:solidFill>
                  <a:schemeClr val="bg1"/>
                </a:solidFill>
              </a:rPr>
              <a:t> Server verifies Hashed PIN against value in database</a:t>
            </a:r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kern="0" dirty="0">
              <a:solidFill>
                <a:schemeClr val="bg1"/>
              </a:solidFill>
            </a:endParaRPr>
          </a:p>
        </p:txBody>
      </p:sp>
      <p:grpSp>
        <p:nvGrpSpPr>
          <p:cNvPr id="9" name="Group 89">
            <a:extLst>
              <a:ext uri="{FF2B5EF4-FFF2-40B4-BE49-F238E27FC236}">
                <a16:creationId xmlns:a16="http://schemas.microsoft.com/office/drawing/2014/main" id="{9AAB8540-99D6-4621-87B7-95380926C5F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3D1CD0CD-C939-4FB8-B4EB-A4E40426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BC1BAAC8-2A5E-4174-AEB3-4B24F55C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1B297BDD-2831-4825-84AC-67986672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D425663C-BCB6-4983-A05A-F2B82D24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05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3568959" cy="36810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use TLS and have signed certificates placed on client and server</a:t>
            </a:r>
          </a:p>
          <a:p>
            <a:r>
              <a:rPr lang="en-US" dirty="0"/>
              <a:t>Server encrypts hash with a Private key. Client decrypts with </a:t>
            </a:r>
            <a:r>
              <a:rPr lang="en-US"/>
              <a:t>Public Key.</a:t>
            </a:r>
            <a:endParaRPr lang="en-US" dirty="0"/>
          </a:p>
          <a:p>
            <a:r>
              <a:rPr lang="en-US" dirty="0"/>
              <a:t>Since only the server has the private key, it assures the client it is communicating with the server.</a:t>
            </a:r>
          </a:p>
          <a:p>
            <a:r>
              <a:rPr lang="en-US" dirty="0"/>
              <a:t>Compute AES key using Diffie-Hellman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upgrades: TLS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28D70EDE-B0AF-4F47-9201-AB43AA057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53" y="833657"/>
            <a:ext cx="4471122" cy="36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grpSp>
        <p:nvGrpSpPr>
          <p:cNvPr id="26" name="Group 89">
            <a:extLst>
              <a:ext uri="{FF2B5EF4-FFF2-40B4-BE49-F238E27FC236}">
                <a16:creationId xmlns:a16="http://schemas.microsoft.com/office/drawing/2014/main" id="{6B0D1118-200C-4290-92A4-12FFD280069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noFill/>
        </p:grpSpPr>
        <p:sp>
          <p:nvSpPr>
            <p:cNvPr id="27" name="AutoShape 90">
              <a:extLst>
                <a:ext uri="{FF2B5EF4-FFF2-40B4-BE49-F238E27FC236}">
                  <a16:creationId xmlns:a16="http://schemas.microsoft.com/office/drawing/2014/main" id="{E9FC7A62-A723-4753-BB34-3ECA301F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8" name="AutoShape 91">
              <a:extLst>
                <a:ext uri="{FF2B5EF4-FFF2-40B4-BE49-F238E27FC236}">
                  <a16:creationId xmlns:a16="http://schemas.microsoft.com/office/drawing/2014/main" id="{9FCEC873-271B-4CAD-B2DC-7C1B8F8CF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9" name="AutoShape 92">
              <a:extLst>
                <a:ext uri="{FF2B5EF4-FFF2-40B4-BE49-F238E27FC236}">
                  <a16:creationId xmlns:a16="http://schemas.microsoft.com/office/drawing/2014/main" id="{0A8F3222-F9EB-4DBB-BB1B-3C64F2659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30" name="AutoShape 93">
              <a:extLst>
                <a:ext uri="{FF2B5EF4-FFF2-40B4-BE49-F238E27FC236}">
                  <a16:creationId xmlns:a16="http://schemas.microsoft.com/office/drawing/2014/main" id="{34BBB945-F4C4-4DDF-9A9D-740CEF0B4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grp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44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2DFAC-08D5-4E61-9C75-093063A7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Mary Husain</a:t>
            </a:r>
          </a:p>
          <a:p>
            <a:pPr>
              <a:buFontTx/>
              <a:buChar char="-"/>
            </a:pPr>
            <a:r>
              <a:rPr lang="en-US" dirty="0"/>
              <a:t>Built the Backend Heroku Database for the ATM</a:t>
            </a:r>
          </a:p>
          <a:p>
            <a:pPr marL="0" indent="0">
              <a:buNone/>
            </a:pPr>
            <a:r>
              <a:rPr lang="en-US" dirty="0"/>
              <a:t>- Set up network communication between front end and backend.</a:t>
            </a:r>
          </a:p>
          <a:p>
            <a:r>
              <a:rPr lang="en-US" dirty="0"/>
              <a:t>Andrew Quijano</a:t>
            </a:r>
          </a:p>
          <a:p>
            <a:pPr>
              <a:buFontTx/>
              <a:buChar char="-"/>
            </a:pPr>
            <a:r>
              <a:rPr lang="en-US" dirty="0"/>
              <a:t>Completed Power Point slides on installation, security, etc.</a:t>
            </a:r>
          </a:p>
          <a:p>
            <a:pPr>
              <a:buFontTx/>
              <a:buChar char="-"/>
            </a:pPr>
            <a:r>
              <a:rPr lang="en-US" dirty="0"/>
              <a:t>Completed overall system design and code documentation</a:t>
            </a:r>
          </a:p>
          <a:p>
            <a:r>
              <a:rPr lang="en-US" dirty="0"/>
              <a:t>Bryce </a:t>
            </a:r>
            <a:r>
              <a:rPr lang="en-US" dirty="0" err="1"/>
              <a:t>Yoo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Completed PowerPoint outline and half of slides</a:t>
            </a:r>
          </a:p>
          <a:p>
            <a:pPr>
              <a:buFontTx/>
              <a:buChar char="-"/>
            </a:pPr>
            <a:r>
              <a:rPr lang="en-US" dirty="0"/>
              <a:t>Designed/wrote front end of webpage</a:t>
            </a:r>
          </a:p>
          <a:p>
            <a:r>
              <a:rPr lang="en-US" dirty="0"/>
              <a:t>Michal </a:t>
            </a:r>
            <a:r>
              <a:rPr lang="en-US" dirty="0" err="1"/>
              <a:t>Porubcin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Implemented AES and Hashing to the ATM service</a:t>
            </a:r>
          </a:p>
          <a:p>
            <a:pPr>
              <a:buFontTx/>
              <a:buChar char="-"/>
            </a:pPr>
            <a:r>
              <a:rPr lang="en-US" dirty="0"/>
              <a:t>Tested ATM for bugs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87B3E-22A5-4DA8-9AD0-43323613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7FEA34-A186-4AA3-9620-E3DDD484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1F5D4-CCDD-4F4B-8707-0E338C26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E3BD-478F-4882-A883-9D5A9E29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93BED-3854-4775-8325-418CCAA2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E7D2B-BFEF-4415-B5FA-2A7E5F53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96253" y="4696755"/>
            <a:ext cx="351492" cy="221242"/>
          </a:xfrm>
        </p:spPr>
        <p:txBody>
          <a:bodyPr/>
          <a:lstStyle/>
          <a:p>
            <a:fld id="{F2407EE3-A7AD-4D85-AA70-E0A9F1A7BE8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F58107D9-5A6C-46B3-B0CE-2C9800ED0535}"/>
              </a:ext>
            </a:extLst>
          </p:cNvPr>
          <p:cNvGrpSpPr>
            <a:grpSpLocks/>
          </p:cNvGrpSpPr>
          <p:nvPr/>
        </p:nvGrpSpPr>
        <p:grpSpPr bwMode="auto">
          <a:xfrm>
            <a:off x="1179713" y="873510"/>
            <a:ext cx="1660029" cy="3600400"/>
            <a:chOff x="300" y="872"/>
            <a:chExt cx="1847" cy="3834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7D48EB70-E8D2-4B18-8145-A2CF3305A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Core Functionality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6B19D-4908-43EA-9338-A9ED31448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Online ATM</a:t>
              </a:r>
              <a:endParaRPr lang="nl-NL" sz="1200" dirty="0">
                <a:solidFill>
                  <a:srgbClr val="002776"/>
                </a:solidFill>
                <a:latin typeface="Arial"/>
                <a:cs typeface="+mn-cs"/>
              </a:endParaRP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  <a:cs typeface="+mn-cs"/>
                </a:rPr>
                <a:t>User Accounts</a:t>
              </a: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Tools &amp; Services</a:t>
              </a:r>
            </a:p>
            <a:p>
              <a:pPr marL="171450" indent="-171450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nl-NL" sz="1200" dirty="0">
                  <a:solidFill>
                    <a:srgbClr val="002776"/>
                  </a:solidFill>
                  <a:latin typeface="Arial"/>
                </a:rPr>
                <a:t>Installation</a:t>
              </a: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57D0B560-DDB3-4D32-92F6-C46A95C89A17}"/>
              </a:ext>
            </a:extLst>
          </p:cNvPr>
          <p:cNvGrpSpPr>
            <a:grpSpLocks/>
          </p:cNvGrpSpPr>
          <p:nvPr/>
        </p:nvGrpSpPr>
        <p:grpSpPr bwMode="auto">
          <a:xfrm>
            <a:off x="2887034" y="873510"/>
            <a:ext cx="1661319" cy="3600400"/>
            <a:chOff x="300" y="872"/>
            <a:chExt cx="1847" cy="3834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E72C895-12BC-4CA4-A01C-06BD26BA1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User Interface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0B7552-6CA1-45BD-B2E3-DBFF8EE30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The user interface is kept simple, there are the basics, login, view balance, and deposit/withdraw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</a:rPr>
                <a:t>Login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Creates session for bank transaction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User can create new account</a:t>
              </a:r>
              <a:endParaRPr lang="nl-NL" sz="105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</a:rPr>
                <a:t>View Balance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View current amount of money</a:t>
              </a:r>
              <a:endParaRPr lang="nl-NL" sz="1050" dirty="0">
                <a:solidFill>
                  <a:srgbClr val="002776"/>
                </a:solidFill>
                <a:latin typeface="Arial"/>
              </a:endParaRP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Deposit/Withdraw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Supports modifying balance and checks if user can withdraw without overdrawing.</a:t>
              </a: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BFACC9D3-1342-415B-9FCC-B0B2367916C3}"/>
              </a:ext>
            </a:extLst>
          </p:cNvPr>
          <p:cNvGrpSpPr>
            <a:grpSpLocks/>
          </p:cNvGrpSpPr>
          <p:nvPr/>
        </p:nvGrpSpPr>
        <p:grpSpPr bwMode="auto">
          <a:xfrm>
            <a:off x="4595648" y="873510"/>
            <a:ext cx="1661319" cy="3600400"/>
            <a:chOff x="300" y="872"/>
            <a:chExt cx="1847" cy="3834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B8C788B-9707-44A0-AB49-DB0A194D0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Encryption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6219C7-A5DF-432C-9607-1511CE64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The ATM project has built in security features.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AES (Encryption)</a:t>
              </a:r>
              <a:r>
                <a:rPr lang="nl-NL" sz="1050" dirty="0">
                  <a:solidFill>
                    <a:srgbClr val="002776"/>
                  </a:solidFill>
                  <a:latin typeface="Arial"/>
                </a:rPr>
                <a:t> 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Secure and fast symmetric key to encrypt traffic between server and client.</a:t>
              </a:r>
              <a:endParaRPr lang="nl-NL" sz="105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Blowfish (Hashing)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Hide PIN from system admins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Add a layer of authentication when user submits PIN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</a:rPr>
                <a:t>Future Upgrade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Server Authentication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Client Authentication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424139" lvl="3" indent="-143246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269705" indent="-269705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endParaRPr lang="nl-NL" sz="1050" dirty="0">
                <a:solidFill>
                  <a:srgbClr val="002776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5E28AC38-8264-477B-A395-5D7E03829A56}"/>
              </a:ext>
            </a:extLst>
          </p:cNvPr>
          <p:cNvGrpSpPr>
            <a:grpSpLocks/>
          </p:cNvGrpSpPr>
          <p:nvPr/>
        </p:nvGrpSpPr>
        <p:grpSpPr bwMode="auto">
          <a:xfrm>
            <a:off x="6304261" y="873510"/>
            <a:ext cx="1660028" cy="3600400"/>
            <a:chOff x="300" y="872"/>
            <a:chExt cx="1847" cy="3834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D31082D0-9A2C-4B73-89C4-A554FEFE9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72"/>
              <a:ext cx="1847" cy="199"/>
            </a:xfrm>
            <a:prstGeom prst="rect">
              <a:avLst/>
            </a:prstGeom>
            <a:solidFill>
              <a:srgbClr val="002060"/>
            </a:solidFill>
            <a:ln w="12700" algn="ctr">
              <a:solidFill>
                <a:srgbClr val="002060"/>
              </a:solidFill>
              <a:miter lim="800000"/>
              <a:headEnd/>
              <a:tailEnd type="none" w="sm" len="med"/>
            </a:ln>
          </p:spPr>
          <p:txBody>
            <a:bodyPr lIns="30089" tIns="30089" rIns="30089" bIns="30089" anchor="ctr" anchorCtr="1"/>
            <a:lstStyle/>
            <a:p>
              <a:pPr algn="ctr" defTabSz="717911"/>
              <a:r>
                <a:rPr lang="en-US" sz="1050" b="1" dirty="0">
                  <a:solidFill>
                    <a:srgbClr val="FFFFFF"/>
                  </a:solidFill>
                </a:rPr>
                <a:t>Database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A4485A-B86A-482D-BB4C-089A9E8E1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1"/>
              <a:ext cx="1847" cy="3635"/>
            </a:xfrm>
            <a:prstGeom prst="rect">
              <a:avLst/>
            </a:prstGeom>
            <a:noFill/>
            <a:ln w="12700" algn="ctr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0089" tIns="30089" rIns="30089" bIns="30089"/>
            <a:lstStyle/>
            <a:p>
              <a:pPr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cs typeface="+mn-cs"/>
                </a:rPr>
                <a:t>This project uses the Heroku Postgre-SQL database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Ease of Usage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  <a:ea typeface="+mj-ea"/>
                  <a:cs typeface="+mj-cs"/>
                </a:rPr>
                <a:t>Doesn’t require as much effort to set up as building a new MySQL server</a:t>
              </a:r>
            </a:p>
            <a:p>
              <a:pPr marL="143246" lvl="1" indent="-143246" defTabSz="718463">
                <a:lnSpc>
                  <a:spcPct val="106000"/>
                </a:lnSpc>
                <a:spcBef>
                  <a:spcPts val="1008"/>
                </a:spcBef>
                <a:spcAft>
                  <a:spcPts val="0"/>
                </a:spcAft>
                <a:buFont typeface="Arial" charset="0"/>
                <a:buChar char="•"/>
                <a:defRPr/>
              </a:pPr>
              <a:r>
                <a:rPr lang="nl-NL" sz="1050" dirty="0">
                  <a:solidFill>
                    <a:srgbClr val="002776"/>
                  </a:solidFill>
                  <a:latin typeface="Arial"/>
                </a:rPr>
                <a:t>Ease of Credentials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r>
                <a:rPr lang="nl-NL" sz="900" dirty="0">
                  <a:solidFill>
                    <a:srgbClr val="002776"/>
                  </a:solidFill>
                  <a:latin typeface="Arial"/>
                </a:rPr>
                <a:t>Doesn’t require as much effort to set up as building a new MySQL server</a:t>
              </a:r>
            </a:p>
            <a:p>
              <a:pPr marL="280895" lvl="2" indent="-137651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buFont typeface="Arial" charset="0"/>
                <a:buChar char="‒"/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  <a:p>
              <a:pPr marL="143244" lvl="2" defTabSz="718463">
                <a:lnSpc>
                  <a:spcPct val="106000"/>
                </a:lnSpc>
                <a:spcBef>
                  <a:spcPts val="432"/>
                </a:spcBef>
                <a:spcAft>
                  <a:spcPts val="0"/>
                </a:spcAft>
                <a:defRPr/>
              </a:pPr>
              <a:endParaRPr lang="nl-NL" sz="900" dirty="0">
                <a:solidFill>
                  <a:srgbClr val="002776"/>
                </a:solidFill>
                <a:latin typeface="Arial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3731-B6D0-4120-9237-B6FEC807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AD65F-8875-42A1-B847-2AB5B518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F7B23-9327-4840-838B-D96D17AA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1AE51934-E3AA-477D-B1F2-24C34FB30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792703"/>
              </p:ext>
            </p:extLst>
          </p:nvPr>
        </p:nvGraphicFramePr>
        <p:xfrm>
          <a:off x="1179710" y="1340305"/>
          <a:ext cx="6775692" cy="3379970"/>
        </p:xfrm>
        <a:graphic>
          <a:graphicData uri="http://schemas.openxmlformats.org/drawingml/2006/table">
            <a:tbl>
              <a:tblPr/>
              <a:tblGrid>
                <a:gridCol w="169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Subhead</a:t>
                      </a:r>
                    </a:p>
                  </a:txBody>
                  <a:tcPr marL="74295" marR="74295" marT="54000" marB="54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097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Users/Services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 features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ATM Services</a:t>
                      </a: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Login/Sign up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Signup Screen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 Screen</a:t>
                      </a:r>
                    </a:p>
                    <a:p>
                      <a:pPr marL="374545" marR="0" lvl="3" indent="0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Heroku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Why it is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it is used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Supported Security Features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SHA-256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097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 Documentation/Workflow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 Flow Diagram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 Design</a:t>
                      </a: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 Interface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 Screen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Signup Screen</a:t>
                      </a:r>
                    </a:p>
                    <a:p>
                      <a:pPr marL="374545" marR="0" lvl="3" indent="0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 Implementation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  <a:p>
                      <a:pPr marL="565547" marR="0" lvl="3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Subbullet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Function Encryption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Blowfish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Why it is used</a:t>
                      </a:r>
                    </a:p>
                    <a:p>
                      <a:pPr marL="374545" marR="0" lvl="2" indent="-18354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576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103"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Required Packages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1" marR="54001" marT="54000" marB="54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Modify Account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Withdraw 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 View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(Can we see it at runtime?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9623" marR="0" lvl="0" indent="-359623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Future Upgrade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ATM Server Authentication</a:t>
                      </a:r>
                    </a:p>
                    <a:p>
                      <a:pPr marL="191002" marR="0" lvl="1" indent="-191002" algn="l" defTabSz="957998" rtl="0" eaLnBrk="0" fontAlgn="base" latinLnBrk="0" hangingPunct="0">
                        <a:lnSpc>
                          <a:spcPct val="106000"/>
                        </a:lnSpc>
                        <a:spcBef>
                          <a:spcPts val="1344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Client Authentication</a:t>
                      </a:r>
                    </a:p>
                  </a:txBody>
                  <a:tcPr marL="54001" marR="54001" marT="54000" marB="54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AutoShape 32">
            <a:extLst>
              <a:ext uri="{FF2B5EF4-FFF2-40B4-BE49-F238E27FC236}">
                <a16:creationId xmlns:a16="http://schemas.microsoft.com/office/drawing/2014/main" id="{5C0BB23B-FD5F-40FF-BD44-91C9AF28DB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103" y="856343"/>
            <a:ext cx="1793025" cy="438150"/>
          </a:xfrm>
          <a:prstGeom prst="chevron">
            <a:avLst>
              <a:gd name="adj" fmla="val 34952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Core Functionality</a:t>
            </a:r>
          </a:p>
        </p:txBody>
      </p:sp>
      <p:sp>
        <p:nvSpPr>
          <p:cNvPr id="7" name="AutoShape 33">
            <a:extLst>
              <a:ext uri="{FF2B5EF4-FFF2-40B4-BE49-F238E27FC236}">
                <a16:creationId xmlns:a16="http://schemas.microsoft.com/office/drawing/2014/main" id="{7EA527C2-BAC6-4E8F-8F87-475053ADA2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32860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AutoShape 34">
            <a:extLst>
              <a:ext uri="{FF2B5EF4-FFF2-40B4-BE49-F238E27FC236}">
                <a16:creationId xmlns:a16="http://schemas.microsoft.com/office/drawing/2014/main" id="{2C53D9A4-EB50-4F16-8EF2-59C3E4E152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97620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9" name="AutoShape 35">
            <a:extLst>
              <a:ext uri="{FF2B5EF4-FFF2-40B4-BE49-F238E27FC236}">
                <a16:creationId xmlns:a16="http://schemas.microsoft.com/office/drawing/2014/main" id="{533689AF-1CEC-46D9-9C51-E7CC01A5C7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62377" y="856343"/>
            <a:ext cx="1793025" cy="438150"/>
          </a:xfrm>
          <a:prstGeom prst="chevron">
            <a:avLst>
              <a:gd name="adj" fmla="val 34975"/>
            </a:avLst>
          </a:prstGeom>
          <a:solidFill>
            <a:srgbClr val="002060"/>
          </a:solidFill>
          <a:ln w="12700" cap="rnd" algn="ctr">
            <a:noFill/>
            <a:miter lim="800000"/>
            <a:headEnd/>
            <a:tailEnd/>
          </a:ln>
        </p:spPr>
        <p:txBody>
          <a:bodyPr lIns="13716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050" b="1" dirty="0">
                <a:solidFill>
                  <a:schemeClr val="bg1"/>
                </a:solidFill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74653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DFAB6E-9EE9-4E4F-BF78-1CAEA2C9D9A8}"/>
              </a:ext>
            </a:extLst>
          </p:cNvPr>
          <p:cNvSpPr/>
          <p:nvPr/>
        </p:nvSpPr>
        <p:spPr>
          <a:xfrm>
            <a:off x="430617" y="2392819"/>
            <a:ext cx="8282763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DD72B-E563-47BC-9E1A-B47468FB03AF}"/>
              </a:ext>
            </a:extLst>
          </p:cNvPr>
          <p:cNvSpPr/>
          <p:nvPr/>
        </p:nvSpPr>
        <p:spPr>
          <a:xfrm>
            <a:off x="430617" y="866453"/>
            <a:ext cx="8282763" cy="36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0F1935-BF7A-4536-9740-466FDD27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8191794" cy="3681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Accounts</a:t>
            </a:r>
          </a:p>
          <a:p>
            <a:pPr marL="342900" lvl="1" indent="-169863"/>
            <a:r>
              <a:rPr lang="en-US" sz="1700" dirty="0"/>
              <a:t>First Name</a:t>
            </a:r>
          </a:p>
          <a:p>
            <a:pPr marL="342900" lvl="1" indent="-169863"/>
            <a:r>
              <a:rPr lang="en-US" sz="1700" dirty="0"/>
              <a:t>Last Name</a:t>
            </a:r>
          </a:p>
          <a:p>
            <a:pPr marL="342900" lvl="1" indent="-169863"/>
            <a:r>
              <a:rPr lang="en-US" sz="1700" dirty="0"/>
              <a:t>PIN Code</a:t>
            </a:r>
          </a:p>
          <a:p>
            <a:pPr marL="342900" lvl="1" indent="-169863"/>
            <a:r>
              <a:rPr lang="en-US" sz="1700" dirty="0"/>
              <a:t>Account Balance</a:t>
            </a:r>
          </a:p>
          <a:p>
            <a:pPr marL="0" indent="0">
              <a:buNone/>
            </a:pPr>
            <a:r>
              <a:rPr lang="en-US" dirty="0"/>
              <a:t>Services</a:t>
            </a:r>
          </a:p>
          <a:p>
            <a:pPr marL="342900" lvl="1" indent="-169863"/>
            <a:r>
              <a:rPr lang="en-US" sz="1700" dirty="0"/>
              <a:t>Withdrawals</a:t>
            </a:r>
          </a:p>
          <a:p>
            <a:pPr marL="630238" lvl="2" indent="-173038"/>
            <a:r>
              <a:rPr lang="en-US" dirty="0"/>
              <a:t>Multiples of $20</a:t>
            </a:r>
          </a:p>
          <a:p>
            <a:pPr marL="630238" lvl="2" indent="-173038"/>
            <a:r>
              <a:rPr lang="en-US" dirty="0"/>
              <a:t>Quick withdrawal options from $20 - $100</a:t>
            </a:r>
          </a:p>
          <a:p>
            <a:pPr marL="630238" lvl="2" indent="-173038"/>
            <a:r>
              <a:rPr lang="en-US" dirty="0"/>
              <a:t>Manual for amounts larger than $100</a:t>
            </a:r>
          </a:p>
          <a:p>
            <a:pPr marL="342900" lvl="1" indent="-169863"/>
            <a:r>
              <a:rPr lang="en-US" sz="1700" dirty="0"/>
              <a:t>Deposits</a:t>
            </a:r>
          </a:p>
          <a:p>
            <a:pPr marL="630238" lvl="2" indent="-173038"/>
            <a:r>
              <a:rPr lang="en-US" dirty="0"/>
              <a:t>Any positive amount (minimum $0.01)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AEA77-A3A3-41CF-9E79-38786B29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072E9-14BE-47EB-86F1-3681179B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D6DDD-88BF-4A82-A17E-DD33533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" name="Group 89">
            <a:extLst>
              <a:ext uri="{FF2B5EF4-FFF2-40B4-BE49-F238E27FC236}">
                <a16:creationId xmlns:a16="http://schemas.microsoft.com/office/drawing/2014/main" id="{0808CFC5-6272-4B7E-BBA4-BC4C3FBEAAA6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1" name="AutoShape 90">
              <a:extLst>
                <a:ext uri="{FF2B5EF4-FFF2-40B4-BE49-F238E27FC236}">
                  <a16:creationId xmlns:a16="http://schemas.microsoft.com/office/drawing/2014/main" id="{0BA8C6F5-E325-4CA7-A692-A51EE8E9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1">
              <a:extLst>
                <a:ext uri="{FF2B5EF4-FFF2-40B4-BE49-F238E27FC236}">
                  <a16:creationId xmlns:a16="http://schemas.microsoft.com/office/drawing/2014/main" id="{A79C7063-35B9-4DBE-869E-04ACB1E0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2">
              <a:extLst>
                <a:ext uri="{FF2B5EF4-FFF2-40B4-BE49-F238E27FC236}">
                  <a16:creationId xmlns:a16="http://schemas.microsoft.com/office/drawing/2014/main" id="{C43CB012-AEFD-4846-9A0C-FF415AFFF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4" name="AutoShape 93">
              <a:extLst>
                <a:ext uri="{FF2B5EF4-FFF2-40B4-BE49-F238E27FC236}">
                  <a16:creationId xmlns:a16="http://schemas.microsoft.com/office/drawing/2014/main" id="{5943A4D3-7B89-44F2-AFE9-B4973747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43598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788E4D-8681-4ECA-89B1-2FA6A498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7C6BC-68B4-42B8-B1C1-773812D1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7659F8-6188-439F-8042-BAACD47E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88ABD-EA64-4B20-A311-1D97B1BC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9B072982-87C4-4467-83DF-6B9DC233ECF5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7" name="AutoShape 90">
              <a:extLst>
                <a:ext uri="{FF2B5EF4-FFF2-40B4-BE49-F238E27FC236}">
                  <a16:creationId xmlns:a16="http://schemas.microsoft.com/office/drawing/2014/main" id="{FE9BB3CB-ABF7-4618-AA48-B307E38A2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8" name="AutoShape 91">
              <a:extLst>
                <a:ext uri="{FF2B5EF4-FFF2-40B4-BE49-F238E27FC236}">
                  <a16:creationId xmlns:a16="http://schemas.microsoft.com/office/drawing/2014/main" id="{14523463-8C13-48FB-A2EC-02CF6C53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9" name="AutoShape 92">
              <a:extLst>
                <a:ext uri="{FF2B5EF4-FFF2-40B4-BE49-F238E27FC236}">
                  <a16:creationId xmlns:a16="http://schemas.microsoft.com/office/drawing/2014/main" id="{D8997C58-47BA-4E8A-BDE8-0855A9576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chemeClr val="bg1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3">
              <a:extLst>
                <a:ext uri="{FF2B5EF4-FFF2-40B4-BE49-F238E27FC236}">
                  <a16:creationId xmlns:a16="http://schemas.microsoft.com/office/drawing/2014/main" id="{9F94FCF5-08E5-46E4-971B-FB20A02B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57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4062599" cy="3681081"/>
          </a:xfrm>
        </p:spPr>
        <p:txBody>
          <a:bodyPr/>
          <a:lstStyle/>
          <a:p>
            <a:r>
              <a:rPr lang="en-US" dirty="0"/>
              <a:t>On the top right is our login page, seen upon starting up the program.</a:t>
            </a:r>
          </a:p>
          <a:p>
            <a:r>
              <a:rPr lang="en-US" dirty="0"/>
              <a:t>From here you can insert, first name, last name and PIN. </a:t>
            </a:r>
          </a:p>
          <a:p>
            <a:r>
              <a:rPr lang="en-US" dirty="0"/>
              <a:t>If the user doesn’t have an account, they can click the sign up button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 and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950DA-320A-4C4F-95FE-C209CE7D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58" y="837549"/>
            <a:ext cx="3383280" cy="149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2600B-4837-4307-9C6C-DA696F9C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32" y="2497366"/>
            <a:ext cx="3383280" cy="2080236"/>
          </a:xfrm>
          <a:prstGeom prst="rect">
            <a:avLst/>
          </a:prstGeom>
        </p:spPr>
      </p:pic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9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C9CBA-ADD4-4F09-AAA3-8564CBF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71" y="869816"/>
            <a:ext cx="3568959" cy="36810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sign up, users need to input their first name, last name and confirm their PIN.</a:t>
            </a:r>
          </a:p>
          <a:p>
            <a:r>
              <a:rPr lang="en-US" dirty="0"/>
              <a:t>No null values will be accepted (e. g. Mari must have a PIN)</a:t>
            </a:r>
          </a:p>
          <a:p>
            <a:r>
              <a:rPr lang="en-US" dirty="0"/>
              <a:t>The PIN/Confirm PIN must match</a:t>
            </a:r>
          </a:p>
          <a:p>
            <a:r>
              <a:rPr lang="en-US" dirty="0"/>
              <a:t>The PIN must consist of numbers, can be any size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ADAE-A647-46D7-AB6E-418F9EC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F0B7C-3F12-4563-AD80-493B98D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9CD9-F80D-45C4-809A-17411F5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8" name="Group 89">
            <a:extLst>
              <a:ext uri="{FF2B5EF4-FFF2-40B4-BE49-F238E27FC236}">
                <a16:creationId xmlns:a16="http://schemas.microsoft.com/office/drawing/2014/main" id="{E312A4AA-D9C1-4597-9567-DF55FCAFC66C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9" name="AutoShape 90">
              <a:extLst>
                <a:ext uri="{FF2B5EF4-FFF2-40B4-BE49-F238E27FC236}">
                  <a16:creationId xmlns:a16="http://schemas.microsoft.com/office/drawing/2014/main" id="{0D3EB79E-5BB7-48A7-BCCE-FD3846B0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0" name="AutoShape 91">
              <a:extLst>
                <a:ext uri="{FF2B5EF4-FFF2-40B4-BE49-F238E27FC236}">
                  <a16:creationId xmlns:a16="http://schemas.microsoft.com/office/drawing/2014/main" id="{3B1D83F7-3307-4C9E-B605-B4A04FA3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1" name="AutoShape 92">
              <a:extLst>
                <a:ext uri="{FF2B5EF4-FFF2-40B4-BE49-F238E27FC236}">
                  <a16:creationId xmlns:a16="http://schemas.microsoft.com/office/drawing/2014/main" id="{36732666-9C14-42A4-A0BE-EF4433D1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22" name="AutoShape 93">
              <a:extLst>
                <a:ext uri="{FF2B5EF4-FFF2-40B4-BE49-F238E27FC236}">
                  <a16:creationId xmlns:a16="http://schemas.microsoft.com/office/drawing/2014/main" id="{ED78344B-2AE9-469C-A7A2-6AE2B783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79B89EE-7BDA-4799-A7A4-A76DE0828D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7042" y="781631"/>
            <a:ext cx="4727542" cy="1889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A04613-4725-40F2-A8F0-1E7BC948EB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07041" y="2670999"/>
            <a:ext cx="4798754" cy="18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2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F4B677-C096-484A-8232-53D730D5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After signing in, the</a:t>
            </a:r>
          </a:p>
          <a:p>
            <a:pPr marL="0" indent="0">
              <a:buNone/>
            </a:pPr>
            <a:r>
              <a:rPr lang="en-US" dirty="0"/>
              <a:t>top banner will contain </a:t>
            </a:r>
          </a:p>
          <a:p>
            <a:pPr marL="0" indent="0">
              <a:buNone/>
            </a:pPr>
            <a:r>
              <a:rPr lang="en-US" dirty="0"/>
              <a:t>the ATM bills in storage</a:t>
            </a:r>
          </a:p>
          <a:p>
            <a:pPr marL="0" indent="0">
              <a:buNone/>
            </a:pPr>
            <a:r>
              <a:rPr lang="en-US" dirty="0"/>
              <a:t>and a logout button</a:t>
            </a:r>
          </a:p>
          <a:p>
            <a:r>
              <a:rPr lang="en-US" dirty="0"/>
              <a:t>The main interface </a:t>
            </a:r>
          </a:p>
          <a:p>
            <a:pPr marL="0" indent="0">
              <a:buNone/>
            </a:pPr>
            <a:r>
              <a:rPr lang="en-US" dirty="0"/>
              <a:t>connects the user to </a:t>
            </a:r>
          </a:p>
          <a:p>
            <a:pPr marL="0" indent="0">
              <a:buNone/>
            </a:pPr>
            <a:r>
              <a:rPr lang="en-US" dirty="0"/>
              <a:t>the main functionalities</a:t>
            </a:r>
          </a:p>
          <a:p>
            <a:pPr marL="0" indent="0">
              <a:buNone/>
            </a:pPr>
            <a:r>
              <a:rPr lang="en-US" dirty="0"/>
              <a:t>of the ATM.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4DFD-F6ED-4D09-AD00-9957689A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362256-95FC-42F8-B14E-A28E301E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E5DDE-8862-4CE2-9091-AD591B14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681D3-4D5A-4D71-9086-382BA7FE01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9071" y="1298602"/>
            <a:ext cx="4771785" cy="303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1379D-2E0A-4F4C-A53D-CBE26D3073FB}"/>
              </a:ext>
            </a:extLst>
          </p:cNvPr>
          <p:cNvPicPr/>
          <p:nvPr/>
        </p:nvPicPr>
        <p:blipFill rotWithShape="1">
          <a:blip r:embed="rId3"/>
          <a:srcRect b="15164"/>
          <a:stretch/>
        </p:blipFill>
        <p:spPr>
          <a:xfrm>
            <a:off x="485335" y="808442"/>
            <a:ext cx="7837713" cy="490160"/>
          </a:xfrm>
          <a:prstGeom prst="rect">
            <a:avLst/>
          </a:prstGeom>
        </p:spPr>
      </p:pic>
      <p:grpSp>
        <p:nvGrpSpPr>
          <p:cNvPr id="9" name="Group 89">
            <a:extLst>
              <a:ext uri="{FF2B5EF4-FFF2-40B4-BE49-F238E27FC236}">
                <a16:creationId xmlns:a16="http://schemas.microsoft.com/office/drawing/2014/main" id="{76B755F1-95F9-4277-9734-9CA2E0828CAD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10" name="AutoShape 90">
              <a:extLst>
                <a:ext uri="{FF2B5EF4-FFF2-40B4-BE49-F238E27FC236}">
                  <a16:creationId xmlns:a16="http://schemas.microsoft.com/office/drawing/2014/main" id="{AF74C720-BC31-4593-B1E9-FE0A2A749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1">
              <a:extLst>
                <a:ext uri="{FF2B5EF4-FFF2-40B4-BE49-F238E27FC236}">
                  <a16:creationId xmlns:a16="http://schemas.microsoft.com/office/drawing/2014/main" id="{81655CC4-6E16-4C77-B76A-CFD31130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2">
              <a:extLst>
                <a:ext uri="{FF2B5EF4-FFF2-40B4-BE49-F238E27FC236}">
                  <a16:creationId xmlns:a16="http://schemas.microsoft.com/office/drawing/2014/main" id="{BEE1D449-8C48-4FD7-922C-3D0294125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3" name="AutoShape 93">
              <a:extLst>
                <a:ext uri="{FF2B5EF4-FFF2-40B4-BE49-F238E27FC236}">
                  <a16:creationId xmlns:a16="http://schemas.microsoft.com/office/drawing/2014/main" id="{73D03AC9-FE0D-4EC4-9649-286DED7ED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36642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B20DFC-F3EF-4C41-B3B9-B0B3C433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6" y="831187"/>
            <a:ext cx="8191794" cy="36810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view how much money is stored on their account here.</a:t>
            </a:r>
          </a:p>
          <a:p>
            <a:r>
              <a:rPr lang="en-US" dirty="0"/>
              <a:t>If the user wants to go back to the Main interface, click on </a:t>
            </a:r>
          </a:p>
          <a:p>
            <a:pPr marL="0" indent="0">
              <a:buNone/>
            </a:pPr>
            <a:r>
              <a:rPr lang="en-US" dirty="0"/>
              <a:t>“Back”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30685-77F0-45DD-8F72-024D77BE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Four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B2E9E-1396-4BDE-AB62-7DD81A1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Balance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96F-0B0C-42EC-8B4F-F14FD02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7EE3-A7AD-4D85-AA70-E0A9F1A7BE8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22BE4-3125-4DE0-A74B-21E8232650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1" y="972160"/>
            <a:ext cx="8034950" cy="1273175"/>
          </a:xfrm>
          <a:prstGeom prst="rect">
            <a:avLst/>
          </a:prstGeom>
        </p:spPr>
      </p:pic>
      <p:grpSp>
        <p:nvGrpSpPr>
          <p:cNvPr id="8" name="Group 89">
            <a:extLst>
              <a:ext uri="{FF2B5EF4-FFF2-40B4-BE49-F238E27FC236}">
                <a16:creationId xmlns:a16="http://schemas.microsoft.com/office/drawing/2014/main" id="{01746234-D2DD-4EE6-9055-C1BA343B5611}"/>
              </a:ext>
            </a:extLst>
          </p:cNvPr>
          <p:cNvGrpSpPr>
            <a:grpSpLocks/>
          </p:cNvGrpSpPr>
          <p:nvPr/>
        </p:nvGrpSpPr>
        <p:grpSpPr bwMode="auto">
          <a:xfrm>
            <a:off x="7643747" y="320040"/>
            <a:ext cx="1079599" cy="161925"/>
            <a:chOff x="852" y="3385"/>
            <a:chExt cx="906" cy="136"/>
          </a:xfrm>
          <a:solidFill>
            <a:schemeClr val="accent2">
              <a:lumMod val="75000"/>
            </a:schemeClr>
          </a:solidFill>
        </p:grpSpPr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287C6521-D8E0-473C-ADEA-3C1C09D04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385"/>
              <a:ext cx="226" cy="136"/>
            </a:xfrm>
            <a:prstGeom prst="chevron">
              <a:avLst>
                <a:gd name="adj" fmla="val 41544"/>
              </a:avLst>
            </a:prstGeom>
            <a:solidFill>
              <a:srgbClr val="002060"/>
            </a:solidFill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2468DE9-0C62-481F-AD0D-F44122BB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385"/>
              <a:ext cx="225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CD86977-A331-442E-AD65-E617F1C5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3385"/>
              <a:ext cx="226" cy="136"/>
            </a:xfrm>
            <a:prstGeom prst="chevron">
              <a:avLst>
                <a:gd name="adj" fmla="val 41544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49859F33-BF72-4E6D-BF28-AE685A142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85"/>
              <a:ext cx="227" cy="136"/>
            </a:xfrm>
            <a:prstGeom prst="homePlate">
              <a:avLst>
                <a:gd name="adj" fmla="val 41728"/>
              </a:avLst>
            </a:prstGeom>
            <a:noFill/>
            <a:ln w="6350" algn="ctr">
              <a:solidFill>
                <a:srgbClr val="002060"/>
              </a:solidFill>
              <a:miter lim="800000"/>
              <a:headEnd type="none" w="sm" len="sm"/>
              <a:tailEnd type="none" w="med" len="lg"/>
            </a:ln>
          </p:spPr>
          <p:txBody>
            <a:bodyPr tIns="68580" bIns="68580" anchor="ctr"/>
            <a:lstStyle/>
            <a:p>
              <a:pPr algn="ctr">
                <a:defRPr/>
              </a:pPr>
              <a:endParaRPr lang="en-GB" sz="1214" dirty="0"/>
            </a:p>
          </p:txBody>
        </p:sp>
      </p:grpSp>
    </p:spTree>
    <p:extLst>
      <p:ext uri="{BB962C8B-B14F-4D97-AF65-F5344CB8AC3E}">
        <p14:creationId xmlns:p14="http://schemas.microsoft.com/office/powerpoint/2010/main" val="2071473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4HlJlZm0CjKMuYM430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wndjEEqEWPqMsBhKHg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xLrrOCaz0eHC7QB3XXm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qD51GcP0OR2MwSqkkeC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1135</Words>
  <Application>Microsoft Office PowerPoint</Application>
  <PresentationFormat>On-screen Show (16:9)</PresentationFormat>
  <Paragraphs>256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Arial</vt:lpstr>
      <vt:lpstr>Bookman Old Style</vt:lpstr>
      <vt:lpstr>Calibri</vt:lpstr>
      <vt:lpstr>Courier New</vt:lpstr>
      <vt:lpstr>Gill Sans MT</vt:lpstr>
      <vt:lpstr>Times New Roman</vt:lpstr>
      <vt:lpstr>Wingdings</vt:lpstr>
      <vt:lpstr>Wingdings 2</vt:lpstr>
      <vt:lpstr>Office Theme</vt:lpstr>
      <vt:lpstr>ATM Project</vt:lpstr>
      <vt:lpstr>Overview</vt:lpstr>
      <vt:lpstr>Overview</vt:lpstr>
      <vt:lpstr>Core Functionality</vt:lpstr>
      <vt:lpstr>Core Functionality</vt:lpstr>
      <vt:lpstr>Login Screen and Validation</vt:lpstr>
      <vt:lpstr>Sign up</vt:lpstr>
      <vt:lpstr>Main Interface</vt:lpstr>
      <vt:lpstr>View Balance</vt:lpstr>
      <vt:lpstr>Withdraw</vt:lpstr>
      <vt:lpstr>Deposit</vt:lpstr>
      <vt:lpstr>Database</vt:lpstr>
      <vt:lpstr>Database Implementation</vt:lpstr>
      <vt:lpstr>Exploring Encryption Alternatives</vt:lpstr>
      <vt:lpstr>Hash Function Encryption</vt:lpstr>
      <vt:lpstr>Encryption and Security</vt:lpstr>
      <vt:lpstr>Future upgrades: TLS</vt:lpstr>
      <vt:lpstr>Work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Yoo</dc:creator>
  <cp:lastModifiedBy>Andrew Quijano</cp:lastModifiedBy>
  <cp:revision>354</cp:revision>
  <dcterms:created xsi:type="dcterms:W3CDTF">2017-10-26T16:02:00Z</dcterms:created>
  <dcterms:modified xsi:type="dcterms:W3CDTF">2018-03-06T17:28:24Z</dcterms:modified>
</cp:coreProperties>
</file>