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1" r:id="rId3"/>
    <p:sldId id="259" r:id="rId4"/>
    <p:sldId id="260" r:id="rId5"/>
    <p:sldId id="267" r:id="rId6"/>
    <p:sldId id="269" r:id="rId7"/>
    <p:sldId id="272" r:id="rId8"/>
    <p:sldId id="270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92" autoAdjust="0"/>
  </p:normalViewPr>
  <p:slideViewPr>
    <p:cSldViewPr snapToGrid="0">
      <p:cViewPr varScale="1">
        <p:scale>
          <a:sx n="142" d="100"/>
          <a:sy n="142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 Husain</a:t>
            </a:r>
          </a:p>
          <a:p>
            <a:r>
              <a:rPr lang="en-US" dirty="0"/>
              <a:t>Michal </a:t>
            </a:r>
            <a:r>
              <a:rPr lang="en-US" dirty="0" err="1"/>
              <a:t>Porubcin</a:t>
            </a:r>
            <a:endParaRPr lang="en-US" dirty="0"/>
          </a:p>
          <a:p>
            <a:r>
              <a:rPr lang="en-US" dirty="0"/>
              <a:t>Andrew Quijano</a:t>
            </a:r>
          </a:p>
          <a:p>
            <a:r>
              <a:rPr lang="en-US" dirty="0"/>
              <a:t>Bryce Yoo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58107D9-5A6C-46B3-B0CE-2C9800ED0535}"/>
              </a:ext>
            </a:extLst>
          </p:cNvPr>
          <p:cNvGrpSpPr>
            <a:grpSpLocks/>
          </p:cNvGrpSpPr>
          <p:nvPr/>
        </p:nvGrpSpPr>
        <p:grpSpPr bwMode="auto">
          <a:xfrm>
            <a:off x="1179713" y="873510"/>
            <a:ext cx="1660029" cy="3600400"/>
            <a:chOff x="300" y="872"/>
            <a:chExt cx="1847" cy="383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D48EB70-E8D2-4B18-8145-A2CF3305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Core Functionality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6B19D-4908-43EA-9338-A9ED3144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Online ATM</a:t>
              </a:r>
              <a:endParaRPr lang="nl-NL" sz="1200" dirty="0">
                <a:solidFill>
                  <a:srgbClr val="002776"/>
                </a:solidFill>
                <a:latin typeface="Arial"/>
                <a:cs typeface="+mn-cs"/>
              </a:endParaRP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  <a:cs typeface="+mn-cs"/>
                </a:rPr>
                <a:t>User Accounts</a:t>
              </a: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Tools &amp; Services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7D0B560-DDB3-4D32-92F6-C46A95C89A17}"/>
              </a:ext>
            </a:extLst>
          </p:cNvPr>
          <p:cNvGrpSpPr>
            <a:grpSpLocks/>
          </p:cNvGrpSpPr>
          <p:nvPr/>
        </p:nvGrpSpPr>
        <p:grpSpPr bwMode="auto">
          <a:xfrm>
            <a:off x="2887034" y="873510"/>
            <a:ext cx="1661319" cy="3600400"/>
            <a:chOff x="300" y="872"/>
            <a:chExt cx="1847" cy="3834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E72C895-12BC-4CA4-A01C-06BD26BA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User Interface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0B7552-6CA1-45BD-B2E3-DBFF8EE3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FACC9D3-1342-415B-9FCC-B0B2367916C3}"/>
              </a:ext>
            </a:extLst>
          </p:cNvPr>
          <p:cNvGrpSpPr>
            <a:grpSpLocks/>
          </p:cNvGrpSpPr>
          <p:nvPr/>
        </p:nvGrpSpPr>
        <p:grpSpPr bwMode="auto">
          <a:xfrm>
            <a:off x="4595648" y="873510"/>
            <a:ext cx="1661319" cy="3600400"/>
            <a:chOff x="300" y="872"/>
            <a:chExt cx="1847" cy="3834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B8C788B-9707-44A0-AB49-DB0A194D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Encryption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219C7-A5DF-432C-9607-1511CE6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E28AC38-8264-477B-A395-5D7E03829A56}"/>
              </a:ext>
            </a:extLst>
          </p:cNvPr>
          <p:cNvGrpSpPr>
            <a:grpSpLocks/>
          </p:cNvGrpSpPr>
          <p:nvPr/>
        </p:nvGrpSpPr>
        <p:grpSpPr bwMode="auto">
          <a:xfrm>
            <a:off x="6304261" y="873510"/>
            <a:ext cx="1660028" cy="3600400"/>
            <a:chOff x="300" y="872"/>
            <a:chExt cx="1847" cy="3834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D31082D0-9A2C-4B73-89C4-A554FEFE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4485A-B86A-482D-BB4C-089A9E8E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DFAB6E-9EE9-4E4F-BF78-1CAEA2C9D9A8}"/>
              </a:ext>
            </a:extLst>
          </p:cNvPr>
          <p:cNvSpPr/>
          <p:nvPr/>
        </p:nvSpPr>
        <p:spPr>
          <a:xfrm>
            <a:off x="430617" y="2422452"/>
            <a:ext cx="8282763" cy="409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DD72B-E563-47BC-9E1A-B47468FB03AF}"/>
              </a:ext>
            </a:extLst>
          </p:cNvPr>
          <p:cNvSpPr/>
          <p:nvPr/>
        </p:nvSpPr>
        <p:spPr>
          <a:xfrm>
            <a:off x="430617" y="845288"/>
            <a:ext cx="8282763" cy="409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Accounts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PIN Code</a:t>
            </a:r>
          </a:p>
          <a:p>
            <a:pPr lvl="1"/>
            <a:r>
              <a:rPr lang="en-US" dirty="0"/>
              <a:t>Account Balance</a:t>
            </a:r>
            <a:endParaRPr lang="en-US" sz="500" dirty="0"/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Withdrawals</a:t>
            </a:r>
          </a:p>
          <a:p>
            <a:pPr lvl="2"/>
            <a:r>
              <a:rPr lang="en-US" dirty="0"/>
              <a:t>Multiples of $20</a:t>
            </a:r>
          </a:p>
          <a:p>
            <a:pPr lvl="2"/>
            <a:r>
              <a:rPr lang="en-US" dirty="0"/>
              <a:t>Quick withdrawal options from $20 - $100</a:t>
            </a:r>
          </a:p>
          <a:p>
            <a:pPr lvl="2"/>
            <a:r>
              <a:rPr lang="en-US" dirty="0"/>
              <a:t>Manual for amounts larger than $100</a:t>
            </a:r>
          </a:p>
          <a:p>
            <a:pPr lvl="1"/>
            <a:r>
              <a:rPr lang="en-US" dirty="0"/>
              <a:t>Deposits</a:t>
            </a:r>
          </a:p>
          <a:p>
            <a:pPr lvl="2"/>
            <a:r>
              <a:rPr lang="en-US" dirty="0"/>
              <a:t>Any positive amount (minimum $0.01)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D5525-F0ED-493B-A60C-21641FBC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B528D-E214-474B-B8CE-7C3F24B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EEA17-ADF6-44B8-B892-9C8865FC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A97FF-4EC2-4048-B919-4F194BC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419A7AB9-F437-4769-B606-A63B78A731F4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64846609-40EA-4AF3-9271-2C493362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AD083073-A6C5-4ADF-A0FD-5C865A7D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724D70D2-1EC0-4475-980B-EFB27CE4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FBDFF64A-20CE-472C-9421-45F10815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950DA-320A-4C4F-95FE-C209CE7D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58" y="873330"/>
            <a:ext cx="3383280" cy="149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2600B-4837-4307-9C6C-DA696F9C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56" y="2429780"/>
            <a:ext cx="3383280" cy="2080236"/>
          </a:xfrm>
          <a:prstGeom prst="rect">
            <a:avLst/>
          </a:prstGeom>
        </p:spPr>
      </p:pic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90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14FE0-7A1D-45C5-99BD-25046690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74" y="1709597"/>
            <a:ext cx="3931920" cy="2126764"/>
          </a:xfrm>
          <a:prstGeom prst="rect">
            <a:avLst/>
          </a:prstGeom>
        </p:spPr>
      </p:pic>
      <p:grpSp>
        <p:nvGrpSpPr>
          <p:cNvPr id="13" name="Group 89">
            <a:extLst>
              <a:ext uri="{FF2B5EF4-FFF2-40B4-BE49-F238E27FC236}">
                <a16:creationId xmlns:a16="http://schemas.microsoft.com/office/drawing/2014/main" id="{998DB620-6320-4052-9704-E34233CD3DA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4" name="AutoShape 90">
              <a:extLst>
                <a:ext uri="{FF2B5EF4-FFF2-40B4-BE49-F238E27FC236}">
                  <a16:creationId xmlns:a16="http://schemas.microsoft.com/office/drawing/2014/main" id="{014E9C4A-F42C-42D4-B491-31877CA3B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1">
              <a:extLst>
                <a:ext uri="{FF2B5EF4-FFF2-40B4-BE49-F238E27FC236}">
                  <a16:creationId xmlns:a16="http://schemas.microsoft.com/office/drawing/2014/main" id="{C82F0309-2A06-4285-8724-9C492A05C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EEAAE796-4822-4130-B01A-7C3F82CEE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7" name="AutoShape 93">
              <a:extLst>
                <a:ext uri="{FF2B5EF4-FFF2-40B4-BE49-F238E27FC236}">
                  <a16:creationId xmlns:a16="http://schemas.microsoft.com/office/drawing/2014/main" id="{24C88728-1B89-4129-A216-917210FE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64399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A125746-364C-4401-88AB-B8BC0F38F0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1863329" y="1198747"/>
            <a:ext cx="3118842" cy="2933700"/>
          </a:xfrm>
          <a:custGeom>
            <a:avLst/>
            <a:gdLst>
              <a:gd name="T0" fmla="*/ 2147483647 w 1934"/>
              <a:gd name="T1" fmla="*/ 2147483647 h 1970"/>
              <a:gd name="T2" fmla="*/ 0 w 1934"/>
              <a:gd name="T3" fmla="*/ 2147483647 h 1970"/>
              <a:gd name="T4" fmla="*/ 0 w 1934"/>
              <a:gd name="T5" fmla="*/ 0 h 1970"/>
              <a:gd name="T6" fmla="*/ 2147483647 w 1934"/>
              <a:gd name="T7" fmla="*/ 0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2147483647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2147483647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1518" y="1969"/>
                </a:moveTo>
                <a:lnTo>
                  <a:pt x="0" y="1969"/>
                </a:lnTo>
                <a:lnTo>
                  <a:pt x="0" y="0"/>
                </a:lnTo>
                <a:lnTo>
                  <a:pt x="1699" y="0"/>
                </a:lnTo>
                <a:lnTo>
                  <a:pt x="1648" y="525"/>
                </a:lnTo>
                <a:lnTo>
                  <a:pt x="1734" y="525"/>
                </a:lnTo>
                <a:lnTo>
                  <a:pt x="1734" y="276"/>
                </a:lnTo>
                <a:lnTo>
                  <a:pt x="1933" y="703"/>
                </a:lnTo>
                <a:lnTo>
                  <a:pt x="1734" y="1104"/>
                </a:lnTo>
                <a:lnTo>
                  <a:pt x="1734" y="855"/>
                </a:lnTo>
                <a:lnTo>
                  <a:pt x="1622" y="855"/>
                </a:lnTo>
                <a:lnTo>
                  <a:pt x="1596" y="1104"/>
                </a:lnTo>
                <a:lnTo>
                  <a:pt x="1596" y="864"/>
                </a:lnTo>
                <a:lnTo>
                  <a:pt x="1397" y="1256"/>
                </a:lnTo>
                <a:lnTo>
                  <a:pt x="1556" y="1597"/>
                </a:lnTo>
                <a:lnTo>
                  <a:pt x="1518" y="1969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DD38B89-DB7D-4FC0-8F64-1C2DF5EAA8F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115396" y="1198747"/>
            <a:ext cx="3120133" cy="2933700"/>
          </a:xfrm>
          <a:custGeom>
            <a:avLst/>
            <a:gdLst>
              <a:gd name="T0" fmla="*/ 2147483647 w 1934"/>
              <a:gd name="T1" fmla="*/ 0 h 1970"/>
              <a:gd name="T2" fmla="*/ 2147483647 w 1934"/>
              <a:gd name="T3" fmla="*/ 0 h 1970"/>
              <a:gd name="T4" fmla="*/ 2147483647 w 1934"/>
              <a:gd name="T5" fmla="*/ 2147483647 h 1970"/>
              <a:gd name="T6" fmla="*/ 2147483647 w 1934"/>
              <a:gd name="T7" fmla="*/ 2147483647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0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0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414" y="0"/>
                </a:moveTo>
                <a:lnTo>
                  <a:pt x="1933" y="0"/>
                </a:lnTo>
                <a:lnTo>
                  <a:pt x="1933" y="1969"/>
                </a:lnTo>
                <a:lnTo>
                  <a:pt x="241" y="1969"/>
                </a:lnTo>
                <a:lnTo>
                  <a:pt x="284" y="1434"/>
                </a:lnTo>
                <a:lnTo>
                  <a:pt x="198" y="1434"/>
                </a:lnTo>
                <a:lnTo>
                  <a:pt x="198" y="1683"/>
                </a:lnTo>
                <a:lnTo>
                  <a:pt x="0" y="1265"/>
                </a:lnTo>
                <a:lnTo>
                  <a:pt x="198" y="864"/>
                </a:lnTo>
                <a:lnTo>
                  <a:pt x="198" y="1113"/>
                </a:lnTo>
                <a:lnTo>
                  <a:pt x="310" y="1113"/>
                </a:lnTo>
                <a:lnTo>
                  <a:pt x="345" y="864"/>
                </a:lnTo>
                <a:lnTo>
                  <a:pt x="336" y="1095"/>
                </a:lnTo>
                <a:lnTo>
                  <a:pt x="535" y="694"/>
                </a:lnTo>
                <a:lnTo>
                  <a:pt x="379" y="374"/>
                </a:lnTo>
                <a:lnTo>
                  <a:pt x="41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D4708F5-1721-46A3-A912-F02DD4FD82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934270" y="1252324"/>
            <a:ext cx="2320429" cy="2815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776"/>
                </a:solidFill>
              </a:rPr>
              <a:t>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Client inserts 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Client hashes the PIN and sends the (what algorithm?) code to the </a:t>
            </a:r>
            <a:r>
              <a:rPr lang="en-US" sz="1400"/>
              <a:t>ATM server 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2776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BB12413-66EF-4771-8372-528B9B7058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059562" y="1252326"/>
            <a:ext cx="2114054" cy="28313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1"/>
                </a:solidFill>
              </a:rPr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server has a copy of the Hash of the User’s 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server compares the incoming hash from the client and the stored hash. 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kern="0" dirty="0">
              <a:solidFill>
                <a:schemeClr val="bg1"/>
              </a:solidFill>
            </a:endParaRPr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5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Potential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79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4HlJlZm0CjKMuYM430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wndjEEqEWPqMsBhKHg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LrrOCaz0eHC7QB3XXm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qD51GcP0OR2MwSqkkeC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198</Words>
  <Application>Microsoft Office PowerPoint</Application>
  <PresentationFormat>On-screen Show (16:9)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Gill Sans MT</vt:lpstr>
      <vt:lpstr>Times New Roman</vt:lpstr>
      <vt:lpstr>Wingdings</vt:lpstr>
      <vt:lpstr>Office Theme</vt:lpstr>
      <vt:lpstr>ATM Project</vt:lpstr>
      <vt:lpstr>Overview</vt:lpstr>
      <vt:lpstr>Core Functionality</vt:lpstr>
      <vt:lpstr>User Interface</vt:lpstr>
      <vt:lpstr>Login Screen and Validation</vt:lpstr>
      <vt:lpstr>Sign Up Screen</vt:lpstr>
      <vt:lpstr>Encryption and Security</vt:lpstr>
      <vt:lpstr>Database</vt:lpstr>
      <vt:lpstr>Further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Andrew Quijano</cp:lastModifiedBy>
  <cp:revision>253</cp:revision>
  <dcterms:created xsi:type="dcterms:W3CDTF">2017-10-26T16:02:00Z</dcterms:created>
  <dcterms:modified xsi:type="dcterms:W3CDTF">2018-03-01T00:00:34Z</dcterms:modified>
</cp:coreProperties>
</file>