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82" r:id="rId6"/>
    <p:sldId id="283" r:id="rId7"/>
    <p:sldId id="273" r:id="rId8"/>
    <p:sldId id="290" r:id="rId9"/>
    <p:sldId id="284" r:id="rId10"/>
    <p:sldId id="280" r:id="rId11"/>
    <p:sldId id="291" r:id="rId12"/>
    <p:sldId id="286" r:id="rId13"/>
    <p:sldId id="289" r:id="rId14"/>
    <p:sldId id="274" r:id="rId15"/>
    <p:sldId id="263" r:id="rId16"/>
    <p:sldId id="293" r:id="rId17"/>
    <p:sldId id="294" r:id="rId18"/>
    <p:sldId id="267" r:id="rId19"/>
    <p:sldId id="268" r:id="rId20"/>
    <p:sldId id="292" r:id="rId21"/>
    <p:sldId id="295" r:id="rId22"/>
    <p:sldId id="297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6047" autoAdjust="0"/>
  </p:normalViewPr>
  <p:slideViewPr>
    <p:cSldViewPr snapToGrid="0">
      <p:cViewPr varScale="1">
        <p:scale>
          <a:sx n="63" d="100"/>
          <a:sy n="63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85E30-527A-4EFB-B69A-316855BAB6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705D7-4A4F-410D-8462-81E9B6333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of hands for who has never used R before</a:t>
            </a:r>
          </a:p>
          <a:p>
            <a:r>
              <a:rPr lang="en-GB" dirty="0" smtClean="0"/>
              <a:t>Who</a:t>
            </a:r>
            <a:r>
              <a:rPr lang="en-GB" baseline="0" dirty="0" smtClean="0"/>
              <a:t> has used R basic</a:t>
            </a:r>
          </a:p>
          <a:p>
            <a:r>
              <a:rPr lang="en-GB" baseline="0" dirty="0" smtClean="0"/>
              <a:t>#ask questions and can comment on the pace as we go</a:t>
            </a:r>
          </a:p>
          <a:p>
            <a:r>
              <a:rPr lang="en-GB" baseline="0" dirty="0" smtClean="0"/>
              <a:t>#first session may be a bit easy for some but will level out as the course goes and is always a good refresher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02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more Vi missing</a:t>
            </a:r>
            <a:r>
              <a:rPr lang="en-GB" baseline="0" dirty="0" smtClean="0"/>
              <a:t> difference is the Vi bound to the plate, so the more vi that’s in the supernatant means poor binding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0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Other languages do the same thing, they just have different syntax so python is a bit</a:t>
            </a:r>
            <a:r>
              <a:rPr lang="en-GB" baseline="0" dirty="0" smtClean="0"/>
              <a:t> more of a broader language but it can generally do most of the same things it just communicates with the computer differently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5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 into more detail later how to assign these things in R?</a:t>
            </a:r>
          </a:p>
          <a:p>
            <a:r>
              <a:rPr lang="en-GB" dirty="0" smtClean="0"/>
              <a:t>Read from ggplot</a:t>
            </a:r>
          </a:p>
          <a:p>
            <a:r>
              <a:rPr lang="en-GB" dirty="0" smtClean="0"/>
              <a:t>Everyone</a:t>
            </a:r>
            <a:r>
              <a:rPr lang="en-GB" baseline="0" dirty="0" smtClean="0"/>
              <a:t> writes code differently as you can see you need to know what to save your object as at the start of the code. I normally write and test out my code and then go back to save it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8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in R to r in the script</a:t>
            </a:r>
            <a:r>
              <a:rPr lang="en-GB" baseline="0" dirty="0" smtClean="0"/>
              <a:t> ctrl + Enter or </a:t>
            </a:r>
            <a:r>
              <a:rPr lang="en-GB" baseline="0" dirty="0" err="1" smtClean="0"/>
              <a:t>cmd</a:t>
            </a:r>
            <a:r>
              <a:rPr lang="en-GB" baseline="0" dirty="0" smtClean="0"/>
              <a:t> Enter Mac to run line of code</a:t>
            </a:r>
          </a:p>
          <a:p>
            <a:r>
              <a:rPr lang="en-GB" baseline="0" dirty="0" smtClean="0"/>
              <a:t>In console you can run things directly by pressing enter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8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Good</a:t>
            </a:r>
            <a:r>
              <a:rPr lang="en-GB" baseline="0" dirty="0" smtClean="0"/>
              <a:t> habit to get into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9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It’s important</a:t>
            </a:r>
            <a:r>
              <a:rPr lang="en-GB" baseline="0" dirty="0" smtClean="0"/>
              <a:t> to understand the type of data you’re working with in R as this will often be necessary to streamline downstream processes such as manipulating or plotting your data, for example we need a time point saved as a factor (pre – post) but it often initially reads it as a character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2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Make</a:t>
            </a:r>
            <a:r>
              <a:rPr lang="en-GB" baseline="0" dirty="0" smtClean="0"/>
              <a:t> sure your categorical variables are saved as factors (needed for downstream analysis) often they are read as characters or numeric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3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+mn-lt"/>
              </a:rPr>
              <a:t>A </a:t>
            </a:r>
            <a:r>
              <a:rPr lang="en-GB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+mn-lt"/>
              </a:rPr>
              <a:t>data.frame</a:t>
            </a:r>
            <a:r>
              <a:rPr lang="en-GB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+mn-lt"/>
              </a:rPr>
              <a:t> is actually a type of list! (where each element of the list is an atomic vector of equal length)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1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Comparison between two objects returns TRUE or FALSE or NA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9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5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8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3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563" y="683993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563" y="2002777"/>
            <a:ext cx="10971684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52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90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5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9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1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308A-E47C-496E-B456-039138D7527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8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0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Structures: list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81173" y="2359296"/>
            <a:ext cx="9008252" cy="907780"/>
          </a:xfrm>
        </p:spPr>
        <p:txBody>
          <a:bodyPr>
            <a:noAutofit/>
          </a:bodyPr>
          <a:lstStyle/>
          <a:p>
            <a:r>
              <a:rPr lang="en-GB" sz="2400" dirty="0"/>
              <a:t>list</a:t>
            </a:r>
          </a:p>
          <a:p>
            <a:pPr lvl="1"/>
            <a:r>
              <a:rPr lang="en-GB" sz="2000" dirty="0"/>
              <a:t>Elements can be different types, elements can also be other 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636A4-B593-4CDA-B528-01D69CF363C2}"/>
              </a:ext>
            </a:extLst>
          </p:cNvPr>
          <p:cNvSpPr txBox="1"/>
          <p:nvPr/>
        </p:nvSpPr>
        <p:spPr>
          <a:xfrm>
            <a:off x="2990246" y="4400434"/>
            <a:ext cx="140224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GB" sz="1633" dirty="0">
                <a:solidFill>
                  <a:prstClr val="black"/>
                </a:solidFill>
                <a:latin typeface="Calibri"/>
              </a:rPr>
              <a:t>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608A6-CF56-4701-AF70-15BDDE2ED6B1}"/>
              </a:ext>
            </a:extLst>
          </p:cNvPr>
          <p:cNvGrpSpPr/>
          <p:nvPr/>
        </p:nvGrpSpPr>
        <p:grpSpPr>
          <a:xfrm>
            <a:off x="3710341" y="3577467"/>
            <a:ext cx="5992485" cy="1617480"/>
            <a:chOff x="2687654" y="4535663"/>
            <a:chExt cx="5992485" cy="16174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5925A1-6815-42BC-BB34-7D4B6E4D4514}"/>
                </a:ext>
              </a:extLst>
            </p:cNvPr>
            <p:cNvGrpSpPr/>
            <p:nvPr/>
          </p:nvGrpSpPr>
          <p:grpSpPr>
            <a:xfrm>
              <a:off x="2687654" y="4865020"/>
              <a:ext cx="5992485" cy="1288123"/>
              <a:chOff x="2687654" y="4865020"/>
              <a:chExt cx="5992485" cy="128812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863C24-7012-45BF-96BB-C1E0480DC733}"/>
                  </a:ext>
                </a:extLst>
              </p:cNvPr>
              <p:cNvSpPr/>
              <p:nvPr/>
            </p:nvSpPr>
            <p:spPr>
              <a:xfrm>
                <a:off x="2687654" y="4880736"/>
                <a:ext cx="1425546" cy="1272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CFDB4E-4606-4494-BACD-11EB7AC456E1}"/>
                  </a:ext>
                </a:extLst>
              </p:cNvPr>
              <p:cNvSpPr/>
              <p:nvPr/>
            </p:nvSpPr>
            <p:spPr>
              <a:xfrm>
                <a:off x="4113200" y="4880736"/>
                <a:ext cx="1425546" cy="1272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9C6CD7-C50E-474B-B9D7-EEF5BA832FEB}"/>
                  </a:ext>
                </a:extLst>
              </p:cNvPr>
              <p:cNvSpPr/>
              <p:nvPr/>
            </p:nvSpPr>
            <p:spPr>
              <a:xfrm>
                <a:off x="5538746" y="4880736"/>
                <a:ext cx="1425546" cy="1272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9DD2C8-A8C9-46C3-AA39-1709E63C62AA}"/>
                  </a:ext>
                </a:extLst>
              </p:cNvPr>
              <p:cNvSpPr/>
              <p:nvPr/>
            </p:nvSpPr>
            <p:spPr>
              <a:xfrm>
                <a:off x="6964291" y="4880736"/>
                <a:ext cx="1715848" cy="1272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67C1795-8392-4140-9857-DE0D9F87B8EA}"/>
                  </a:ext>
                </a:extLst>
              </p:cNvPr>
              <p:cNvGrpSpPr/>
              <p:nvPr/>
            </p:nvGrpSpPr>
            <p:grpSpPr>
              <a:xfrm>
                <a:off x="4102389" y="4865020"/>
                <a:ext cx="1271809" cy="1152884"/>
                <a:chOff x="817553" y="1462073"/>
                <a:chExt cx="1402081" cy="127097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13CF44D-72D8-450D-8F18-A5315F8DFA35}"/>
                    </a:ext>
                  </a:extLst>
                </p:cNvPr>
                <p:cNvSpPr txBox="1"/>
                <p:nvPr/>
              </p:nvSpPr>
              <p:spPr>
                <a:xfrm>
                  <a:off x="1200026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955FD1B-4479-4053-9BFB-B8CC77D92FAF}"/>
                    </a:ext>
                  </a:extLst>
                </p:cNvPr>
                <p:cNvSpPr txBox="1"/>
                <p:nvPr/>
              </p:nvSpPr>
              <p:spPr>
                <a:xfrm>
                  <a:off x="1539240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2</a:t>
                  </a:r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2453B5FD-BAB9-4584-A576-B9DC1BC66A05}"/>
                    </a:ext>
                  </a:extLst>
                </p:cNvPr>
                <p:cNvGrpSpPr/>
                <p:nvPr/>
              </p:nvGrpSpPr>
              <p:grpSpPr>
                <a:xfrm>
                  <a:off x="817553" y="1749378"/>
                  <a:ext cx="1402081" cy="983669"/>
                  <a:chOff x="817553" y="1749378"/>
                  <a:chExt cx="1402081" cy="983669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5ECC537-83D5-46E9-BAB9-752F120D16FB}"/>
                      </a:ext>
                    </a:extLst>
                  </p:cNvPr>
                  <p:cNvSpPr/>
                  <p:nvPr/>
                </p:nvSpPr>
                <p:spPr>
                  <a:xfrm>
                    <a:off x="1196340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F847ED7-6B0B-4D6A-ACA8-653FBBAB5634}"/>
                      </a:ext>
                    </a:extLst>
                  </p:cNvPr>
                  <p:cNvSpPr/>
                  <p:nvPr/>
                </p:nvSpPr>
                <p:spPr>
                  <a:xfrm>
                    <a:off x="1539240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2413E53-D75A-4AAF-8DB5-8C81ED04DA9D}"/>
                      </a:ext>
                    </a:extLst>
                  </p:cNvPr>
                  <p:cNvSpPr/>
                  <p:nvPr/>
                </p:nvSpPr>
                <p:spPr>
                  <a:xfrm>
                    <a:off x="1876734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CC41399F-B9DF-42B0-8052-F12766F564F4}"/>
                      </a:ext>
                    </a:extLst>
                  </p:cNvPr>
                  <p:cNvSpPr/>
                  <p:nvPr/>
                </p:nvSpPr>
                <p:spPr>
                  <a:xfrm>
                    <a:off x="1196340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4308A6A-8605-491D-B671-0868F7AC19BD}"/>
                      </a:ext>
                    </a:extLst>
                  </p:cNvPr>
                  <p:cNvSpPr/>
                  <p:nvPr/>
                </p:nvSpPr>
                <p:spPr>
                  <a:xfrm>
                    <a:off x="1539240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9234979-52A3-484A-8D04-49336035641F}"/>
                      </a:ext>
                    </a:extLst>
                  </p:cNvPr>
                  <p:cNvSpPr/>
                  <p:nvPr/>
                </p:nvSpPr>
                <p:spPr>
                  <a:xfrm>
                    <a:off x="1876734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4A428B9-35FC-4D72-8F62-AD8343C81C13}"/>
                      </a:ext>
                    </a:extLst>
                  </p:cNvPr>
                  <p:cNvSpPr/>
                  <p:nvPr/>
                </p:nvSpPr>
                <p:spPr>
                  <a:xfrm>
                    <a:off x="1196340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951C3459-AFBC-4F87-99A8-7997C6665C6D}"/>
                      </a:ext>
                    </a:extLst>
                  </p:cNvPr>
                  <p:cNvSpPr/>
                  <p:nvPr/>
                </p:nvSpPr>
                <p:spPr>
                  <a:xfrm>
                    <a:off x="1539240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078C94D-1ECE-4940-B17C-799AE61DE22E}"/>
                      </a:ext>
                    </a:extLst>
                  </p:cNvPr>
                  <p:cNvSpPr/>
                  <p:nvPr/>
                </p:nvSpPr>
                <p:spPr>
                  <a:xfrm>
                    <a:off x="1876734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8D52705-1422-4F71-80DB-FF3DE88EE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1749378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1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958CBE1-3C19-4B70-8FB0-096A70EA730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2051803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2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92DDB0B-846D-48F3-830B-C8E1E18ED931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2354230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3</a:t>
                    </a: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6B9EA66-F6BA-4CE4-B758-0A289F3B1092}"/>
                    </a:ext>
                  </a:extLst>
                </p:cNvPr>
                <p:cNvSpPr txBox="1"/>
                <p:nvPr/>
              </p:nvSpPr>
              <p:spPr>
                <a:xfrm>
                  <a:off x="1876734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3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D002C95-8797-4CC6-ADD5-A0DBE484D5CF}"/>
                  </a:ext>
                </a:extLst>
              </p:cNvPr>
              <p:cNvGrpSpPr/>
              <p:nvPr/>
            </p:nvGrpSpPr>
            <p:grpSpPr>
              <a:xfrm>
                <a:off x="6953922" y="4865020"/>
                <a:ext cx="1584186" cy="1152884"/>
                <a:chOff x="817553" y="1462073"/>
                <a:chExt cx="1746455" cy="127097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E544ED-DE0A-40AE-A4F2-4063A03E8527}"/>
                    </a:ext>
                  </a:extLst>
                </p:cNvPr>
                <p:cNvSpPr txBox="1"/>
                <p:nvPr/>
              </p:nvSpPr>
              <p:spPr>
                <a:xfrm>
                  <a:off x="1200026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BF155F1-D7B3-4A0E-B3EF-E0150B8A6A0B}"/>
                    </a:ext>
                  </a:extLst>
                </p:cNvPr>
                <p:cNvSpPr txBox="1"/>
                <p:nvPr/>
              </p:nvSpPr>
              <p:spPr>
                <a:xfrm>
                  <a:off x="1539240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2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A307987-5484-4CDA-AE1D-1DFCF652E8E9}"/>
                    </a:ext>
                  </a:extLst>
                </p:cNvPr>
                <p:cNvGrpSpPr/>
                <p:nvPr/>
              </p:nvGrpSpPr>
              <p:grpSpPr>
                <a:xfrm>
                  <a:off x="817553" y="1749378"/>
                  <a:ext cx="1746455" cy="983669"/>
                  <a:chOff x="817553" y="1749378"/>
                  <a:chExt cx="1746455" cy="983669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51D7807-92C1-424E-A152-0C63E6D689F7}"/>
                      </a:ext>
                    </a:extLst>
                  </p:cNvPr>
                  <p:cNvSpPr/>
                  <p:nvPr/>
                </p:nvSpPr>
                <p:spPr>
                  <a:xfrm>
                    <a:off x="1196340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7A8D039-69FA-4756-92E7-3E7D17E19FC9}"/>
                      </a:ext>
                    </a:extLst>
                  </p:cNvPr>
                  <p:cNvSpPr/>
                  <p:nvPr/>
                </p:nvSpPr>
                <p:spPr>
                  <a:xfrm>
                    <a:off x="1539240" y="1790700"/>
                    <a:ext cx="342900" cy="29718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25D126F-C734-4660-8D79-7A92B0619A9C}"/>
                      </a:ext>
                    </a:extLst>
                  </p:cNvPr>
                  <p:cNvSpPr/>
                  <p:nvPr/>
                </p:nvSpPr>
                <p:spPr>
                  <a:xfrm>
                    <a:off x="1876734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6AC3C2AD-1C4F-4074-8561-DAAC1BDD1CF3}"/>
                      </a:ext>
                    </a:extLst>
                  </p:cNvPr>
                  <p:cNvSpPr/>
                  <p:nvPr/>
                </p:nvSpPr>
                <p:spPr>
                  <a:xfrm>
                    <a:off x="2221108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59BE34F-6E08-4049-9AB6-F72A2BFDB425}"/>
                      </a:ext>
                    </a:extLst>
                  </p:cNvPr>
                  <p:cNvSpPr/>
                  <p:nvPr/>
                </p:nvSpPr>
                <p:spPr>
                  <a:xfrm>
                    <a:off x="1196340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445DEB4-43E2-43FE-B354-C0D5CD47CAD1}"/>
                      </a:ext>
                    </a:extLst>
                  </p:cNvPr>
                  <p:cNvSpPr/>
                  <p:nvPr/>
                </p:nvSpPr>
                <p:spPr>
                  <a:xfrm>
                    <a:off x="1539240" y="2087880"/>
                    <a:ext cx="342900" cy="29718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81CFD15F-CA5D-4F68-B532-D801010A30C6}"/>
                      </a:ext>
                    </a:extLst>
                  </p:cNvPr>
                  <p:cNvSpPr/>
                  <p:nvPr/>
                </p:nvSpPr>
                <p:spPr>
                  <a:xfrm>
                    <a:off x="1876734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94BB814-0C26-4A9C-A1B5-D9746AFB4029}"/>
                      </a:ext>
                    </a:extLst>
                  </p:cNvPr>
                  <p:cNvSpPr/>
                  <p:nvPr/>
                </p:nvSpPr>
                <p:spPr>
                  <a:xfrm>
                    <a:off x="2221108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783A492-306E-4F7A-B720-76FCBF313BA0}"/>
                      </a:ext>
                    </a:extLst>
                  </p:cNvPr>
                  <p:cNvSpPr/>
                  <p:nvPr/>
                </p:nvSpPr>
                <p:spPr>
                  <a:xfrm>
                    <a:off x="1196340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632FA9A-B875-45F5-B1C5-153912C977AB}"/>
                      </a:ext>
                    </a:extLst>
                  </p:cNvPr>
                  <p:cNvSpPr/>
                  <p:nvPr/>
                </p:nvSpPr>
                <p:spPr>
                  <a:xfrm>
                    <a:off x="1539240" y="2385060"/>
                    <a:ext cx="342900" cy="29718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9E524DE5-DC21-4ADE-862B-4E877077A8C5}"/>
                      </a:ext>
                    </a:extLst>
                  </p:cNvPr>
                  <p:cNvSpPr/>
                  <p:nvPr/>
                </p:nvSpPr>
                <p:spPr>
                  <a:xfrm>
                    <a:off x="1876734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09DC61A-60B2-4E92-A891-929CC882E461}"/>
                      </a:ext>
                    </a:extLst>
                  </p:cNvPr>
                  <p:cNvSpPr/>
                  <p:nvPr/>
                </p:nvSpPr>
                <p:spPr>
                  <a:xfrm>
                    <a:off x="2221108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C968A37-53E7-4B01-ADC4-18719A4AB4F7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1749378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1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8F2167A-5452-4B6B-8A9F-3170C12DDB4C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2051803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2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771D12B-A65C-45B5-88B3-D7883F21C198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2354230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3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01DA24-935D-4950-9AE7-F3DFEA916DAF}"/>
                    </a:ext>
                  </a:extLst>
                </p:cNvPr>
                <p:cNvSpPr txBox="1"/>
                <p:nvPr/>
              </p:nvSpPr>
              <p:spPr>
                <a:xfrm>
                  <a:off x="1876734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BDBD909-23B3-418B-AA7F-C71364959FAE}"/>
                    </a:ext>
                  </a:extLst>
                </p:cNvPr>
                <p:cNvSpPr txBox="1"/>
                <p:nvPr/>
              </p:nvSpPr>
              <p:spPr>
                <a:xfrm>
                  <a:off x="2217668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688F73B-CB8B-44ED-809B-A9C7919143CC}"/>
                  </a:ext>
                </a:extLst>
              </p:cNvPr>
              <p:cNvGrpSpPr/>
              <p:nvPr/>
            </p:nvGrpSpPr>
            <p:grpSpPr>
              <a:xfrm>
                <a:off x="2764217" y="5095222"/>
                <a:ext cx="1240593" cy="576162"/>
                <a:chOff x="2822327" y="556159"/>
                <a:chExt cx="1240593" cy="57616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56F6B99-4073-4D0B-BDD3-153C58D8C33B}"/>
                    </a:ext>
                  </a:extLst>
                </p:cNvPr>
                <p:cNvGrpSpPr/>
                <p:nvPr/>
              </p:nvGrpSpPr>
              <p:grpSpPr>
                <a:xfrm>
                  <a:off x="2822327" y="860420"/>
                  <a:ext cx="1240593" cy="271901"/>
                  <a:chOff x="1196340" y="1102328"/>
                  <a:chExt cx="1367668" cy="299752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CE3B070-E7C7-4743-9BA6-1C28E9224396}"/>
                      </a:ext>
                    </a:extLst>
                  </p:cNvPr>
                  <p:cNvSpPr/>
                  <p:nvPr/>
                </p:nvSpPr>
                <p:spPr>
                  <a:xfrm>
                    <a:off x="1196340" y="11049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700" dirty="0">
                        <a:solidFill>
                          <a:prstClr val="white"/>
                        </a:solidFill>
                        <a:latin typeface="Calibri"/>
                      </a:rPr>
                      <a:t>“a”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50EA6D0-51EE-4148-ABAE-AC2772B2CAB6}"/>
                      </a:ext>
                    </a:extLst>
                  </p:cNvPr>
                  <p:cNvSpPr/>
                  <p:nvPr/>
                </p:nvSpPr>
                <p:spPr>
                  <a:xfrm>
                    <a:off x="1539240" y="1102328"/>
                    <a:ext cx="342900" cy="29975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700" dirty="0">
                        <a:solidFill>
                          <a:prstClr val="white"/>
                        </a:solidFill>
                        <a:latin typeface="Calibri"/>
                      </a:rPr>
                      <a:t>“a”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7B08FF3C-C318-4F2F-A7AB-126CE112C29B}"/>
                      </a:ext>
                    </a:extLst>
                  </p:cNvPr>
                  <p:cNvSpPr/>
                  <p:nvPr/>
                </p:nvSpPr>
                <p:spPr>
                  <a:xfrm>
                    <a:off x="1880174" y="11049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700" dirty="0">
                        <a:solidFill>
                          <a:prstClr val="white"/>
                        </a:solidFill>
                        <a:latin typeface="Calibri"/>
                      </a:rPr>
                      <a:t>“c”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7DFA3FF-D12E-44E9-9F60-2FAB8E9CF50C}"/>
                      </a:ext>
                    </a:extLst>
                  </p:cNvPr>
                  <p:cNvSpPr/>
                  <p:nvPr/>
                </p:nvSpPr>
                <p:spPr>
                  <a:xfrm>
                    <a:off x="2221108" y="11049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700" dirty="0">
                        <a:solidFill>
                          <a:prstClr val="white"/>
                        </a:solidFill>
                        <a:latin typeface="Calibri"/>
                      </a:rPr>
                      <a:t>“f”</a:t>
                    </a: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347DD4-043E-422F-927C-825318E1BD77}"/>
                    </a:ext>
                  </a:extLst>
                </p:cNvPr>
                <p:cNvSpPr txBox="1"/>
                <p:nvPr/>
              </p:nvSpPr>
              <p:spPr>
                <a:xfrm>
                  <a:off x="2825448" y="556316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7B5DD8B-689F-4274-87F2-FFD821425589}"/>
                    </a:ext>
                  </a:extLst>
                </p:cNvPr>
                <p:cNvSpPr txBox="1"/>
                <p:nvPr/>
              </p:nvSpPr>
              <p:spPr>
                <a:xfrm>
                  <a:off x="3130025" y="556159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27AF328-B149-4972-A0AB-E87528045BD3}"/>
                    </a:ext>
                  </a:extLst>
                </p:cNvPr>
                <p:cNvSpPr txBox="1"/>
                <p:nvPr/>
              </p:nvSpPr>
              <p:spPr>
                <a:xfrm>
                  <a:off x="3434378" y="556159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D762C0-98C6-41CF-9049-D48B59AB4FA9}"/>
                    </a:ext>
                  </a:extLst>
                </p:cNvPr>
                <p:cNvSpPr txBox="1"/>
                <p:nvPr/>
              </p:nvSpPr>
              <p:spPr>
                <a:xfrm>
                  <a:off x="3751880" y="556159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8F91997-4911-4ED9-A265-33D6EF6D8ABE}"/>
                  </a:ext>
                </a:extLst>
              </p:cNvPr>
              <p:cNvGrpSpPr/>
              <p:nvPr/>
            </p:nvGrpSpPr>
            <p:grpSpPr>
              <a:xfrm>
                <a:off x="5645696" y="5087858"/>
                <a:ext cx="1246589" cy="572976"/>
                <a:chOff x="6680587" y="557012"/>
                <a:chExt cx="1246589" cy="57297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E3FCE2C-3A39-4F05-B646-413CDD17E4B8}"/>
                    </a:ext>
                  </a:extLst>
                </p:cNvPr>
                <p:cNvGrpSpPr/>
                <p:nvPr/>
              </p:nvGrpSpPr>
              <p:grpSpPr>
                <a:xfrm>
                  <a:off x="6686583" y="860420"/>
                  <a:ext cx="1240593" cy="269568"/>
                  <a:chOff x="1196340" y="1104900"/>
                  <a:chExt cx="1367668" cy="297180"/>
                </a:xfrm>
                <a:solidFill>
                  <a:srgbClr val="FFFF00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429FCA3-A528-4BCF-96F2-224DF11BA46F}"/>
                      </a:ext>
                    </a:extLst>
                  </p:cNvPr>
                  <p:cNvSpPr/>
                  <p:nvPr/>
                </p:nvSpPr>
                <p:spPr>
                  <a:xfrm>
                    <a:off x="1196340" y="1104900"/>
                    <a:ext cx="342900" cy="29718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1633" dirty="0">
                        <a:solidFill>
                          <a:prstClr val="black"/>
                        </a:solidFill>
                        <a:latin typeface="Calibri"/>
                      </a:rPr>
                      <a:t>T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38B20A78-319D-4185-9B4D-6FD5C45662BF}"/>
                      </a:ext>
                    </a:extLst>
                  </p:cNvPr>
                  <p:cNvSpPr/>
                  <p:nvPr/>
                </p:nvSpPr>
                <p:spPr>
                  <a:xfrm>
                    <a:off x="1539240" y="1104900"/>
                    <a:ext cx="342900" cy="29718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1633" dirty="0">
                        <a:solidFill>
                          <a:prstClr val="black"/>
                        </a:solidFill>
                        <a:latin typeface="Calibri"/>
                      </a:rPr>
                      <a:t>F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00BA233-2E38-4BFD-BCDF-CC4DB96FC81C}"/>
                      </a:ext>
                    </a:extLst>
                  </p:cNvPr>
                  <p:cNvSpPr/>
                  <p:nvPr/>
                </p:nvSpPr>
                <p:spPr>
                  <a:xfrm>
                    <a:off x="1880174" y="1104900"/>
                    <a:ext cx="342900" cy="29718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1633" dirty="0">
                        <a:solidFill>
                          <a:prstClr val="black"/>
                        </a:solidFill>
                        <a:latin typeface="Calibri"/>
                      </a:rPr>
                      <a:t>T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6EF8A3F-6867-4EE8-9976-2EC71A38D5C0}"/>
                      </a:ext>
                    </a:extLst>
                  </p:cNvPr>
                  <p:cNvSpPr/>
                  <p:nvPr/>
                </p:nvSpPr>
                <p:spPr>
                  <a:xfrm>
                    <a:off x="2221108" y="1104900"/>
                    <a:ext cx="342900" cy="29718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1633" dirty="0">
                        <a:solidFill>
                          <a:prstClr val="black"/>
                        </a:solidFill>
                        <a:latin typeface="Calibri"/>
                      </a:rPr>
                      <a:t>T</a:t>
                    </a: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4932CD-64C2-4351-B78B-A011759AF1EA}"/>
                    </a:ext>
                  </a:extLst>
                </p:cNvPr>
                <p:cNvSpPr txBox="1"/>
                <p:nvPr/>
              </p:nvSpPr>
              <p:spPr>
                <a:xfrm>
                  <a:off x="6680587" y="557169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02473D-0CE7-4094-864F-BEA27DC5EDF2}"/>
                    </a:ext>
                  </a:extLst>
                </p:cNvPr>
                <p:cNvSpPr txBox="1"/>
                <p:nvPr/>
              </p:nvSpPr>
              <p:spPr>
                <a:xfrm>
                  <a:off x="6985164" y="557012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7B1382C-AE65-4170-B177-4532978CC78C}"/>
                    </a:ext>
                  </a:extLst>
                </p:cNvPr>
                <p:cNvSpPr txBox="1"/>
                <p:nvPr/>
              </p:nvSpPr>
              <p:spPr>
                <a:xfrm>
                  <a:off x="7289517" y="557012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92A80CC-07B9-4A7C-9FA6-2C334A7525E2}"/>
                    </a:ext>
                  </a:extLst>
                </p:cNvPr>
                <p:cNvSpPr txBox="1"/>
                <p:nvPr/>
              </p:nvSpPr>
              <p:spPr>
                <a:xfrm>
                  <a:off x="7607019" y="557012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4</a:t>
                  </a: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2E9D22-2AF4-426B-ACD0-2B74160A6347}"/>
                </a:ext>
              </a:extLst>
            </p:cNvPr>
            <p:cNvSpPr txBox="1"/>
            <p:nvPr/>
          </p:nvSpPr>
          <p:spPr>
            <a:xfrm>
              <a:off x="3240562" y="4541821"/>
              <a:ext cx="33066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E2DEB0-68D6-4ACA-9306-BFDF00C9CD5A}"/>
                </a:ext>
              </a:extLst>
            </p:cNvPr>
            <p:cNvSpPr txBox="1"/>
            <p:nvPr/>
          </p:nvSpPr>
          <p:spPr>
            <a:xfrm>
              <a:off x="4662486" y="4543477"/>
              <a:ext cx="33066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73332-C92D-4F06-BB95-1F14F423B5F6}"/>
                </a:ext>
              </a:extLst>
            </p:cNvPr>
            <p:cNvSpPr txBox="1"/>
            <p:nvPr/>
          </p:nvSpPr>
          <p:spPr>
            <a:xfrm>
              <a:off x="6183902" y="4543477"/>
              <a:ext cx="33066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E7BDC-1F50-4400-8A35-19165EF026F9}"/>
                </a:ext>
              </a:extLst>
            </p:cNvPr>
            <p:cNvSpPr txBox="1"/>
            <p:nvPr/>
          </p:nvSpPr>
          <p:spPr>
            <a:xfrm>
              <a:off x="7659960" y="4535663"/>
              <a:ext cx="33066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2436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5400" b="1" dirty="0">
                <a:solidFill>
                  <a:prstClr val="black"/>
                </a:solidFill>
                <a:latin typeface="Calibri"/>
              </a:rPr>
              <a:t>Let’s explore practically</a:t>
            </a: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08812" y="2340951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Subsetting</a:t>
            </a:r>
            <a:r>
              <a:rPr lang="en-GB" b="1" dirty="0"/>
              <a:t> R objects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4771" y="2359296"/>
            <a:ext cx="9445165" cy="3128533"/>
          </a:xfrm>
        </p:spPr>
        <p:txBody>
          <a:bodyPr>
            <a:normAutofit/>
          </a:bodyPr>
          <a:lstStyle/>
          <a:p>
            <a:r>
              <a:rPr lang="en-GB" dirty="0"/>
              <a:t>[ ] – To get a subset of elements</a:t>
            </a:r>
          </a:p>
          <a:p>
            <a:r>
              <a:rPr lang="en-GB" dirty="0"/>
              <a:t>[[ ]] – To get a specific element from a list (or a column of a </a:t>
            </a:r>
            <a:r>
              <a:rPr lang="en-GB" dirty="0" err="1"/>
              <a:t>data.frame</a:t>
            </a:r>
            <a:r>
              <a:rPr lang="en-GB" dirty="0"/>
              <a:t>)</a:t>
            </a:r>
          </a:p>
          <a:p>
            <a:r>
              <a:rPr lang="en-GB" dirty="0"/>
              <a:t>$ - To subset a specific column in a </a:t>
            </a:r>
            <a:r>
              <a:rPr lang="en-GB" dirty="0" err="1"/>
              <a:t>data.frame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04" y="529249"/>
            <a:ext cx="10971684" cy="1144631"/>
          </a:xfrm>
        </p:spPr>
        <p:txBody>
          <a:bodyPr/>
          <a:lstStyle/>
          <a:p>
            <a:r>
              <a:rPr lang="en-GB" dirty="0" err="1" smtClean="0"/>
              <a:t>Subsetting</a:t>
            </a:r>
            <a:r>
              <a:rPr lang="en-GB" dirty="0" smtClean="0"/>
              <a:t> using </a:t>
            </a:r>
            <a:r>
              <a:rPr lang="en-GB" dirty="0" err="1" smtClean="0"/>
              <a:t>dplyr</a:t>
            </a:r>
            <a:r>
              <a:rPr lang="en-GB" dirty="0" smtClean="0"/>
              <a:t> package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172136" y="2213793"/>
            <a:ext cx="2760804" cy="3578440"/>
          </a:xfrm>
        </p:spPr>
        <p:txBody>
          <a:bodyPr>
            <a:norm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Iris</a:t>
            </a:r>
            <a:r>
              <a:rPr lang="en-GB" sz="1600" dirty="0" smtClean="0"/>
              <a:t> is a data frame containing observations about different types of flowers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17" t="25433" r="20303" b="9568"/>
          <a:stretch/>
        </p:blipFill>
        <p:spPr>
          <a:xfrm>
            <a:off x="595496" y="1673880"/>
            <a:ext cx="8351556" cy="49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 in 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563" y="2002777"/>
            <a:ext cx="10971684" cy="3578440"/>
          </a:xfrm>
        </p:spPr>
        <p:txBody>
          <a:bodyPr/>
          <a:lstStyle/>
          <a:p>
            <a:r>
              <a:rPr lang="en-GB" dirty="0" smtClean="0"/>
              <a:t>A useful function for example when you want to filter samples that meet a certain threshold or percent cv</a:t>
            </a:r>
          </a:p>
          <a:p>
            <a:r>
              <a:rPr lang="en-GB" dirty="0" smtClean="0"/>
              <a:t>Uses </a:t>
            </a:r>
            <a:r>
              <a:rPr lang="en-GB" dirty="0" err="1" smtClean="0"/>
              <a:t>dplyr</a:t>
            </a:r>
            <a:r>
              <a:rPr lang="en-GB" dirty="0" smtClean="0"/>
              <a:t> package and base R logic as filter criteria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5155" t="70144" r="34083" b="13765"/>
          <a:stretch/>
        </p:blipFill>
        <p:spPr>
          <a:xfrm>
            <a:off x="2074876" y="3796629"/>
            <a:ext cx="8041058" cy="1784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7395" y="5970158"/>
            <a:ext cx="5484643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26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sz="2026" dirty="0"/>
              <a:t> (Negation of anything in R is done with </a:t>
            </a:r>
            <a:r>
              <a:rPr lang="en-GB" sz="2026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2026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66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2436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5400" b="1" dirty="0">
                <a:solidFill>
                  <a:prstClr val="black"/>
                </a:solidFill>
                <a:latin typeface="Calibri"/>
              </a:rPr>
              <a:t>Let’s explore practically</a:t>
            </a: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08812" y="2340951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Math operations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4646" y="2373364"/>
            <a:ext cx="9337739" cy="312853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Add, subtract, divide, multiply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cs typeface="Courier New" panose="02070309020205020404" pitchFamily="49" charset="0"/>
              </a:rPr>
              <a:t>+ - / *</a:t>
            </a:r>
          </a:p>
          <a:p>
            <a:r>
              <a:rPr lang="en-GB" dirty="0"/>
              <a:t>Modulo (remainder of division)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cs typeface="Courier New" panose="02070309020205020404" pitchFamily="49" charset="0"/>
              </a:rPr>
              <a:t>%%</a:t>
            </a:r>
          </a:p>
          <a:p>
            <a:r>
              <a:rPr lang="en-GB" dirty="0"/>
              <a:t>Exponent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cs typeface="Courier New" panose="02070309020205020404" pitchFamily="49" charset="0"/>
              </a:rPr>
              <a:t>^</a:t>
            </a:r>
          </a:p>
          <a:p>
            <a:r>
              <a:rPr lang="en-GB" dirty="0"/>
              <a:t>Rounding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>
                <a:cs typeface="Courier New" panose="02070309020205020404" pitchFamily="49" charset="0"/>
              </a:rPr>
              <a:t>round()</a:t>
            </a:r>
            <a:r>
              <a:rPr lang="en-GB" sz="2800" dirty="0"/>
              <a:t>, </a:t>
            </a:r>
            <a:r>
              <a:rPr lang="en-GB" sz="2800" dirty="0">
                <a:cs typeface="Courier New" panose="02070309020205020404" pitchFamily="49" charset="0"/>
              </a:rPr>
              <a:t>floor()</a:t>
            </a:r>
            <a:r>
              <a:rPr lang="en-GB" sz="2800" dirty="0"/>
              <a:t>, </a:t>
            </a:r>
            <a:r>
              <a:rPr lang="en-GB" sz="2800" dirty="0">
                <a:cs typeface="Courier New" panose="02070309020205020404" pitchFamily="49" charset="0"/>
              </a:rPr>
              <a:t>ceiling()</a:t>
            </a:r>
          </a:p>
          <a:p>
            <a:pPr marL="150874" lvl="1" indent="0">
              <a:buNone/>
            </a:pPr>
            <a:endParaRPr lang="en-GB" sz="2026" dirty="0"/>
          </a:p>
        </p:txBody>
      </p:sp>
    </p:spTree>
    <p:extLst>
      <p:ext uri="{BB962C8B-B14F-4D97-AF65-F5344CB8AC3E}">
        <p14:creationId xmlns:p14="http://schemas.microsoft.com/office/powerpoint/2010/main" val="9298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 Purification Experiment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52980" y="1687020"/>
            <a:ext cx="10971684" cy="3103795"/>
          </a:xfrm>
        </p:spPr>
        <p:txBody>
          <a:bodyPr/>
          <a:lstStyle/>
          <a:p>
            <a:r>
              <a:rPr lang="en-GB" sz="2800" dirty="0" smtClean="0"/>
              <a:t>Participant serum was incubated on a Vi (typhoid antigen) coated plate</a:t>
            </a:r>
          </a:p>
          <a:p>
            <a:r>
              <a:rPr lang="en-GB" sz="2800" dirty="0" smtClean="0"/>
              <a:t>After the incubation we measured the concentration of Vi in the supernatant using an ELISA – this is the Vi that we didn’t capture</a:t>
            </a:r>
          </a:p>
          <a:p>
            <a:r>
              <a:rPr lang="en-GB" sz="2800" dirty="0" smtClean="0"/>
              <a:t>The difference between pre purification and post purification (supernatant) concentrations is therefore the amount of Vi antibody that has been bound to the plate 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4149197" y="5541926"/>
            <a:ext cx="984738" cy="52050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 Same Side Corner Rectangle 6"/>
          <p:cNvSpPr/>
          <p:nvPr/>
        </p:nvSpPr>
        <p:spPr>
          <a:xfrm>
            <a:off x="3123025" y="5541325"/>
            <a:ext cx="984738" cy="52050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oup 55"/>
          <p:cNvGrpSpPr/>
          <p:nvPr/>
        </p:nvGrpSpPr>
        <p:grpSpPr>
          <a:xfrm>
            <a:off x="5709802" y="5229225"/>
            <a:ext cx="1982466" cy="873097"/>
            <a:chOff x="2391508" y="5267717"/>
            <a:chExt cx="1982466" cy="873097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3389236" y="5584874"/>
              <a:ext cx="984738" cy="52050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391508" y="5267717"/>
              <a:ext cx="1910373" cy="873097"/>
              <a:chOff x="2391508" y="5267717"/>
              <a:chExt cx="1910373" cy="873097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2391508" y="5584874"/>
                <a:ext cx="984738" cy="520504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588455" y="5873454"/>
                <a:ext cx="295422" cy="231924"/>
              </a:xfrm>
              <a:prstGeom prst="triangl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2933113" y="5873454"/>
                <a:ext cx="295422" cy="231924"/>
              </a:xfrm>
              <a:prstGeom prst="triangl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425482" y="5873454"/>
                <a:ext cx="295422" cy="231924"/>
              </a:xfrm>
              <a:prstGeom prst="triangl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3661114" y="5873454"/>
                <a:ext cx="295422" cy="231924"/>
              </a:xfrm>
              <a:prstGeom prst="triangl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3984671" y="5873454"/>
                <a:ext cx="295422" cy="231924"/>
              </a:xfrm>
              <a:prstGeom prst="triangl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11"/>
              <p:cNvGrpSpPr>
                <a:grpSpLocks noChangeAspect="1"/>
              </p:cNvGrpSpPr>
              <p:nvPr/>
            </p:nvGrpSpPr>
            <p:grpSpPr bwMode="auto">
              <a:xfrm rot="9059689" flipH="1">
                <a:off x="2438027" y="5709486"/>
                <a:ext cx="380218" cy="369058"/>
                <a:chOff x="1392" y="714"/>
                <a:chExt cx="2964" cy="2877"/>
              </a:xfrm>
            </p:grpSpPr>
            <p:grpSp>
              <p:nvGrpSpPr>
                <p:cNvPr id="14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2928" y="714"/>
                  <a:ext cx="1428" cy="2877"/>
                  <a:chOff x="2928" y="714"/>
                  <a:chExt cx="1428" cy="2877"/>
                </a:xfrm>
              </p:grpSpPr>
              <p:sp>
                <p:nvSpPr>
                  <p:cNvPr id="18" name="Freeform 4"/>
                  <p:cNvSpPr>
                    <a:spLocks noChangeAspect="1"/>
                  </p:cNvSpPr>
                  <p:nvPr/>
                </p:nvSpPr>
                <p:spPr bwMode="auto">
                  <a:xfrm>
                    <a:off x="3301" y="925"/>
                    <a:ext cx="1055" cy="1043"/>
                  </a:xfrm>
                  <a:custGeom>
                    <a:avLst/>
                    <a:gdLst>
                      <a:gd name="T0" fmla="*/ 9900 w 492"/>
                      <a:gd name="T1" fmla="*/ 515 h 486"/>
                      <a:gd name="T2" fmla="*/ 8116 w 492"/>
                      <a:gd name="T3" fmla="*/ 515 h 486"/>
                      <a:gd name="T4" fmla="*/ 502 w 492"/>
                      <a:gd name="T5" fmla="*/ 8142 h 486"/>
                      <a:gd name="T6" fmla="*/ 502 w 492"/>
                      <a:gd name="T7" fmla="*/ 9926 h 486"/>
                      <a:gd name="T8" fmla="*/ 1398 w 492"/>
                      <a:gd name="T9" fmla="*/ 10308 h 486"/>
                      <a:gd name="T10" fmla="*/ 2286 w 492"/>
                      <a:gd name="T11" fmla="*/ 9926 h 486"/>
                      <a:gd name="T12" fmla="*/ 9900 w 492"/>
                      <a:gd name="T13" fmla="*/ 2294 h 486"/>
                      <a:gd name="T14" fmla="*/ 9900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468" y="24"/>
                        </a:moveTo>
                        <a:cubicBezTo>
                          <a:pt x="445" y="0"/>
                          <a:pt x="407" y="0"/>
                          <a:pt x="384" y="24"/>
                        </a:cubicBezTo>
                        <a:cubicBezTo>
                          <a:pt x="24" y="384"/>
                          <a:pt x="24" y="384"/>
                          <a:pt x="24" y="384"/>
                        </a:cubicBezTo>
                        <a:cubicBezTo>
                          <a:pt x="0" y="407"/>
                          <a:pt x="0" y="445"/>
                          <a:pt x="24" y="468"/>
                        </a:cubicBezTo>
                        <a:cubicBezTo>
                          <a:pt x="35" y="480"/>
                          <a:pt x="51" y="486"/>
                          <a:pt x="66" y="486"/>
                        </a:cubicBezTo>
                        <a:cubicBezTo>
                          <a:pt x="81" y="486"/>
                          <a:pt x="97" y="480"/>
                          <a:pt x="108" y="468"/>
                        </a:cubicBezTo>
                        <a:cubicBezTo>
                          <a:pt x="468" y="108"/>
                          <a:pt x="468" y="108"/>
                          <a:pt x="468" y="108"/>
                        </a:cubicBezTo>
                        <a:cubicBezTo>
                          <a:pt x="492" y="85"/>
                          <a:pt x="492" y="47"/>
                          <a:pt x="468" y="24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9" name="Freeform 5"/>
                  <p:cNvSpPr>
                    <a:spLocks noChangeAspect="1"/>
                  </p:cNvSpPr>
                  <p:nvPr/>
                </p:nvSpPr>
                <p:spPr bwMode="auto">
                  <a:xfrm>
                    <a:off x="2928" y="714"/>
                    <a:ext cx="1213" cy="2877"/>
                  </a:xfrm>
                  <a:custGeom>
                    <a:avLst/>
                    <a:gdLst>
                      <a:gd name="T0" fmla="*/ 11436 w 566"/>
                      <a:gd name="T1" fmla="*/ 2295 h 1340"/>
                      <a:gd name="T2" fmla="*/ 11436 w 566"/>
                      <a:gd name="T3" fmla="*/ 515 h 1340"/>
                      <a:gd name="T4" fmla="*/ 9668 w 566"/>
                      <a:gd name="T5" fmla="*/ 515 h 1340"/>
                      <a:gd name="T6" fmla="*/ 386 w 566"/>
                      <a:gd name="T7" fmla="*/ 9855 h 1340"/>
                      <a:gd name="T8" fmla="*/ 386 w 566"/>
                      <a:gd name="T9" fmla="*/ 9855 h 1340"/>
                      <a:gd name="T10" fmla="*/ 294 w 566"/>
                      <a:gd name="T11" fmla="*/ 9947 h 1340"/>
                      <a:gd name="T12" fmla="*/ 257 w 566"/>
                      <a:gd name="T13" fmla="*/ 9984 h 1340"/>
                      <a:gd name="T14" fmla="*/ 206 w 566"/>
                      <a:gd name="T15" fmla="*/ 10054 h 1340"/>
                      <a:gd name="T16" fmla="*/ 165 w 566"/>
                      <a:gd name="T17" fmla="*/ 10095 h 1340"/>
                      <a:gd name="T18" fmla="*/ 148 w 566"/>
                      <a:gd name="T19" fmla="*/ 10155 h 1340"/>
                      <a:gd name="T20" fmla="*/ 129 w 566"/>
                      <a:gd name="T21" fmla="*/ 10205 h 1340"/>
                      <a:gd name="T22" fmla="*/ 109 w 566"/>
                      <a:gd name="T23" fmla="*/ 10261 h 1340"/>
                      <a:gd name="T24" fmla="*/ 88 w 566"/>
                      <a:gd name="T25" fmla="*/ 10321 h 1340"/>
                      <a:gd name="T26" fmla="*/ 60 w 566"/>
                      <a:gd name="T27" fmla="*/ 10389 h 1340"/>
                      <a:gd name="T28" fmla="*/ 41 w 566"/>
                      <a:gd name="T29" fmla="*/ 10432 h 1340"/>
                      <a:gd name="T30" fmla="*/ 19 w 566"/>
                      <a:gd name="T31" fmla="*/ 10501 h 1340"/>
                      <a:gd name="T32" fmla="*/ 19 w 566"/>
                      <a:gd name="T33" fmla="*/ 10578 h 1340"/>
                      <a:gd name="T34" fmla="*/ 0 w 566"/>
                      <a:gd name="T35" fmla="*/ 10630 h 1340"/>
                      <a:gd name="T36" fmla="*/ 0 w 566"/>
                      <a:gd name="T37" fmla="*/ 10750 h 1340"/>
                      <a:gd name="T38" fmla="*/ 0 w 566"/>
                      <a:gd name="T39" fmla="*/ 27196 h 1340"/>
                      <a:gd name="T40" fmla="*/ 1267 w 566"/>
                      <a:gd name="T41" fmla="*/ 28474 h 1340"/>
                      <a:gd name="T42" fmla="*/ 2531 w 566"/>
                      <a:gd name="T43" fmla="*/ 27196 h 1340"/>
                      <a:gd name="T44" fmla="*/ 2531 w 566"/>
                      <a:gd name="T45" fmla="*/ 11285 h 1340"/>
                      <a:gd name="T46" fmla="*/ 11436 w 566"/>
                      <a:gd name="T47" fmla="*/ 2295 h 13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566" h="1340">
                        <a:moveTo>
                          <a:pt x="542" y="108"/>
                        </a:moveTo>
                        <a:cubicBezTo>
                          <a:pt x="566" y="85"/>
                          <a:pt x="566" y="47"/>
                          <a:pt x="542" y="24"/>
                        </a:cubicBezTo>
                        <a:cubicBezTo>
                          <a:pt x="519" y="0"/>
                          <a:pt x="481" y="0"/>
                          <a:pt x="458" y="2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6" y="465"/>
                          <a:pt x="15" y="466"/>
                          <a:pt x="14" y="468"/>
                        </a:cubicBezTo>
                        <a:cubicBezTo>
                          <a:pt x="13" y="469"/>
                          <a:pt x="13" y="469"/>
                          <a:pt x="12" y="470"/>
                        </a:cubicBezTo>
                        <a:cubicBezTo>
                          <a:pt x="11" y="471"/>
                          <a:pt x="11" y="472"/>
                          <a:pt x="10" y="473"/>
                        </a:cubicBezTo>
                        <a:cubicBezTo>
                          <a:pt x="10" y="474"/>
                          <a:pt x="9" y="474"/>
                          <a:pt x="8" y="475"/>
                        </a:cubicBezTo>
                        <a:cubicBezTo>
                          <a:pt x="8" y="476"/>
                          <a:pt x="8" y="477"/>
                          <a:pt x="7" y="478"/>
                        </a:cubicBezTo>
                        <a:cubicBezTo>
                          <a:pt x="7" y="479"/>
                          <a:pt x="6" y="480"/>
                          <a:pt x="6" y="480"/>
                        </a:cubicBezTo>
                        <a:cubicBezTo>
                          <a:pt x="5" y="481"/>
                          <a:pt x="5" y="482"/>
                          <a:pt x="5" y="483"/>
                        </a:cubicBezTo>
                        <a:cubicBezTo>
                          <a:pt x="4" y="484"/>
                          <a:pt x="4" y="485"/>
                          <a:pt x="4" y="486"/>
                        </a:cubicBezTo>
                        <a:cubicBezTo>
                          <a:pt x="3" y="487"/>
                          <a:pt x="3" y="488"/>
                          <a:pt x="3" y="489"/>
                        </a:cubicBezTo>
                        <a:cubicBezTo>
                          <a:pt x="2" y="490"/>
                          <a:pt x="2" y="490"/>
                          <a:pt x="2" y="491"/>
                        </a:cubicBezTo>
                        <a:cubicBezTo>
                          <a:pt x="2" y="492"/>
                          <a:pt x="1" y="493"/>
                          <a:pt x="1" y="494"/>
                        </a:cubicBezTo>
                        <a:cubicBezTo>
                          <a:pt x="1" y="495"/>
                          <a:pt x="1" y="497"/>
                          <a:pt x="1" y="498"/>
                        </a:cubicBezTo>
                        <a:cubicBezTo>
                          <a:pt x="1" y="498"/>
                          <a:pt x="0" y="499"/>
                          <a:pt x="0" y="500"/>
                        </a:cubicBezTo>
                        <a:cubicBezTo>
                          <a:pt x="0" y="502"/>
                          <a:pt x="0" y="504"/>
                          <a:pt x="0" y="506"/>
                        </a:cubicBezTo>
                        <a:cubicBezTo>
                          <a:pt x="0" y="1280"/>
                          <a:pt x="0" y="1280"/>
                          <a:pt x="0" y="1280"/>
                        </a:cubicBezTo>
                        <a:cubicBezTo>
                          <a:pt x="0" y="1313"/>
                          <a:pt x="27" y="1340"/>
                          <a:pt x="60" y="1340"/>
                        </a:cubicBezTo>
                        <a:cubicBezTo>
                          <a:pt x="93" y="1340"/>
                          <a:pt x="120" y="1313"/>
                          <a:pt x="120" y="1280"/>
                        </a:cubicBezTo>
                        <a:cubicBezTo>
                          <a:pt x="120" y="531"/>
                          <a:pt x="120" y="531"/>
                          <a:pt x="120" y="531"/>
                        </a:cubicBezTo>
                        <a:lnTo>
                          <a:pt x="542" y="108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5" name="Group 10"/>
                <p:cNvGrpSpPr>
                  <a:grpSpLocks noChangeAspect="1"/>
                </p:cNvGrpSpPr>
                <p:nvPr/>
              </p:nvGrpSpPr>
              <p:grpSpPr bwMode="auto">
                <a:xfrm>
                  <a:off x="1392" y="714"/>
                  <a:ext cx="1428" cy="2877"/>
                  <a:chOff x="1392" y="714"/>
                  <a:chExt cx="1428" cy="2877"/>
                </a:xfrm>
              </p:grpSpPr>
              <p:sp>
                <p:nvSpPr>
                  <p:cNvPr id="16" name="Freeform 6"/>
                  <p:cNvSpPr>
                    <a:spLocks noChangeAspect="1"/>
                  </p:cNvSpPr>
                  <p:nvPr/>
                </p:nvSpPr>
                <p:spPr bwMode="auto">
                  <a:xfrm>
                    <a:off x="1392" y="925"/>
                    <a:ext cx="1055" cy="1043"/>
                  </a:xfrm>
                  <a:custGeom>
                    <a:avLst/>
                    <a:gdLst>
                      <a:gd name="T0" fmla="*/ 2286 w 492"/>
                      <a:gd name="T1" fmla="*/ 515 h 486"/>
                      <a:gd name="T2" fmla="*/ 502 w 492"/>
                      <a:gd name="T3" fmla="*/ 515 h 486"/>
                      <a:gd name="T4" fmla="*/ 502 w 492"/>
                      <a:gd name="T5" fmla="*/ 2294 h 486"/>
                      <a:gd name="T6" fmla="*/ 8116 w 492"/>
                      <a:gd name="T7" fmla="*/ 9926 h 486"/>
                      <a:gd name="T8" fmla="*/ 9004 w 492"/>
                      <a:gd name="T9" fmla="*/ 10308 h 486"/>
                      <a:gd name="T10" fmla="*/ 9900 w 492"/>
                      <a:gd name="T11" fmla="*/ 9926 h 486"/>
                      <a:gd name="T12" fmla="*/ 9900 w 492"/>
                      <a:gd name="T13" fmla="*/ 8142 h 486"/>
                      <a:gd name="T14" fmla="*/ 2286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108" y="24"/>
                        </a:move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384" y="468"/>
                          <a:pt x="384" y="468"/>
                          <a:pt x="384" y="468"/>
                        </a:cubicBezTo>
                        <a:cubicBezTo>
                          <a:pt x="395" y="480"/>
                          <a:pt x="411" y="486"/>
                          <a:pt x="426" y="486"/>
                        </a:cubicBezTo>
                        <a:cubicBezTo>
                          <a:pt x="441" y="486"/>
                          <a:pt x="457" y="480"/>
                          <a:pt x="468" y="468"/>
                        </a:cubicBezTo>
                        <a:cubicBezTo>
                          <a:pt x="492" y="445"/>
                          <a:pt x="492" y="407"/>
                          <a:pt x="468" y="384"/>
                        </a:cubicBezTo>
                        <a:lnTo>
                          <a:pt x="108" y="24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7" name="Freeform 7"/>
                  <p:cNvSpPr>
                    <a:spLocks noChangeAspect="1"/>
                  </p:cNvSpPr>
                  <p:nvPr/>
                </p:nvSpPr>
                <p:spPr bwMode="auto">
                  <a:xfrm>
                    <a:off x="1606" y="714"/>
                    <a:ext cx="1214" cy="2877"/>
                  </a:xfrm>
                  <a:custGeom>
                    <a:avLst/>
                    <a:gdLst>
                      <a:gd name="T0" fmla="*/ 11979 w 566"/>
                      <a:gd name="T1" fmla="*/ 10630 h 1340"/>
                      <a:gd name="T2" fmla="*/ 11962 w 566"/>
                      <a:gd name="T3" fmla="*/ 10561 h 1340"/>
                      <a:gd name="T4" fmla="*/ 11962 w 566"/>
                      <a:gd name="T5" fmla="*/ 10501 h 1340"/>
                      <a:gd name="T6" fmla="*/ 11938 w 566"/>
                      <a:gd name="T7" fmla="*/ 10432 h 1340"/>
                      <a:gd name="T8" fmla="*/ 11919 w 566"/>
                      <a:gd name="T9" fmla="*/ 10389 h 1340"/>
                      <a:gd name="T10" fmla="*/ 11893 w 566"/>
                      <a:gd name="T11" fmla="*/ 10321 h 1340"/>
                      <a:gd name="T12" fmla="*/ 11870 w 566"/>
                      <a:gd name="T13" fmla="*/ 10261 h 1340"/>
                      <a:gd name="T14" fmla="*/ 11850 w 566"/>
                      <a:gd name="T15" fmla="*/ 10205 h 1340"/>
                      <a:gd name="T16" fmla="*/ 11833 w 566"/>
                      <a:gd name="T17" fmla="*/ 10155 h 1340"/>
                      <a:gd name="T18" fmla="*/ 11810 w 566"/>
                      <a:gd name="T19" fmla="*/ 10095 h 1340"/>
                      <a:gd name="T20" fmla="*/ 11773 w 566"/>
                      <a:gd name="T21" fmla="*/ 10054 h 1340"/>
                      <a:gd name="T22" fmla="*/ 11722 w 566"/>
                      <a:gd name="T23" fmla="*/ 9984 h 1340"/>
                      <a:gd name="T24" fmla="*/ 11685 w 566"/>
                      <a:gd name="T25" fmla="*/ 9947 h 1340"/>
                      <a:gd name="T26" fmla="*/ 11625 w 566"/>
                      <a:gd name="T27" fmla="*/ 9878 h 1340"/>
                      <a:gd name="T28" fmla="*/ 11593 w 566"/>
                      <a:gd name="T29" fmla="*/ 9855 h 1340"/>
                      <a:gd name="T30" fmla="*/ 2291 w 566"/>
                      <a:gd name="T31" fmla="*/ 515 h 1340"/>
                      <a:gd name="T32" fmla="*/ 502 w 566"/>
                      <a:gd name="T33" fmla="*/ 515 h 1340"/>
                      <a:gd name="T34" fmla="*/ 502 w 566"/>
                      <a:gd name="T35" fmla="*/ 2295 h 1340"/>
                      <a:gd name="T36" fmla="*/ 9444 w 566"/>
                      <a:gd name="T37" fmla="*/ 11285 h 1340"/>
                      <a:gd name="T38" fmla="*/ 9444 w 566"/>
                      <a:gd name="T39" fmla="*/ 27196 h 1340"/>
                      <a:gd name="T40" fmla="*/ 10705 w 566"/>
                      <a:gd name="T41" fmla="*/ 28474 h 1340"/>
                      <a:gd name="T42" fmla="*/ 11979 w 566"/>
                      <a:gd name="T43" fmla="*/ 27196 h 1340"/>
                      <a:gd name="T44" fmla="*/ 11979 w 566"/>
                      <a:gd name="T45" fmla="*/ 10750 h 1340"/>
                      <a:gd name="T46" fmla="*/ 11979 w 566"/>
                      <a:gd name="T47" fmla="*/ 10726 h 1340"/>
                      <a:gd name="T48" fmla="*/ 11979 w 566"/>
                      <a:gd name="T49" fmla="*/ 10630 h 1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566" h="1340">
                        <a:moveTo>
                          <a:pt x="566" y="500"/>
                        </a:moveTo>
                        <a:cubicBezTo>
                          <a:pt x="566" y="499"/>
                          <a:pt x="565" y="498"/>
                          <a:pt x="565" y="497"/>
                        </a:cubicBezTo>
                        <a:cubicBezTo>
                          <a:pt x="565" y="496"/>
                          <a:pt x="565" y="495"/>
                          <a:pt x="565" y="494"/>
                        </a:cubicBezTo>
                        <a:cubicBezTo>
                          <a:pt x="565" y="493"/>
                          <a:pt x="564" y="492"/>
                          <a:pt x="564" y="491"/>
                        </a:cubicBezTo>
                        <a:cubicBezTo>
                          <a:pt x="564" y="490"/>
                          <a:pt x="564" y="489"/>
                          <a:pt x="563" y="489"/>
                        </a:cubicBezTo>
                        <a:cubicBezTo>
                          <a:pt x="563" y="488"/>
                          <a:pt x="563" y="487"/>
                          <a:pt x="562" y="486"/>
                        </a:cubicBezTo>
                        <a:cubicBezTo>
                          <a:pt x="562" y="485"/>
                          <a:pt x="562" y="484"/>
                          <a:pt x="561" y="483"/>
                        </a:cubicBezTo>
                        <a:cubicBezTo>
                          <a:pt x="561" y="482"/>
                          <a:pt x="561" y="481"/>
                          <a:pt x="560" y="480"/>
                        </a:cubicBezTo>
                        <a:cubicBezTo>
                          <a:pt x="560" y="480"/>
                          <a:pt x="559" y="479"/>
                          <a:pt x="559" y="478"/>
                        </a:cubicBezTo>
                        <a:cubicBezTo>
                          <a:pt x="558" y="477"/>
                          <a:pt x="558" y="476"/>
                          <a:pt x="558" y="475"/>
                        </a:cubicBezTo>
                        <a:cubicBezTo>
                          <a:pt x="557" y="474"/>
                          <a:pt x="556" y="474"/>
                          <a:pt x="556" y="473"/>
                        </a:cubicBezTo>
                        <a:cubicBezTo>
                          <a:pt x="555" y="472"/>
                          <a:pt x="555" y="471"/>
                          <a:pt x="554" y="470"/>
                        </a:cubicBezTo>
                        <a:cubicBezTo>
                          <a:pt x="554" y="470"/>
                          <a:pt x="553" y="469"/>
                          <a:pt x="552" y="468"/>
                        </a:cubicBezTo>
                        <a:cubicBezTo>
                          <a:pt x="551" y="467"/>
                          <a:pt x="550" y="466"/>
                          <a:pt x="549" y="465"/>
                        </a:cubicBezTo>
                        <a:cubicBezTo>
                          <a:pt x="549" y="464"/>
                          <a:pt x="549" y="464"/>
                          <a:pt x="548" y="464"/>
                        </a:cubicBezTo>
                        <a:cubicBezTo>
                          <a:pt x="108" y="24"/>
                          <a:pt x="108" y="24"/>
                          <a:pt x="108" y="24"/>
                        </a:cubicBez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446" y="531"/>
                          <a:pt x="446" y="531"/>
                          <a:pt x="446" y="531"/>
                        </a:cubicBezTo>
                        <a:cubicBezTo>
                          <a:pt x="446" y="1280"/>
                          <a:pt x="446" y="1280"/>
                          <a:pt x="446" y="1280"/>
                        </a:cubicBezTo>
                        <a:cubicBezTo>
                          <a:pt x="446" y="1313"/>
                          <a:pt x="473" y="1340"/>
                          <a:pt x="506" y="1340"/>
                        </a:cubicBezTo>
                        <a:cubicBezTo>
                          <a:pt x="539" y="1340"/>
                          <a:pt x="566" y="1313"/>
                          <a:pt x="566" y="1280"/>
                        </a:cubicBezTo>
                        <a:cubicBezTo>
                          <a:pt x="566" y="506"/>
                          <a:pt x="566" y="506"/>
                          <a:pt x="566" y="506"/>
                        </a:cubicBezTo>
                        <a:cubicBezTo>
                          <a:pt x="566" y="506"/>
                          <a:pt x="566" y="506"/>
                          <a:pt x="566" y="505"/>
                        </a:cubicBezTo>
                        <a:cubicBezTo>
                          <a:pt x="566" y="504"/>
                          <a:pt x="566" y="502"/>
                          <a:pt x="566" y="500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0" name="Group 11"/>
              <p:cNvGrpSpPr>
                <a:grpSpLocks noChangeAspect="1"/>
              </p:cNvGrpSpPr>
              <p:nvPr/>
            </p:nvGrpSpPr>
            <p:grpSpPr bwMode="auto">
              <a:xfrm rot="11850357" flipH="1">
                <a:off x="2961637" y="5671308"/>
                <a:ext cx="320685" cy="469506"/>
                <a:chOff x="1392" y="714"/>
                <a:chExt cx="2964" cy="2877"/>
              </a:xfrm>
            </p:grpSpPr>
            <p:grpSp>
              <p:nvGrpSpPr>
                <p:cNvPr id="21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2928" y="714"/>
                  <a:ext cx="1428" cy="2877"/>
                  <a:chOff x="2928" y="714"/>
                  <a:chExt cx="1428" cy="2877"/>
                </a:xfrm>
              </p:grpSpPr>
              <p:sp>
                <p:nvSpPr>
                  <p:cNvPr id="25" name="Freeform 4"/>
                  <p:cNvSpPr>
                    <a:spLocks noChangeAspect="1"/>
                  </p:cNvSpPr>
                  <p:nvPr/>
                </p:nvSpPr>
                <p:spPr bwMode="auto">
                  <a:xfrm>
                    <a:off x="3301" y="925"/>
                    <a:ext cx="1055" cy="1043"/>
                  </a:xfrm>
                  <a:custGeom>
                    <a:avLst/>
                    <a:gdLst>
                      <a:gd name="T0" fmla="*/ 9900 w 492"/>
                      <a:gd name="T1" fmla="*/ 515 h 486"/>
                      <a:gd name="T2" fmla="*/ 8116 w 492"/>
                      <a:gd name="T3" fmla="*/ 515 h 486"/>
                      <a:gd name="T4" fmla="*/ 502 w 492"/>
                      <a:gd name="T5" fmla="*/ 8142 h 486"/>
                      <a:gd name="T6" fmla="*/ 502 w 492"/>
                      <a:gd name="T7" fmla="*/ 9926 h 486"/>
                      <a:gd name="T8" fmla="*/ 1398 w 492"/>
                      <a:gd name="T9" fmla="*/ 10308 h 486"/>
                      <a:gd name="T10" fmla="*/ 2286 w 492"/>
                      <a:gd name="T11" fmla="*/ 9926 h 486"/>
                      <a:gd name="T12" fmla="*/ 9900 w 492"/>
                      <a:gd name="T13" fmla="*/ 2294 h 486"/>
                      <a:gd name="T14" fmla="*/ 9900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468" y="24"/>
                        </a:moveTo>
                        <a:cubicBezTo>
                          <a:pt x="445" y="0"/>
                          <a:pt x="407" y="0"/>
                          <a:pt x="384" y="24"/>
                        </a:cubicBezTo>
                        <a:cubicBezTo>
                          <a:pt x="24" y="384"/>
                          <a:pt x="24" y="384"/>
                          <a:pt x="24" y="384"/>
                        </a:cubicBezTo>
                        <a:cubicBezTo>
                          <a:pt x="0" y="407"/>
                          <a:pt x="0" y="445"/>
                          <a:pt x="24" y="468"/>
                        </a:cubicBezTo>
                        <a:cubicBezTo>
                          <a:pt x="35" y="480"/>
                          <a:pt x="51" y="486"/>
                          <a:pt x="66" y="486"/>
                        </a:cubicBezTo>
                        <a:cubicBezTo>
                          <a:pt x="81" y="486"/>
                          <a:pt x="97" y="480"/>
                          <a:pt x="108" y="468"/>
                        </a:cubicBezTo>
                        <a:cubicBezTo>
                          <a:pt x="468" y="108"/>
                          <a:pt x="468" y="108"/>
                          <a:pt x="468" y="108"/>
                        </a:cubicBezTo>
                        <a:cubicBezTo>
                          <a:pt x="492" y="85"/>
                          <a:pt x="492" y="47"/>
                          <a:pt x="468" y="24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" name="Freeform 5"/>
                  <p:cNvSpPr>
                    <a:spLocks noChangeAspect="1"/>
                  </p:cNvSpPr>
                  <p:nvPr/>
                </p:nvSpPr>
                <p:spPr bwMode="auto">
                  <a:xfrm>
                    <a:off x="2928" y="714"/>
                    <a:ext cx="1213" cy="2877"/>
                  </a:xfrm>
                  <a:custGeom>
                    <a:avLst/>
                    <a:gdLst>
                      <a:gd name="T0" fmla="*/ 11436 w 566"/>
                      <a:gd name="T1" fmla="*/ 2295 h 1340"/>
                      <a:gd name="T2" fmla="*/ 11436 w 566"/>
                      <a:gd name="T3" fmla="*/ 515 h 1340"/>
                      <a:gd name="T4" fmla="*/ 9668 w 566"/>
                      <a:gd name="T5" fmla="*/ 515 h 1340"/>
                      <a:gd name="T6" fmla="*/ 386 w 566"/>
                      <a:gd name="T7" fmla="*/ 9855 h 1340"/>
                      <a:gd name="T8" fmla="*/ 386 w 566"/>
                      <a:gd name="T9" fmla="*/ 9855 h 1340"/>
                      <a:gd name="T10" fmla="*/ 294 w 566"/>
                      <a:gd name="T11" fmla="*/ 9947 h 1340"/>
                      <a:gd name="T12" fmla="*/ 257 w 566"/>
                      <a:gd name="T13" fmla="*/ 9984 h 1340"/>
                      <a:gd name="T14" fmla="*/ 206 w 566"/>
                      <a:gd name="T15" fmla="*/ 10054 h 1340"/>
                      <a:gd name="T16" fmla="*/ 165 w 566"/>
                      <a:gd name="T17" fmla="*/ 10095 h 1340"/>
                      <a:gd name="T18" fmla="*/ 148 w 566"/>
                      <a:gd name="T19" fmla="*/ 10155 h 1340"/>
                      <a:gd name="T20" fmla="*/ 129 w 566"/>
                      <a:gd name="T21" fmla="*/ 10205 h 1340"/>
                      <a:gd name="T22" fmla="*/ 109 w 566"/>
                      <a:gd name="T23" fmla="*/ 10261 h 1340"/>
                      <a:gd name="T24" fmla="*/ 88 w 566"/>
                      <a:gd name="T25" fmla="*/ 10321 h 1340"/>
                      <a:gd name="T26" fmla="*/ 60 w 566"/>
                      <a:gd name="T27" fmla="*/ 10389 h 1340"/>
                      <a:gd name="T28" fmla="*/ 41 w 566"/>
                      <a:gd name="T29" fmla="*/ 10432 h 1340"/>
                      <a:gd name="T30" fmla="*/ 19 w 566"/>
                      <a:gd name="T31" fmla="*/ 10501 h 1340"/>
                      <a:gd name="T32" fmla="*/ 19 w 566"/>
                      <a:gd name="T33" fmla="*/ 10578 h 1340"/>
                      <a:gd name="T34" fmla="*/ 0 w 566"/>
                      <a:gd name="T35" fmla="*/ 10630 h 1340"/>
                      <a:gd name="T36" fmla="*/ 0 w 566"/>
                      <a:gd name="T37" fmla="*/ 10750 h 1340"/>
                      <a:gd name="T38" fmla="*/ 0 w 566"/>
                      <a:gd name="T39" fmla="*/ 27196 h 1340"/>
                      <a:gd name="T40" fmla="*/ 1267 w 566"/>
                      <a:gd name="T41" fmla="*/ 28474 h 1340"/>
                      <a:gd name="T42" fmla="*/ 2531 w 566"/>
                      <a:gd name="T43" fmla="*/ 27196 h 1340"/>
                      <a:gd name="T44" fmla="*/ 2531 w 566"/>
                      <a:gd name="T45" fmla="*/ 11285 h 1340"/>
                      <a:gd name="T46" fmla="*/ 11436 w 566"/>
                      <a:gd name="T47" fmla="*/ 2295 h 13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566" h="1340">
                        <a:moveTo>
                          <a:pt x="542" y="108"/>
                        </a:moveTo>
                        <a:cubicBezTo>
                          <a:pt x="566" y="85"/>
                          <a:pt x="566" y="47"/>
                          <a:pt x="542" y="24"/>
                        </a:cubicBezTo>
                        <a:cubicBezTo>
                          <a:pt x="519" y="0"/>
                          <a:pt x="481" y="0"/>
                          <a:pt x="458" y="2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6" y="465"/>
                          <a:pt x="15" y="466"/>
                          <a:pt x="14" y="468"/>
                        </a:cubicBezTo>
                        <a:cubicBezTo>
                          <a:pt x="13" y="469"/>
                          <a:pt x="13" y="469"/>
                          <a:pt x="12" y="470"/>
                        </a:cubicBezTo>
                        <a:cubicBezTo>
                          <a:pt x="11" y="471"/>
                          <a:pt x="11" y="472"/>
                          <a:pt x="10" y="473"/>
                        </a:cubicBezTo>
                        <a:cubicBezTo>
                          <a:pt x="10" y="474"/>
                          <a:pt x="9" y="474"/>
                          <a:pt x="8" y="475"/>
                        </a:cubicBezTo>
                        <a:cubicBezTo>
                          <a:pt x="8" y="476"/>
                          <a:pt x="8" y="477"/>
                          <a:pt x="7" y="478"/>
                        </a:cubicBezTo>
                        <a:cubicBezTo>
                          <a:pt x="7" y="479"/>
                          <a:pt x="6" y="480"/>
                          <a:pt x="6" y="480"/>
                        </a:cubicBezTo>
                        <a:cubicBezTo>
                          <a:pt x="5" y="481"/>
                          <a:pt x="5" y="482"/>
                          <a:pt x="5" y="483"/>
                        </a:cubicBezTo>
                        <a:cubicBezTo>
                          <a:pt x="4" y="484"/>
                          <a:pt x="4" y="485"/>
                          <a:pt x="4" y="486"/>
                        </a:cubicBezTo>
                        <a:cubicBezTo>
                          <a:pt x="3" y="487"/>
                          <a:pt x="3" y="488"/>
                          <a:pt x="3" y="489"/>
                        </a:cubicBezTo>
                        <a:cubicBezTo>
                          <a:pt x="2" y="490"/>
                          <a:pt x="2" y="490"/>
                          <a:pt x="2" y="491"/>
                        </a:cubicBezTo>
                        <a:cubicBezTo>
                          <a:pt x="2" y="492"/>
                          <a:pt x="1" y="493"/>
                          <a:pt x="1" y="494"/>
                        </a:cubicBezTo>
                        <a:cubicBezTo>
                          <a:pt x="1" y="495"/>
                          <a:pt x="1" y="497"/>
                          <a:pt x="1" y="498"/>
                        </a:cubicBezTo>
                        <a:cubicBezTo>
                          <a:pt x="1" y="498"/>
                          <a:pt x="0" y="499"/>
                          <a:pt x="0" y="500"/>
                        </a:cubicBezTo>
                        <a:cubicBezTo>
                          <a:pt x="0" y="502"/>
                          <a:pt x="0" y="504"/>
                          <a:pt x="0" y="506"/>
                        </a:cubicBezTo>
                        <a:cubicBezTo>
                          <a:pt x="0" y="1280"/>
                          <a:pt x="0" y="1280"/>
                          <a:pt x="0" y="1280"/>
                        </a:cubicBezTo>
                        <a:cubicBezTo>
                          <a:pt x="0" y="1313"/>
                          <a:pt x="27" y="1340"/>
                          <a:pt x="60" y="1340"/>
                        </a:cubicBezTo>
                        <a:cubicBezTo>
                          <a:pt x="93" y="1340"/>
                          <a:pt x="120" y="1313"/>
                          <a:pt x="120" y="1280"/>
                        </a:cubicBezTo>
                        <a:cubicBezTo>
                          <a:pt x="120" y="531"/>
                          <a:pt x="120" y="531"/>
                          <a:pt x="120" y="531"/>
                        </a:cubicBezTo>
                        <a:lnTo>
                          <a:pt x="542" y="108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2" name="Group 10"/>
                <p:cNvGrpSpPr>
                  <a:grpSpLocks noChangeAspect="1"/>
                </p:cNvGrpSpPr>
                <p:nvPr/>
              </p:nvGrpSpPr>
              <p:grpSpPr bwMode="auto">
                <a:xfrm>
                  <a:off x="1392" y="714"/>
                  <a:ext cx="1428" cy="2877"/>
                  <a:chOff x="1392" y="714"/>
                  <a:chExt cx="1428" cy="2877"/>
                </a:xfrm>
              </p:grpSpPr>
              <p:sp>
                <p:nvSpPr>
                  <p:cNvPr id="23" name="Freeform 6"/>
                  <p:cNvSpPr>
                    <a:spLocks noChangeAspect="1"/>
                  </p:cNvSpPr>
                  <p:nvPr/>
                </p:nvSpPr>
                <p:spPr bwMode="auto">
                  <a:xfrm>
                    <a:off x="1392" y="925"/>
                    <a:ext cx="1055" cy="1043"/>
                  </a:xfrm>
                  <a:custGeom>
                    <a:avLst/>
                    <a:gdLst>
                      <a:gd name="T0" fmla="*/ 2286 w 492"/>
                      <a:gd name="T1" fmla="*/ 515 h 486"/>
                      <a:gd name="T2" fmla="*/ 502 w 492"/>
                      <a:gd name="T3" fmla="*/ 515 h 486"/>
                      <a:gd name="T4" fmla="*/ 502 w 492"/>
                      <a:gd name="T5" fmla="*/ 2294 h 486"/>
                      <a:gd name="T6" fmla="*/ 8116 w 492"/>
                      <a:gd name="T7" fmla="*/ 9926 h 486"/>
                      <a:gd name="T8" fmla="*/ 9004 w 492"/>
                      <a:gd name="T9" fmla="*/ 10308 h 486"/>
                      <a:gd name="T10" fmla="*/ 9900 w 492"/>
                      <a:gd name="T11" fmla="*/ 9926 h 486"/>
                      <a:gd name="T12" fmla="*/ 9900 w 492"/>
                      <a:gd name="T13" fmla="*/ 8142 h 486"/>
                      <a:gd name="T14" fmla="*/ 2286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108" y="24"/>
                        </a:move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384" y="468"/>
                          <a:pt x="384" y="468"/>
                          <a:pt x="384" y="468"/>
                        </a:cubicBezTo>
                        <a:cubicBezTo>
                          <a:pt x="395" y="480"/>
                          <a:pt x="411" y="486"/>
                          <a:pt x="426" y="486"/>
                        </a:cubicBezTo>
                        <a:cubicBezTo>
                          <a:pt x="441" y="486"/>
                          <a:pt x="457" y="480"/>
                          <a:pt x="468" y="468"/>
                        </a:cubicBezTo>
                        <a:cubicBezTo>
                          <a:pt x="492" y="445"/>
                          <a:pt x="492" y="407"/>
                          <a:pt x="468" y="384"/>
                        </a:cubicBezTo>
                        <a:lnTo>
                          <a:pt x="108" y="24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4" name="Freeform 7"/>
                  <p:cNvSpPr>
                    <a:spLocks noChangeAspect="1"/>
                  </p:cNvSpPr>
                  <p:nvPr/>
                </p:nvSpPr>
                <p:spPr bwMode="auto">
                  <a:xfrm>
                    <a:off x="1606" y="714"/>
                    <a:ext cx="1214" cy="2877"/>
                  </a:xfrm>
                  <a:custGeom>
                    <a:avLst/>
                    <a:gdLst>
                      <a:gd name="T0" fmla="*/ 11979 w 566"/>
                      <a:gd name="T1" fmla="*/ 10630 h 1340"/>
                      <a:gd name="T2" fmla="*/ 11962 w 566"/>
                      <a:gd name="T3" fmla="*/ 10561 h 1340"/>
                      <a:gd name="T4" fmla="*/ 11962 w 566"/>
                      <a:gd name="T5" fmla="*/ 10501 h 1340"/>
                      <a:gd name="T6" fmla="*/ 11938 w 566"/>
                      <a:gd name="T7" fmla="*/ 10432 h 1340"/>
                      <a:gd name="T8" fmla="*/ 11919 w 566"/>
                      <a:gd name="T9" fmla="*/ 10389 h 1340"/>
                      <a:gd name="T10" fmla="*/ 11893 w 566"/>
                      <a:gd name="T11" fmla="*/ 10321 h 1340"/>
                      <a:gd name="T12" fmla="*/ 11870 w 566"/>
                      <a:gd name="T13" fmla="*/ 10261 h 1340"/>
                      <a:gd name="T14" fmla="*/ 11850 w 566"/>
                      <a:gd name="T15" fmla="*/ 10205 h 1340"/>
                      <a:gd name="T16" fmla="*/ 11833 w 566"/>
                      <a:gd name="T17" fmla="*/ 10155 h 1340"/>
                      <a:gd name="T18" fmla="*/ 11810 w 566"/>
                      <a:gd name="T19" fmla="*/ 10095 h 1340"/>
                      <a:gd name="T20" fmla="*/ 11773 w 566"/>
                      <a:gd name="T21" fmla="*/ 10054 h 1340"/>
                      <a:gd name="T22" fmla="*/ 11722 w 566"/>
                      <a:gd name="T23" fmla="*/ 9984 h 1340"/>
                      <a:gd name="T24" fmla="*/ 11685 w 566"/>
                      <a:gd name="T25" fmla="*/ 9947 h 1340"/>
                      <a:gd name="T26" fmla="*/ 11625 w 566"/>
                      <a:gd name="T27" fmla="*/ 9878 h 1340"/>
                      <a:gd name="T28" fmla="*/ 11593 w 566"/>
                      <a:gd name="T29" fmla="*/ 9855 h 1340"/>
                      <a:gd name="T30" fmla="*/ 2291 w 566"/>
                      <a:gd name="T31" fmla="*/ 515 h 1340"/>
                      <a:gd name="T32" fmla="*/ 502 w 566"/>
                      <a:gd name="T33" fmla="*/ 515 h 1340"/>
                      <a:gd name="T34" fmla="*/ 502 w 566"/>
                      <a:gd name="T35" fmla="*/ 2295 h 1340"/>
                      <a:gd name="T36" fmla="*/ 9444 w 566"/>
                      <a:gd name="T37" fmla="*/ 11285 h 1340"/>
                      <a:gd name="T38" fmla="*/ 9444 w 566"/>
                      <a:gd name="T39" fmla="*/ 27196 h 1340"/>
                      <a:gd name="T40" fmla="*/ 10705 w 566"/>
                      <a:gd name="T41" fmla="*/ 28474 h 1340"/>
                      <a:gd name="T42" fmla="*/ 11979 w 566"/>
                      <a:gd name="T43" fmla="*/ 27196 h 1340"/>
                      <a:gd name="T44" fmla="*/ 11979 w 566"/>
                      <a:gd name="T45" fmla="*/ 10750 h 1340"/>
                      <a:gd name="T46" fmla="*/ 11979 w 566"/>
                      <a:gd name="T47" fmla="*/ 10726 h 1340"/>
                      <a:gd name="T48" fmla="*/ 11979 w 566"/>
                      <a:gd name="T49" fmla="*/ 10630 h 1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566" h="1340">
                        <a:moveTo>
                          <a:pt x="566" y="500"/>
                        </a:moveTo>
                        <a:cubicBezTo>
                          <a:pt x="566" y="499"/>
                          <a:pt x="565" y="498"/>
                          <a:pt x="565" y="497"/>
                        </a:cubicBezTo>
                        <a:cubicBezTo>
                          <a:pt x="565" y="496"/>
                          <a:pt x="565" y="495"/>
                          <a:pt x="565" y="494"/>
                        </a:cubicBezTo>
                        <a:cubicBezTo>
                          <a:pt x="565" y="493"/>
                          <a:pt x="564" y="492"/>
                          <a:pt x="564" y="491"/>
                        </a:cubicBezTo>
                        <a:cubicBezTo>
                          <a:pt x="564" y="490"/>
                          <a:pt x="564" y="489"/>
                          <a:pt x="563" y="489"/>
                        </a:cubicBezTo>
                        <a:cubicBezTo>
                          <a:pt x="563" y="488"/>
                          <a:pt x="563" y="487"/>
                          <a:pt x="562" y="486"/>
                        </a:cubicBezTo>
                        <a:cubicBezTo>
                          <a:pt x="562" y="485"/>
                          <a:pt x="562" y="484"/>
                          <a:pt x="561" y="483"/>
                        </a:cubicBezTo>
                        <a:cubicBezTo>
                          <a:pt x="561" y="482"/>
                          <a:pt x="561" y="481"/>
                          <a:pt x="560" y="480"/>
                        </a:cubicBezTo>
                        <a:cubicBezTo>
                          <a:pt x="560" y="480"/>
                          <a:pt x="559" y="479"/>
                          <a:pt x="559" y="478"/>
                        </a:cubicBezTo>
                        <a:cubicBezTo>
                          <a:pt x="558" y="477"/>
                          <a:pt x="558" y="476"/>
                          <a:pt x="558" y="475"/>
                        </a:cubicBezTo>
                        <a:cubicBezTo>
                          <a:pt x="557" y="474"/>
                          <a:pt x="556" y="474"/>
                          <a:pt x="556" y="473"/>
                        </a:cubicBezTo>
                        <a:cubicBezTo>
                          <a:pt x="555" y="472"/>
                          <a:pt x="555" y="471"/>
                          <a:pt x="554" y="470"/>
                        </a:cubicBezTo>
                        <a:cubicBezTo>
                          <a:pt x="554" y="470"/>
                          <a:pt x="553" y="469"/>
                          <a:pt x="552" y="468"/>
                        </a:cubicBezTo>
                        <a:cubicBezTo>
                          <a:pt x="551" y="467"/>
                          <a:pt x="550" y="466"/>
                          <a:pt x="549" y="465"/>
                        </a:cubicBezTo>
                        <a:cubicBezTo>
                          <a:pt x="549" y="464"/>
                          <a:pt x="549" y="464"/>
                          <a:pt x="548" y="464"/>
                        </a:cubicBezTo>
                        <a:cubicBezTo>
                          <a:pt x="108" y="24"/>
                          <a:pt x="108" y="24"/>
                          <a:pt x="108" y="24"/>
                        </a:cubicBez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446" y="531"/>
                          <a:pt x="446" y="531"/>
                          <a:pt x="446" y="531"/>
                        </a:cubicBezTo>
                        <a:cubicBezTo>
                          <a:pt x="446" y="1280"/>
                          <a:pt x="446" y="1280"/>
                          <a:pt x="446" y="1280"/>
                        </a:cubicBezTo>
                        <a:cubicBezTo>
                          <a:pt x="446" y="1313"/>
                          <a:pt x="473" y="1340"/>
                          <a:pt x="506" y="1340"/>
                        </a:cubicBezTo>
                        <a:cubicBezTo>
                          <a:pt x="539" y="1340"/>
                          <a:pt x="566" y="1313"/>
                          <a:pt x="566" y="1280"/>
                        </a:cubicBezTo>
                        <a:cubicBezTo>
                          <a:pt x="566" y="506"/>
                          <a:pt x="566" y="506"/>
                          <a:pt x="566" y="506"/>
                        </a:cubicBezTo>
                        <a:cubicBezTo>
                          <a:pt x="566" y="506"/>
                          <a:pt x="566" y="506"/>
                          <a:pt x="566" y="505"/>
                        </a:cubicBezTo>
                        <a:cubicBezTo>
                          <a:pt x="566" y="504"/>
                          <a:pt x="566" y="502"/>
                          <a:pt x="566" y="500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7" name="Group 11"/>
              <p:cNvGrpSpPr>
                <a:grpSpLocks noChangeAspect="1"/>
              </p:cNvGrpSpPr>
              <p:nvPr/>
            </p:nvGrpSpPr>
            <p:grpSpPr bwMode="auto">
              <a:xfrm rot="11850357" flipH="1">
                <a:off x="3476776" y="5610373"/>
                <a:ext cx="320685" cy="469506"/>
                <a:chOff x="1392" y="714"/>
                <a:chExt cx="2964" cy="2877"/>
              </a:xfrm>
            </p:grpSpPr>
            <p:grpSp>
              <p:nvGrpSpPr>
                <p:cNvPr id="28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2928" y="714"/>
                  <a:ext cx="1428" cy="2877"/>
                  <a:chOff x="2928" y="714"/>
                  <a:chExt cx="1428" cy="2877"/>
                </a:xfrm>
              </p:grpSpPr>
              <p:sp>
                <p:nvSpPr>
                  <p:cNvPr id="32" name="Freeform 4"/>
                  <p:cNvSpPr>
                    <a:spLocks noChangeAspect="1"/>
                  </p:cNvSpPr>
                  <p:nvPr/>
                </p:nvSpPr>
                <p:spPr bwMode="auto">
                  <a:xfrm>
                    <a:off x="3301" y="925"/>
                    <a:ext cx="1055" cy="1043"/>
                  </a:xfrm>
                  <a:custGeom>
                    <a:avLst/>
                    <a:gdLst>
                      <a:gd name="T0" fmla="*/ 9900 w 492"/>
                      <a:gd name="T1" fmla="*/ 515 h 486"/>
                      <a:gd name="T2" fmla="*/ 8116 w 492"/>
                      <a:gd name="T3" fmla="*/ 515 h 486"/>
                      <a:gd name="T4" fmla="*/ 502 w 492"/>
                      <a:gd name="T5" fmla="*/ 8142 h 486"/>
                      <a:gd name="T6" fmla="*/ 502 w 492"/>
                      <a:gd name="T7" fmla="*/ 9926 h 486"/>
                      <a:gd name="T8" fmla="*/ 1398 w 492"/>
                      <a:gd name="T9" fmla="*/ 10308 h 486"/>
                      <a:gd name="T10" fmla="*/ 2286 w 492"/>
                      <a:gd name="T11" fmla="*/ 9926 h 486"/>
                      <a:gd name="T12" fmla="*/ 9900 w 492"/>
                      <a:gd name="T13" fmla="*/ 2294 h 486"/>
                      <a:gd name="T14" fmla="*/ 9900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468" y="24"/>
                        </a:moveTo>
                        <a:cubicBezTo>
                          <a:pt x="445" y="0"/>
                          <a:pt x="407" y="0"/>
                          <a:pt x="384" y="24"/>
                        </a:cubicBezTo>
                        <a:cubicBezTo>
                          <a:pt x="24" y="384"/>
                          <a:pt x="24" y="384"/>
                          <a:pt x="24" y="384"/>
                        </a:cubicBezTo>
                        <a:cubicBezTo>
                          <a:pt x="0" y="407"/>
                          <a:pt x="0" y="445"/>
                          <a:pt x="24" y="468"/>
                        </a:cubicBezTo>
                        <a:cubicBezTo>
                          <a:pt x="35" y="480"/>
                          <a:pt x="51" y="486"/>
                          <a:pt x="66" y="486"/>
                        </a:cubicBezTo>
                        <a:cubicBezTo>
                          <a:pt x="81" y="486"/>
                          <a:pt x="97" y="480"/>
                          <a:pt x="108" y="468"/>
                        </a:cubicBezTo>
                        <a:cubicBezTo>
                          <a:pt x="468" y="108"/>
                          <a:pt x="468" y="108"/>
                          <a:pt x="468" y="108"/>
                        </a:cubicBezTo>
                        <a:cubicBezTo>
                          <a:pt x="492" y="85"/>
                          <a:pt x="492" y="47"/>
                          <a:pt x="468" y="24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5"/>
                  <p:cNvSpPr>
                    <a:spLocks noChangeAspect="1"/>
                  </p:cNvSpPr>
                  <p:nvPr/>
                </p:nvSpPr>
                <p:spPr bwMode="auto">
                  <a:xfrm>
                    <a:off x="2928" y="714"/>
                    <a:ext cx="1213" cy="2877"/>
                  </a:xfrm>
                  <a:custGeom>
                    <a:avLst/>
                    <a:gdLst>
                      <a:gd name="T0" fmla="*/ 11436 w 566"/>
                      <a:gd name="T1" fmla="*/ 2295 h 1340"/>
                      <a:gd name="T2" fmla="*/ 11436 w 566"/>
                      <a:gd name="T3" fmla="*/ 515 h 1340"/>
                      <a:gd name="T4" fmla="*/ 9668 w 566"/>
                      <a:gd name="T5" fmla="*/ 515 h 1340"/>
                      <a:gd name="T6" fmla="*/ 386 w 566"/>
                      <a:gd name="T7" fmla="*/ 9855 h 1340"/>
                      <a:gd name="T8" fmla="*/ 386 w 566"/>
                      <a:gd name="T9" fmla="*/ 9855 h 1340"/>
                      <a:gd name="T10" fmla="*/ 294 w 566"/>
                      <a:gd name="T11" fmla="*/ 9947 h 1340"/>
                      <a:gd name="T12" fmla="*/ 257 w 566"/>
                      <a:gd name="T13" fmla="*/ 9984 h 1340"/>
                      <a:gd name="T14" fmla="*/ 206 w 566"/>
                      <a:gd name="T15" fmla="*/ 10054 h 1340"/>
                      <a:gd name="T16" fmla="*/ 165 w 566"/>
                      <a:gd name="T17" fmla="*/ 10095 h 1340"/>
                      <a:gd name="T18" fmla="*/ 148 w 566"/>
                      <a:gd name="T19" fmla="*/ 10155 h 1340"/>
                      <a:gd name="T20" fmla="*/ 129 w 566"/>
                      <a:gd name="T21" fmla="*/ 10205 h 1340"/>
                      <a:gd name="T22" fmla="*/ 109 w 566"/>
                      <a:gd name="T23" fmla="*/ 10261 h 1340"/>
                      <a:gd name="T24" fmla="*/ 88 w 566"/>
                      <a:gd name="T25" fmla="*/ 10321 h 1340"/>
                      <a:gd name="T26" fmla="*/ 60 w 566"/>
                      <a:gd name="T27" fmla="*/ 10389 h 1340"/>
                      <a:gd name="T28" fmla="*/ 41 w 566"/>
                      <a:gd name="T29" fmla="*/ 10432 h 1340"/>
                      <a:gd name="T30" fmla="*/ 19 w 566"/>
                      <a:gd name="T31" fmla="*/ 10501 h 1340"/>
                      <a:gd name="T32" fmla="*/ 19 w 566"/>
                      <a:gd name="T33" fmla="*/ 10578 h 1340"/>
                      <a:gd name="T34" fmla="*/ 0 w 566"/>
                      <a:gd name="T35" fmla="*/ 10630 h 1340"/>
                      <a:gd name="T36" fmla="*/ 0 w 566"/>
                      <a:gd name="T37" fmla="*/ 10750 h 1340"/>
                      <a:gd name="T38" fmla="*/ 0 w 566"/>
                      <a:gd name="T39" fmla="*/ 27196 h 1340"/>
                      <a:gd name="T40" fmla="*/ 1267 w 566"/>
                      <a:gd name="T41" fmla="*/ 28474 h 1340"/>
                      <a:gd name="T42" fmla="*/ 2531 w 566"/>
                      <a:gd name="T43" fmla="*/ 27196 h 1340"/>
                      <a:gd name="T44" fmla="*/ 2531 w 566"/>
                      <a:gd name="T45" fmla="*/ 11285 h 1340"/>
                      <a:gd name="T46" fmla="*/ 11436 w 566"/>
                      <a:gd name="T47" fmla="*/ 2295 h 13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566" h="1340">
                        <a:moveTo>
                          <a:pt x="542" y="108"/>
                        </a:moveTo>
                        <a:cubicBezTo>
                          <a:pt x="566" y="85"/>
                          <a:pt x="566" y="47"/>
                          <a:pt x="542" y="24"/>
                        </a:cubicBezTo>
                        <a:cubicBezTo>
                          <a:pt x="519" y="0"/>
                          <a:pt x="481" y="0"/>
                          <a:pt x="458" y="2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6" y="465"/>
                          <a:pt x="15" y="466"/>
                          <a:pt x="14" y="468"/>
                        </a:cubicBezTo>
                        <a:cubicBezTo>
                          <a:pt x="13" y="469"/>
                          <a:pt x="13" y="469"/>
                          <a:pt x="12" y="470"/>
                        </a:cubicBezTo>
                        <a:cubicBezTo>
                          <a:pt x="11" y="471"/>
                          <a:pt x="11" y="472"/>
                          <a:pt x="10" y="473"/>
                        </a:cubicBezTo>
                        <a:cubicBezTo>
                          <a:pt x="10" y="474"/>
                          <a:pt x="9" y="474"/>
                          <a:pt x="8" y="475"/>
                        </a:cubicBezTo>
                        <a:cubicBezTo>
                          <a:pt x="8" y="476"/>
                          <a:pt x="8" y="477"/>
                          <a:pt x="7" y="478"/>
                        </a:cubicBezTo>
                        <a:cubicBezTo>
                          <a:pt x="7" y="479"/>
                          <a:pt x="6" y="480"/>
                          <a:pt x="6" y="480"/>
                        </a:cubicBezTo>
                        <a:cubicBezTo>
                          <a:pt x="5" y="481"/>
                          <a:pt x="5" y="482"/>
                          <a:pt x="5" y="483"/>
                        </a:cubicBezTo>
                        <a:cubicBezTo>
                          <a:pt x="4" y="484"/>
                          <a:pt x="4" y="485"/>
                          <a:pt x="4" y="486"/>
                        </a:cubicBezTo>
                        <a:cubicBezTo>
                          <a:pt x="3" y="487"/>
                          <a:pt x="3" y="488"/>
                          <a:pt x="3" y="489"/>
                        </a:cubicBezTo>
                        <a:cubicBezTo>
                          <a:pt x="2" y="490"/>
                          <a:pt x="2" y="490"/>
                          <a:pt x="2" y="491"/>
                        </a:cubicBezTo>
                        <a:cubicBezTo>
                          <a:pt x="2" y="492"/>
                          <a:pt x="1" y="493"/>
                          <a:pt x="1" y="494"/>
                        </a:cubicBezTo>
                        <a:cubicBezTo>
                          <a:pt x="1" y="495"/>
                          <a:pt x="1" y="497"/>
                          <a:pt x="1" y="498"/>
                        </a:cubicBezTo>
                        <a:cubicBezTo>
                          <a:pt x="1" y="498"/>
                          <a:pt x="0" y="499"/>
                          <a:pt x="0" y="500"/>
                        </a:cubicBezTo>
                        <a:cubicBezTo>
                          <a:pt x="0" y="502"/>
                          <a:pt x="0" y="504"/>
                          <a:pt x="0" y="506"/>
                        </a:cubicBezTo>
                        <a:cubicBezTo>
                          <a:pt x="0" y="1280"/>
                          <a:pt x="0" y="1280"/>
                          <a:pt x="0" y="1280"/>
                        </a:cubicBezTo>
                        <a:cubicBezTo>
                          <a:pt x="0" y="1313"/>
                          <a:pt x="27" y="1340"/>
                          <a:pt x="60" y="1340"/>
                        </a:cubicBezTo>
                        <a:cubicBezTo>
                          <a:pt x="93" y="1340"/>
                          <a:pt x="120" y="1313"/>
                          <a:pt x="120" y="1280"/>
                        </a:cubicBezTo>
                        <a:cubicBezTo>
                          <a:pt x="120" y="531"/>
                          <a:pt x="120" y="531"/>
                          <a:pt x="120" y="531"/>
                        </a:cubicBezTo>
                        <a:lnTo>
                          <a:pt x="542" y="108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9" name="Group 10"/>
                <p:cNvGrpSpPr>
                  <a:grpSpLocks noChangeAspect="1"/>
                </p:cNvGrpSpPr>
                <p:nvPr/>
              </p:nvGrpSpPr>
              <p:grpSpPr bwMode="auto">
                <a:xfrm>
                  <a:off x="1392" y="714"/>
                  <a:ext cx="1428" cy="2877"/>
                  <a:chOff x="1392" y="714"/>
                  <a:chExt cx="1428" cy="2877"/>
                </a:xfrm>
              </p:grpSpPr>
              <p:sp>
                <p:nvSpPr>
                  <p:cNvPr id="30" name="Freeform 6"/>
                  <p:cNvSpPr>
                    <a:spLocks noChangeAspect="1"/>
                  </p:cNvSpPr>
                  <p:nvPr/>
                </p:nvSpPr>
                <p:spPr bwMode="auto">
                  <a:xfrm>
                    <a:off x="1392" y="925"/>
                    <a:ext cx="1055" cy="1043"/>
                  </a:xfrm>
                  <a:custGeom>
                    <a:avLst/>
                    <a:gdLst>
                      <a:gd name="T0" fmla="*/ 2286 w 492"/>
                      <a:gd name="T1" fmla="*/ 515 h 486"/>
                      <a:gd name="T2" fmla="*/ 502 w 492"/>
                      <a:gd name="T3" fmla="*/ 515 h 486"/>
                      <a:gd name="T4" fmla="*/ 502 w 492"/>
                      <a:gd name="T5" fmla="*/ 2294 h 486"/>
                      <a:gd name="T6" fmla="*/ 8116 w 492"/>
                      <a:gd name="T7" fmla="*/ 9926 h 486"/>
                      <a:gd name="T8" fmla="*/ 9004 w 492"/>
                      <a:gd name="T9" fmla="*/ 10308 h 486"/>
                      <a:gd name="T10" fmla="*/ 9900 w 492"/>
                      <a:gd name="T11" fmla="*/ 9926 h 486"/>
                      <a:gd name="T12" fmla="*/ 9900 w 492"/>
                      <a:gd name="T13" fmla="*/ 8142 h 486"/>
                      <a:gd name="T14" fmla="*/ 2286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108" y="24"/>
                        </a:move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384" y="468"/>
                          <a:pt x="384" y="468"/>
                          <a:pt x="384" y="468"/>
                        </a:cubicBezTo>
                        <a:cubicBezTo>
                          <a:pt x="395" y="480"/>
                          <a:pt x="411" y="486"/>
                          <a:pt x="426" y="486"/>
                        </a:cubicBezTo>
                        <a:cubicBezTo>
                          <a:pt x="441" y="486"/>
                          <a:pt x="457" y="480"/>
                          <a:pt x="468" y="468"/>
                        </a:cubicBezTo>
                        <a:cubicBezTo>
                          <a:pt x="492" y="445"/>
                          <a:pt x="492" y="407"/>
                          <a:pt x="468" y="384"/>
                        </a:cubicBezTo>
                        <a:lnTo>
                          <a:pt x="108" y="24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7"/>
                  <p:cNvSpPr>
                    <a:spLocks noChangeAspect="1"/>
                  </p:cNvSpPr>
                  <p:nvPr/>
                </p:nvSpPr>
                <p:spPr bwMode="auto">
                  <a:xfrm>
                    <a:off x="1606" y="714"/>
                    <a:ext cx="1214" cy="2877"/>
                  </a:xfrm>
                  <a:custGeom>
                    <a:avLst/>
                    <a:gdLst>
                      <a:gd name="T0" fmla="*/ 11979 w 566"/>
                      <a:gd name="T1" fmla="*/ 10630 h 1340"/>
                      <a:gd name="T2" fmla="*/ 11962 w 566"/>
                      <a:gd name="T3" fmla="*/ 10561 h 1340"/>
                      <a:gd name="T4" fmla="*/ 11962 w 566"/>
                      <a:gd name="T5" fmla="*/ 10501 h 1340"/>
                      <a:gd name="T6" fmla="*/ 11938 w 566"/>
                      <a:gd name="T7" fmla="*/ 10432 h 1340"/>
                      <a:gd name="T8" fmla="*/ 11919 w 566"/>
                      <a:gd name="T9" fmla="*/ 10389 h 1340"/>
                      <a:gd name="T10" fmla="*/ 11893 w 566"/>
                      <a:gd name="T11" fmla="*/ 10321 h 1340"/>
                      <a:gd name="T12" fmla="*/ 11870 w 566"/>
                      <a:gd name="T13" fmla="*/ 10261 h 1340"/>
                      <a:gd name="T14" fmla="*/ 11850 w 566"/>
                      <a:gd name="T15" fmla="*/ 10205 h 1340"/>
                      <a:gd name="T16" fmla="*/ 11833 w 566"/>
                      <a:gd name="T17" fmla="*/ 10155 h 1340"/>
                      <a:gd name="T18" fmla="*/ 11810 w 566"/>
                      <a:gd name="T19" fmla="*/ 10095 h 1340"/>
                      <a:gd name="T20" fmla="*/ 11773 w 566"/>
                      <a:gd name="T21" fmla="*/ 10054 h 1340"/>
                      <a:gd name="T22" fmla="*/ 11722 w 566"/>
                      <a:gd name="T23" fmla="*/ 9984 h 1340"/>
                      <a:gd name="T24" fmla="*/ 11685 w 566"/>
                      <a:gd name="T25" fmla="*/ 9947 h 1340"/>
                      <a:gd name="T26" fmla="*/ 11625 w 566"/>
                      <a:gd name="T27" fmla="*/ 9878 h 1340"/>
                      <a:gd name="T28" fmla="*/ 11593 w 566"/>
                      <a:gd name="T29" fmla="*/ 9855 h 1340"/>
                      <a:gd name="T30" fmla="*/ 2291 w 566"/>
                      <a:gd name="T31" fmla="*/ 515 h 1340"/>
                      <a:gd name="T32" fmla="*/ 502 w 566"/>
                      <a:gd name="T33" fmla="*/ 515 h 1340"/>
                      <a:gd name="T34" fmla="*/ 502 w 566"/>
                      <a:gd name="T35" fmla="*/ 2295 h 1340"/>
                      <a:gd name="T36" fmla="*/ 9444 w 566"/>
                      <a:gd name="T37" fmla="*/ 11285 h 1340"/>
                      <a:gd name="T38" fmla="*/ 9444 w 566"/>
                      <a:gd name="T39" fmla="*/ 27196 h 1340"/>
                      <a:gd name="T40" fmla="*/ 10705 w 566"/>
                      <a:gd name="T41" fmla="*/ 28474 h 1340"/>
                      <a:gd name="T42" fmla="*/ 11979 w 566"/>
                      <a:gd name="T43" fmla="*/ 27196 h 1340"/>
                      <a:gd name="T44" fmla="*/ 11979 w 566"/>
                      <a:gd name="T45" fmla="*/ 10750 h 1340"/>
                      <a:gd name="T46" fmla="*/ 11979 w 566"/>
                      <a:gd name="T47" fmla="*/ 10726 h 1340"/>
                      <a:gd name="T48" fmla="*/ 11979 w 566"/>
                      <a:gd name="T49" fmla="*/ 10630 h 1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566" h="1340">
                        <a:moveTo>
                          <a:pt x="566" y="500"/>
                        </a:moveTo>
                        <a:cubicBezTo>
                          <a:pt x="566" y="499"/>
                          <a:pt x="565" y="498"/>
                          <a:pt x="565" y="497"/>
                        </a:cubicBezTo>
                        <a:cubicBezTo>
                          <a:pt x="565" y="496"/>
                          <a:pt x="565" y="495"/>
                          <a:pt x="565" y="494"/>
                        </a:cubicBezTo>
                        <a:cubicBezTo>
                          <a:pt x="565" y="493"/>
                          <a:pt x="564" y="492"/>
                          <a:pt x="564" y="491"/>
                        </a:cubicBezTo>
                        <a:cubicBezTo>
                          <a:pt x="564" y="490"/>
                          <a:pt x="564" y="489"/>
                          <a:pt x="563" y="489"/>
                        </a:cubicBezTo>
                        <a:cubicBezTo>
                          <a:pt x="563" y="488"/>
                          <a:pt x="563" y="487"/>
                          <a:pt x="562" y="486"/>
                        </a:cubicBezTo>
                        <a:cubicBezTo>
                          <a:pt x="562" y="485"/>
                          <a:pt x="562" y="484"/>
                          <a:pt x="561" y="483"/>
                        </a:cubicBezTo>
                        <a:cubicBezTo>
                          <a:pt x="561" y="482"/>
                          <a:pt x="561" y="481"/>
                          <a:pt x="560" y="480"/>
                        </a:cubicBezTo>
                        <a:cubicBezTo>
                          <a:pt x="560" y="480"/>
                          <a:pt x="559" y="479"/>
                          <a:pt x="559" y="478"/>
                        </a:cubicBezTo>
                        <a:cubicBezTo>
                          <a:pt x="558" y="477"/>
                          <a:pt x="558" y="476"/>
                          <a:pt x="558" y="475"/>
                        </a:cubicBezTo>
                        <a:cubicBezTo>
                          <a:pt x="557" y="474"/>
                          <a:pt x="556" y="474"/>
                          <a:pt x="556" y="473"/>
                        </a:cubicBezTo>
                        <a:cubicBezTo>
                          <a:pt x="555" y="472"/>
                          <a:pt x="555" y="471"/>
                          <a:pt x="554" y="470"/>
                        </a:cubicBezTo>
                        <a:cubicBezTo>
                          <a:pt x="554" y="470"/>
                          <a:pt x="553" y="469"/>
                          <a:pt x="552" y="468"/>
                        </a:cubicBezTo>
                        <a:cubicBezTo>
                          <a:pt x="551" y="467"/>
                          <a:pt x="550" y="466"/>
                          <a:pt x="549" y="465"/>
                        </a:cubicBezTo>
                        <a:cubicBezTo>
                          <a:pt x="549" y="464"/>
                          <a:pt x="549" y="464"/>
                          <a:pt x="548" y="464"/>
                        </a:cubicBezTo>
                        <a:cubicBezTo>
                          <a:pt x="108" y="24"/>
                          <a:pt x="108" y="24"/>
                          <a:pt x="108" y="24"/>
                        </a:cubicBez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446" y="531"/>
                          <a:pt x="446" y="531"/>
                          <a:pt x="446" y="531"/>
                        </a:cubicBezTo>
                        <a:cubicBezTo>
                          <a:pt x="446" y="1280"/>
                          <a:pt x="446" y="1280"/>
                          <a:pt x="446" y="1280"/>
                        </a:cubicBezTo>
                        <a:cubicBezTo>
                          <a:pt x="446" y="1313"/>
                          <a:pt x="473" y="1340"/>
                          <a:pt x="506" y="1340"/>
                        </a:cubicBezTo>
                        <a:cubicBezTo>
                          <a:pt x="539" y="1340"/>
                          <a:pt x="566" y="1313"/>
                          <a:pt x="566" y="1280"/>
                        </a:cubicBezTo>
                        <a:cubicBezTo>
                          <a:pt x="566" y="506"/>
                          <a:pt x="566" y="506"/>
                          <a:pt x="566" y="506"/>
                        </a:cubicBezTo>
                        <a:cubicBezTo>
                          <a:pt x="566" y="506"/>
                          <a:pt x="566" y="506"/>
                          <a:pt x="566" y="505"/>
                        </a:cubicBezTo>
                        <a:cubicBezTo>
                          <a:pt x="566" y="504"/>
                          <a:pt x="566" y="502"/>
                          <a:pt x="566" y="500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4" name="Group 11"/>
              <p:cNvGrpSpPr>
                <a:grpSpLocks noChangeAspect="1"/>
              </p:cNvGrpSpPr>
              <p:nvPr/>
            </p:nvGrpSpPr>
            <p:grpSpPr bwMode="auto">
              <a:xfrm rot="10564458" flipH="1">
                <a:off x="2647201" y="5267717"/>
                <a:ext cx="309584" cy="453253"/>
                <a:chOff x="1392" y="714"/>
                <a:chExt cx="2964" cy="2877"/>
              </a:xfrm>
            </p:grpSpPr>
            <p:grpSp>
              <p:nvGrpSpPr>
                <p:cNvPr id="35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2928" y="714"/>
                  <a:ext cx="1428" cy="2877"/>
                  <a:chOff x="2928" y="714"/>
                  <a:chExt cx="1428" cy="2877"/>
                </a:xfrm>
              </p:grpSpPr>
              <p:sp>
                <p:nvSpPr>
                  <p:cNvPr id="39" name="Freeform 4"/>
                  <p:cNvSpPr>
                    <a:spLocks noChangeAspect="1"/>
                  </p:cNvSpPr>
                  <p:nvPr/>
                </p:nvSpPr>
                <p:spPr bwMode="auto">
                  <a:xfrm>
                    <a:off x="3301" y="925"/>
                    <a:ext cx="1055" cy="1043"/>
                  </a:xfrm>
                  <a:custGeom>
                    <a:avLst/>
                    <a:gdLst>
                      <a:gd name="T0" fmla="*/ 9900 w 492"/>
                      <a:gd name="T1" fmla="*/ 515 h 486"/>
                      <a:gd name="T2" fmla="*/ 8116 w 492"/>
                      <a:gd name="T3" fmla="*/ 515 h 486"/>
                      <a:gd name="T4" fmla="*/ 502 w 492"/>
                      <a:gd name="T5" fmla="*/ 8142 h 486"/>
                      <a:gd name="T6" fmla="*/ 502 w 492"/>
                      <a:gd name="T7" fmla="*/ 9926 h 486"/>
                      <a:gd name="T8" fmla="*/ 1398 w 492"/>
                      <a:gd name="T9" fmla="*/ 10308 h 486"/>
                      <a:gd name="T10" fmla="*/ 2286 w 492"/>
                      <a:gd name="T11" fmla="*/ 9926 h 486"/>
                      <a:gd name="T12" fmla="*/ 9900 w 492"/>
                      <a:gd name="T13" fmla="*/ 2294 h 486"/>
                      <a:gd name="T14" fmla="*/ 9900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468" y="24"/>
                        </a:moveTo>
                        <a:cubicBezTo>
                          <a:pt x="445" y="0"/>
                          <a:pt x="407" y="0"/>
                          <a:pt x="384" y="24"/>
                        </a:cubicBezTo>
                        <a:cubicBezTo>
                          <a:pt x="24" y="384"/>
                          <a:pt x="24" y="384"/>
                          <a:pt x="24" y="384"/>
                        </a:cubicBezTo>
                        <a:cubicBezTo>
                          <a:pt x="0" y="407"/>
                          <a:pt x="0" y="445"/>
                          <a:pt x="24" y="468"/>
                        </a:cubicBezTo>
                        <a:cubicBezTo>
                          <a:pt x="35" y="480"/>
                          <a:pt x="51" y="486"/>
                          <a:pt x="66" y="486"/>
                        </a:cubicBezTo>
                        <a:cubicBezTo>
                          <a:pt x="81" y="486"/>
                          <a:pt x="97" y="480"/>
                          <a:pt x="108" y="468"/>
                        </a:cubicBezTo>
                        <a:cubicBezTo>
                          <a:pt x="468" y="108"/>
                          <a:pt x="468" y="108"/>
                          <a:pt x="468" y="108"/>
                        </a:cubicBezTo>
                        <a:cubicBezTo>
                          <a:pt x="492" y="85"/>
                          <a:pt x="492" y="47"/>
                          <a:pt x="468" y="24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5"/>
                  <p:cNvSpPr>
                    <a:spLocks noChangeAspect="1"/>
                  </p:cNvSpPr>
                  <p:nvPr/>
                </p:nvSpPr>
                <p:spPr bwMode="auto">
                  <a:xfrm>
                    <a:off x="2928" y="714"/>
                    <a:ext cx="1213" cy="2877"/>
                  </a:xfrm>
                  <a:custGeom>
                    <a:avLst/>
                    <a:gdLst>
                      <a:gd name="T0" fmla="*/ 11436 w 566"/>
                      <a:gd name="T1" fmla="*/ 2295 h 1340"/>
                      <a:gd name="T2" fmla="*/ 11436 w 566"/>
                      <a:gd name="T3" fmla="*/ 515 h 1340"/>
                      <a:gd name="T4" fmla="*/ 9668 w 566"/>
                      <a:gd name="T5" fmla="*/ 515 h 1340"/>
                      <a:gd name="T6" fmla="*/ 386 w 566"/>
                      <a:gd name="T7" fmla="*/ 9855 h 1340"/>
                      <a:gd name="T8" fmla="*/ 386 w 566"/>
                      <a:gd name="T9" fmla="*/ 9855 h 1340"/>
                      <a:gd name="T10" fmla="*/ 294 w 566"/>
                      <a:gd name="T11" fmla="*/ 9947 h 1340"/>
                      <a:gd name="T12" fmla="*/ 257 w 566"/>
                      <a:gd name="T13" fmla="*/ 9984 h 1340"/>
                      <a:gd name="T14" fmla="*/ 206 w 566"/>
                      <a:gd name="T15" fmla="*/ 10054 h 1340"/>
                      <a:gd name="T16" fmla="*/ 165 w 566"/>
                      <a:gd name="T17" fmla="*/ 10095 h 1340"/>
                      <a:gd name="T18" fmla="*/ 148 w 566"/>
                      <a:gd name="T19" fmla="*/ 10155 h 1340"/>
                      <a:gd name="T20" fmla="*/ 129 w 566"/>
                      <a:gd name="T21" fmla="*/ 10205 h 1340"/>
                      <a:gd name="T22" fmla="*/ 109 w 566"/>
                      <a:gd name="T23" fmla="*/ 10261 h 1340"/>
                      <a:gd name="T24" fmla="*/ 88 w 566"/>
                      <a:gd name="T25" fmla="*/ 10321 h 1340"/>
                      <a:gd name="T26" fmla="*/ 60 w 566"/>
                      <a:gd name="T27" fmla="*/ 10389 h 1340"/>
                      <a:gd name="T28" fmla="*/ 41 w 566"/>
                      <a:gd name="T29" fmla="*/ 10432 h 1340"/>
                      <a:gd name="T30" fmla="*/ 19 w 566"/>
                      <a:gd name="T31" fmla="*/ 10501 h 1340"/>
                      <a:gd name="T32" fmla="*/ 19 w 566"/>
                      <a:gd name="T33" fmla="*/ 10578 h 1340"/>
                      <a:gd name="T34" fmla="*/ 0 w 566"/>
                      <a:gd name="T35" fmla="*/ 10630 h 1340"/>
                      <a:gd name="T36" fmla="*/ 0 w 566"/>
                      <a:gd name="T37" fmla="*/ 10750 h 1340"/>
                      <a:gd name="T38" fmla="*/ 0 w 566"/>
                      <a:gd name="T39" fmla="*/ 27196 h 1340"/>
                      <a:gd name="T40" fmla="*/ 1267 w 566"/>
                      <a:gd name="T41" fmla="*/ 28474 h 1340"/>
                      <a:gd name="T42" fmla="*/ 2531 w 566"/>
                      <a:gd name="T43" fmla="*/ 27196 h 1340"/>
                      <a:gd name="T44" fmla="*/ 2531 w 566"/>
                      <a:gd name="T45" fmla="*/ 11285 h 1340"/>
                      <a:gd name="T46" fmla="*/ 11436 w 566"/>
                      <a:gd name="T47" fmla="*/ 2295 h 13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566" h="1340">
                        <a:moveTo>
                          <a:pt x="542" y="108"/>
                        </a:moveTo>
                        <a:cubicBezTo>
                          <a:pt x="566" y="85"/>
                          <a:pt x="566" y="47"/>
                          <a:pt x="542" y="24"/>
                        </a:cubicBezTo>
                        <a:cubicBezTo>
                          <a:pt x="519" y="0"/>
                          <a:pt x="481" y="0"/>
                          <a:pt x="458" y="2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6" y="465"/>
                          <a:pt x="15" y="466"/>
                          <a:pt x="14" y="468"/>
                        </a:cubicBezTo>
                        <a:cubicBezTo>
                          <a:pt x="13" y="469"/>
                          <a:pt x="13" y="469"/>
                          <a:pt x="12" y="470"/>
                        </a:cubicBezTo>
                        <a:cubicBezTo>
                          <a:pt x="11" y="471"/>
                          <a:pt x="11" y="472"/>
                          <a:pt x="10" y="473"/>
                        </a:cubicBezTo>
                        <a:cubicBezTo>
                          <a:pt x="10" y="474"/>
                          <a:pt x="9" y="474"/>
                          <a:pt x="8" y="475"/>
                        </a:cubicBezTo>
                        <a:cubicBezTo>
                          <a:pt x="8" y="476"/>
                          <a:pt x="8" y="477"/>
                          <a:pt x="7" y="478"/>
                        </a:cubicBezTo>
                        <a:cubicBezTo>
                          <a:pt x="7" y="479"/>
                          <a:pt x="6" y="480"/>
                          <a:pt x="6" y="480"/>
                        </a:cubicBezTo>
                        <a:cubicBezTo>
                          <a:pt x="5" y="481"/>
                          <a:pt x="5" y="482"/>
                          <a:pt x="5" y="483"/>
                        </a:cubicBezTo>
                        <a:cubicBezTo>
                          <a:pt x="4" y="484"/>
                          <a:pt x="4" y="485"/>
                          <a:pt x="4" y="486"/>
                        </a:cubicBezTo>
                        <a:cubicBezTo>
                          <a:pt x="3" y="487"/>
                          <a:pt x="3" y="488"/>
                          <a:pt x="3" y="489"/>
                        </a:cubicBezTo>
                        <a:cubicBezTo>
                          <a:pt x="2" y="490"/>
                          <a:pt x="2" y="490"/>
                          <a:pt x="2" y="491"/>
                        </a:cubicBezTo>
                        <a:cubicBezTo>
                          <a:pt x="2" y="492"/>
                          <a:pt x="1" y="493"/>
                          <a:pt x="1" y="494"/>
                        </a:cubicBezTo>
                        <a:cubicBezTo>
                          <a:pt x="1" y="495"/>
                          <a:pt x="1" y="497"/>
                          <a:pt x="1" y="498"/>
                        </a:cubicBezTo>
                        <a:cubicBezTo>
                          <a:pt x="1" y="498"/>
                          <a:pt x="0" y="499"/>
                          <a:pt x="0" y="500"/>
                        </a:cubicBezTo>
                        <a:cubicBezTo>
                          <a:pt x="0" y="502"/>
                          <a:pt x="0" y="504"/>
                          <a:pt x="0" y="506"/>
                        </a:cubicBezTo>
                        <a:cubicBezTo>
                          <a:pt x="0" y="1280"/>
                          <a:pt x="0" y="1280"/>
                          <a:pt x="0" y="1280"/>
                        </a:cubicBezTo>
                        <a:cubicBezTo>
                          <a:pt x="0" y="1313"/>
                          <a:pt x="27" y="1340"/>
                          <a:pt x="60" y="1340"/>
                        </a:cubicBezTo>
                        <a:cubicBezTo>
                          <a:pt x="93" y="1340"/>
                          <a:pt x="120" y="1313"/>
                          <a:pt x="120" y="1280"/>
                        </a:cubicBezTo>
                        <a:cubicBezTo>
                          <a:pt x="120" y="531"/>
                          <a:pt x="120" y="531"/>
                          <a:pt x="120" y="531"/>
                        </a:cubicBezTo>
                        <a:lnTo>
                          <a:pt x="542" y="108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6" name="Group 10"/>
                <p:cNvGrpSpPr>
                  <a:grpSpLocks noChangeAspect="1"/>
                </p:cNvGrpSpPr>
                <p:nvPr/>
              </p:nvGrpSpPr>
              <p:grpSpPr bwMode="auto">
                <a:xfrm>
                  <a:off x="1392" y="714"/>
                  <a:ext cx="1428" cy="2877"/>
                  <a:chOff x="1392" y="714"/>
                  <a:chExt cx="1428" cy="2877"/>
                </a:xfrm>
              </p:grpSpPr>
              <p:sp>
                <p:nvSpPr>
                  <p:cNvPr id="37" name="Freeform 6"/>
                  <p:cNvSpPr>
                    <a:spLocks noChangeAspect="1"/>
                  </p:cNvSpPr>
                  <p:nvPr/>
                </p:nvSpPr>
                <p:spPr bwMode="auto">
                  <a:xfrm>
                    <a:off x="1392" y="925"/>
                    <a:ext cx="1055" cy="1043"/>
                  </a:xfrm>
                  <a:custGeom>
                    <a:avLst/>
                    <a:gdLst>
                      <a:gd name="T0" fmla="*/ 2286 w 492"/>
                      <a:gd name="T1" fmla="*/ 515 h 486"/>
                      <a:gd name="T2" fmla="*/ 502 w 492"/>
                      <a:gd name="T3" fmla="*/ 515 h 486"/>
                      <a:gd name="T4" fmla="*/ 502 w 492"/>
                      <a:gd name="T5" fmla="*/ 2294 h 486"/>
                      <a:gd name="T6" fmla="*/ 8116 w 492"/>
                      <a:gd name="T7" fmla="*/ 9926 h 486"/>
                      <a:gd name="T8" fmla="*/ 9004 w 492"/>
                      <a:gd name="T9" fmla="*/ 10308 h 486"/>
                      <a:gd name="T10" fmla="*/ 9900 w 492"/>
                      <a:gd name="T11" fmla="*/ 9926 h 486"/>
                      <a:gd name="T12" fmla="*/ 9900 w 492"/>
                      <a:gd name="T13" fmla="*/ 8142 h 486"/>
                      <a:gd name="T14" fmla="*/ 2286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108" y="24"/>
                        </a:move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384" y="468"/>
                          <a:pt x="384" y="468"/>
                          <a:pt x="384" y="468"/>
                        </a:cubicBezTo>
                        <a:cubicBezTo>
                          <a:pt x="395" y="480"/>
                          <a:pt x="411" y="486"/>
                          <a:pt x="426" y="486"/>
                        </a:cubicBezTo>
                        <a:cubicBezTo>
                          <a:pt x="441" y="486"/>
                          <a:pt x="457" y="480"/>
                          <a:pt x="468" y="468"/>
                        </a:cubicBezTo>
                        <a:cubicBezTo>
                          <a:pt x="492" y="445"/>
                          <a:pt x="492" y="407"/>
                          <a:pt x="468" y="384"/>
                        </a:cubicBezTo>
                        <a:lnTo>
                          <a:pt x="108" y="24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7"/>
                  <p:cNvSpPr>
                    <a:spLocks noChangeAspect="1"/>
                  </p:cNvSpPr>
                  <p:nvPr/>
                </p:nvSpPr>
                <p:spPr bwMode="auto">
                  <a:xfrm>
                    <a:off x="1606" y="714"/>
                    <a:ext cx="1214" cy="2877"/>
                  </a:xfrm>
                  <a:custGeom>
                    <a:avLst/>
                    <a:gdLst>
                      <a:gd name="T0" fmla="*/ 11979 w 566"/>
                      <a:gd name="T1" fmla="*/ 10630 h 1340"/>
                      <a:gd name="T2" fmla="*/ 11962 w 566"/>
                      <a:gd name="T3" fmla="*/ 10561 h 1340"/>
                      <a:gd name="T4" fmla="*/ 11962 w 566"/>
                      <a:gd name="T5" fmla="*/ 10501 h 1340"/>
                      <a:gd name="T6" fmla="*/ 11938 w 566"/>
                      <a:gd name="T7" fmla="*/ 10432 h 1340"/>
                      <a:gd name="T8" fmla="*/ 11919 w 566"/>
                      <a:gd name="T9" fmla="*/ 10389 h 1340"/>
                      <a:gd name="T10" fmla="*/ 11893 w 566"/>
                      <a:gd name="T11" fmla="*/ 10321 h 1340"/>
                      <a:gd name="T12" fmla="*/ 11870 w 566"/>
                      <a:gd name="T13" fmla="*/ 10261 h 1340"/>
                      <a:gd name="T14" fmla="*/ 11850 w 566"/>
                      <a:gd name="T15" fmla="*/ 10205 h 1340"/>
                      <a:gd name="T16" fmla="*/ 11833 w 566"/>
                      <a:gd name="T17" fmla="*/ 10155 h 1340"/>
                      <a:gd name="T18" fmla="*/ 11810 w 566"/>
                      <a:gd name="T19" fmla="*/ 10095 h 1340"/>
                      <a:gd name="T20" fmla="*/ 11773 w 566"/>
                      <a:gd name="T21" fmla="*/ 10054 h 1340"/>
                      <a:gd name="T22" fmla="*/ 11722 w 566"/>
                      <a:gd name="T23" fmla="*/ 9984 h 1340"/>
                      <a:gd name="T24" fmla="*/ 11685 w 566"/>
                      <a:gd name="T25" fmla="*/ 9947 h 1340"/>
                      <a:gd name="T26" fmla="*/ 11625 w 566"/>
                      <a:gd name="T27" fmla="*/ 9878 h 1340"/>
                      <a:gd name="T28" fmla="*/ 11593 w 566"/>
                      <a:gd name="T29" fmla="*/ 9855 h 1340"/>
                      <a:gd name="T30" fmla="*/ 2291 w 566"/>
                      <a:gd name="T31" fmla="*/ 515 h 1340"/>
                      <a:gd name="T32" fmla="*/ 502 w 566"/>
                      <a:gd name="T33" fmla="*/ 515 h 1340"/>
                      <a:gd name="T34" fmla="*/ 502 w 566"/>
                      <a:gd name="T35" fmla="*/ 2295 h 1340"/>
                      <a:gd name="T36" fmla="*/ 9444 w 566"/>
                      <a:gd name="T37" fmla="*/ 11285 h 1340"/>
                      <a:gd name="T38" fmla="*/ 9444 w 566"/>
                      <a:gd name="T39" fmla="*/ 27196 h 1340"/>
                      <a:gd name="T40" fmla="*/ 10705 w 566"/>
                      <a:gd name="T41" fmla="*/ 28474 h 1340"/>
                      <a:gd name="T42" fmla="*/ 11979 w 566"/>
                      <a:gd name="T43" fmla="*/ 27196 h 1340"/>
                      <a:gd name="T44" fmla="*/ 11979 w 566"/>
                      <a:gd name="T45" fmla="*/ 10750 h 1340"/>
                      <a:gd name="T46" fmla="*/ 11979 w 566"/>
                      <a:gd name="T47" fmla="*/ 10726 h 1340"/>
                      <a:gd name="T48" fmla="*/ 11979 w 566"/>
                      <a:gd name="T49" fmla="*/ 10630 h 1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566" h="1340">
                        <a:moveTo>
                          <a:pt x="566" y="500"/>
                        </a:moveTo>
                        <a:cubicBezTo>
                          <a:pt x="566" y="499"/>
                          <a:pt x="565" y="498"/>
                          <a:pt x="565" y="497"/>
                        </a:cubicBezTo>
                        <a:cubicBezTo>
                          <a:pt x="565" y="496"/>
                          <a:pt x="565" y="495"/>
                          <a:pt x="565" y="494"/>
                        </a:cubicBezTo>
                        <a:cubicBezTo>
                          <a:pt x="565" y="493"/>
                          <a:pt x="564" y="492"/>
                          <a:pt x="564" y="491"/>
                        </a:cubicBezTo>
                        <a:cubicBezTo>
                          <a:pt x="564" y="490"/>
                          <a:pt x="564" y="489"/>
                          <a:pt x="563" y="489"/>
                        </a:cubicBezTo>
                        <a:cubicBezTo>
                          <a:pt x="563" y="488"/>
                          <a:pt x="563" y="487"/>
                          <a:pt x="562" y="486"/>
                        </a:cubicBezTo>
                        <a:cubicBezTo>
                          <a:pt x="562" y="485"/>
                          <a:pt x="562" y="484"/>
                          <a:pt x="561" y="483"/>
                        </a:cubicBezTo>
                        <a:cubicBezTo>
                          <a:pt x="561" y="482"/>
                          <a:pt x="561" y="481"/>
                          <a:pt x="560" y="480"/>
                        </a:cubicBezTo>
                        <a:cubicBezTo>
                          <a:pt x="560" y="480"/>
                          <a:pt x="559" y="479"/>
                          <a:pt x="559" y="478"/>
                        </a:cubicBezTo>
                        <a:cubicBezTo>
                          <a:pt x="558" y="477"/>
                          <a:pt x="558" y="476"/>
                          <a:pt x="558" y="475"/>
                        </a:cubicBezTo>
                        <a:cubicBezTo>
                          <a:pt x="557" y="474"/>
                          <a:pt x="556" y="474"/>
                          <a:pt x="556" y="473"/>
                        </a:cubicBezTo>
                        <a:cubicBezTo>
                          <a:pt x="555" y="472"/>
                          <a:pt x="555" y="471"/>
                          <a:pt x="554" y="470"/>
                        </a:cubicBezTo>
                        <a:cubicBezTo>
                          <a:pt x="554" y="470"/>
                          <a:pt x="553" y="469"/>
                          <a:pt x="552" y="468"/>
                        </a:cubicBezTo>
                        <a:cubicBezTo>
                          <a:pt x="551" y="467"/>
                          <a:pt x="550" y="466"/>
                          <a:pt x="549" y="465"/>
                        </a:cubicBezTo>
                        <a:cubicBezTo>
                          <a:pt x="549" y="464"/>
                          <a:pt x="549" y="464"/>
                          <a:pt x="548" y="464"/>
                        </a:cubicBezTo>
                        <a:cubicBezTo>
                          <a:pt x="108" y="24"/>
                          <a:pt x="108" y="24"/>
                          <a:pt x="108" y="24"/>
                        </a:cubicBez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446" y="531"/>
                          <a:pt x="446" y="531"/>
                          <a:pt x="446" y="531"/>
                        </a:cubicBezTo>
                        <a:cubicBezTo>
                          <a:pt x="446" y="1280"/>
                          <a:pt x="446" y="1280"/>
                          <a:pt x="446" y="1280"/>
                        </a:cubicBezTo>
                        <a:cubicBezTo>
                          <a:pt x="446" y="1313"/>
                          <a:pt x="473" y="1340"/>
                          <a:pt x="506" y="1340"/>
                        </a:cubicBezTo>
                        <a:cubicBezTo>
                          <a:pt x="539" y="1340"/>
                          <a:pt x="566" y="1313"/>
                          <a:pt x="566" y="1280"/>
                        </a:cubicBezTo>
                        <a:cubicBezTo>
                          <a:pt x="566" y="506"/>
                          <a:pt x="566" y="506"/>
                          <a:pt x="566" y="506"/>
                        </a:cubicBezTo>
                        <a:cubicBezTo>
                          <a:pt x="566" y="506"/>
                          <a:pt x="566" y="506"/>
                          <a:pt x="566" y="505"/>
                        </a:cubicBezTo>
                        <a:cubicBezTo>
                          <a:pt x="566" y="504"/>
                          <a:pt x="566" y="502"/>
                          <a:pt x="566" y="500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41" name="Group 11"/>
              <p:cNvGrpSpPr>
                <a:grpSpLocks noChangeAspect="1"/>
              </p:cNvGrpSpPr>
              <p:nvPr/>
            </p:nvGrpSpPr>
            <p:grpSpPr bwMode="auto">
              <a:xfrm rot="10564458" flipH="1">
                <a:off x="3766441" y="5338392"/>
                <a:ext cx="285278" cy="417668"/>
                <a:chOff x="1392" y="714"/>
                <a:chExt cx="2964" cy="2877"/>
              </a:xfrm>
            </p:grpSpPr>
            <p:grpSp>
              <p:nvGrpSpPr>
                <p:cNvPr id="42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2928" y="714"/>
                  <a:ext cx="1428" cy="2877"/>
                  <a:chOff x="2928" y="714"/>
                  <a:chExt cx="1428" cy="2877"/>
                </a:xfrm>
              </p:grpSpPr>
              <p:sp>
                <p:nvSpPr>
                  <p:cNvPr id="46" name="Freeform 4"/>
                  <p:cNvSpPr>
                    <a:spLocks noChangeAspect="1"/>
                  </p:cNvSpPr>
                  <p:nvPr/>
                </p:nvSpPr>
                <p:spPr bwMode="auto">
                  <a:xfrm>
                    <a:off x="3301" y="925"/>
                    <a:ext cx="1055" cy="1043"/>
                  </a:xfrm>
                  <a:custGeom>
                    <a:avLst/>
                    <a:gdLst>
                      <a:gd name="T0" fmla="*/ 9900 w 492"/>
                      <a:gd name="T1" fmla="*/ 515 h 486"/>
                      <a:gd name="T2" fmla="*/ 8116 w 492"/>
                      <a:gd name="T3" fmla="*/ 515 h 486"/>
                      <a:gd name="T4" fmla="*/ 502 w 492"/>
                      <a:gd name="T5" fmla="*/ 8142 h 486"/>
                      <a:gd name="T6" fmla="*/ 502 w 492"/>
                      <a:gd name="T7" fmla="*/ 9926 h 486"/>
                      <a:gd name="T8" fmla="*/ 1398 w 492"/>
                      <a:gd name="T9" fmla="*/ 10308 h 486"/>
                      <a:gd name="T10" fmla="*/ 2286 w 492"/>
                      <a:gd name="T11" fmla="*/ 9926 h 486"/>
                      <a:gd name="T12" fmla="*/ 9900 w 492"/>
                      <a:gd name="T13" fmla="*/ 2294 h 486"/>
                      <a:gd name="T14" fmla="*/ 9900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468" y="24"/>
                        </a:moveTo>
                        <a:cubicBezTo>
                          <a:pt x="445" y="0"/>
                          <a:pt x="407" y="0"/>
                          <a:pt x="384" y="24"/>
                        </a:cubicBezTo>
                        <a:cubicBezTo>
                          <a:pt x="24" y="384"/>
                          <a:pt x="24" y="384"/>
                          <a:pt x="24" y="384"/>
                        </a:cubicBezTo>
                        <a:cubicBezTo>
                          <a:pt x="0" y="407"/>
                          <a:pt x="0" y="445"/>
                          <a:pt x="24" y="468"/>
                        </a:cubicBezTo>
                        <a:cubicBezTo>
                          <a:pt x="35" y="480"/>
                          <a:pt x="51" y="486"/>
                          <a:pt x="66" y="486"/>
                        </a:cubicBezTo>
                        <a:cubicBezTo>
                          <a:pt x="81" y="486"/>
                          <a:pt x="97" y="480"/>
                          <a:pt x="108" y="468"/>
                        </a:cubicBezTo>
                        <a:cubicBezTo>
                          <a:pt x="468" y="108"/>
                          <a:pt x="468" y="108"/>
                          <a:pt x="468" y="108"/>
                        </a:cubicBezTo>
                        <a:cubicBezTo>
                          <a:pt x="492" y="85"/>
                          <a:pt x="492" y="47"/>
                          <a:pt x="468" y="24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7" name="Freeform 5"/>
                  <p:cNvSpPr>
                    <a:spLocks noChangeAspect="1"/>
                  </p:cNvSpPr>
                  <p:nvPr/>
                </p:nvSpPr>
                <p:spPr bwMode="auto">
                  <a:xfrm>
                    <a:off x="2928" y="714"/>
                    <a:ext cx="1213" cy="2877"/>
                  </a:xfrm>
                  <a:custGeom>
                    <a:avLst/>
                    <a:gdLst>
                      <a:gd name="T0" fmla="*/ 11436 w 566"/>
                      <a:gd name="T1" fmla="*/ 2295 h 1340"/>
                      <a:gd name="T2" fmla="*/ 11436 w 566"/>
                      <a:gd name="T3" fmla="*/ 515 h 1340"/>
                      <a:gd name="T4" fmla="*/ 9668 w 566"/>
                      <a:gd name="T5" fmla="*/ 515 h 1340"/>
                      <a:gd name="T6" fmla="*/ 386 w 566"/>
                      <a:gd name="T7" fmla="*/ 9855 h 1340"/>
                      <a:gd name="T8" fmla="*/ 386 w 566"/>
                      <a:gd name="T9" fmla="*/ 9855 h 1340"/>
                      <a:gd name="T10" fmla="*/ 294 w 566"/>
                      <a:gd name="T11" fmla="*/ 9947 h 1340"/>
                      <a:gd name="T12" fmla="*/ 257 w 566"/>
                      <a:gd name="T13" fmla="*/ 9984 h 1340"/>
                      <a:gd name="T14" fmla="*/ 206 w 566"/>
                      <a:gd name="T15" fmla="*/ 10054 h 1340"/>
                      <a:gd name="T16" fmla="*/ 165 w 566"/>
                      <a:gd name="T17" fmla="*/ 10095 h 1340"/>
                      <a:gd name="T18" fmla="*/ 148 w 566"/>
                      <a:gd name="T19" fmla="*/ 10155 h 1340"/>
                      <a:gd name="T20" fmla="*/ 129 w 566"/>
                      <a:gd name="T21" fmla="*/ 10205 h 1340"/>
                      <a:gd name="T22" fmla="*/ 109 w 566"/>
                      <a:gd name="T23" fmla="*/ 10261 h 1340"/>
                      <a:gd name="T24" fmla="*/ 88 w 566"/>
                      <a:gd name="T25" fmla="*/ 10321 h 1340"/>
                      <a:gd name="T26" fmla="*/ 60 w 566"/>
                      <a:gd name="T27" fmla="*/ 10389 h 1340"/>
                      <a:gd name="T28" fmla="*/ 41 w 566"/>
                      <a:gd name="T29" fmla="*/ 10432 h 1340"/>
                      <a:gd name="T30" fmla="*/ 19 w 566"/>
                      <a:gd name="T31" fmla="*/ 10501 h 1340"/>
                      <a:gd name="T32" fmla="*/ 19 w 566"/>
                      <a:gd name="T33" fmla="*/ 10578 h 1340"/>
                      <a:gd name="T34" fmla="*/ 0 w 566"/>
                      <a:gd name="T35" fmla="*/ 10630 h 1340"/>
                      <a:gd name="T36" fmla="*/ 0 w 566"/>
                      <a:gd name="T37" fmla="*/ 10750 h 1340"/>
                      <a:gd name="T38" fmla="*/ 0 w 566"/>
                      <a:gd name="T39" fmla="*/ 27196 h 1340"/>
                      <a:gd name="T40" fmla="*/ 1267 w 566"/>
                      <a:gd name="T41" fmla="*/ 28474 h 1340"/>
                      <a:gd name="T42" fmla="*/ 2531 w 566"/>
                      <a:gd name="T43" fmla="*/ 27196 h 1340"/>
                      <a:gd name="T44" fmla="*/ 2531 w 566"/>
                      <a:gd name="T45" fmla="*/ 11285 h 1340"/>
                      <a:gd name="T46" fmla="*/ 11436 w 566"/>
                      <a:gd name="T47" fmla="*/ 2295 h 13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566" h="1340">
                        <a:moveTo>
                          <a:pt x="542" y="108"/>
                        </a:moveTo>
                        <a:cubicBezTo>
                          <a:pt x="566" y="85"/>
                          <a:pt x="566" y="47"/>
                          <a:pt x="542" y="24"/>
                        </a:cubicBezTo>
                        <a:cubicBezTo>
                          <a:pt x="519" y="0"/>
                          <a:pt x="481" y="0"/>
                          <a:pt x="458" y="2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6" y="465"/>
                          <a:pt x="15" y="466"/>
                          <a:pt x="14" y="468"/>
                        </a:cubicBezTo>
                        <a:cubicBezTo>
                          <a:pt x="13" y="469"/>
                          <a:pt x="13" y="469"/>
                          <a:pt x="12" y="470"/>
                        </a:cubicBezTo>
                        <a:cubicBezTo>
                          <a:pt x="11" y="471"/>
                          <a:pt x="11" y="472"/>
                          <a:pt x="10" y="473"/>
                        </a:cubicBezTo>
                        <a:cubicBezTo>
                          <a:pt x="10" y="474"/>
                          <a:pt x="9" y="474"/>
                          <a:pt x="8" y="475"/>
                        </a:cubicBezTo>
                        <a:cubicBezTo>
                          <a:pt x="8" y="476"/>
                          <a:pt x="8" y="477"/>
                          <a:pt x="7" y="478"/>
                        </a:cubicBezTo>
                        <a:cubicBezTo>
                          <a:pt x="7" y="479"/>
                          <a:pt x="6" y="480"/>
                          <a:pt x="6" y="480"/>
                        </a:cubicBezTo>
                        <a:cubicBezTo>
                          <a:pt x="5" y="481"/>
                          <a:pt x="5" y="482"/>
                          <a:pt x="5" y="483"/>
                        </a:cubicBezTo>
                        <a:cubicBezTo>
                          <a:pt x="4" y="484"/>
                          <a:pt x="4" y="485"/>
                          <a:pt x="4" y="486"/>
                        </a:cubicBezTo>
                        <a:cubicBezTo>
                          <a:pt x="3" y="487"/>
                          <a:pt x="3" y="488"/>
                          <a:pt x="3" y="489"/>
                        </a:cubicBezTo>
                        <a:cubicBezTo>
                          <a:pt x="2" y="490"/>
                          <a:pt x="2" y="490"/>
                          <a:pt x="2" y="491"/>
                        </a:cubicBezTo>
                        <a:cubicBezTo>
                          <a:pt x="2" y="492"/>
                          <a:pt x="1" y="493"/>
                          <a:pt x="1" y="494"/>
                        </a:cubicBezTo>
                        <a:cubicBezTo>
                          <a:pt x="1" y="495"/>
                          <a:pt x="1" y="497"/>
                          <a:pt x="1" y="498"/>
                        </a:cubicBezTo>
                        <a:cubicBezTo>
                          <a:pt x="1" y="498"/>
                          <a:pt x="0" y="499"/>
                          <a:pt x="0" y="500"/>
                        </a:cubicBezTo>
                        <a:cubicBezTo>
                          <a:pt x="0" y="502"/>
                          <a:pt x="0" y="504"/>
                          <a:pt x="0" y="506"/>
                        </a:cubicBezTo>
                        <a:cubicBezTo>
                          <a:pt x="0" y="1280"/>
                          <a:pt x="0" y="1280"/>
                          <a:pt x="0" y="1280"/>
                        </a:cubicBezTo>
                        <a:cubicBezTo>
                          <a:pt x="0" y="1313"/>
                          <a:pt x="27" y="1340"/>
                          <a:pt x="60" y="1340"/>
                        </a:cubicBezTo>
                        <a:cubicBezTo>
                          <a:pt x="93" y="1340"/>
                          <a:pt x="120" y="1313"/>
                          <a:pt x="120" y="1280"/>
                        </a:cubicBezTo>
                        <a:cubicBezTo>
                          <a:pt x="120" y="531"/>
                          <a:pt x="120" y="531"/>
                          <a:pt x="120" y="531"/>
                        </a:cubicBezTo>
                        <a:lnTo>
                          <a:pt x="542" y="108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3" name="Group 10"/>
                <p:cNvGrpSpPr>
                  <a:grpSpLocks noChangeAspect="1"/>
                </p:cNvGrpSpPr>
                <p:nvPr/>
              </p:nvGrpSpPr>
              <p:grpSpPr bwMode="auto">
                <a:xfrm>
                  <a:off x="1392" y="714"/>
                  <a:ext cx="1428" cy="2877"/>
                  <a:chOff x="1392" y="714"/>
                  <a:chExt cx="1428" cy="2877"/>
                </a:xfrm>
              </p:grpSpPr>
              <p:sp>
                <p:nvSpPr>
                  <p:cNvPr id="44" name="Freeform 6"/>
                  <p:cNvSpPr>
                    <a:spLocks noChangeAspect="1"/>
                  </p:cNvSpPr>
                  <p:nvPr/>
                </p:nvSpPr>
                <p:spPr bwMode="auto">
                  <a:xfrm>
                    <a:off x="1392" y="925"/>
                    <a:ext cx="1055" cy="1043"/>
                  </a:xfrm>
                  <a:custGeom>
                    <a:avLst/>
                    <a:gdLst>
                      <a:gd name="T0" fmla="*/ 2286 w 492"/>
                      <a:gd name="T1" fmla="*/ 515 h 486"/>
                      <a:gd name="T2" fmla="*/ 502 w 492"/>
                      <a:gd name="T3" fmla="*/ 515 h 486"/>
                      <a:gd name="T4" fmla="*/ 502 w 492"/>
                      <a:gd name="T5" fmla="*/ 2294 h 486"/>
                      <a:gd name="T6" fmla="*/ 8116 w 492"/>
                      <a:gd name="T7" fmla="*/ 9926 h 486"/>
                      <a:gd name="T8" fmla="*/ 9004 w 492"/>
                      <a:gd name="T9" fmla="*/ 10308 h 486"/>
                      <a:gd name="T10" fmla="*/ 9900 w 492"/>
                      <a:gd name="T11" fmla="*/ 9926 h 486"/>
                      <a:gd name="T12" fmla="*/ 9900 w 492"/>
                      <a:gd name="T13" fmla="*/ 8142 h 486"/>
                      <a:gd name="T14" fmla="*/ 2286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108" y="24"/>
                        </a:move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384" y="468"/>
                          <a:pt x="384" y="468"/>
                          <a:pt x="384" y="468"/>
                        </a:cubicBezTo>
                        <a:cubicBezTo>
                          <a:pt x="395" y="480"/>
                          <a:pt x="411" y="486"/>
                          <a:pt x="426" y="486"/>
                        </a:cubicBezTo>
                        <a:cubicBezTo>
                          <a:pt x="441" y="486"/>
                          <a:pt x="457" y="480"/>
                          <a:pt x="468" y="468"/>
                        </a:cubicBezTo>
                        <a:cubicBezTo>
                          <a:pt x="492" y="445"/>
                          <a:pt x="492" y="407"/>
                          <a:pt x="468" y="384"/>
                        </a:cubicBezTo>
                        <a:lnTo>
                          <a:pt x="108" y="24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7"/>
                  <p:cNvSpPr>
                    <a:spLocks noChangeAspect="1"/>
                  </p:cNvSpPr>
                  <p:nvPr/>
                </p:nvSpPr>
                <p:spPr bwMode="auto">
                  <a:xfrm>
                    <a:off x="1606" y="714"/>
                    <a:ext cx="1214" cy="2877"/>
                  </a:xfrm>
                  <a:custGeom>
                    <a:avLst/>
                    <a:gdLst>
                      <a:gd name="T0" fmla="*/ 11979 w 566"/>
                      <a:gd name="T1" fmla="*/ 10630 h 1340"/>
                      <a:gd name="T2" fmla="*/ 11962 w 566"/>
                      <a:gd name="T3" fmla="*/ 10561 h 1340"/>
                      <a:gd name="T4" fmla="*/ 11962 w 566"/>
                      <a:gd name="T5" fmla="*/ 10501 h 1340"/>
                      <a:gd name="T6" fmla="*/ 11938 w 566"/>
                      <a:gd name="T7" fmla="*/ 10432 h 1340"/>
                      <a:gd name="T8" fmla="*/ 11919 w 566"/>
                      <a:gd name="T9" fmla="*/ 10389 h 1340"/>
                      <a:gd name="T10" fmla="*/ 11893 w 566"/>
                      <a:gd name="T11" fmla="*/ 10321 h 1340"/>
                      <a:gd name="T12" fmla="*/ 11870 w 566"/>
                      <a:gd name="T13" fmla="*/ 10261 h 1340"/>
                      <a:gd name="T14" fmla="*/ 11850 w 566"/>
                      <a:gd name="T15" fmla="*/ 10205 h 1340"/>
                      <a:gd name="T16" fmla="*/ 11833 w 566"/>
                      <a:gd name="T17" fmla="*/ 10155 h 1340"/>
                      <a:gd name="T18" fmla="*/ 11810 w 566"/>
                      <a:gd name="T19" fmla="*/ 10095 h 1340"/>
                      <a:gd name="T20" fmla="*/ 11773 w 566"/>
                      <a:gd name="T21" fmla="*/ 10054 h 1340"/>
                      <a:gd name="T22" fmla="*/ 11722 w 566"/>
                      <a:gd name="T23" fmla="*/ 9984 h 1340"/>
                      <a:gd name="T24" fmla="*/ 11685 w 566"/>
                      <a:gd name="T25" fmla="*/ 9947 h 1340"/>
                      <a:gd name="T26" fmla="*/ 11625 w 566"/>
                      <a:gd name="T27" fmla="*/ 9878 h 1340"/>
                      <a:gd name="T28" fmla="*/ 11593 w 566"/>
                      <a:gd name="T29" fmla="*/ 9855 h 1340"/>
                      <a:gd name="T30" fmla="*/ 2291 w 566"/>
                      <a:gd name="T31" fmla="*/ 515 h 1340"/>
                      <a:gd name="T32" fmla="*/ 502 w 566"/>
                      <a:gd name="T33" fmla="*/ 515 h 1340"/>
                      <a:gd name="T34" fmla="*/ 502 w 566"/>
                      <a:gd name="T35" fmla="*/ 2295 h 1340"/>
                      <a:gd name="T36" fmla="*/ 9444 w 566"/>
                      <a:gd name="T37" fmla="*/ 11285 h 1340"/>
                      <a:gd name="T38" fmla="*/ 9444 w 566"/>
                      <a:gd name="T39" fmla="*/ 27196 h 1340"/>
                      <a:gd name="T40" fmla="*/ 10705 w 566"/>
                      <a:gd name="T41" fmla="*/ 28474 h 1340"/>
                      <a:gd name="T42" fmla="*/ 11979 w 566"/>
                      <a:gd name="T43" fmla="*/ 27196 h 1340"/>
                      <a:gd name="T44" fmla="*/ 11979 w 566"/>
                      <a:gd name="T45" fmla="*/ 10750 h 1340"/>
                      <a:gd name="T46" fmla="*/ 11979 w 566"/>
                      <a:gd name="T47" fmla="*/ 10726 h 1340"/>
                      <a:gd name="T48" fmla="*/ 11979 w 566"/>
                      <a:gd name="T49" fmla="*/ 10630 h 1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566" h="1340">
                        <a:moveTo>
                          <a:pt x="566" y="500"/>
                        </a:moveTo>
                        <a:cubicBezTo>
                          <a:pt x="566" y="499"/>
                          <a:pt x="565" y="498"/>
                          <a:pt x="565" y="497"/>
                        </a:cubicBezTo>
                        <a:cubicBezTo>
                          <a:pt x="565" y="496"/>
                          <a:pt x="565" y="495"/>
                          <a:pt x="565" y="494"/>
                        </a:cubicBezTo>
                        <a:cubicBezTo>
                          <a:pt x="565" y="493"/>
                          <a:pt x="564" y="492"/>
                          <a:pt x="564" y="491"/>
                        </a:cubicBezTo>
                        <a:cubicBezTo>
                          <a:pt x="564" y="490"/>
                          <a:pt x="564" y="489"/>
                          <a:pt x="563" y="489"/>
                        </a:cubicBezTo>
                        <a:cubicBezTo>
                          <a:pt x="563" y="488"/>
                          <a:pt x="563" y="487"/>
                          <a:pt x="562" y="486"/>
                        </a:cubicBezTo>
                        <a:cubicBezTo>
                          <a:pt x="562" y="485"/>
                          <a:pt x="562" y="484"/>
                          <a:pt x="561" y="483"/>
                        </a:cubicBezTo>
                        <a:cubicBezTo>
                          <a:pt x="561" y="482"/>
                          <a:pt x="561" y="481"/>
                          <a:pt x="560" y="480"/>
                        </a:cubicBezTo>
                        <a:cubicBezTo>
                          <a:pt x="560" y="480"/>
                          <a:pt x="559" y="479"/>
                          <a:pt x="559" y="478"/>
                        </a:cubicBezTo>
                        <a:cubicBezTo>
                          <a:pt x="558" y="477"/>
                          <a:pt x="558" y="476"/>
                          <a:pt x="558" y="475"/>
                        </a:cubicBezTo>
                        <a:cubicBezTo>
                          <a:pt x="557" y="474"/>
                          <a:pt x="556" y="474"/>
                          <a:pt x="556" y="473"/>
                        </a:cubicBezTo>
                        <a:cubicBezTo>
                          <a:pt x="555" y="472"/>
                          <a:pt x="555" y="471"/>
                          <a:pt x="554" y="470"/>
                        </a:cubicBezTo>
                        <a:cubicBezTo>
                          <a:pt x="554" y="470"/>
                          <a:pt x="553" y="469"/>
                          <a:pt x="552" y="468"/>
                        </a:cubicBezTo>
                        <a:cubicBezTo>
                          <a:pt x="551" y="467"/>
                          <a:pt x="550" y="466"/>
                          <a:pt x="549" y="465"/>
                        </a:cubicBezTo>
                        <a:cubicBezTo>
                          <a:pt x="549" y="464"/>
                          <a:pt x="549" y="464"/>
                          <a:pt x="548" y="464"/>
                        </a:cubicBezTo>
                        <a:cubicBezTo>
                          <a:pt x="108" y="24"/>
                          <a:pt x="108" y="24"/>
                          <a:pt x="108" y="24"/>
                        </a:cubicBez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446" y="531"/>
                          <a:pt x="446" y="531"/>
                          <a:pt x="446" y="531"/>
                        </a:cubicBezTo>
                        <a:cubicBezTo>
                          <a:pt x="446" y="1280"/>
                          <a:pt x="446" y="1280"/>
                          <a:pt x="446" y="1280"/>
                        </a:cubicBezTo>
                        <a:cubicBezTo>
                          <a:pt x="446" y="1313"/>
                          <a:pt x="473" y="1340"/>
                          <a:pt x="506" y="1340"/>
                        </a:cubicBezTo>
                        <a:cubicBezTo>
                          <a:pt x="539" y="1340"/>
                          <a:pt x="566" y="1313"/>
                          <a:pt x="566" y="1280"/>
                        </a:cubicBezTo>
                        <a:cubicBezTo>
                          <a:pt x="566" y="506"/>
                          <a:pt x="566" y="506"/>
                          <a:pt x="566" y="506"/>
                        </a:cubicBezTo>
                        <a:cubicBezTo>
                          <a:pt x="566" y="506"/>
                          <a:pt x="566" y="506"/>
                          <a:pt x="566" y="505"/>
                        </a:cubicBezTo>
                        <a:cubicBezTo>
                          <a:pt x="566" y="504"/>
                          <a:pt x="566" y="502"/>
                          <a:pt x="566" y="500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48" name="Group 11"/>
              <p:cNvGrpSpPr>
                <a:grpSpLocks noChangeAspect="1"/>
              </p:cNvGrpSpPr>
              <p:nvPr/>
            </p:nvGrpSpPr>
            <p:grpSpPr bwMode="auto">
              <a:xfrm rot="10564458" flipH="1">
                <a:off x="4016603" y="5675713"/>
                <a:ext cx="285278" cy="417668"/>
                <a:chOff x="1392" y="714"/>
                <a:chExt cx="2964" cy="2877"/>
              </a:xfrm>
            </p:grpSpPr>
            <p:grpSp>
              <p:nvGrpSpPr>
                <p:cNvPr id="49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2928" y="714"/>
                  <a:ext cx="1428" cy="2877"/>
                  <a:chOff x="2928" y="714"/>
                  <a:chExt cx="1428" cy="2877"/>
                </a:xfrm>
              </p:grpSpPr>
              <p:sp>
                <p:nvSpPr>
                  <p:cNvPr id="53" name="Freeform 4"/>
                  <p:cNvSpPr>
                    <a:spLocks noChangeAspect="1"/>
                  </p:cNvSpPr>
                  <p:nvPr/>
                </p:nvSpPr>
                <p:spPr bwMode="auto">
                  <a:xfrm>
                    <a:off x="3301" y="925"/>
                    <a:ext cx="1055" cy="1043"/>
                  </a:xfrm>
                  <a:custGeom>
                    <a:avLst/>
                    <a:gdLst>
                      <a:gd name="T0" fmla="*/ 9900 w 492"/>
                      <a:gd name="T1" fmla="*/ 515 h 486"/>
                      <a:gd name="T2" fmla="*/ 8116 w 492"/>
                      <a:gd name="T3" fmla="*/ 515 h 486"/>
                      <a:gd name="T4" fmla="*/ 502 w 492"/>
                      <a:gd name="T5" fmla="*/ 8142 h 486"/>
                      <a:gd name="T6" fmla="*/ 502 w 492"/>
                      <a:gd name="T7" fmla="*/ 9926 h 486"/>
                      <a:gd name="T8" fmla="*/ 1398 w 492"/>
                      <a:gd name="T9" fmla="*/ 10308 h 486"/>
                      <a:gd name="T10" fmla="*/ 2286 w 492"/>
                      <a:gd name="T11" fmla="*/ 9926 h 486"/>
                      <a:gd name="T12" fmla="*/ 9900 w 492"/>
                      <a:gd name="T13" fmla="*/ 2294 h 486"/>
                      <a:gd name="T14" fmla="*/ 9900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468" y="24"/>
                        </a:moveTo>
                        <a:cubicBezTo>
                          <a:pt x="445" y="0"/>
                          <a:pt x="407" y="0"/>
                          <a:pt x="384" y="24"/>
                        </a:cubicBezTo>
                        <a:cubicBezTo>
                          <a:pt x="24" y="384"/>
                          <a:pt x="24" y="384"/>
                          <a:pt x="24" y="384"/>
                        </a:cubicBezTo>
                        <a:cubicBezTo>
                          <a:pt x="0" y="407"/>
                          <a:pt x="0" y="445"/>
                          <a:pt x="24" y="468"/>
                        </a:cubicBezTo>
                        <a:cubicBezTo>
                          <a:pt x="35" y="480"/>
                          <a:pt x="51" y="486"/>
                          <a:pt x="66" y="486"/>
                        </a:cubicBezTo>
                        <a:cubicBezTo>
                          <a:pt x="81" y="486"/>
                          <a:pt x="97" y="480"/>
                          <a:pt x="108" y="468"/>
                        </a:cubicBezTo>
                        <a:cubicBezTo>
                          <a:pt x="468" y="108"/>
                          <a:pt x="468" y="108"/>
                          <a:pt x="468" y="108"/>
                        </a:cubicBezTo>
                        <a:cubicBezTo>
                          <a:pt x="492" y="85"/>
                          <a:pt x="492" y="47"/>
                          <a:pt x="468" y="24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54" name="Freeform 5"/>
                  <p:cNvSpPr>
                    <a:spLocks noChangeAspect="1"/>
                  </p:cNvSpPr>
                  <p:nvPr/>
                </p:nvSpPr>
                <p:spPr bwMode="auto">
                  <a:xfrm>
                    <a:off x="2928" y="714"/>
                    <a:ext cx="1213" cy="2877"/>
                  </a:xfrm>
                  <a:custGeom>
                    <a:avLst/>
                    <a:gdLst>
                      <a:gd name="T0" fmla="*/ 11436 w 566"/>
                      <a:gd name="T1" fmla="*/ 2295 h 1340"/>
                      <a:gd name="T2" fmla="*/ 11436 w 566"/>
                      <a:gd name="T3" fmla="*/ 515 h 1340"/>
                      <a:gd name="T4" fmla="*/ 9668 w 566"/>
                      <a:gd name="T5" fmla="*/ 515 h 1340"/>
                      <a:gd name="T6" fmla="*/ 386 w 566"/>
                      <a:gd name="T7" fmla="*/ 9855 h 1340"/>
                      <a:gd name="T8" fmla="*/ 386 w 566"/>
                      <a:gd name="T9" fmla="*/ 9855 h 1340"/>
                      <a:gd name="T10" fmla="*/ 294 w 566"/>
                      <a:gd name="T11" fmla="*/ 9947 h 1340"/>
                      <a:gd name="T12" fmla="*/ 257 w 566"/>
                      <a:gd name="T13" fmla="*/ 9984 h 1340"/>
                      <a:gd name="T14" fmla="*/ 206 w 566"/>
                      <a:gd name="T15" fmla="*/ 10054 h 1340"/>
                      <a:gd name="T16" fmla="*/ 165 w 566"/>
                      <a:gd name="T17" fmla="*/ 10095 h 1340"/>
                      <a:gd name="T18" fmla="*/ 148 w 566"/>
                      <a:gd name="T19" fmla="*/ 10155 h 1340"/>
                      <a:gd name="T20" fmla="*/ 129 w 566"/>
                      <a:gd name="T21" fmla="*/ 10205 h 1340"/>
                      <a:gd name="T22" fmla="*/ 109 w 566"/>
                      <a:gd name="T23" fmla="*/ 10261 h 1340"/>
                      <a:gd name="T24" fmla="*/ 88 w 566"/>
                      <a:gd name="T25" fmla="*/ 10321 h 1340"/>
                      <a:gd name="T26" fmla="*/ 60 w 566"/>
                      <a:gd name="T27" fmla="*/ 10389 h 1340"/>
                      <a:gd name="T28" fmla="*/ 41 w 566"/>
                      <a:gd name="T29" fmla="*/ 10432 h 1340"/>
                      <a:gd name="T30" fmla="*/ 19 w 566"/>
                      <a:gd name="T31" fmla="*/ 10501 h 1340"/>
                      <a:gd name="T32" fmla="*/ 19 w 566"/>
                      <a:gd name="T33" fmla="*/ 10578 h 1340"/>
                      <a:gd name="T34" fmla="*/ 0 w 566"/>
                      <a:gd name="T35" fmla="*/ 10630 h 1340"/>
                      <a:gd name="T36" fmla="*/ 0 w 566"/>
                      <a:gd name="T37" fmla="*/ 10750 h 1340"/>
                      <a:gd name="T38" fmla="*/ 0 w 566"/>
                      <a:gd name="T39" fmla="*/ 27196 h 1340"/>
                      <a:gd name="T40" fmla="*/ 1267 w 566"/>
                      <a:gd name="T41" fmla="*/ 28474 h 1340"/>
                      <a:gd name="T42" fmla="*/ 2531 w 566"/>
                      <a:gd name="T43" fmla="*/ 27196 h 1340"/>
                      <a:gd name="T44" fmla="*/ 2531 w 566"/>
                      <a:gd name="T45" fmla="*/ 11285 h 1340"/>
                      <a:gd name="T46" fmla="*/ 11436 w 566"/>
                      <a:gd name="T47" fmla="*/ 2295 h 13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566" h="1340">
                        <a:moveTo>
                          <a:pt x="542" y="108"/>
                        </a:moveTo>
                        <a:cubicBezTo>
                          <a:pt x="566" y="85"/>
                          <a:pt x="566" y="47"/>
                          <a:pt x="542" y="24"/>
                        </a:cubicBezTo>
                        <a:cubicBezTo>
                          <a:pt x="519" y="0"/>
                          <a:pt x="481" y="0"/>
                          <a:pt x="458" y="2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8" y="464"/>
                          <a:pt x="18" y="464"/>
                          <a:pt x="18" y="464"/>
                        </a:cubicBezTo>
                        <a:cubicBezTo>
                          <a:pt x="16" y="465"/>
                          <a:pt x="15" y="466"/>
                          <a:pt x="14" y="468"/>
                        </a:cubicBezTo>
                        <a:cubicBezTo>
                          <a:pt x="13" y="469"/>
                          <a:pt x="13" y="469"/>
                          <a:pt x="12" y="470"/>
                        </a:cubicBezTo>
                        <a:cubicBezTo>
                          <a:pt x="11" y="471"/>
                          <a:pt x="11" y="472"/>
                          <a:pt x="10" y="473"/>
                        </a:cubicBezTo>
                        <a:cubicBezTo>
                          <a:pt x="10" y="474"/>
                          <a:pt x="9" y="474"/>
                          <a:pt x="8" y="475"/>
                        </a:cubicBezTo>
                        <a:cubicBezTo>
                          <a:pt x="8" y="476"/>
                          <a:pt x="8" y="477"/>
                          <a:pt x="7" y="478"/>
                        </a:cubicBezTo>
                        <a:cubicBezTo>
                          <a:pt x="7" y="479"/>
                          <a:pt x="6" y="480"/>
                          <a:pt x="6" y="480"/>
                        </a:cubicBezTo>
                        <a:cubicBezTo>
                          <a:pt x="5" y="481"/>
                          <a:pt x="5" y="482"/>
                          <a:pt x="5" y="483"/>
                        </a:cubicBezTo>
                        <a:cubicBezTo>
                          <a:pt x="4" y="484"/>
                          <a:pt x="4" y="485"/>
                          <a:pt x="4" y="486"/>
                        </a:cubicBezTo>
                        <a:cubicBezTo>
                          <a:pt x="3" y="487"/>
                          <a:pt x="3" y="488"/>
                          <a:pt x="3" y="489"/>
                        </a:cubicBezTo>
                        <a:cubicBezTo>
                          <a:pt x="2" y="490"/>
                          <a:pt x="2" y="490"/>
                          <a:pt x="2" y="491"/>
                        </a:cubicBezTo>
                        <a:cubicBezTo>
                          <a:pt x="2" y="492"/>
                          <a:pt x="1" y="493"/>
                          <a:pt x="1" y="494"/>
                        </a:cubicBezTo>
                        <a:cubicBezTo>
                          <a:pt x="1" y="495"/>
                          <a:pt x="1" y="497"/>
                          <a:pt x="1" y="498"/>
                        </a:cubicBezTo>
                        <a:cubicBezTo>
                          <a:pt x="1" y="498"/>
                          <a:pt x="0" y="499"/>
                          <a:pt x="0" y="500"/>
                        </a:cubicBezTo>
                        <a:cubicBezTo>
                          <a:pt x="0" y="502"/>
                          <a:pt x="0" y="504"/>
                          <a:pt x="0" y="506"/>
                        </a:cubicBezTo>
                        <a:cubicBezTo>
                          <a:pt x="0" y="1280"/>
                          <a:pt x="0" y="1280"/>
                          <a:pt x="0" y="1280"/>
                        </a:cubicBezTo>
                        <a:cubicBezTo>
                          <a:pt x="0" y="1313"/>
                          <a:pt x="27" y="1340"/>
                          <a:pt x="60" y="1340"/>
                        </a:cubicBezTo>
                        <a:cubicBezTo>
                          <a:pt x="93" y="1340"/>
                          <a:pt x="120" y="1313"/>
                          <a:pt x="120" y="1280"/>
                        </a:cubicBezTo>
                        <a:cubicBezTo>
                          <a:pt x="120" y="531"/>
                          <a:pt x="120" y="531"/>
                          <a:pt x="120" y="531"/>
                        </a:cubicBezTo>
                        <a:lnTo>
                          <a:pt x="542" y="108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50" name="Group 10"/>
                <p:cNvGrpSpPr>
                  <a:grpSpLocks noChangeAspect="1"/>
                </p:cNvGrpSpPr>
                <p:nvPr/>
              </p:nvGrpSpPr>
              <p:grpSpPr bwMode="auto">
                <a:xfrm>
                  <a:off x="1392" y="714"/>
                  <a:ext cx="1428" cy="2877"/>
                  <a:chOff x="1392" y="714"/>
                  <a:chExt cx="1428" cy="2877"/>
                </a:xfrm>
              </p:grpSpPr>
              <p:sp>
                <p:nvSpPr>
                  <p:cNvPr id="51" name="Freeform 6"/>
                  <p:cNvSpPr>
                    <a:spLocks noChangeAspect="1"/>
                  </p:cNvSpPr>
                  <p:nvPr/>
                </p:nvSpPr>
                <p:spPr bwMode="auto">
                  <a:xfrm>
                    <a:off x="1392" y="925"/>
                    <a:ext cx="1055" cy="1043"/>
                  </a:xfrm>
                  <a:custGeom>
                    <a:avLst/>
                    <a:gdLst>
                      <a:gd name="T0" fmla="*/ 2286 w 492"/>
                      <a:gd name="T1" fmla="*/ 515 h 486"/>
                      <a:gd name="T2" fmla="*/ 502 w 492"/>
                      <a:gd name="T3" fmla="*/ 515 h 486"/>
                      <a:gd name="T4" fmla="*/ 502 w 492"/>
                      <a:gd name="T5" fmla="*/ 2294 h 486"/>
                      <a:gd name="T6" fmla="*/ 8116 w 492"/>
                      <a:gd name="T7" fmla="*/ 9926 h 486"/>
                      <a:gd name="T8" fmla="*/ 9004 w 492"/>
                      <a:gd name="T9" fmla="*/ 10308 h 486"/>
                      <a:gd name="T10" fmla="*/ 9900 w 492"/>
                      <a:gd name="T11" fmla="*/ 9926 h 486"/>
                      <a:gd name="T12" fmla="*/ 9900 w 492"/>
                      <a:gd name="T13" fmla="*/ 8142 h 486"/>
                      <a:gd name="T14" fmla="*/ 2286 w 492"/>
                      <a:gd name="T15" fmla="*/ 515 h 48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92" h="486">
                        <a:moveTo>
                          <a:pt x="108" y="24"/>
                        </a:move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384" y="468"/>
                          <a:pt x="384" y="468"/>
                          <a:pt x="384" y="468"/>
                        </a:cubicBezTo>
                        <a:cubicBezTo>
                          <a:pt x="395" y="480"/>
                          <a:pt x="411" y="486"/>
                          <a:pt x="426" y="486"/>
                        </a:cubicBezTo>
                        <a:cubicBezTo>
                          <a:pt x="441" y="486"/>
                          <a:pt x="457" y="480"/>
                          <a:pt x="468" y="468"/>
                        </a:cubicBezTo>
                        <a:cubicBezTo>
                          <a:pt x="492" y="445"/>
                          <a:pt x="492" y="407"/>
                          <a:pt x="468" y="384"/>
                        </a:cubicBezTo>
                        <a:lnTo>
                          <a:pt x="108" y="24"/>
                        </a:ln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52" name="Freeform 7"/>
                  <p:cNvSpPr>
                    <a:spLocks noChangeAspect="1"/>
                  </p:cNvSpPr>
                  <p:nvPr/>
                </p:nvSpPr>
                <p:spPr bwMode="auto">
                  <a:xfrm>
                    <a:off x="1606" y="714"/>
                    <a:ext cx="1214" cy="2877"/>
                  </a:xfrm>
                  <a:custGeom>
                    <a:avLst/>
                    <a:gdLst>
                      <a:gd name="T0" fmla="*/ 11979 w 566"/>
                      <a:gd name="T1" fmla="*/ 10630 h 1340"/>
                      <a:gd name="T2" fmla="*/ 11962 w 566"/>
                      <a:gd name="T3" fmla="*/ 10561 h 1340"/>
                      <a:gd name="T4" fmla="*/ 11962 w 566"/>
                      <a:gd name="T5" fmla="*/ 10501 h 1340"/>
                      <a:gd name="T6" fmla="*/ 11938 w 566"/>
                      <a:gd name="T7" fmla="*/ 10432 h 1340"/>
                      <a:gd name="T8" fmla="*/ 11919 w 566"/>
                      <a:gd name="T9" fmla="*/ 10389 h 1340"/>
                      <a:gd name="T10" fmla="*/ 11893 w 566"/>
                      <a:gd name="T11" fmla="*/ 10321 h 1340"/>
                      <a:gd name="T12" fmla="*/ 11870 w 566"/>
                      <a:gd name="T13" fmla="*/ 10261 h 1340"/>
                      <a:gd name="T14" fmla="*/ 11850 w 566"/>
                      <a:gd name="T15" fmla="*/ 10205 h 1340"/>
                      <a:gd name="T16" fmla="*/ 11833 w 566"/>
                      <a:gd name="T17" fmla="*/ 10155 h 1340"/>
                      <a:gd name="T18" fmla="*/ 11810 w 566"/>
                      <a:gd name="T19" fmla="*/ 10095 h 1340"/>
                      <a:gd name="T20" fmla="*/ 11773 w 566"/>
                      <a:gd name="T21" fmla="*/ 10054 h 1340"/>
                      <a:gd name="T22" fmla="*/ 11722 w 566"/>
                      <a:gd name="T23" fmla="*/ 9984 h 1340"/>
                      <a:gd name="T24" fmla="*/ 11685 w 566"/>
                      <a:gd name="T25" fmla="*/ 9947 h 1340"/>
                      <a:gd name="T26" fmla="*/ 11625 w 566"/>
                      <a:gd name="T27" fmla="*/ 9878 h 1340"/>
                      <a:gd name="T28" fmla="*/ 11593 w 566"/>
                      <a:gd name="T29" fmla="*/ 9855 h 1340"/>
                      <a:gd name="T30" fmla="*/ 2291 w 566"/>
                      <a:gd name="T31" fmla="*/ 515 h 1340"/>
                      <a:gd name="T32" fmla="*/ 502 w 566"/>
                      <a:gd name="T33" fmla="*/ 515 h 1340"/>
                      <a:gd name="T34" fmla="*/ 502 w 566"/>
                      <a:gd name="T35" fmla="*/ 2295 h 1340"/>
                      <a:gd name="T36" fmla="*/ 9444 w 566"/>
                      <a:gd name="T37" fmla="*/ 11285 h 1340"/>
                      <a:gd name="T38" fmla="*/ 9444 w 566"/>
                      <a:gd name="T39" fmla="*/ 27196 h 1340"/>
                      <a:gd name="T40" fmla="*/ 10705 w 566"/>
                      <a:gd name="T41" fmla="*/ 28474 h 1340"/>
                      <a:gd name="T42" fmla="*/ 11979 w 566"/>
                      <a:gd name="T43" fmla="*/ 27196 h 1340"/>
                      <a:gd name="T44" fmla="*/ 11979 w 566"/>
                      <a:gd name="T45" fmla="*/ 10750 h 1340"/>
                      <a:gd name="T46" fmla="*/ 11979 w 566"/>
                      <a:gd name="T47" fmla="*/ 10726 h 1340"/>
                      <a:gd name="T48" fmla="*/ 11979 w 566"/>
                      <a:gd name="T49" fmla="*/ 10630 h 1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566" h="1340">
                        <a:moveTo>
                          <a:pt x="566" y="500"/>
                        </a:moveTo>
                        <a:cubicBezTo>
                          <a:pt x="566" y="499"/>
                          <a:pt x="565" y="498"/>
                          <a:pt x="565" y="497"/>
                        </a:cubicBezTo>
                        <a:cubicBezTo>
                          <a:pt x="565" y="496"/>
                          <a:pt x="565" y="495"/>
                          <a:pt x="565" y="494"/>
                        </a:cubicBezTo>
                        <a:cubicBezTo>
                          <a:pt x="565" y="493"/>
                          <a:pt x="564" y="492"/>
                          <a:pt x="564" y="491"/>
                        </a:cubicBezTo>
                        <a:cubicBezTo>
                          <a:pt x="564" y="490"/>
                          <a:pt x="564" y="489"/>
                          <a:pt x="563" y="489"/>
                        </a:cubicBezTo>
                        <a:cubicBezTo>
                          <a:pt x="563" y="488"/>
                          <a:pt x="563" y="487"/>
                          <a:pt x="562" y="486"/>
                        </a:cubicBezTo>
                        <a:cubicBezTo>
                          <a:pt x="562" y="485"/>
                          <a:pt x="562" y="484"/>
                          <a:pt x="561" y="483"/>
                        </a:cubicBezTo>
                        <a:cubicBezTo>
                          <a:pt x="561" y="482"/>
                          <a:pt x="561" y="481"/>
                          <a:pt x="560" y="480"/>
                        </a:cubicBezTo>
                        <a:cubicBezTo>
                          <a:pt x="560" y="480"/>
                          <a:pt x="559" y="479"/>
                          <a:pt x="559" y="478"/>
                        </a:cubicBezTo>
                        <a:cubicBezTo>
                          <a:pt x="558" y="477"/>
                          <a:pt x="558" y="476"/>
                          <a:pt x="558" y="475"/>
                        </a:cubicBezTo>
                        <a:cubicBezTo>
                          <a:pt x="557" y="474"/>
                          <a:pt x="556" y="474"/>
                          <a:pt x="556" y="473"/>
                        </a:cubicBezTo>
                        <a:cubicBezTo>
                          <a:pt x="555" y="472"/>
                          <a:pt x="555" y="471"/>
                          <a:pt x="554" y="470"/>
                        </a:cubicBezTo>
                        <a:cubicBezTo>
                          <a:pt x="554" y="470"/>
                          <a:pt x="553" y="469"/>
                          <a:pt x="552" y="468"/>
                        </a:cubicBezTo>
                        <a:cubicBezTo>
                          <a:pt x="551" y="467"/>
                          <a:pt x="550" y="466"/>
                          <a:pt x="549" y="465"/>
                        </a:cubicBezTo>
                        <a:cubicBezTo>
                          <a:pt x="549" y="464"/>
                          <a:pt x="549" y="464"/>
                          <a:pt x="548" y="464"/>
                        </a:cubicBezTo>
                        <a:cubicBezTo>
                          <a:pt x="108" y="24"/>
                          <a:pt x="108" y="24"/>
                          <a:pt x="108" y="24"/>
                        </a:cubicBezTo>
                        <a:cubicBezTo>
                          <a:pt x="85" y="0"/>
                          <a:pt x="47" y="0"/>
                          <a:pt x="24" y="24"/>
                        </a:cubicBezTo>
                        <a:cubicBezTo>
                          <a:pt x="0" y="47"/>
                          <a:pt x="0" y="85"/>
                          <a:pt x="24" y="108"/>
                        </a:cubicBezTo>
                        <a:cubicBezTo>
                          <a:pt x="446" y="531"/>
                          <a:pt x="446" y="531"/>
                          <a:pt x="446" y="531"/>
                        </a:cubicBezTo>
                        <a:cubicBezTo>
                          <a:pt x="446" y="1280"/>
                          <a:pt x="446" y="1280"/>
                          <a:pt x="446" y="1280"/>
                        </a:cubicBezTo>
                        <a:cubicBezTo>
                          <a:pt x="446" y="1313"/>
                          <a:pt x="473" y="1340"/>
                          <a:pt x="506" y="1340"/>
                        </a:cubicBezTo>
                        <a:cubicBezTo>
                          <a:pt x="539" y="1340"/>
                          <a:pt x="566" y="1313"/>
                          <a:pt x="566" y="1280"/>
                        </a:cubicBezTo>
                        <a:cubicBezTo>
                          <a:pt x="566" y="506"/>
                          <a:pt x="566" y="506"/>
                          <a:pt x="566" y="506"/>
                        </a:cubicBezTo>
                        <a:cubicBezTo>
                          <a:pt x="566" y="506"/>
                          <a:pt x="566" y="506"/>
                          <a:pt x="566" y="505"/>
                        </a:cubicBezTo>
                        <a:cubicBezTo>
                          <a:pt x="566" y="504"/>
                          <a:pt x="566" y="502"/>
                          <a:pt x="566" y="500"/>
                        </a:cubicBezTo>
                        <a:close/>
                      </a:path>
                    </a:pathLst>
                  </a:custGeom>
                  <a:solidFill>
                    <a:srgbClr val="FFF5EE"/>
                  </a:solidFill>
                  <a:ln w="6350" cap="flat">
                    <a:solidFill>
                      <a:srgbClr val="FF66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</p:grpSp>
      <p:grpSp>
        <p:nvGrpSpPr>
          <p:cNvPr id="57" name="Group 11"/>
          <p:cNvGrpSpPr>
            <a:grpSpLocks noChangeAspect="1"/>
          </p:cNvGrpSpPr>
          <p:nvPr/>
        </p:nvGrpSpPr>
        <p:grpSpPr bwMode="auto">
          <a:xfrm rot="10564458" flipH="1">
            <a:off x="3766257" y="5406145"/>
            <a:ext cx="285278" cy="417668"/>
            <a:chOff x="1392" y="714"/>
            <a:chExt cx="2964" cy="2877"/>
          </a:xfrm>
        </p:grpSpPr>
        <p:grpSp>
          <p:nvGrpSpPr>
            <p:cNvPr id="58" name="Group 9"/>
            <p:cNvGrpSpPr>
              <a:grpSpLocks noChangeAspect="1"/>
            </p:cNvGrpSpPr>
            <p:nvPr/>
          </p:nvGrpSpPr>
          <p:grpSpPr bwMode="auto">
            <a:xfrm>
              <a:off x="2928" y="714"/>
              <a:ext cx="1428" cy="2877"/>
              <a:chOff x="2928" y="714"/>
              <a:chExt cx="1428" cy="2877"/>
            </a:xfrm>
          </p:grpSpPr>
          <p:sp>
            <p:nvSpPr>
              <p:cNvPr id="62" name="Freeform 4"/>
              <p:cNvSpPr>
                <a:spLocks noChangeAspect="1"/>
              </p:cNvSpPr>
              <p:nvPr/>
            </p:nvSpPr>
            <p:spPr bwMode="auto">
              <a:xfrm>
                <a:off x="3301" y="925"/>
                <a:ext cx="1055" cy="1043"/>
              </a:xfrm>
              <a:custGeom>
                <a:avLst/>
                <a:gdLst>
                  <a:gd name="T0" fmla="*/ 9900 w 492"/>
                  <a:gd name="T1" fmla="*/ 515 h 486"/>
                  <a:gd name="T2" fmla="*/ 8116 w 492"/>
                  <a:gd name="T3" fmla="*/ 515 h 486"/>
                  <a:gd name="T4" fmla="*/ 502 w 492"/>
                  <a:gd name="T5" fmla="*/ 8142 h 486"/>
                  <a:gd name="T6" fmla="*/ 502 w 492"/>
                  <a:gd name="T7" fmla="*/ 9926 h 486"/>
                  <a:gd name="T8" fmla="*/ 1398 w 492"/>
                  <a:gd name="T9" fmla="*/ 10308 h 486"/>
                  <a:gd name="T10" fmla="*/ 2286 w 492"/>
                  <a:gd name="T11" fmla="*/ 9926 h 486"/>
                  <a:gd name="T12" fmla="*/ 9900 w 492"/>
                  <a:gd name="T13" fmla="*/ 2294 h 486"/>
                  <a:gd name="T14" fmla="*/ 9900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24" y="384"/>
                      <a:pt x="24" y="384"/>
                      <a:pt x="24" y="384"/>
                    </a:cubicBezTo>
                    <a:cubicBezTo>
                      <a:pt x="0" y="407"/>
                      <a:pt x="0" y="445"/>
                      <a:pt x="24" y="468"/>
                    </a:cubicBezTo>
                    <a:cubicBezTo>
                      <a:pt x="35" y="480"/>
                      <a:pt x="51" y="486"/>
                      <a:pt x="66" y="486"/>
                    </a:cubicBezTo>
                    <a:cubicBezTo>
                      <a:pt x="81" y="486"/>
                      <a:pt x="97" y="480"/>
                      <a:pt x="108" y="46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5"/>
              <p:cNvSpPr>
                <a:spLocks noChangeAspect="1"/>
              </p:cNvSpPr>
              <p:nvPr/>
            </p:nvSpPr>
            <p:spPr bwMode="auto">
              <a:xfrm>
                <a:off x="2928" y="714"/>
                <a:ext cx="1213" cy="2877"/>
              </a:xfrm>
              <a:custGeom>
                <a:avLst/>
                <a:gdLst>
                  <a:gd name="T0" fmla="*/ 11436 w 566"/>
                  <a:gd name="T1" fmla="*/ 2295 h 1340"/>
                  <a:gd name="T2" fmla="*/ 11436 w 566"/>
                  <a:gd name="T3" fmla="*/ 515 h 1340"/>
                  <a:gd name="T4" fmla="*/ 9668 w 566"/>
                  <a:gd name="T5" fmla="*/ 515 h 1340"/>
                  <a:gd name="T6" fmla="*/ 386 w 566"/>
                  <a:gd name="T7" fmla="*/ 9855 h 1340"/>
                  <a:gd name="T8" fmla="*/ 386 w 566"/>
                  <a:gd name="T9" fmla="*/ 9855 h 1340"/>
                  <a:gd name="T10" fmla="*/ 294 w 566"/>
                  <a:gd name="T11" fmla="*/ 9947 h 1340"/>
                  <a:gd name="T12" fmla="*/ 257 w 566"/>
                  <a:gd name="T13" fmla="*/ 9984 h 1340"/>
                  <a:gd name="T14" fmla="*/ 206 w 566"/>
                  <a:gd name="T15" fmla="*/ 10054 h 1340"/>
                  <a:gd name="T16" fmla="*/ 165 w 566"/>
                  <a:gd name="T17" fmla="*/ 10095 h 1340"/>
                  <a:gd name="T18" fmla="*/ 148 w 566"/>
                  <a:gd name="T19" fmla="*/ 10155 h 1340"/>
                  <a:gd name="T20" fmla="*/ 129 w 566"/>
                  <a:gd name="T21" fmla="*/ 10205 h 1340"/>
                  <a:gd name="T22" fmla="*/ 109 w 566"/>
                  <a:gd name="T23" fmla="*/ 10261 h 1340"/>
                  <a:gd name="T24" fmla="*/ 88 w 566"/>
                  <a:gd name="T25" fmla="*/ 10321 h 1340"/>
                  <a:gd name="T26" fmla="*/ 60 w 566"/>
                  <a:gd name="T27" fmla="*/ 10389 h 1340"/>
                  <a:gd name="T28" fmla="*/ 41 w 566"/>
                  <a:gd name="T29" fmla="*/ 10432 h 1340"/>
                  <a:gd name="T30" fmla="*/ 19 w 566"/>
                  <a:gd name="T31" fmla="*/ 10501 h 1340"/>
                  <a:gd name="T32" fmla="*/ 19 w 566"/>
                  <a:gd name="T33" fmla="*/ 10578 h 1340"/>
                  <a:gd name="T34" fmla="*/ 0 w 566"/>
                  <a:gd name="T35" fmla="*/ 10630 h 1340"/>
                  <a:gd name="T36" fmla="*/ 0 w 566"/>
                  <a:gd name="T37" fmla="*/ 10750 h 1340"/>
                  <a:gd name="T38" fmla="*/ 0 w 566"/>
                  <a:gd name="T39" fmla="*/ 27196 h 1340"/>
                  <a:gd name="T40" fmla="*/ 1267 w 566"/>
                  <a:gd name="T41" fmla="*/ 28474 h 1340"/>
                  <a:gd name="T42" fmla="*/ 2531 w 566"/>
                  <a:gd name="T43" fmla="*/ 27196 h 1340"/>
                  <a:gd name="T44" fmla="*/ 2531 w 566"/>
                  <a:gd name="T45" fmla="*/ 11285 h 1340"/>
                  <a:gd name="T46" fmla="*/ 11436 w 566"/>
                  <a:gd name="T47" fmla="*/ 2295 h 134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66" h="1340">
                    <a:moveTo>
                      <a:pt x="542" y="108"/>
                    </a:moveTo>
                    <a:cubicBezTo>
                      <a:pt x="566" y="85"/>
                      <a:pt x="566" y="47"/>
                      <a:pt x="542" y="24"/>
                    </a:cubicBezTo>
                    <a:cubicBezTo>
                      <a:pt x="519" y="0"/>
                      <a:pt x="481" y="0"/>
                      <a:pt x="458" y="2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6" y="465"/>
                      <a:pt x="15" y="466"/>
                      <a:pt x="14" y="468"/>
                    </a:cubicBezTo>
                    <a:cubicBezTo>
                      <a:pt x="13" y="469"/>
                      <a:pt x="13" y="469"/>
                      <a:pt x="12" y="470"/>
                    </a:cubicBezTo>
                    <a:cubicBezTo>
                      <a:pt x="11" y="471"/>
                      <a:pt x="11" y="472"/>
                      <a:pt x="10" y="473"/>
                    </a:cubicBezTo>
                    <a:cubicBezTo>
                      <a:pt x="10" y="474"/>
                      <a:pt x="9" y="474"/>
                      <a:pt x="8" y="475"/>
                    </a:cubicBezTo>
                    <a:cubicBezTo>
                      <a:pt x="8" y="476"/>
                      <a:pt x="8" y="477"/>
                      <a:pt x="7" y="478"/>
                    </a:cubicBezTo>
                    <a:cubicBezTo>
                      <a:pt x="7" y="479"/>
                      <a:pt x="6" y="480"/>
                      <a:pt x="6" y="480"/>
                    </a:cubicBezTo>
                    <a:cubicBezTo>
                      <a:pt x="5" y="481"/>
                      <a:pt x="5" y="482"/>
                      <a:pt x="5" y="483"/>
                    </a:cubicBezTo>
                    <a:cubicBezTo>
                      <a:pt x="4" y="484"/>
                      <a:pt x="4" y="485"/>
                      <a:pt x="4" y="486"/>
                    </a:cubicBezTo>
                    <a:cubicBezTo>
                      <a:pt x="3" y="487"/>
                      <a:pt x="3" y="488"/>
                      <a:pt x="3" y="489"/>
                    </a:cubicBezTo>
                    <a:cubicBezTo>
                      <a:pt x="2" y="490"/>
                      <a:pt x="2" y="490"/>
                      <a:pt x="2" y="491"/>
                    </a:cubicBezTo>
                    <a:cubicBezTo>
                      <a:pt x="2" y="492"/>
                      <a:pt x="1" y="493"/>
                      <a:pt x="1" y="494"/>
                    </a:cubicBezTo>
                    <a:cubicBezTo>
                      <a:pt x="1" y="495"/>
                      <a:pt x="1" y="497"/>
                      <a:pt x="1" y="498"/>
                    </a:cubicBezTo>
                    <a:cubicBezTo>
                      <a:pt x="1" y="498"/>
                      <a:pt x="0" y="499"/>
                      <a:pt x="0" y="500"/>
                    </a:cubicBezTo>
                    <a:cubicBezTo>
                      <a:pt x="0" y="502"/>
                      <a:pt x="0" y="504"/>
                      <a:pt x="0" y="506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1313"/>
                      <a:pt x="27" y="1340"/>
                      <a:pt x="60" y="1340"/>
                    </a:cubicBezTo>
                    <a:cubicBezTo>
                      <a:pt x="93" y="1340"/>
                      <a:pt x="120" y="1313"/>
                      <a:pt x="120" y="1280"/>
                    </a:cubicBezTo>
                    <a:cubicBezTo>
                      <a:pt x="120" y="531"/>
                      <a:pt x="120" y="531"/>
                      <a:pt x="120" y="531"/>
                    </a:cubicBezTo>
                    <a:lnTo>
                      <a:pt x="542" y="108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9" name="Group 10"/>
            <p:cNvGrpSpPr>
              <a:grpSpLocks noChangeAspect="1"/>
            </p:cNvGrpSpPr>
            <p:nvPr/>
          </p:nvGrpSpPr>
          <p:grpSpPr bwMode="auto">
            <a:xfrm>
              <a:off x="1392" y="714"/>
              <a:ext cx="1428" cy="2877"/>
              <a:chOff x="1392" y="714"/>
              <a:chExt cx="1428" cy="2877"/>
            </a:xfrm>
          </p:grpSpPr>
          <p:sp>
            <p:nvSpPr>
              <p:cNvPr id="60" name="Freeform 6"/>
              <p:cNvSpPr>
                <a:spLocks noChangeAspect="1"/>
              </p:cNvSpPr>
              <p:nvPr/>
            </p:nvSpPr>
            <p:spPr bwMode="auto">
              <a:xfrm>
                <a:off x="1392" y="925"/>
                <a:ext cx="1055" cy="1043"/>
              </a:xfrm>
              <a:custGeom>
                <a:avLst/>
                <a:gdLst>
                  <a:gd name="T0" fmla="*/ 2286 w 492"/>
                  <a:gd name="T1" fmla="*/ 515 h 486"/>
                  <a:gd name="T2" fmla="*/ 502 w 492"/>
                  <a:gd name="T3" fmla="*/ 515 h 486"/>
                  <a:gd name="T4" fmla="*/ 502 w 492"/>
                  <a:gd name="T5" fmla="*/ 2294 h 486"/>
                  <a:gd name="T6" fmla="*/ 8116 w 492"/>
                  <a:gd name="T7" fmla="*/ 9926 h 486"/>
                  <a:gd name="T8" fmla="*/ 9004 w 492"/>
                  <a:gd name="T9" fmla="*/ 10308 h 486"/>
                  <a:gd name="T10" fmla="*/ 9900 w 492"/>
                  <a:gd name="T11" fmla="*/ 9926 h 486"/>
                  <a:gd name="T12" fmla="*/ 9900 w 492"/>
                  <a:gd name="T13" fmla="*/ 8142 h 486"/>
                  <a:gd name="T14" fmla="*/ 2286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108" y="24"/>
                    </a:move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384" y="468"/>
                      <a:pt x="384" y="468"/>
                      <a:pt x="384" y="468"/>
                    </a:cubicBezTo>
                    <a:cubicBezTo>
                      <a:pt x="395" y="480"/>
                      <a:pt x="411" y="486"/>
                      <a:pt x="426" y="486"/>
                    </a:cubicBezTo>
                    <a:cubicBezTo>
                      <a:pt x="441" y="486"/>
                      <a:pt x="457" y="480"/>
                      <a:pt x="468" y="468"/>
                    </a:cubicBezTo>
                    <a:cubicBezTo>
                      <a:pt x="492" y="445"/>
                      <a:pt x="492" y="407"/>
                      <a:pt x="468" y="384"/>
                    </a:cubicBezTo>
                    <a:lnTo>
                      <a:pt x="108" y="24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Freeform 7"/>
              <p:cNvSpPr>
                <a:spLocks noChangeAspect="1"/>
              </p:cNvSpPr>
              <p:nvPr/>
            </p:nvSpPr>
            <p:spPr bwMode="auto">
              <a:xfrm>
                <a:off x="1606" y="714"/>
                <a:ext cx="1214" cy="2877"/>
              </a:xfrm>
              <a:custGeom>
                <a:avLst/>
                <a:gdLst>
                  <a:gd name="T0" fmla="*/ 11979 w 566"/>
                  <a:gd name="T1" fmla="*/ 10630 h 1340"/>
                  <a:gd name="T2" fmla="*/ 11962 w 566"/>
                  <a:gd name="T3" fmla="*/ 10561 h 1340"/>
                  <a:gd name="T4" fmla="*/ 11962 w 566"/>
                  <a:gd name="T5" fmla="*/ 10501 h 1340"/>
                  <a:gd name="T6" fmla="*/ 11938 w 566"/>
                  <a:gd name="T7" fmla="*/ 10432 h 1340"/>
                  <a:gd name="T8" fmla="*/ 11919 w 566"/>
                  <a:gd name="T9" fmla="*/ 10389 h 1340"/>
                  <a:gd name="T10" fmla="*/ 11893 w 566"/>
                  <a:gd name="T11" fmla="*/ 10321 h 1340"/>
                  <a:gd name="T12" fmla="*/ 11870 w 566"/>
                  <a:gd name="T13" fmla="*/ 10261 h 1340"/>
                  <a:gd name="T14" fmla="*/ 11850 w 566"/>
                  <a:gd name="T15" fmla="*/ 10205 h 1340"/>
                  <a:gd name="T16" fmla="*/ 11833 w 566"/>
                  <a:gd name="T17" fmla="*/ 10155 h 1340"/>
                  <a:gd name="T18" fmla="*/ 11810 w 566"/>
                  <a:gd name="T19" fmla="*/ 10095 h 1340"/>
                  <a:gd name="T20" fmla="*/ 11773 w 566"/>
                  <a:gd name="T21" fmla="*/ 10054 h 1340"/>
                  <a:gd name="T22" fmla="*/ 11722 w 566"/>
                  <a:gd name="T23" fmla="*/ 9984 h 1340"/>
                  <a:gd name="T24" fmla="*/ 11685 w 566"/>
                  <a:gd name="T25" fmla="*/ 9947 h 1340"/>
                  <a:gd name="T26" fmla="*/ 11625 w 566"/>
                  <a:gd name="T27" fmla="*/ 9878 h 1340"/>
                  <a:gd name="T28" fmla="*/ 11593 w 566"/>
                  <a:gd name="T29" fmla="*/ 9855 h 1340"/>
                  <a:gd name="T30" fmla="*/ 2291 w 566"/>
                  <a:gd name="T31" fmla="*/ 515 h 1340"/>
                  <a:gd name="T32" fmla="*/ 502 w 566"/>
                  <a:gd name="T33" fmla="*/ 515 h 1340"/>
                  <a:gd name="T34" fmla="*/ 502 w 566"/>
                  <a:gd name="T35" fmla="*/ 2295 h 1340"/>
                  <a:gd name="T36" fmla="*/ 9444 w 566"/>
                  <a:gd name="T37" fmla="*/ 11285 h 1340"/>
                  <a:gd name="T38" fmla="*/ 9444 w 566"/>
                  <a:gd name="T39" fmla="*/ 27196 h 1340"/>
                  <a:gd name="T40" fmla="*/ 10705 w 566"/>
                  <a:gd name="T41" fmla="*/ 28474 h 1340"/>
                  <a:gd name="T42" fmla="*/ 11979 w 566"/>
                  <a:gd name="T43" fmla="*/ 27196 h 1340"/>
                  <a:gd name="T44" fmla="*/ 11979 w 566"/>
                  <a:gd name="T45" fmla="*/ 10750 h 1340"/>
                  <a:gd name="T46" fmla="*/ 11979 w 566"/>
                  <a:gd name="T47" fmla="*/ 10726 h 1340"/>
                  <a:gd name="T48" fmla="*/ 11979 w 566"/>
                  <a:gd name="T49" fmla="*/ 10630 h 1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66" h="1340">
                    <a:moveTo>
                      <a:pt x="566" y="500"/>
                    </a:moveTo>
                    <a:cubicBezTo>
                      <a:pt x="566" y="499"/>
                      <a:pt x="565" y="498"/>
                      <a:pt x="565" y="497"/>
                    </a:cubicBezTo>
                    <a:cubicBezTo>
                      <a:pt x="565" y="496"/>
                      <a:pt x="565" y="495"/>
                      <a:pt x="565" y="494"/>
                    </a:cubicBezTo>
                    <a:cubicBezTo>
                      <a:pt x="565" y="493"/>
                      <a:pt x="564" y="492"/>
                      <a:pt x="564" y="491"/>
                    </a:cubicBezTo>
                    <a:cubicBezTo>
                      <a:pt x="564" y="490"/>
                      <a:pt x="564" y="489"/>
                      <a:pt x="563" y="489"/>
                    </a:cubicBezTo>
                    <a:cubicBezTo>
                      <a:pt x="563" y="488"/>
                      <a:pt x="563" y="487"/>
                      <a:pt x="562" y="486"/>
                    </a:cubicBezTo>
                    <a:cubicBezTo>
                      <a:pt x="562" y="485"/>
                      <a:pt x="562" y="484"/>
                      <a:pt x="561" y="483"/>
                    </a:cubicBezTo>
                    <a:cubicBezTo>
                      <a:pt x="561" y="482"/>
                      <a:pt x="561" y="481"/>
                      <a:pt x="560" y="480"/>
                    </a:cubicBezTo>
                    <a:cubicBezTo>
                      <a:pt x="560" y="480"/>
                      <a:pt x="559" y="479"/>
                      <a:pt x="559" y="478"/>
                    </a:cubicBezTo>
                    <a:cubicBezTo>
                      <a:pt x="558" y="477"/>
                      <a:pt x="558" y="476"/>
                      <a:pt x="558" y="475"/>
                    </a:cubicBezTo>
                    <a:cubicBezTo>
                      <a:pt x="557" y="474"/>
                      <a:pt x="556" y="474"/>
                      <a:pt x="556" y="473"/>
                    </a:cubicBezTo>
                    <a:cubicBezTo>
                      <a:pt x="555" y="472"/>
                      <a:pt x="555" y="471"/>
                      <a:pt x="554" y="470"/>
                    </a:cubicBezTo>
                    <a:cubicBezTo>
                      <a:pt x="554" y="470"/>
                      <a:pt x="553" y="469"/>
                      <a:pt x="552" y="468"/>
                    </a:cubicBezTo>
                    <a:cubicBezTo>
                      <a:pt x="551" y="467"/>
                      <a:pt x="550" y="466"/>
                      <a:pt x="549" y="465"/>
                    </a:cubicBezTo>
                    <a:cubicBezTo>
                      <a:pt x="549" y="464"/>
                      <a:pt x="549" y="464"/>
                      <a:pt x="548" y="464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446" y="531"/>
                      <a:pt x="446" y="531"/>
                      <a:pt x="446" y="531"/>
                    </a:cubicBezTo>
                    <a:cubicBezTo>
                      <a:pt x="446" y="1280"/>
                      <a:pt x="446" y="1280"/>
                      <a:pt x="446" y="1280"/>
                    </a:cubicBezTo>
                    <a:cubicBezTo>
                      <a:pt x="446" y="1313"/>
                      <a:pt x="473" y="1340"/>
                      <a:pt x="506" y="1340"/>
                    </a:cubicBezTo>
                    <a:cubicBezTo>
                      <a:pt x="539" y="1340"/>
                      <a:pt x="566" y="1313"/>
                      <a:pt x="566" y="1280"/>
                    </a:cubicBezTo>
                    <a:cubicBezTo>
                      <a:pt x="566" y="506"/>
                      <a:pt x="566" y="506"/>
                      <a:pt x="566" y="506"/>
                    </a:cubicBezTo>
                    <a:cubicBezTo>
                      <a:pt x="566" y="506"/>
                      <a:pt x="566" y="506"/>
                      <a:pt x="566" y="505"/>
                    </a:cubicBezTo>
                    <a:cubicBezTo>
                      <a:pt x="566" y="504"/>
                      <a:pt x="566" y="502"/>
                      <a:pt x="566" y="500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4" name="Group 11"/>
          <p:cNvGrpSpPr>
            <a:grpSpLocks noChangeAspect="1"/>
          </p:cNvGrpSpPr>
          <p:nvPr/>
        </p:nvGrpSpPr>
        <p:grpSpPr bwMode="auto">
          <a:xfrm rot="10564458" flipH="1">
            <a:off x="4437615" y="5527653"/>
            <a:ext cx="285278" cy="417668"/>
            <a:chOff x="1392" y="714"/>
            <a:chExt cx="2964" cy="2877"/>
          </a:xfrm>
        </p:grpSpPr>
        <p:grpSp>
          <p:nvGrpSpPr>
            <p:cNvPr id="65" name="Group 9"/>
            <p:cNvGrpSpPr>
              <a:grpSpLocks noChangeAspect="1"/>
            </p:cNvGrpSpPr>
            <p:nvPr/>
          </p:nvGrpSpPr>
          <p:grpSpPr bwMode="auto">
            <a:xfrm>
              <a:off x="2928" y="714"/>
              <a:ext cx="1428" cy="2877"/>
              <a:chOff x="2928" y="714"/>
              <a:chExt cx="1428" cy="2877"/>
            </a:xfrm>
          </p:grpSpPr>
          <p:sp>
            <p:nvSpPr>
              <p:cNvPr id="69" name="Freeform 4"/>
              <p:cNvSpPr>
                <a:spLocks noChangeAspect="1"/>
              </p:cNvSpPr>
              <p:nvPr/>
            </p:nvSpPr>
            <p:spPr bwMode="auto">
              <a:xfrm>
                <a:off x="3301" y="925"/>
                <a:ext cx="1055" cy="1043"/>
              </a:xfrm>
              <a:custGeom>
                <a:avLst/>
                <a:gdLst>
                  <a:gd name="T0" fmla="*/ 9900 w 492"/>
                  <a:gd name="T1" fmla="*/ 515 h 486"/>
                  <a:gd name="T2" fmla="*/ 8116 w 492"/>
                  <a:gd name="T3" fmla="*/ 515 h 486"/>
                  <a:gd name="T4" fmla="*/ 502 w 492"/>
                  <a:gd name="T5" fmla="*/ 8142 h 486"/>
                  <a:gd name="T6" fmla="*/ 502 w 492"/>
                  <a:gd name="T7" fmla="*/ 9926 h 486"/>
                  <a:gd name="T8" fmla="*/ 1398 w 492"/>
                  <a:gd name="T9" fmla="*/ 10308 h 486"/>
                  <a:gd name="T10" fmla="*/ 2286 w 492"/>
                  <a:gd name="T11" fmla="*/ 9926 h 486"/>
                  <a:gd name="T12" fmla="*/ 9900 w 492"/>
                  <a:gd name="T13" fmla="*/ 2294 h 486"/>
                  <a:gd name="T14" fmla="*/ 9900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24" y="384"/>
                      <a:pt x="24" y="384"/>
                      <a:pt x="24" y="384"/>
                    </a:cubicBezTo>
                    <a:cubicBezTo>
                      <a:pt x="0" y="407"/>
                      <a:pt x="0" y="445"/>
                      <a:pt x="24" y="468"/>
                    </a:cubicBezTo>
                    <a:cubicBezTo>
                      <a:pt x="35" y="480"/>
                      <a:pt x="51" y="486"/>
                      <a:pt x="66" y="486"/>
                    </a:cubicBezTo>
                    <a:cubicBezTo>
                      <a:pt x="81" y="486"/>
                      <a:pt x="97" y="480"/>
                      <a:pt x="108" y="46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5"/>
              <p:cNvSpPr>
                <a:spLocks noChangeAspect="1"/>
              </p:cNvSpPr>
              <p:nvPr/>
            </p:nvSpPr>
            <p:spPr bwMode="auto">
              <a:xfrm>
                <a:off x="2928" y="714"/>
                <a:ext cx="1213" cy="2877"/>
              </a:xfrm>
              <a:custGeom>
                <a:avLst/>
                <a:gdLst>
                  <a:gd name="T0" fmla="*/ 11436 w 566"/>
                  <a:gd name="T1" fmla="*/ 2295 h 1340"/>
                  <a:gd name="T2" fmla="*/ 11436 w 566"/>
                  <a:gd name="T3" fmla="*/ 515 h 1340"/>
                  <a:gd name="T4" fmla="*/ 9668 w 566"/>
                  <a:gd name="T5" fmla="*/ 515 h 1340"/>
                  <a:gd name="T6" fmla="*/ 386 w 566"/>
                  <a:gd name="T7" fmla="*/ 9855 h 1340"/>
                  <a:gd name="T8" fmla="*/ 386 w 566"/>
                  <a:gd name="T9" fmla="*/ 9855 h 1340"/>
                  <a:gd name="T10" fmla="*/ 294 w 566"/>
                  <a:gd name="T11" fmla="*/ 9947 h 1340"/>
                  <a:gd name="T12" fmla="*/ 257 w 566"/>
                  <a:gd name="T13" fmla="*/ 9984 h 1340"/>
                  <a:gd name="T14" fmla="*/ 206 w 566"/>
                  <a:gd name="T15" fmla="*/ 10054 h 1340"/>
                  <a:gd name="T16" fmla="*/ 165 w 566"/>
                  <a:gd name="T17" fmla="*/ 10095 h 1340"/>
                  <a:gd name="T18" fmla="*/ 148 w 566"/>
                  <a:gd name="T19" fmla="*/ 10155 h 1340"/>
                  <a:gd name="T20" fmla="*/ 129 w 566"/>
                  <a:gd name="T21" fmla="*/ 10205 h 1340"/>
                  <a:gd name="T22" fmla="*/ 109 w 566"/>
                  <a:gd name="T23" fmla="*/ 10261 h 1340"/>
                  <a:gd name="T24" fmla="*/ 88 w 566"/>
                  <a:gd name="T25" fmla="*/ 10321 h 1340"/>
                  <a:gd name="T26" fmla="*/ 60 w 566"/>
                  <a:gd name="T27" fmla="*/ 10389 h 1340"/>
                  <a:gd name="T28" fmla="*/ 41 w 566"/>
                  <a:gd name="T29" fmla="*/ 10432 h 1340"/>
                  <a:gd name="T30" fmla="*/ 19 w 566"/>
                  <a:gd name="T31" fmla="*/ 10501 h 1340"/>
                  <a:gd name="T32" fmla="*/ 19 w 566"/>
                  <a:gd name="T33" fmla="*/ 10578 h 1340"/>
                  <a:gd name="T34" fmla="*/ 0 w 566"/>
                  <a:gd name="T35" fmla="*/ 10630 h 1340"/>
                  <a:gd name="T36" fmla="*/ 0 w 566"/>
                  <a:gd name="T37" fmla="*/ 10750 h 1340"/>
                  <a:gd name="T38" fmla="*/ 0 w 566"/>
                  <a:gd name="T39" fmla="*/ 27196 h 1340"/>
                  <a:gd name="T40" fmla="*/ 1267 w 566"/>
                  <a:gd name="T41" fmla="*/ 28474 h 1340"/>
                  <a:gd name="T42" fmla="*/ 2531 w 566"/>
                  <a:gd name="T43" fmla="*/ 27196 h 1340"/>
                  <a:gd name="T44" fmla="*/ 2531 w 566"/>
                  <a:gd name="T45" fmla="*/ 11285 h 1340"/>
                  <a:gd name="T46" fmla="*/ 11436 w 566"/>
                  <a:gd name="T47" fmla="*/ 2295 h 134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66" h="1340">
                    <a:moveTo>
                      <a:pt x="542" y="108"/>
                    </a:moveTo>
                    <a:cubicBezTo>
                      <a:pt x="566" y="85"/>
                      <a:pt x="566" y="47"/>
                      <a:pt x="542" y="24"/>
                    </a:cubicBezTo>
                    <a:cubicBezTo>
                      <a:pt x="519" y="0"/>
                      <a:pt x="481" y="0"/>
                      <a:pt x="458" y="2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6" y="465"/>
                      <a:pt x="15" y="466"/>
                      <a:pt x="14" y="468"/>
                    </a:cubicBezTo>
                    <a:cubicBezTo>
                      <a:pt x="13" y="469"/>
                      <a:pt x="13" y="469"/>
                      <a:pt x="12" y="470"/>
                    </a:cubicBezTo>
                    <a:cubicBezTo>
                      <a:pt x="11" y="471"/>
                      <a:pt x="11" y="472"/>
                      <a:pt x="10" y="473"/>
                    </a:cubicBezTo>
                    <a:cubicBezTo>
                      <a:pt x="10" y="474"/>
                      <a:pt x="9" y="474"/>
                      <a:pt x="8" y="475"/>
                    </a:cubicBezTo>
                    <a:cubicBezTo>
                      <a:pt x="8" y="476"/>
                      <a:pt x="8" y="477"/>
                      <a:pt x="7" y="478"/>
                    </a:cubicBezTo>
                    <a:cubicBezTo>
                      <a:pt x="7" y="479"/>
                      <a:pt x="6" y="480"/>
                      <a:pt x="6" y="480"/>
                    </a:cubicBezTo>
                    <a:cubicBezTo>
                      <a:pt x="5" y="481"/>
                      <a:pt x="5" y="482"/>
                      <a:pt x="5" y="483"/>
                    </a:cubicBezTo>
                    <a:cubicBezTo>
                      <a:pt x="4" y="484"/>
                      <a:pt x="4" y="485"/>
                      <a:pt x="4" y="486"/>
                    </a:cubicBezTo>
                    <a:cubicBezTo>
                      <a:pt x="3" y="487"/>
                      <a:pt x="3" y="488"/>
                      <a:pt x="3" y="489"/>
                    </a:cubicBezTo>
                    <a:cubicBezTo>
                      <a:pt x="2" y="490"/>
                      <a:pt x="2" y="490"/>
                      <a:pt x="2" y="491"/>
                    </a:cubicBezTo>
                    <a:cubicBezTo>
                      <a:pt x="2" y="492"/>
                      <a:pt x="1" y="493"/>
                      <a:pt x="1" y="494"/>
                    </a:cubicBezTo>
                    <a:cubicBezTo>
                      <a:pt x="1" y="495"/>
                      <a:pt x="1" y="497"/>
                      <a:pt x="1" y="498"/>
                    </a:cubicBezTo>
                    <a:cubicBezTo>
                      <a:pt x="1" y="498"/>
                      <a:pt x="0" y="499"/>
                      <a:pt x="0" y="500"/>
                    </a:cubicBezTo>
                    <a:cubicBezTo>
                      <a:pt x="0" y="502"/>
                      <a:pt x="0" y="504"/>
                      <a:pt x="0" y="506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1313"/>
                      <a:pt x="27" y="1340"/>
                      <a:pt x="60" y="1340"/>
                    </a:cubicBezTo>
                    <a:cubicBezTo>
                      <a:pt x="93" y="1340"/>
                      <a:pt x="120" y="1313"/>
                      <a:pt x="120" y="1280"/>
                    </a:cubicBezTo>
                    <a:cubicBezTo>
                      <a:pt x="120" y="531"/>
                      <a:pt x="120" y="531"/>
                      <a:pt x="120" y="531"/>
                    </a:cubicBezTo>
                    <a:lnTo>
                      <a:pt x="542" y="108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6" name="Group 10"/>
            <p:cNvGrpSpPr>
              <a:grpSpLocks noChangeAspect="1"/>
            </p:cNvGrpSpPr>
            <p:nvPr/>
          </p:nvGrpSpPr>
          <p:grpSpPr bwMode="auto">
            <a:xfrm>
              <a:off x="1392" y="714"/>
              <a:ext cx="1428" cy="2877"/>
              <a:chOff x="1392" y="714"/>
              <a:chExt cx="1428" cy="2877"/>
            </a:xfrm>
          </p:grpSpPr>
          <p:sp>
            <p:nvSpPr>
              <p:cNvPr id="67" name="Freeform 6"/>
              <p:cNvSpPr>
                <a:spLocks noChangeAspect="1"/>
              </p:cNvSpPr>
              <p:nvPr/>
            </p:nvSpPr>
            <p:spPr bwMode="auto">
              <a:xfrm>
                <a:off x="1392" y="925"/>
                <a:ext cx="1055" cy="1043"/>
              </a:xfrm>
              <a:custGeom>
                <a:avLst/>
                <a:gdLst>
                  <a:gd name="T0" fmla="*/ 2286 w 492"/>
                  <a:gd name="T1" fmla="*/ 515 h 486"/>
                  <a:gd name="T2" fmla="*/ 502 w 492"/>
                  <a:gd name="T3" fmla="*/ 515 h 486"/>
                  <a:gd name="T4" fmla="*/ 502 w 492"/>
                  <a:gd name="T5" fmla="*/ 2294 h 486"/>
                  <a:gd name="T6" fmla="*/ 8116 w 492"/>
                  <a:gd name="T7" fmla="*/ 9926 h 486"/>
                  <a:gd name="T8" fmla="*/ 9004 w 492"/>
                  <a:gd name="T9" fmla="*/ 10308 h 486"/>
                  <a:gd name="T10" fmla="*/ 9900 w 492"/>
                  <a:gd name="T11" fmla="*/ 9926 h 486"/>
                  <a:gd name="T12" fmla="*/ 9900 w 492"/>
                  <a:gd name="T13" fmla="*/ 8142 h 486"/>
                  <a:gd name="T14" fmla="*/ 2286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108" y="24"/>
                    </a:move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384" y="468"/>
                      <a:pt x="384" y="468"/>
                      <a:pt x="384" y="468"/>
                    </a:cubicBezTo>
                    <a:cubicBezTo>
                      <a:pt x="395" y="480"/>
                      <a:pt x="411" y="486"/>
                      <a:pt x="426" y="486"/>
                    </a:cubicBezTo>
                    <a:cubicBezTo>
                      <a:pt x="441" y="486"/>
                      <a:pt x="457" y="480"/>
                      <a:pt x="468" y="468"/>
                    </a:cubicBezTo>
                    <a:cubicBezTo>
                      <a:pt x="492" y="445"/>
                      <a:pt x="492" y="407"/>
                      <a:pt x="468" y="384"/>
                    </a:cubicBezTo>
                    <a:lnTo>
                      <a:pt x="108" y="24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Freeform 7"/>
              <p:cNvSpPr>
                <a:spLocks noChangeAspect="1"/>
              </p:cNvSpPr>
              <p:nvPr/>
            </p:nvSpPr>
            <p:spPr bwMode="auto">
              <a:xfrm>
                <a:off x="1606" y="714"/>
                <a:ext cx="1214" cy="2877"/>
              </a:xfrm>
              <a:custGeom>
                <a:avLst/>
                <a:gdLst>
                  <a:gd name="T0" fmla="*/ 11979 w 566"/>
                  <a:gd name="T1" fmla="*/ 10630 h 1340"/>
                  <a:gd name="T2" fmla="*/ 11962 w 566"/>
                  <a:gd name="T3" fmla="*/ 10561 h 1340"/>
                  <a:gd name="T4" fmla="*/ 11962 w 566"/>
                  <a:gd name="T5" fmla="*/ 10501 h 1340"/>
                  <a:gd name="T6" fmla="*/ 11938 w 566"/>
                  <a:gd name="T7" fmla="*/ 10432 h 1340"/>
                  <a:gd name="T8" fmla="*/ 11919 w 566"/>
                  <a:gd name="T9" fmla="*/ 10389 h 1340"/>
                  <a:gd name="T10" fmla="*/ 11893 w 566"/>
                  <a:gd name="T11" fmla="*/ 10321 h 1340"/>
                  <a:gd name="T12" fmla="*/ 11870 w 566"/>
                  <a:gd name="T13" fmla="*/ 10261 h 1340"/>
                  <a:gd name="T14" fmla="*/ 11850 w 566"/>
                  <a:gd name="T15" fmla="*/ 10205 h 1340"/>
                  <a:gd name="T16" fmla="*/ 11833 w 566"/>
                  <a:gd name="T17" fmla="*/ 10155 h 1340"/>
                  <a:gd name="T18" fmla="*/ 11810 w 566"/>
                  <a:gd name="T19" fmla="*/ 10095 h 1340"/>
                  <a:gd name="T20" fmla="*/ 11773 w 566"/>
                  <a:gd name="T21" fmla="*/ 10054 h 1340"/>
                  <a:gd name="T22" fmla="*/ 11722 w 566"/>
                  <a:gd name="T23" fmla="*/ 9984 h 1340"/>
                  <a:gd name="T24" fmla="*/ 11685 w 566"/>
                  <a:gd name="T25" fmla="*/ 9947 h 1340"/>
                  <a:gd name="T26" fmla="*/ 11625 w 566"/>
                  <a:gd name="T27" fmla="*/ 9878 h 1340"/>
                  <a:gd name="T28" fmla="*/ 11593 w 566"/>
                  <a:gd name="T29" fmla="*/ 9855 h 1340"/>
                  <a:gd name="T30" fmla="*/ 2291 w 566"/>
                  <a:gd name="T31" fmla="*/ 515 h 1340"/>
                  <a:gd name="T32" fmla="*/ 502 w 566"/>
                  <a:gd name="T33" fmla="*/ 515 h 1340"/>
                  <a:gd name="T34" fmla="*/ 502 w 566"/>
                  <a:gd name="T35" fmla="*/ 2295 h 1340"/>
                  <a:gd name="T36" fmla="*/ 9444 w 566"/>
                  <a:gd name="T37" fmla="*/ 11285 h 1340"/>
                  <a:gd name="T38" fmla="*/ 9444 w 566"/>
                  <a:gd name="T39" fmla="*/ 27196 h 1340"/>
                  <a:gd name="T40" fmla="*/ 10705 w 566"/>
                  <a:gd name="T41" fmla="*/ 28474 h 1340"/>
                  <a:gd name="T42" fmla="*/ 11979 w 566"/>
                  <a:gd name="T43" fmla="*/ 27196 h 1340"/>
                  <a:gd name="T44" fmla="*/ 11979 w 566"/>
                  <a:gd name="T45" fmla="*/ 10750 h 1340"/>
                  <a:gd name="T46" fmla="*/ 11979 w 566"/>
                  <a:gd name="T47" fmla="*/ 10726 h 1340"/>
                  <a:gd name="T48" fmla="*/ 11979 w 566"/>
                  <a:gd name="T49" fmla="*/ 10630 h 1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66" h="1340">
                    <a:moveTo>
                      <a:pt x="566" y="500"/>
                    </a:moveTo>
                    <a:cubicBezTo>
                      <a:pt x="566" y="499"/>
                      <a:pt x="565" y="498"/>
                      <a:pt x="565" y="497"/>
                    </a:cubicBezTo>
                    <a:cubicBezTo>
                      <a:pt x="565" y="496"/>
                      <a:pt x="565" y="495"/>
                      <a:pt x="565" y="494"/>
                    </a:cubicBezTo>
                    <a:cubicBezTo>
                      <a:pt x="565" y="493"/>
                      <a:pt x="564" y="492"/>
                      <a:pt x="564" y="491"/>
                    </a:cubicBezTo>
                    <a:cubicBezTo>
                      <a:pt x="564" y="490"/>
                      <a:pt x="564" y="489"/>
                      <a:pt x="563" y="489"/>
                    </a:cubicBezTo>
                    <a:cubicBezTo>
                      <a:pt x="563" y="488"/>
                      <a:pt x="563" y="487"/>
                      <a:pt x="562" y="486"/>
                    </a:cubicBezTo>
                    <a:cubicBezTo>
                      <a:pt x="562" y="485"/>
                      <a:pt x="562" y="484"/>
                      <a:pt x="561" y="483"/>
                    </a:cubicBezTo>
                    <a:cubicBezTo>
                      <a:pt x="561" y="482"/>
                      <a:pt x="561" y="481"/>
                      <a:pt x="560" y="480"/>
                    </a:cubicBezTo>
                    <a:cubicBezTo>
                      <a:pt x="560" y="480"/>
                      <a:pt x="559" y="479"/>
                      <a:pt x="559" y="478"/>
                    </a:cubicBezTo>
                    <a:cubicBezTo>
                      <a:pt x="558" y="477"/>
                      <a:pt x="558" y="476"/>
                      <a:pt x="558" y="475"/>
                    </a:cubicBezTo>
                    <a:cubicBezTo>
                      <a:pt x="557" y="474"/>
                      <a:pt x="556" y="474"/>
                      <a:pt x="556" y="473"/>
                    </a:cubicBezTo>
                    <a:cubicBezTo>
                      <a:pt x="555" y="472"/>
                      <a:pt x="555" y="471"/>
                      <a:pt x="554" y="470"/>
                    </a:cubicBezTo>
                    <a:cubicBezTo>
                      <a:pt x="554" y="470"/>
                      <a:pt x="553" y="469"/>
                      <a:pt x="552" y="468"/>
                    </a:cubicBezTo>
                    <a:cubicBezTo>
                      <a:pt x="551" y="467"/>
                      <a:pt x="550" y="466"/>
                      <a:pt x="549" y="465"/>
                    </a:cubicBezTo>
                    <a:cubicBezTo>
                      <a:pt x="549" y="464"/>
                      <a:pt x="549" y="464"/>
                      <a:pt x="548" y="464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446" y="531"/>
                      <a:pt x="446" y="531"/>
                      <a:pt x="446" y="531"/>
                    </a:cubicBezTo>
                    <a:cubicBezTo>
                      <a:pt x="446" y="1280"/>
                      <a:pt x="446" y="1280"/>
                      <a:pt x="446" y="1280"/>
                    </a:cubicBezTo>
                    <a:cubicBezTo>
                      <a:pt x="446" y="1313"/>
                      <a:pt x="473" y="1340"/>
                      <a:pt x="506" y="1340"/>
                    </a:cubicBezTo>
                    <a:cubicBezTo>
                      <a:pt x="539" y="1340"/>
                      <a:pt x="566" y="1313"/>
                      <a:pt x="566" y="1280"/>
                    </a:cubicBezTo>
                    <a:cubicBezTo>
                      <a:pt x="566" y="506"/>
                      <a:pt x="566" y="506"/>
                      <a:pt x="566" y="506"/>
                    </a:cubicBezTo>
                    <a:cubicBezTo>
                      <a:pt x="566" y="506"/>
                      <a:pt x="566" y="506"/>
                      <a:pt x="566" y="505"/>
                    </a:cubicBezTo>
                    <a:cubicBezTo>
                      <a:pt x="566" y="504"/>
                      <a:pt x="566" y="502"/>
                      <a:pt x="566" y="500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71" name="Group 11"/>
          <p:cNvGrpSpPr>
            <a:grpSpLocks noChangeAspect="1"/>
          </p:cNvGrpSpPr>
          <p:nvPr/>
        </p:nvGrpSpPr>
        <p:grpSpPr bwMode="auto">
          <a:xfrm rot="10564458" flipH="1">
            <a:off x="3287626" y="5461293"/>
            <a:ext cx="285278" cy="417668"/>
            <a:chOff x="1392" y="714"/>
            <a:chExt cx="2964" cy="2877"/>
          </a:xfrm>
        </p:grpSpPr>
        <p:grpSp>
          <p:nvGrpSpPr>
            <p:cNvPr id="72" name="Group 9"/>
            <p:cNvGrpSpPr>
              <a:grpSpLocks noChangeAspect="1"/>
            </p:cNvGrpSpPr>
            <p:nvPr/>
          </p:nvGrpSpPr>
          <p:grpSpPr bwMode="auto">
            <a:xfrm>
              <a:off x="2928" y="714"/>
              <a:ext cx="1428" cy="2877"/>
              <a:chOff x="2928" y="714"/>
              <a:chExt cx="1428" cy="2877"/>
            </a:xfrm>
          </p:grpSpPr>
          <p:sp>
            <p:nvSpPr>
              <p:cNvPr id="76" name="Freeform 4"/>
              <p:cNvSpPr>
                <a:spLocks noChangeAspect="1"/>
              </p:cNvSpPr>
              <p:nvPr/>
            </p:nvSpPr>
            <p:spPr bwMode="auto">
              <a:xfrm>
                <a:off x="3301" y="925"/>
                <a:ext cx="1055" cy="1043"/>
              </a:xfrm>
              <a:custGeom>
                <a:avLst/>
                <a:gdLst>
                  <a:gd name="T0" fmla="*/ 9900 w 492"/>
                  <a:gd name="T1" fmla="*/ 515 h 486"/>
                  <a:gd name="T2" fmla="*/ 8116 w 492"/>
                  <a:gd name="T3" fmla="*/ 515 h 486"/>
                  <a:gd name="T4" fmla="*/ 502 w 492"/>
                  <a:gd name="T5" fmla="*/ 8142 h 486"/>
                  <a:gd name="T6" fmla="*/ 502 w 492"/>
                  <a:gd name="T7" fmla="*/ 9926 h 486"/>
                  <a:gd name="T8" fmla="*/ 1398 w 492"/>
                  <a:gd name="T9" fmla="*/ 10308 h 486"/>
                  <a:gd name="T10" fmla="*/ 2286 w 492"/>
                  <a:gd name="T11" fmla="*/ 9926 h 486"/>
                  <a:gd name="T12" fmla="*/ 9900 w 492"/>
                  <a:gd name="T13" fmla="*/ 2294 h 486"/>
                  <a:gd name="T14" fmla="*/ 9900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24" y="384"/>
                      <a:pt x="24" y="384"/>
                      <a:pt x="24" y="384"/>
                    </a:cubicBezTo>
                    <a:cubicBezTo>
                      <a:pt x="0" y="407"/>
                      <a:pt x="0" y="445"/>
                      <a:pt x="24" y="468"/>
                    </a:cubicBezTo>
                    <a:cubicBezTo>
                      <a:pt x="35" y="480"/>
                      <a:pt x="51" y="486"/>
                      <a:pt x="66" y="486"/>
                    </a:cubicBezTo>
                    <a:cubicBezTo>
                      <a:pt x="81" y="486"/>
                      <a:pt x="97" y="480"/>
                      <a:pt x="108" y="46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5"/>
              <p:cNvSpPr>
                <a:spLocks noChangeAspect="1"/>
              </p:cNvSpPr>
              <p:nvPr/>
            </p:nvSpPr>
            <p:spPr bwMode="auto">
              <a:xfrm>
                <a:off x="2928" y="714"/>
                <a:ext cx="1213" cy="2877"/>
              </a:xfrm>
              <a:custGeom>
                <a:avLst/>
                <a:gdLst>
                  <a:gd name="T0" fmla="*/ 11436 w 566"/>
                  <a:gd name="T1" fmla="*/ 2295 h 1340"/>
                  <a:gd name="T2" fmla="*/ 11436 w 566"/>
                  <a:gd name="T3" fmla="*/ 515 h 1340"/>
                  <a:gd name="T4" fmla="*/ 9668 w 566"/>
                  <a:gd name="T5" fmla="*/ 515 h 1340"/>
                  <a:gd name="T6" fmla="*/ 386 w 566"/>
                  <a:gd name="T7" fmla="*/ 9855 h 1340"/>
                  <a:gd name="T8" fmla="*/ 386 w 566"/>
                  <a:gd name="T9" fmla="*/ 9855 h 1340"/>
                  <a:gd name="T10" fmla="*/ 294 w 566"/>
                  <a:gd name="T11" fmla="*/ 9947 h 1340"/>
                  <a:gd name="T12" fmla="*/ 257 w 566"/>
                  <a:gd name="T13" fmla="*/ 9984 h 1340"/>
                  <a:gd name="T14" fmla="*/ 206 w 566"/>
                  <a:gd name="T15" fmla="*/ 10054 h 1340"/>
                  <a:gd name="T16" fmla="*/ 165 w 566"/>
                  <a:gd name="T17" fmla="*/ 10095 h 1340"/>
                  <a:gd name="T18" fmla="*/ 148 w 566"/>
                  <a:gd name="T19" fmla="*/ 10155 h 1340"/>
                  <a:gd name="T20" fmla="*/ 129 w 566"/>
                  <a:gd name="T21" fmla="*/ 10205 h 1340"/>
                  <a:gd name="T22" fmla="*/ 109 w 566"/>
                  <a:gd name="T23" fmla="*/ 10261 h 1340"/>
                  <a:gd name="T24" fmla="*/ 88 w 566"/>
                  <a:gd name="T25" fmla="*/ 10321 h 1340"/>
                  <a:gd name="T26" fmla="*/ 60 w 566"/>
                  <a:gd name="T27" fmla="*/ 10389 h 1340"/>
                  <a:gd name="T28" fmla="*/ 41 w 566"/>
                  <a:gd name="T29" fmla="*/ 10432 h 1340"/>
                  <a:gd name="T30" fmla="*/ 19 w 566"/>
                  <a:gd name="T31" fmla="*/ 10501 h 1340"/>
                  <a:gd name="T32" fmla="*/ 19 w 566"/>
                  <a:gd name="T33" fmla="*/ 10578 h 1340"/>
                  <a:gd name="T34" fmla="*/ 0 w 566"/>
                  <a:gd name="T35" fmla="*/ 10630 h 1340"/>
                  <a:gd name="T36" fmla="*/ 0 w 566"/>
                  <a:gd name="T37" fmla="*/ 10750 h 1340"/>
                  <a:gd name="T38" fmla="*/ 0 w 566"/>
                  <a:gd name="T39" fmla="*/ 27196 h 1340"/>
                  <a:gd name="T40" fmla="*/ 1267 w 566"/>
                  <a:gd name="T41" fmla="*/ 28474 h 1340"/>
                  <a:gd name="T42" fmla="*/ 2531 w 566"/>
                  <a:gd name="T43" fmla="*/ 27196 h 1340"/>
                  <a:gd name="T44" fmla="*/ 2531 w 566"/>
                  <a:gd name="T45" fmla="*/ 11285 h 1340"/>
                  <a:gd name="T46" fmla="*/ 11436 w 566"/>
                  <a:gd name="T47" fmla="*/ 2295 h 134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66" h="1340">
                    <a:moveTo>
                      <a:pt x="542" y="108"/>
                    </a:moveTo>
                    <a:cubicBezTo>
                      <a:pt x="566" y="85"/>
                      <a:pt x="566" y="47"/>
                      <a:pt x="542" y="24"/>
                    </a:cubicBezTo>
                    <a:cubicBezTo>
                      <a:pt x="519" y="0"/>
                      <a:pt x="481" y="0"/>
                      <a:pt x="458" y="2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6" y="465"/>
                      <a:pt x="15" y="466"/>
                      <a:pt x="14" y="468"/>
                    </a:cubicBezTo>
                    <a:cubicBezTo>
                      <a:pt x="13" y="469"/>
                      <a:pt x="13" y="469"/>
                      <a:pt x="12" y="470"/>
                    </a:cubicBezTo>
                    <a:cubicBezTo>
                      <a:pt x="11" y="471"/>
                      <a:pt x="11" y="472"/>
                      <a:pt x="10" y="473"/>
                    </a:cubicBezTo>
                    <a:cubicBezTo>
                      <a:pt x="10" y="474"/>
                      <a:pt x="9" y="474"/>
                      <a:pt x="8" y="475"/>
                    </a:cubicBezTo>
                    <a:cubicBezTo>
                      <a:pt x="8" y="476"/>
                      <a:pt x="8" y="477"/>
                      <a:pt x="7" y="478"/>
                    </a:cubicBezTo>
                    <a:cubicBezTo>
                      <a:pt x="7" y="479"/>
                      <a:pt x="6" y="480"/>
                      <a:pt x="6" y="480"/>
                    </a:cubicBezTo>
                    <a:cubicBezTo>
                      <a:pt x="5" y="481"/>
                      <a:pt x="5" y="482"/>
                      <a:pt x="5" y="483"/>
                    </a:cubicBezTo>
                    <a:cubicBezTo>
                      <a:pt x="4" y="484"/>
                      <a:pt x="4" y="485"/>
                      <a:pt x="4" y="486"/>
                    </a:cubicBezTo>
                    <a:cubicBezTo>
                      <a:pt x="3" y="487"/>
                      <a:pt x="3" y="488"/>
                      <a:pt x="3" y="489"/>
                    </a:cubicBezTo>
                    <a:cubicBezTo>
                      <a:pt x="2" y="490"/>
                      <a:pt x="2" y="490"/>
                      <a:pt x="2" y="491"/>
                    </a:cubicBezTo>
                    <a:cubicBezTo>
                      <a:pt x="2" y="492"/>
                      <a:pt x="1" y="493"/>
                      <a:pt x="1" y="494"/>
                    </a:cubicBezTo>
                    <a:cubicBezTo>
                      <a:pt x="1" y="495"/>
                      <a:pt x="1" y="497"/>
                      <a:pt x="1" y="498"/>
                    </a:cubicBezTo>
                    <a:cubicBezTo>
                      <a:pt x="1" y="498"/>
                      <a:pt x="0" y="499"/>
                      <a:pt x="0" y="500"/>
                    </a:cubicBezTo>
                    <a:cubicBezTo>
                      <a:pt x="0" y="502"/>
                      <a:pt x="0" y="504"/>
                      <a:pt x="0" y="506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1313"/>
                      <a:pt x="27" y="1340"/>
                      <a:pt x="60" y="1340"/>
                    </a:cubicBezTo>
                    <a:cubicBezTo>
                      <a:pt x="93" y="1340"/>
                      <a:pt x="120" y="1313"/>
                      <a:pt x="120" y="1280"/>
                    </a:cubicBezTo>
                    <a:cubicBezTo>
                      <a:pt x="120" y="531"/>
                      <a:pt x="120" y="531"/>
                      <a:pt x="120" y="531"/>
                    </a:cubicBezTo>
                    <a:lnTo>
                      <a:pt x="542" y="108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3" name="Group 10"/>
            <p:cNvGrpSpPr>
              <a:grpSpLocks noChangeAspect="1"/>
            </p:cNvGrpSpPr>
            <p:nvPr/>
          </p:nvGrpSpPr>
          <p:grpSpPr bwMode="auto">
            <a:xfrm>
              <a:off x="1392" y="714"/>
              <a:ext cx="1428" cy="2877"/>
              <a:chOff x="1392" y="714"/>
              <a:chExt cx="1428" cy="2877"/>
            </a:xfrm>
          </p:grpSpPr>
          <p:sp>
            <p:nvSpPr>
              <p:cNvPr id="74" name="Freeform 6"/>
              <p:cNvSpPr>
                <a:spLocks noChangeAspect="1"/>
              </p:cNvSpPr>
              <p:nvPr/>
            </p:nvSpPr>
            <p:spPr bwMode="auto">
              <a:xfrm>
                <a:off x="1392" y="925"/>
                <a:ext cx="1055" cy="1043"/>
              </a:xfrm>
              <a:custGeom>
                <a:avLst/>
                <a:gdLst>
                  <a:gd name="T0" fmla="*/ 2286 w 492"/>
                  <a:gd name="T1" fmla="*/ 515 h 486"/>
                  <a:gd name="T2" fmla="*/ 502 w 492"/>
                  <a:gd name="T3" fmla="*/ 515 h 486"/>
                  <a:gd name="T4" fmla="*/ 502 w 492"/>
                  <a:gd name="T5" fmla="*/ 2294 h 486"/>
                  <a:gd name="T6" fmla="*/ 8116 w 492"/>
                  <a:gd name="T7" fmla="*/ 9926 h 486"/>
                  <a:gd name="T8" fmla="*/ 9004 w 492"/>
                  <a:gd name="T9" fmla="*/ 10308 h 486"/>
                  <a:gd name="T10" fmla="*/ 9900 w 492"/>
                  <a:gd name="T11" fmla="*/ 9926 h 486"/>
                  <a:gd name="T12" fmla="*/ 9900 w 492"/>
                  <a:gd name="T13" fmla="*/ 8142 h 486"/>
                  <a:gd name="T14" fmla="*/ 2286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108" y="24"/>
                    </a:move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384" y="468"/>
                      <a:pt x="384" y="468"/>
                      <a:pt x="384" y="468"/>
                    </a:cubicBezTo>
                    <a:cubicBezTo>
                      <a:pt x="395" y="480"/>
                      <a:pt x="411" y="486"/>
                      <a:pt x="426" y="486"/>
                    </a:cubicBezTo>
                    <a:cubicBezTo>
                      <a:pt x="441" y="486"/>
                      <a:pt x="457" y="480"/>
                      <a:pt x="468" y="468"/>
                    </a:cubicBezTo>
                    <a:cubicBezTo>
                      <a:pt x="492" y="445"/>
                      <a:pt x="492" y="407"/>
                      <a:pt x="468" y="384"/>
                    </a:cubicBezTo>
                    <a:lnTo>
                      <a:pt x="108" y="24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7"/>
              <p:cNvSpPr>
                <a:spLocks noChangeAspect="1"/>
              </p:cNvSpPr>
              <p:nvPr/>
            </p:nvSpPr>
            <p:spPr bwMode="auto">
              <a:xfrm>
                <a:off x="1606" y="714"/>
                <a:ext cx="1214" cy="2877"/>
              </a:xfrm>
              <a:custGeom>
                <a:avLst/>
                <a:gdLst>
                  <a:gd name="T0" fmla="*/ 11979 w 566"/>
                  <a:gd name="T1" fmla="*/ 10630 h 1340"/>
                  <a:gd name="T2" fmla="*/ 11962 w 566"/>
                  <a:gd name="T3" fmla="*/ 10561 h 1340"/>
                  <a:gd name="T4" fmla="*/ 11962 w 566"/>
                  <a:gd name="T5" fmla="*/ 10501 h 1340"/>
                  <a:gd name="T6" fmla="*/ 11938 w 566"/>
                  <a:gd name="T7" fmla="*/ 10432 h 1340"/>
                  <a:gd name="T8" fmla="*/ 11919 w 566"/>
                  <a:gd name="T9" fmla="*/ 10389 h 1340"/>
                  <a:gd name="T10" fmla="*/ 11893 w 566"/>
                  <a:gd name="T11" fmla="*/ 10321 h 1340"/>
                  <a:gd name="T12" fmla="*/ 11870 w 566"/>
                  <a:gd name="T13" fmla="*/ 10261 h 1340"/>
                  <a:gd name="T14" fmla="*/ 11850 w 566"/>
                  <a:gd name="T15" fmla="*/ 10205 h 1340"/>
                  <a:gd name="T16" fmla="*/ 11833 w 566"/>
                  <a:gd name="T17" fmla="*/ 10155 h 1340"/>
                  <a:gd name="T18" fmla="*/ 11810 w 566"/>
                  <a:gd name="T19" fmla="*/ 10095 h 1340"/>
                  <a:gd name="T20" fmla="*/ 11773 w 566"/>
                  <a:gd name="T21" fmla="*/ 10054 h 1340"/>
                  <a:gd name="T22" fmla="*/ 11722 w 566"/>
                  <a:gd name="T23" fmla="*/ 9984 h 1340"/>
                  <a:gd name="T24" fmla="*/ 11685 w 566"/>
                  <a:gd name="T25" fmla="*/ 9947 h 1340"/>
                  <a:gd name="T26" fmla="*/ 11625 w 566"/>
                  <a:gd name="T27" fmla="*/ 9878 h 1340"/>
                  <a:gd name="T28" fmla="*/ 11593 w 566"/>
                  <a:gd name="T29" fmla="*/ 9855 h 1340"/>
                  <a:gd name="T30" fmla="*/ 2291 w 566"/>
                  <a:gd name="T31" fmla="*/ 515 h 1340"/>
                  <a:gd name="T32" fmla="*/ 502 w 566"/>
                  <a:gd name="T33" fmla="*/ 515 h 1340"/>
                  <a:gd name="T34" fmla="*/ 502 w 566"/>
                  <a:gd name="T35" fmla="*/ 2295 h 1340"/>
                  <a:gd name="T36" fmla="*/ 9444 w 566"/>
                  <a:gd name="T37" fmla="*/ 11285 h 1340"/>
                  <a:gd name="T38" fmla="*/ 9444 w 566"/>
                  <a:gd name="T39" fmla="*/ 27196 h 1340"/>
                  <a:gd name="T40" fmla="*/ 10705 w 566"/>
                  <a:gd name="T41" fmla="*/ 28474 h 1340"/>
                  <a:gd name="T42" fmla="*/ 11979 w 566"/>
                  <a:gd name="T43" fmla="*/ 27196 h 1340"/>
                  <a:gd name="T44" fmla="*/ 11979 w 566"/>
                  <a:gd name="T45" fmla="*/ 10750 h 1340"/>
                  <a:gd name="T46" fmla="*/ 11979 w 566"/>
                  <a:gd name="T47" fmla="*/ 10726 h 1340"/>
                  <a:gd name="T48" fmla="*/ 11979 w 566"/>
                  <a:gd name="T49" fmla="*/ 10630 h 1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66" h="1340">
                    <a:moveTo>
                      <a:pt x="566" y="500"/>
                    </a:moveTo>
                    <a:cubicBezTo>
                      <a:pt x="566" y="499"/>
                      <a:pt x="565" y="498"/>
                      <a:pt x="565" y="497"/>
                    </a:cubicBezTo>
                    <a:cubicBezTo>
                      <a:pt x="565" y="496"/>
                      <a:pt x="565" y="495"/>
                      <a:pt x="565" y="494"/>
                    </a:cubicBezTo>
                    <a:cubicBezTo>
                      <a:pt x="565" y="493"/>
                      <a:pt x="564" y="492"/>
                      <a:pt x="564" y="491"/>
                    </a:cubicBezTo>
                    <a:cubicBezTo>
                      <a:pt x="564" y="490"/>
                      <a:pt x="564" y="489"/>
                      <a:pt x="563" y="489"/>
                    </a:cubicBezTo>
                    <a:cubicBezTo>
                      <a:pt x="563" y="488"/>
                      <a:pt x="563" y="487"/>
                      <a:pt x="562" y="486"/>
                    </a:cubicBezTo>
                    <a:cubicBezTo>
                      <a:pt x="562" y="485"/>
                      <a:pt x="562" y="484"/>
                      <a:pt x="561" y="483"/>
                    </a:cubicBezTo>
                    <a:cubicBezTo>
                      <a:pt x="561" y="482"/>
                      <a:pt x="561" y="481"/>
                      <a:pt x="560" y="480"/>
                    </a:cubicBezTo>
                    <a:cubicBezTo>
                      <a:pt x="560" y="480"/>
                      <a:pt x="559" y="479"/>
                      <a:pt x="559" y="478"/>
                    </a:cubicBezTo>
                    <a:cubicBezTo>
                      <a:pt x="558" y="477"/>
                      <a:pt x="558" y="476"/>
                      <a:pt x="558" y="475"/>
                    </a:cubicBezTo>
                    <a:cubicBezTo>
                      <a:pt x="557" y="474"/>
                      <a:pt x="556" y="474"/>
                      <a:pt x="556" y="473"/>
                    </a:cubicBezTo>
                    <a:cubicBezTo>
                      <a:pt x="555" y="472"/>
                      <a:pt x="555" y="471"/>
                      <a:pt x="554" y="470"/>
                    </a:cubicBezTo>
                    <a:cubicBezTo>
                      <a:pt x="554" y="470"/>
                      <a:pt x="553" y="469"/>
                      <a:pt x="552" y="468"/>
                    </a:cubicBezTo>
                    <a:cubicBezTo>
                      <a:pt x="551" y="467"/>
                      <a:pt x="550" y="466"/>
                      <a:pt x="549" y="465"/>
                    </a:cubicBezTo>
                    <a:cubicBezTo>
                      <a:pt x="549" y="464"/>
                      <a:pt x="549" y="464"/>
                      <a:pt x="548" y="464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446" y="531"/>
                      <a:pt x="446" y="531"/>
                      <a:pt x="446" y="531"/>
                    </a:cubicBezTo>
                    <a:cubicBezTo>
                      <a:pt x="446" y="1280"/>
                      <a:pt x="446" y="1280"/>
                      <a:pt x="446" y="1280"/>
                    </a:cubicBezTo>
                    <a:cubicBezTo>
                      <a:pt x="446" y="1313"/>
                      <a:pt x="473" y="1340"/>
                      <a:pt x="506" y="1340"/>
                    </a:cubicBezTo>
                    <a:cubicBezTo>
                      <a:pt x="539" y="1340"/>
                      <a:pt x="566" y="1313"/>
                      <a:pt x="566" y="1280"/>
                    </a:cubicBezTo>
                    <a:cubicBezTo>
                      <a:pt x="566" y="506"/>
                      <a:pt x="566" y="506"/>
                      <a:pt x="566" y="506"/>
                    </a:cubicBezTo>
                    <a:cubicBezTo>
                      <a:pt x="566" y="506"/>
                      <a:pt x="566" y="506"/>
                      <a:pt x="566" y="505"/>
                    </a:cubicBezTo>
                    <a:cubicBezTo>
                      <a:pt x="566" y="504"/>
                      <a:pt x="566" y="502"/>
                      <a:pt x="566" y="500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78" name="Group 11"/>
          <p:cNvGrpSpPr>
            <a:grpSpLocks noChangeAspect="1"/>
          </p:cNvGrpSpPr>
          <p:nvPr/>
        </p:nvGrpSpPr>
        <p:grpSpPr bwMode="auto">
          <a:xfrm rot="10564458" flipH="1">
            <a:off x="4734689" y="5404242"/>
            <a:ext cx="285278" cy="417668"/>
            <a:chOff x="1392" y="714"/>
            <a:chExt cx="2964" cy="2877"/>
          </a:xfrm>
        </p:grpSpPr>
        <p:grpSp>
          <p:nvGrpSpPr>
            <p:cNvPr id="79" name="Group 9"/>
            <p:cNvGrpSpPr>
              <a:grpSpLocks noChangeAspect="1"/>
            </p:cNvGrpSpPr>
            <p:nvPr/>
          </p:nvGrpSpPr>
          <p:grpSpPr bwMode="auto">
            <a:xfrm>
              <a:off x="2928" y="714"/>
              <a:ext cx="1428" cy="2877"/>
              <a:chOff x="2928" y="714"/>
              <a:chExt cx="1428" cy="2877"/>
            </a:xfrm>
          </p:grpSpPr>
          <p:sp>
            <p:nvSpPr>
              <p:cNvPr id="83" name="Freeform 4"/>
              <p:cNvSpPr>
                <a:spLocks noChangeAspect="1"/>
              </p:cNvSpPr>
              <p:nvPr/>
            </p:nvSpPr>
            <p:spPr bwMode="auto">
              <a:xfrm>
                <a:off x="3301" y="925"/>
                <a:ext cx="1055" cy="1043"/>
              </a:xfrm>
              <a:custGeom>
                <a:avLst/>
                <a:gdLst>
                  <a:gd name="T0" fmla="*/ 9900 w 492"/>
                  <a:gd name="T1" fmla="*/ 515 h 486"/>
                  <a:gd name="T2" fmla="*/ 8116 w 492"/>
                  <a:gd name="T3" fmla="*/ 515 h 486"/>
                  <a:gd name="T4" fmla="*/ 502 w 492"/>
                  <a:gd name="T5" fmla="*/ 8142 h 486"/>
                  <a:gd name="T6" fmla="*/ 502 w 492"/>
                  <a:gd name="T7" fmla="*/ 9926 h 486"/>
                  <a:gd name="T8" fmla="*/ 1398 w 492"/>
                  <a:gd name="T9" fmla="*/ 10308 h 486"/>
                  <a:gd name="T10" fmla="*/ 2286 w 492"/>
                  <a:gd name="T11" fmla="*/ 9926 h 486"/>
                  <a:gd name="T12" fmla="*/ 9900 w 492"/>
                  <a:gd name="T13" fmla="*/ 2294 h 486"/>
                  <a:gd name="T14" fmla="*/ 9900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24" y="384"/>
                      <a:pt x="24" y="384"/>
                      <a:pt x="24" y="384"/>
                    </a:cubicBezTo>
                    <a:cubicBezTo>
                      <a:pt x="0" y="407"/>
                      <a:pt x="0" y="445"/>
                      <a:pt x="24" y="468"/>
                    </a:cubicBezTo>
                    <a:cubicBezTo>
                      <a:pt x="35" y="480"/>
                      <a:pt x="51" y="486"/>
                      <a:pt x="66" y="486"/>
                    </a:cubicBezTo>
                    <a:cubicBezTo>
                      <a:pt x="81" y="486"/>
                      <a:pt x="97" y="480"/>
                      <a:pt x="108" y="46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" name="Freeform 5"/>
              <p:cNvSpPr>
                <a:spLocks noChangeAspect="1"/>
              </p:cNvSpPr>
              <p:nvPr/>
            </p:nvSpPr>
            <p:spPr bwMode="auto">
              <a:xfrm>
                <a:off x="2928" y="714"/>
                <a:ext cx="1213" cy="2877"/>
              </a:xfrm>
              <a:custGeom>
                <a:avLst/>
                <a:gdLst>
                  <a:gd name="T0" fmla="*/ 11436 w 566"/>
                  <a:gd name="T1" fmla="*/ 2295 h 1340"/>
                  <a:gd name="T2" fmla="*/ 11436 w 566"/>
                  <a:gd name="T3" fmla="*/ 515 h 1340"/>
                  <a:gd name="T4" fmla="*/ 9668 w 566"/>
                  <a:gd name="T5" fmla="*/ 515 h 1340"/>
                  <a:gd name="T6" fmla="*/ 386 w 566"/>
                  <a:gd name="T7" fmla="*/ 9855 h 1340"/>
                  <a:gd name="T8" fmla="*/ 386 w 566"/>
                  <a:gd name="T9" fmla="*/ 9855 h 1340"/>
                  <a:gd name="T10" fmla="*/ 294 w 566"/>
                  <a:gd name="T11" fmla="*/ 9947 h 1340"/>
                  <a:gd name="T12" fmla="*/ 257 w 566"/>
                  <a:gd name="T13" fmla="*/ 9984 h 1340"/>
                  <a:gd name="T14" fmla="*/ 206 w 566"/>
                  <a:gd name="T15" fmla="*/ 10054 h 1340"/>
                  <a:gd name="T16" fmla="*/ 165 w 566"/>
                  <a:gd name="T17" fmla="*/ 10095 h 1340"/>
                  <a:gd name="T18" fmla="*/ 148 w 566"/>
                  <a:gd name="T19" fmla="*/ 10155 h 1340"/>
                  <a:gd name="T20" fmla="*/ 129 w 566"/>
                  <a:gd name="T21" fmla="*/ 10205 h 1340"/>
                  <a:gd name="T22" fmla="*/ 109 w 566"/>
                  <a:gd name="T23" fmla="*/ 10261 h 1340"/>
                  <a:gd name="T24" fmla="*/ 88 w 566"/>
                  <a:gd name="T25" fmla="*/ 10321 h 1340"/>
                  <a:gd name="T26" fmla="*/ 60 w 566"/>
                  <a:gd name="T27" fmla="*/ 10389 h 1340"/>
                  <a:gd name="T28" fmla="*/ 41 w 566"/>
                  <a:gd name="T29" fmla="*/ 10432 h 1340"/>
                  <a:gd name="T30" fmla="*/ 19 w 566"/>
                  <a:gd name="T31" fmla="*/ 10501 h 1340"/>
                  <a:gd name="T32" fmla="*/ 19 w 566"/>
                  <a:gd name="T33" fmla="*/ 10578 h 1340"/>
                  <a:gd name="T34" fmla="*/ 0 w 566"/>
                  <a:gd name="T35" fmla="*/ 10630 h 1340"/>
                  <a:gd name="T36" fmla="*/ 0 w 566"/>
                  <a:gd name="T37" fmla="*/ 10750 h 1340"/>
                  <a:gd name="T38" fmla="*/ 0 w 566"/>
                  <a:gd name="T39" fmla="*/ 27196 h 1340"/>
                  <a:gd name="T40" fmla="*/ 1267 w 566"/>
                  <a:gd name="T41" fmla="*/ 28474 h 1340"/>
                  <a:gd name="T42" fmla="*/ 2531 w 566"/>
                  <a:gd name="T43" fmla="*/ 27196 h 1340"/>
                  <a:gd name="T44" fmla="*/ 2531 w 566"/>
                  <a:gd name="T45" fmla="*/ 11285 h 1340"/>
                  <a:gd name="T46" fmla="*/ 11436 w 566"/>
                  <a:gd name="T47" fmla="*/ 2295 h 134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66" h="1340">
                    <a:moveTo>
                      <a:pt x="542" y="108"/>
                    </a:moveTo>
                    <a:cubicBezTo>
                      <a:pt x="566" y="85"/>
                      <a:pt x="566" y="47"/>
                      <a:pt x="542" y="24"/>
                    </a:cubicBezTo>
                    <a:cubicBezTo>
                      <a:pt x="519" y="0"/>
                      <a:pt x="481" y="0"/>
                      <a:pt x="458" y="2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6" y="465"/>
                      <a:pt x="15" y="466"/>
                      <a:pt x="14" y="468"/>
                    </a:cubicBezTo>
                    <a:cubicBezTo>
                      <a:pt x="13" y="469"/>
                      <a:pt x="13" y="469"/>
                      <a:pt x="12" y="470"/>
                    </a:cubicBezTo>
                    <a:cubicBezTo>
                      <a:pt x="11" y="471"/>
                      <a:pt x="11" y="472"/>
                      <a:pt x="10" y="473"/>
                    </a:cubicBezTo>
                    <a:cubicBezTo>
                      <a:pt x="10" y="474"/>
                      <a:pt x="9" y="474"/>
                      <a:pt x="8" y="475"/>
                    </a:cubicBezTo>
                    <a:cubicBezTo>
                      <a:pt x="8" y="476"/>
                      <a:pt x="8" y="477"/>
                      <a:pt x="7" y="478"/>
                    </a:cubicBezTo>
                    <a:cubicBezTo>
                      <a:pt x="7" y="479"/>
                      <a:pt x="6" y="480"/>
                      <a:pt x="6" y="480"/>
                    </a:cubicBezTo>
                    <a:cubicBezTo>
                      <a:pt x="5" y="481"/>
                      <a:pt x="5" y="482"/>
                      <a:pt x="5" y="483"/>
                    </a:cubicBezTo>
                    <a:cubicBezTo>
                      <a:pt x="4" y="484"/>
                      <a:pt x="4" y="485"/>
                      <a:pt x="4" y="486"/>
                    </a:cubicBezTo>
                    <a:cubicBezTo>
                      <a:pt x="3" y="487"/>
                      <a:pt x="3" y="488"/>
                      <a:pt x="3" y="489"/>
                    </a:cubicBezTo>
                    <a:cubicBezTo>
                      <a:pt x="2" y="490"/>
                      <a:pt x="2" y="490"/>
                      <a:pt x="2" y="491"/>
                    </a:cubicBezTo>
                    <a:cubicBezTo>
                      <a:pt x="2" y="492"/>
                      <a:pt x="1" y="493"/>
                      <a:pt x="1" y="494"/>
                    </a:cubicBezTo>
                    <a:cubicBezTo>
                      <a:pt x="1" y="495"/>
                      <a:pt x="1" y="497"/>
                      <a:pt x="1" y="498"/>
                    </a:cubicBezTo>
                    <a:cubicBezTo>
                      <a:pt x="1" y="498"/>
                      <a:pt x="0" y="499"/>
                      <a:pt x="0" y="500"/>
                    </a:cubicBezTo>
                    <a:cubicBezTo>
                      <a:pt x="0" y="502"/>
                      <a:pt x="0" y="504"/>
                      <a:pt x="0" y="506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1313"/>
                      <a:pt x="27" y="1340"/>
                      <a:pt x="60" y="1340"/>
                    </a:cubicBezTo>
                    <a:cubicBezTo>
                      <a:pt x="93" y="1340"/>
                      <a:pt x="120" y="1313"/>
                      <a:pt x="120" y="1280"/>
                    </a:cubicBezTo>
                    <a:cubicBezTo>
                      <a:pt x="120" y="531"/>
                      <a:pt x="120" y="531"/>
                      <a:pt x="120" y="531"/>
                    </a:cubicBezTo>
                    <a:lnTo>
                      <a:pt x="542" y="108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0" name="Group 10"/>
            <p:cNvGrpSpPr>
              <a:grpSpLocks noChangeAspect="1"/>
            </p:cNvGrpSpPr>
            <p:nvPr/>
          </p:nvGrpSpPr>
          <p:grpSpPr bwMode="auto">
            <a:xfrm>
              <a:off x="1392" y="714"/>
              <a:ext cx="1428" cy="2877"/>
              <a:chOff x="1392" y="714"/>
              <a:chExt cx="1428" cy="2877"/>
            </a:xfrm>
          </p:grpSpPr>
          <p:sp>
            <p:nvSpPr>
              <p:cNvPr id="81" name="Freeform 6"/>
              <p:cNvSpPr>
                <a:spLocks noChangeAspect="1"/>
              </p:cNvSpPr>
              <p:nvPr/>
            </p:nvSpPr>
            <p:spPr bwMode="auto">
              <a:xfrm>
                <a:off x="1392" y="925"/>
                <a:ext cx="1055" cy="1043"/>
              </a:xfrm>
              <a:custGeom>
                <a:avLst/>
                <a:gdLst>
                  <a:gd name="T0" fmla="*/ 2286 w 492"/>
                  <a:gd name="T1" fmla="*/ 515 h 486"/>
                  <a:gd name="T2" fmla="*/ 502 w 492"/>
                  <a:gd name="T3" fmla="*/ 515 h 486"/>
                  <a:gd name="T4" fmla="*/ 502 w 492"/>
                  <a:gd name="T5" fmla="*/ 2294 h 486"/>
                  <a:gd name="T6" fmla="*/ 8116 w 492"/>
                  <a:gd name="T7" fmla="*/ 9926 h 486"/>
                  <a:gd name="T8" fmla="*/ 9004 w 492"/>
                  <a:gd name="T9" fmla="*/ 10308 h 486"/>
                  <a:gd name="T10" fmla="*/ 9900 w 492"/>
                  <a:gd name="T11" fmla="*/ 9926 h 486"/>
                  <a:gd name="T12" fmla="*/ 9900 w 492"/>
                  <a:gd name="T13" fmla="*/ 8142 h 486"/>
                  <a:gd name="T14" fmla="*/ 2286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108" y="24"/>
                    </a:move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384" y="468"/>
                      <a:pt x="384" y="468"/>
                      <a:pt x="384" y="468"/>
                    </a:cubicBezTo>
                    <a:cubicBezTo>
                      <a:pt x="395" y="480"/>
                      <a:pt x="411" y="486"/>
                      <a:pt x="426" y="486"/>
                    </a:cubicBezTo>
                    <a:cubicBezTo>
                      <a:pt x="441" y="486"/>
                      <a:pt x="457" y="480"/>
                      <a:pt x="468" y="468"/>
                    </a:cubicBezTo>
                    <a:cubicBezTo>
                      <a:pt x="492" y="445"/>
                      <a:pt x="492" y="407"/>
                      <a:pt x="468" y="384"/>
                    </a:cubicBezTo>
                    <a:lnTo>
                      <a:pt x="108" y="24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7"/>
              <p:cNvSpPr>
                <a:spLocks noChangeAspect="1"/>
              </p:cNvSpPr>
              <p:nvPr/>
            </p:nvSpPr>
            <p:spPr bwMode="auto">
              <a:xfrm>
                <a:off x="1606" y="714"/>
                <a:ext cx="1214" cy="2877"/>
              </a:xfrm>
              <a:custGeom>
                <a:avLst/>
                <a:gdLst>
                  <a:gd name="T0" fmla="*/ 11979 w 566"/>
                  <a:gd name="T1" fmla="*/ 10630 h 1340"/>
                  <a:gd name="T2" fmla="*/ 11962 w 566"/>
                  <a:gd name="T3" fmla="*/ 10561 h 1340"/>
                  <a:gd name="T4" fmla="*/ 11962 w 566"/>
                  <a:gd name="T5" fmla="*/ 10501 h 1340"/>
                  <a:gd name="T6" fmla="*/ 11938 w 566"/>
                  <a:gd name="T7" fmla="*/ 10432 h 1340"/>
                  <a:gd name="T8" fmla="*/ 11919 w 566"/>
                  <a:gd name="T9" fmla="*/ 10389 h 1340"/>
                  <a:gd name="T10" fmla="*/ 11893 w 566"/>
                  <a:gd name="T11" fmla="*/ 10321 h 1340"/>
                  <a:gd name="T12" fmla="*/ 11870 w 566"/>
                  <a:gd name="T13" fmla="*/ 10261 h 1340"/>
                  <a:gd name="T14" fmla="*/ 11850 w 566"/>
                  <a:gd name="T15" fmla="*/ 10205 h 1340"/>
                  <a:gd name="T16" fmla="*/ 11833 w 566"/>
                  <a:gd name="T17" fmla="*/ 10155 h 1340"/>
                  <a:gd name="T18" fmla="*/ 11810 w 566"/>
                  <a:gd name="T19" fmla="*/ 10095 h 1340"/>
                  <a:gd name="T20" fmla="*/ 11773 w 566"/>
                  <a:gd name="T21" fmla="*/ 10054 h 1340"/>
                  <a:gd name="T22" fmla="*/ 11722 w 566"/>
                  <a:gd name="T23" fmla="*/ 9984 h 1340"/>
                  <a:gd name="T24" fmla="*/ 11685 w 566"/>
                  <a:gd name="T25" fmla="*/ 9947 h 1340"/>
                  <a:gd name="T26" fmla="*/ 11625 w 566"/>
                  <a:gd name="T27" fmla="*/ 9878 h 1340"/>
                  <a:gd name="T28" fmla="*/ 11593 w 566"/>
                  <a:gd name="T29" fmla="*/ 9855 h 1340"/>
                  <a:gd name="T30" fmla="*/ 2291 w 566"/>
                  <a:gd name="T31" fmla="*/ 515 h 1340"/>
                  <a:gd name="T32" fmla="*/ 502 w 566"/>
                  <a:gd name="T33" fmla="*/ 515 h 1340"/>
                  <a:gd name="T34" fmla="*/ 502 w 566"/>
                  <a:gd name="T35" fmla="*/ 2295 h 1340"/>
                  <a:gd name="T36" fmla="*/ 9444 w 566"/>
                  <a:gd name="T37" fmla="*/ 11285 h 1340"/>
                  <a:gd name="T38" fmla="*/ 9444 w 566"/>
                  <a:gd name="T39" fmla="*/ 27196 h 1340"/>
                  <a:gd name="T40" fmla="*/ 10705 w 566"/>
                  <a:gd name="T41" fmla="*/ 28474 h 1340"/>
                  <a:gd name="T42" fmla="*/ 11979 w 566"/>
                  <a:gd name="T43" fmla="*/ 27196 h 1340"/>
                  <a:gd name="T44" fmla="*/ 11979 w 566"/>
                  <a:gd name="T45" fmla="*/ 10750 h 1340"/>
                  <a:gd name="T46" fmla="*/ 11979 w 566"/>
                  <a:gd name="T47" fmla="*/ 10726 h 1340"/>
                  <a:gd name="T48" fmla="*/ 11979 w 566"/>
                  <a:gd name="T49" fmla="*/ 10630 h 1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66" h="1340">
                    <a:moveTo>
                      <a:pt x="566" y="500"/>
                    </a:moveTo>
                    <a:cubicBezTo>
                      <a:pt x="566" y="499"/>
                      <a:pt x="565" y="498"/>
                      <a:pt x="565" y="497"/>
                    </a:cubicBezTo>
                    <a:cubicBezTo>
                      <a:pt x="565" y="496"/>
                      <a:pt x="565" y="495"/>
                      <a:pt x="565" y="494"/>
                    </a:cubicBezTo>
                    <a:cubicBezTo>
                      <a:pt x="565" y="493"/>
                      <a:pt x="564" y="492"/>
                      <a:pt x="564" y="491"/>
                    </a:cubicBezTo>
                    <a:cubicBezTo>
                      <a:pt x="564" y="490"/>
                      <a:pt x="564" y="489"/>
                      <a:pt x="563" y="489"/>
                    </a:cubicBezTo>
                    <a:cubicBezTo>
                      <a:pt x="563" y="488"/>
                      <a:pt x="563" y="487"/>
                      <a:pt x="562" y="486"/>
                    </a:cubicBezTo>
                    <a:cubicBezTo>
                      <a:pt x="562" y="485"/>
                      <a:pt x="562" y="484"/>
                      <a:pt x="561" y="483"/>
                    </a:cubicBezTo>
                    <a:cubicBezTo>
                      <a:pt x="561" y="482"/>
                      <a:pt x="561" y="481"/>
                      <a:pt x="560" y="480"/>
                    </a:cubicBezTo>
                    <a:cubicBezTo>
                      <a:pt x="560" y="480"/>
                      <a:pt x="559" y="479"/>
                      <a:pt x="559" y="478"/>
                    </a:cubicBezTo>
                    <a:cubicBezTo>
                      <a:pt x="558" y="477"/>
                      <a:pt x="558" y="476"/>
                      <a:pt x="558" y="475"/>
                    </a:cubicBezTo>
                    <a:cubicBezTo>
                      <a:pt x="557" y="474"/>
                      <a:pt x="556" y="474"/>
                      <a:pt x="556" y="473"/>
                    </a:cubicBezTo>
                    <a:cubicBezTo>
                      <a:pt x="555" y="472"/>
                      <a:pt x="555" y="471"/>
                      <a:pt x="554" y="470"/>
                    </a:cubicBezTo>
                    <a:cubicBezTo>
                      <a:pt x="554" y="470"/>
                      <a:pt x="553" y="469"/>
                      <a:pt x="552" y="468"/>
                    </a:cubicBezTo>
                    <a:cubicBezTo>
                      <a:pt x="551" y="467"/>
                      <a:pt x="550" y="466"/>
                      <a:pt x="549" y="465"/>
                    </a:cubicBezTo>
                    <a:cubicBezTo>
                      <a:pt x="549" y="464"/>
                      <a:pt x="549" y="464"/>
                      <a:pt x="548" y="464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446" y="531"/>
                      <a:pt x="446" y="531"/>
                      <a:pt x="446" y="531"/>
                    </a:cubicBezTo>
                    <a:cubicBezTo>
                      <a:pt x="446" y="1280"/>
                      <a:pt x="446" y="1280"/>
                      <a:pt x="446" y="1280"/>
                    </a:cubicBezTo>
                    <a:cubicBezTo>
                      <a:pt x="446" y="1313"/>
                      <a:pt x="473" y="1340"/>
                      <a:pt x="506" y="1340"/>
                    </a:cubicBezTo>
                    <a:cubicBezTo>
                      <a:pt x="539" y="1340"/>
                      <a:pt x="566" y="1313"/>
                      <a:pt x="566" y="1280"/>
                    </a:cubicBezTo>
                    <a:cubicBezTo>
                      <a:pt x="566" y="506"/>
                      <a:pt x="566" y="506"/>
                      <a:pt x="566" y="506"/>
                    </a:cubicBezTo>
                    <a:cubicBezTo>
                      <a:pt x="566" y="506"/>
                      <a:pt x="566" y="506"/>
                      <a:pt x="566" y="505"/>
                    </a:cubicBezTo>
                    <a:cubicBezTo>
                      <a:pt x="566" y="504"/>
                      <a:pt x="566" y="502"/>
                      <a:pt x="566" y="500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3279753" y="6288833"/>
            <a:ext cx="108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grpSp>
        <p:nvGrpSpPr>
          <p:cNvPr id="86" name="Group 11"/>
          <p:cNvGrpSpPr>
            <a:grpSpLocks noChangeAspect="1"/>
          </p:cNvGrpSpPr>
          <p:nvPr/>
        </p:nvGrpSpPr>
        <p:grpSpPr bwMode="auto">
          <a:xfrm rot="10564458" flipH="1">
            <a:off x="4159009" y="5375676"/>
            <a:ext cx="285278" cy="417668"/>
            <a:chOff x="1392" y="714"/>
            <a:chExt cx="2964" cy="2877"/>
          </a:xfrm>
        </p:grpSpPr>
        <p:grpSp>
          <p:nvGrpSpPr>
            <p:cNvPr id="87" name="Group 9"/>
            <p:cNvGrpSpPr>
              <a:grpSpLocks noChangeAspect="1"/>
            </p:cNvGrpSpPr>
            <p:nvPr/>
          </p:nvGrpSpPr>
          <p:grpSpPr bwMode="auto">
            <a:xfrm>
              <a:off x="2928" y="714"/>
              <a:ext cx="1428" cy="2877"/>
              <a:chOff x="2928" y="714"/>
              <a:chExt cx="1428" cy="2877"/>
            </a:xfrm>
          </p:grpSpPr>
          <p:sp>
            <p:nvSpPr>
              <p:cNvPr id="91" name="Freeform 4"/>
              <p:cNvSpPr>
                <a:spLocks noChangeAspect="1"/>
              </p:cNvSpPr>
              <p:nvPr/>
            </p:nvSpPr>
            <p:spPr bwMode="auto">
              <a:xfrm>
                <a:off x="3301" y="925"/>
                <a:ext cx="1055" cy="1043"/>
              </a:xfrm>
              <a:custGeom>
                <a:avLst/>
                <a:gdLst>
                  <a:gd name="T0" fmla="*/ 9900 w 492"/>
                  <a:gd name="T1" fmla="*/ 515 h 486"/>
                  <a:gd name="T2" fmla="*/ 8116 w 492"/>
                  <a:gd name="T3" fmla="*/ 515 h 486"/>
                  <a:gd name="T4" fmla="*/ 502 w 492"/>
                  <a:gd name="T5" fmla="*/ 8142 h 486"/>
                  <a:gd name="T6" fmla="*/ 502 w 492"/>
                  <a:gd name="T7" fmla="*/ 9926 h 486"/>
                  <a:gd name="T8" fmla="*/ 1398 w 492"/>
                  <a:gd name="T9" fmla="*/ 10308 h 486"/>
                  <a:gd name="T10" fmla="*/ 2286 w 492"/>
                  <a:gd name="T11" fmla="*/ 9926 h 486"/>
                  <a:gd name="T12" fmla="*/ 9900 w 492"/>
                  <a:gd name="T13" fmla="*/ 2294 h 486"/>
                  <a:gd name="T14" fmla="*/ 9900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24" y="384"/>
                      <a:pt x="24" y="384"/>
                      <a:pt x="24" y="384"/>
                    </a:cubicBezTo>
                    <a:cubicBezTo>
                      <a:pt x="0" y="407"/>
                      <a:pt x="0" y="445"/>
                      <a:pt x="24" y="468"/>
                    </a:cubicBezTo>
                    <a:cubicBezTo>
                      <a:pt x="35" y="480"/>
                      <a:pt x="51" y="486"/>
                      <a:pt x="66" y="486"/>
                    </a:cubicBezTo>
                    <a:cubicBezTo>
                      <a:pt x="81" y="486"/>
                      <a:pt x="97" y="480"/>
                      <a:pt x="108" y="46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5"/>
              <p:cNvSpPr>
                <a:spLocks noChangeAspect="1"/>
              </p:cNvSpPr>
              <p:nvPr/>
            </p:nvSpPr>
            <p:spPr bwMode="auto">
              <a:xfrm>
                <a:off x="2928" y="714"/>
                <a:ext cx="1213" cy="2877"/>
              </a:xfrm>
              <a:custGeom>
                <a:avLst/>
                <a:gdLst>
                  <a:gd name="T0" fmla="*/ 11436 w 566"/>
                  <a:gd name="T1" fmla="*/ 2295 h 1340"/>
                  <a:gd name="T2" fmla="*/ 11436 w 566"/>
                  <a:gd name="T3" fmla="*/ 515 h 1340"/>
                  <a:gd name="T4" fmla="*/ 9668 w 566"/>
                  <a:gd name="T5" fmla="*/ 515 h 1340"/>
                  <a:gd name="T6" fmla="*/ 386 w 566"/>
                  <a:gd name="T7" fmla="*/ 9855 h 1340"/>
                  <a:gd name="T8" fmla="*/ 386 w 566"/>
                  <a:gd name="T9" fmla="*/ 9855 h 1340"/>
                  <a:gd name="T10" fmla="*/ 294 w 566"/>
                  <a:gd name="T11" fmla="*/ 9947 h 1340"/>
                  <a:gd name="T12" fmla="*/ 257 w 566"/>
                  <a:gd name="T13" fmla="*/ 9984 h 1340"/>
                  <a:gd name="T14" fmla="*/ 206 w 566"/>
                  <a:gd name="T15" fmla="*/ 10054 h 1340"/>
                  <a:gd name="T16" fmla="*/ 165 w 566"/>
                  <a:gd name="T17" fmla="*/ 10095 h 1340"/>
                  <a:gd name="T18" fmla="*/ 148 w 566"/>
                  <a:gd name="T19" fmla="*/ 10155 h 1340"/>
                  <a:gd name="T20" fmla="*/ 129 w 566"/>
                  <a:gd name="T21" fmla="*/ 10205 h 1340"/>
                  <a:gd name="T22" fmla="*/ 109 w 566"/>
                  <a:gd name="T23" fmla="*/ 10261 h 1340"/>
                  <a:gd name="T24" fmla="*/ 88 w 566"/>
                  <a:gd name="T25" fmla="*/ 10321 h 1340"/>
                  <a:gd name="T26" fmla="*/ 60 w 566"/>
                  <a:gd name="T27" fmla="*/ 10389 h 1340"/>
                  <a:gd name="T28" fmla="*/ 41 w 566"/>
                  <a:gd name="T29" fmla="*/ 10432 h 1340"/>
                  <a:gd name="T30" fmla="*/ 19 w 566"/>
                  <a:gd name="T31" fmla="*/ 10501 h 1340"/>
                  <a:gd name="T32" fmla="*/ 19 w 566"/>
                  <a:gd name="T33" fmla="*/ 10578 h 1340"/>
                  <a:gd name="T34" fmla="*/ 0 w 566"/>
                  <a:gd name="T35" fmla="*/ 10630 h 1340"/>
                  <a:gd name="T36" fmla="*/ 0 w 566"/>
                  <a:gd name="T37" fmla="*/ 10750 h 1340"/>
                  <a:gd name="T38" fmla="*/ 0 w 566"/>
                  <a:gd name="T39" fmla="*/ 27196 h 1340"/>
                  <a:gd name="T40" fmla="*/ 1267 w 566"/>
                  <a:gd name="T41" fmla="*/ 28474 h 1340"/>
                  <a:gd name="T42" fmla="*/ 2531 w 566"/>
                  <a:gd name="T43" fmla="*/ 27196 h 1340"/>
                  <a:gd name="T44" fmla="*/ 2531 w 566"/>
                  <a:gd name="T45" fmla="*/ 11285 h 1340"/>
                  <a:gd name="T46" fmla="*/ 11436 w 566"/>
                  <a:gd name="T47" fmla="*/ 2295 h 134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66" h="1340">
                    <a:moveTo>
                      <a:pt x="542" y="108"/>
                    </a:moveTo>
                    <a:cubicBezTo>
                      <a:pt x="566" y="85"/>
                      <a:pt x="566" y="47"/>
                      <a:pt x="542" y="24"/>
                    </a:cubicBezTo>
                    <a:cubicBezTo>
                      <a:pt x="519" y="0"/>
                      <a:pt x="481" y="0"/>
                      <a:pt x="458" y="2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8" y="464"/>
                      <a:pt x="18" y="464"/>
                      <a:pt x="18" y="464"/>
                    </a:cubicBezTo>
                    <a:cubicBezTo>
                      <a:pt x="16" y="465"/>
                      <a:pt x="15" y="466"/>
                      <a:pt x="14" y="468"/>
                    </a:cubicBezTo>
                    <a:cubicBezTo>
                      <a:pt x="13" y="469"/>
                      <a:pt x="13" y="469"/>
                      <a:pt x="12" y="470"/>
                    </a:cubicBezTo>
                    <a:cubicBezTo>
                      <a:pt x="11" y="471"/>
                      <a:pt x="11" y="472"/>
                      <a:pt x="10" y="473"/>
                    </a:cubicBezTo>
                    <a:cubicBezTo>
                      <a:pt x="10" y="474"/>
                      <a:pt x="9" y="474"/>
                      <a:pt x="8" y="475"/>
                    </a:cubicBezTo>
                    <a:cubicBezTo>
                      <a:pt x="8" y="476"/>
                      <a:pt x="8" y="477"/>
                      <a:pt x="7" y="478"/>
                    </a:cubicBezTo>
                    <a:cubicBezTo>
                      <a:pt x="7" y="479"/>
                      <a:pt x="6" y="480"/>
                      <a:pt x="6" y="480"/>
                    </a:cubicBezTo>
                    <a:cubicBezTo>
                      <a:pt x="5" y="481"/>
                      <a:pt x="5" y="482"/>
                      <a:pt x="5" y="483"/>
                    </a:cubicBezTo>
                    <a:cubicBezTo>
                      <a:pt x="4" y="484"/>
                      <a:pt x="4" y="485"/>
                      <a:pt x="4" y="486"/>
                    </a:cubicBezTo>
                    <a:cubicBezTo>
                      <a:pt x="3" y="487"/>
                      <a:pt x="3" y="488"/>
                      <a:pt x="3" y="489"/>
                    </a:cubicBezTo>
                    <a:cubicBezTo>
                      <a:pt x="2" y="490"/>
                      <a:pt x="2" y="490"/>
                      <a:pt x="2" y="491"/>
                    </a:cubicBezTo>
                    <a:cubicBezTo>
                      <a:pt x="2" y="492"/>
                      <a:pt x="1" y="493"/>
                      <a:pt x="1" y="494"/>
                    </a:cubicBezTo>
                    <a:cubicBezTo>
                      <a:pt x="1" y="495"/>
                      <a:pt x="1" y="497"/>
                      <a:pt x="1" y="498"/>
                    </a:cubicBezTo>
                    <a:cubicBezTo>
                      <a:pt x="1" y="498"/>
                      <a:pt x="0" y="499"/>
                      <a:pt x="0" y="500"/>
                    </a:cubicBezTo>
                    <a:cubicBezTo>
                      <a:pt x="0" y="502"/>
                      <a:pt x="0" y="504"/>
                      <a:pt x="0" y="506"/>
                    </a:cubicBezTo>
                    <a:cubicBezTo>
                      <a:pt x="0" y="1280"/>
                      <a:pt x="0" y="1280"/>
                      <a:pt x="0" y="1280"/>
                    </a:cubicBezTo>
                    <a:cubicBezTo>
                      <a:pt x="0" y="1313"/>
                      <a:pt x="27" y="1340"/>
                      <a:pt x="60" y="1340"/>
                    </a:cubicBezTo>
                    <a:cubicBezTo>
                      <a:pt x="93" y="1340"/>
                      <a:pt x="120" y="1313"/>
                      <a:pt x="120" y="1280"/>
                    </a:cubicBezTo>
                    <a:cubicBezTo>
                      <a:pt x="120" y="531"/>
                      <a:pt x="120" y="531"/>
                      <a:pt x="120" y="531"/>
                    </a:cubicBezTo>
                    <a:lnTo>
                      <a:pt x="542" y="108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88" name="Group 10"/>
            <p:cNvGrpSpPr>
              <a:grpSpLocks noChangeAspect="1"/>
            </p:cNvGrpSpPr>
            <p:nvPr/>
          </p:nvGrpSpPr>
          <p:grpSpPr bwMode="auto">
            <a:xfrm>
              <a:off x="1392" y="714"/>
              <a:ext cx="1428" cy="2877"/>
              <a:chOff x="1392" y="714"/>
              <a:chExt cx="1428" cy="2877"/>
            </a:xfrm>
          </p:grpSpPr>
          <p:sp>
            <p:nvSpPr>
              <p:cNvPr id="89" name="Freeform 6"/>
              <p:cNvSpPr>
                <a:spLocks noChangeAspect="1"/>
              </p:cNvSpPr>
              <p:nvPr/>
            </p:nvSpPr>
            <p:spPr bwMode="auto">
              <a:xfrm>
                <a:off x="1392" y="925"/>
                <a:ext cx="1055" cy="1043"/>
              </a:xfrm>
              <a:custGeom>
                <a:avLst/>
                <a:gdLst>
                  <a:gd name="T0" fmla="*/ 2286 w 492"/>
                  <a:gd name="T1" fmla="*/ 515 h 486"/>
                  <a:gd name="T2" fmla="*/ 502 w 492"/>
                  <a:gd name="T3" fmla="*/ 515 h 486"/>
                  <a:gd name="T4" fmla="*/ 502 w 492"/>
                  <a:gd name="T5" fmla="*/ 2294 h 486"/>
                  <a:gd name="T6" fmla="*/ 8116 w 492"/>
                  <a:gd name="T7" fmla="*/ 9926 h 486"/>
                  <a:gd name="T8" fmla="*/ 9004 w 492"/>
                  <a:gd name="T9" fmla="*/ 10308 h 486"/>
                  <a:gd name="T10" fmla="*/ 9900 w 492"/>
                  <a:gd name="T11" fmla="*/ 9926 h 486"/>
                  <a:gd name="T12" fmla="*/ 9900 w 492"/>
                  <a:gd name="T13" fmla="*/ 8142 h 486"/>
                  <a:gd name="T14" fmla="*/ 2286 w 492"/>
                  <a:gd name="T15" fmla="*/ 515 h 4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92" h="486">
                    <a:moveTo>
                      <a:pt x="108" y="24"/>
                    </a:move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384" y="468"/>
                      <a:pt x="384" y="468"/>
                      <a:pt x="384" y="468"/>
                    </a:cubicBezTo>
                    <a:cubicBezTo>
                      <a:pt x="395" y="480"/>
                      <a:pt x="411" y="486"/>
                      <a:pt x="426" y="486"/>
                    </a:cubicBezTo>
                    <a:cubicBezTo>
                      <a:pt x="441" y="486"/>
                      <a:pt x="457" y="480"/>
                      <a:pt x="468" y="468"/>
                    </a:cubicBezTo>
                    <a:cubicBezTo>
                      <a:pt x="492" y="445"/>
                      <a:pt x="492" y="407"/>
                      <a:pt x="468" y="384"/>
                    </a:cubicBezTo>
                    <a:lnTo>
                      <a:pt x="108" y="24"/>
                    </a:ln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" name="Freeform 7"/>
              <p:cNvSpPr>
                <a:spLocks noChangeAspect="1"/>
              </p:cNvSpPr>
              <p:nvPr/>
            </p:nvSpPr>
            <p:spPr bwMode="auto">
              <a:xfrm>
                <a:off x="1606" y="714"/>
                <a:ext cx="1214" cy="2877"/>
              </a:xfrm>
              <a:custGeom>
                <a:avLst/>
                <a:gdLst>
                  <a:gd name="T0" fmla="*/ 11979 w 566"/>
                  <a:gd name="T1" fmla="*/ 10630 h 1340"/>
                  <a:gd name="T2" fmla="*/ 11962 w 566"/>
                  <a:gd name="T3" fmla="*/ 10561 h 1340"/>
                  <a:gd name="T4" fmla="*/ 11962 w 566"/>
                  <a:gd name="T5" fmla="*/ 10501 h 1340"/>
                  <a:gd name="T6" fmla="*/ 11938 w 566"/>
                  <a:gd name="T7" fmla="*/ 10432 h 1340"/>
                  <a:gd name="T8" fmla="*/ 11919 w 566"/>
                  <a:gd name="T9" fmla="*/ 10389 h 1340"/>
                  <a:gd name="T10" fmla="*/ 11893 w 566"/>
                  <a:gd name="T11" fmla="*/ 10321 h 1340"/>
                  <a:gd name="T12" fmla="*/ 11870 w 566"/>
                  <a:gd name="T13" fmla="*/ 10261 h 1340"/>
                  <a:gd name="T14" fmla="*/ 11850 w 566"/>
                  <a:gd name="T15" fmla="*/ 10205 h 1340"/>
                  <a:gd name="T16" fmla="*/ 11833 w 566"/>
                  <a:gd name="T17" fmla="*/ 10155 h 1340"/>
                  <a:gd name="T18" fmla="*/ 11810 w 566"/>
                  <a:gd name="T19" fmla="*/ 10095 h 1340"/>
                  <a:gd name="T20" fmla="*/ 11773 w 566"/>
                  <a:gd name="T21" fmla="*/ 10054 h 1340"/>
                  <a:gd name="T22" fmla="*/ 11722 w 566"/>
                  <a:gd name="T23" fmla="*/ 9984 h 1340"/>
                  <a:gd name="T24" fmla="*/ 11685 w 566"/>
                  <a:gd name="T25" fmla="*/ 9947 h 1340"/>
                  <a:gd name="T26" fmla="*/ 11625 w 566"/>
                  <a:gd name="T27" fmla="*/ 9878 h 1340"/>
                  <a:gd name="T28" fmla="*/ 11593 w 566"/>
                  <a:gd name="T29" fmla="*/ 9855 h 1340"/>
                  <a:gd name="T30" fmla="*/ 2291 w 566"/>
                  <a:gd name="T31" fmla="*/ 515 h 1340"/>
                  <a:gd name="T32" fmla="*/ 502 w 566"/>
                  <a:gd name="T33" fmla="*/ 515 h 1340"/>
                  <a:gd name="T34" fmla="*/ 502 w 566"/>
                  <a:gd name="T35" fmla="*/ 2295 h 1340"/>
                  <a:gd name="T36" fmla="*/ 9444 w 566"/>
                  <a:gd name="T37" fmla="*/ 11285 h 1340"/>
                  <a:gd name="T38" fmla="*/ 9444 w 566"/>
                  <a:gd name="T39" fmla="*/ 27196 h 1340"/>
                  <a:gd name="T40" fmla="*/ 10705 w 566"/>
                  <a:gd name="T41" fmla="*/ 28474 h 1340"/>
                  <a:gd name="T42" fmla="*/ 11979 w 566"/>
                  <a:gd name="T43" fmla="*/ 27196 h 1340"/>
                  <a:gd name="T44" fmla="*/ 11979 w 566"/>
                  <a:gd name="T45" fmla="*/ 10750 h 1340"/>
                  <a:gd name="T46" fmla="*/ 11979 w 566"/>
                  <a:gd name="T47" fmla="*/ 10726 h 1340"/>
                  <a:gd name="T48" fmla="*/ 11979 w 566"/>
                  <a:gd name="T49" fmla="*/ 10630 h 1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66" h="1340">
                    <a:moveTo>
                      <a:pt x="566" y="500"/>
                    </a:moveTo>
                    <a:cubicBezTo>
                      <a:pt x="566" y="499"/>
                      <a:pt x="565" y="498"/>
                      <a:pt x="565" y="497"/>
                    </a:cubicBezTo>
                    <a:cubicBezTo>
                      <a:pt x="565" y="496"/>
                      <a:pt x="565" y="495"/>
                      <a:pt x="565" y="494"/>
                    </a:cubicBezTo>
                    <a:cubicBezTo>
                      <a:pt x="565" y="493"/>
                      <a:pt x="564" y="492"/>
                      <a:pt x="564" y="491"/>
                    </a:cubicBezTo>
                    <a:cubicBezTo>
                      <a:pt x="564" y="490"/>
                      <a:pt x="564" y="489"/>
                      <a:pt x="563" y="489"/>
                    </a:cubicBezTo>
                    <a:cubicBezTo>
                      <a:pt x="563" y="488"/>
                      <a:pt x="563" y="487"/>
                      <a:pt x="562" y="486"/>
                    </a:cubicBezTo>
                    <a:cubicBezTo>
                      <a:pt x="562" y="485"/>
                      <a:pt x="562" y="484"/>
                      <a:pt x="561" y="483"/>
                    </a:cubicBezTo>
                    <a:cubicBezTo>
                      <a:pt x="561" y="482"/>
                      <a:pt x="561" y="481"/>
                      <a:pt x="560" y="480"/>
                    </a:cubicBezTo>
                    <a:cubicBezTo>
                      <a:pt x="560" y="480"/>
                      <a:pt x="559" y="479"/>
                      <a:pt x="559" y="478"/>
                    </a:cubicBezTo>
                    <a:cubicBezTo>
                      <a:pt x="558" y="477"/>
                      <a:pt x="558" y="476"/>
                      <a:pt x="558" y="475"/>
                    </a:cubicBezTo>
                    <a:cubicBezTo>
                      <a:pt x="557" y="474"/>
                      <a:pt x="556" y="474"/>
                      <a:pt x="556" y="473"/>
                    </a:cubicBezTo>
                    <a:cubicBezTo>
                      <a:pt x="555" y="472"/>
                      <a:pt x="555" y="471"/>
                      <a:pt x="554" y="470"/>
                    </a:cubicBezTo>
                    <a:cubicBezTo>
                      <a:pt x="554" y="470"/>
                      <a:pt x="553" y="469"/>
                      <a:pt x="552" y="468"/>
                    </a:cubicBezTo>
                    <a:cubicBezTo>
                      <a:pt x="551" y="467"/>
                      <a:pt x="550" y="466"/>
                      <a:pt x="549" y="465"/>
                    </a:cubicBezTo>
                    <a:cubicBezTo>
                      <a:pt x="549" y="464"/>
                      <a:pt x="549" y="464"/>
                      <a:pt x="548" y="464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446" y="531"/>
                      <a:pt x="446" y="531"/>
                      <a:pt x="446" y="531"/>
                    </a:cubicBezTo>
                    <a:cubicBezTo>
                      <a:pt x="446" y="1280"/>
                      <a:pt x="446" y="1280"/>
                      <a:pt x="446" y="1280"/>
                    </a:cubicBezTo>
                    <a:cubicBezTo>
                      <a:pt x="446" y="1313"/>
                      <a:pt x="473" y="1340"/>
                      <a:pt x="506" y="1340"/>
                    </a:cubicBezTo>
                    <a:cubicBezTo>
                      <a:pt x="539" y="1340"/>
                      <a:pt x="566" y="1313"/>
                      <a:pt x="566" y="1280"/>
                    </a:cubicBezTo>
                    <a:cubicBezTo>
                      <a:pt x="566" y="506"/>
                      <a:pt x="566" y="506"/>
                      <a:pt x="566" y="506"/>
                    </a:cubicBezTo>
                    <a:cubicBezTo>
                      <a:pt x="566" y="506"/>
                      <a:pt x="566" y="506"/>
                      <a:pt x="566" y="505"/>
                    </a:cubicBezTo>
                    <a:cubicBezTo>
                      <a:pt x="566" y="504"/>
                      <a:pt x="566" y="502"/>
                      <a:pt x="566" y="500"/>
                    </a:cubicBezTo>
                    <a:close/>
                  </a:path>
                </a:pathLst>
              </a:custGeom>
              <a:solidFill>
                <a:srgbClr val="FFF5EE"/>
              </a:solidFill>
              <a:ln w="6350" cap="flat">
                <a:solidFill>
                  <a:srgbClr val="FF66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5842651" y="6268491"/>
            <a:ext cx="108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</a:t>
            </a:r>
            <a:endParaRPr lang="en-GB" dirty="0"/>
          </a:p>
        </p:txBody>
      </p:sp>
      <p:cxnSp>
        <p:nvCxnSpPr>
          <p:cNvPr id="95" name="Curved Connector 94"/>
          <p:cNvCxnSpPr/>
          <p:nvPr/>
        </p:nvCxnSpPr>
        <p:spPr>
          <a:xfrm rot="10800000" flipV="1">
            <a:off x="7381880" y="4797969"/>
            <a:ext cx="791118" cy="590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86920" y="4568742"/>
            <a:ext cx="116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ELISA on unbound antibody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05816" y="2079657"/>
            <a:ext cx="10971684" cy="1144631"/>
          </a:xfrm>
        </p:spPr>
        <p:txBody>
          <a:bodyPr/>
          <a:lstStyle/>
          <a:p>
            <a:r>
              <a:rPr lang="en-GB" sz="3200" dirty="0"/>
              <a:t>When you use mutate(), you need typically to specify 3 things</a:t>
            </a:r>
            <a:r>
              <a:rPr lang="en-GB" sz="3200" dirty="0" smtClean="0"/>
              <a:t>:</a:t>
            </a: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- the </a:t>
            </a:r>
            <a:r>
              <a:rPr lang="en-GB" sz="3200" dirty="0"/>
              <a:t>name of the </a:t>
            </a:r>
            <a:r>
              <a:rPr lang="en-GB" sz="3200" dirty="0" err="1"/>
              <a:t>dataframe</a:t>
            </a:r>
            <a:r>
              <a:rPr lang="en-GB" sz="3200" dirty="0"/>
              <a:t> you want to modify</a:t>
            </a:r>
          </a:p>
          <a:p>
            <a:pPr marL="0" indent="0">
              <a:buNone/>
            </a:pPr>
            <a:r>
              <a:rPr lang="en-GB" sz="3200" dirty="0" smtClean="0"/>
              <a:t>- the </a:t>
            </a:r>
            <a:r>
              <a:rPr lang="en-GB" sz="3200" dirty="0"/>
              <a:t>name of the new variable that you’ll create</a:t>
            </a:r>
          </a:p>
          <a:p>
            <a:pPr marL="0" indent="0">
              <a:buNone/>
            </a:pPr>
            <a:r>
              <a:rPr lang="en-GB" sz="3200" dirty="0" smtClean="0"/>
              <a:t>- the formula/value </a:t>
            </a:r>
            <a:r>
              <a:rPr lang="en-GB" sz="3200" dirty="0"/>
              <a:t>you will assign to the new variable</a:t>
            </a:r>
          </a:p>
        </p:txBody>
      </p:sp>
      <p:pic>
        <p:nvPicPr>
          <p:cNvPr id="2051" name="Picture 3" descr="How to use mutate in R, an explanation of the syntax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50" y="4110361"/>
            <a:ext cx="5302691" cy="260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2436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5400" b="1" dirty="0">
                <a:solidFill>
                  <a:prstClr val="black"/>
                </a:solidFill>
                <a:latin typeface="Calibri"/>
              </a:rPr>
              <a:t>Let’s explore practically</a:t>
            </a: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08812" y="2340951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R is a computer programming language</a:t>
            </a:r>
          </a:p>
          <a:p>
            <a:r>
              <a:rPr lang="en-GB" dirty="0" smtClean="0"/>
              <a:t>It is a way of communicating with a computer </a:t>
            </a:r>
          </a:p>
          <a:p>
            <a:r>
              <a:rPr lang="en-GB" dirty="0" smtClean="0"/>
              <a:t>R was developed for and by statisticians, therefore very good for plotting + analysing data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3761342" y="3606655"/>
            <a:ext cx="2867890" cy="1842655"/>
          </a:xfrm>
          <a:prstGeom prst="wedgeEllipseCallout">
            <a:avLst>
              <a:gd name="adj1" fmla="val -54649"/>
              <a:gd name="adj2" fmla="val 39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 would like to plot a bar graph from my ELISA data</a:t>
            </a:r>
            <a:endParaRPr lang="en-GB" dirty="0"/>
          </a:p>
        </p:txBody>
      </p:sp>
      <p:pic>
        <p:nvPicPr>
          <p:cNvPr id="5" name="Picture 4" descr="Female computer user image | Free 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7912" y="3961968"/>
            <a:ext cx="2996588" cy="2896032"/>
          </a:xfrm>
          <a:prstGeom prst="rect">
            <a:avLst/>
          </a:prstGeom>
        </p:spPr>
      </p:pic>
      <p:pic>
        <p:nvPicPr>
          <p:cNvPr id="8" name="Picture 7" descr="WSGI, the first steps - Python - Romain Dorguei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537" y="4804546"/>
            <a:ext cx="2031861" cy="1788342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 flipH="1">
            <a:off x="6909441" y="3738272"/>
            <a:ext cx="2868180" cy="1579419"/>
          </a:xfrm>
          <a:prstGeom prst="wedgeEllipseCallout">
            <a:avLst>
              <a:gd name="adj1" fmla="val -54649"/>
              <a:gd name="adj2" fmla="val 39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 voudrais tracer un diagramme à </a:t>
            </a:r>
            <a:r>
              <a:rPr lang="fr-FR" dirty="0" smtClean="0"/>
              <a:t>bandes de </a:t>
            </a:r>
            <a:r>
              <a:rPr lang="fr-FR" dirty="0"/>
              <a:t>mes données ELISA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Mutate with </a:t>
            </a:r>
            <a:r>
              <a:rPr lang="en-GB" dirty="0" err="1" smtClean="0"/>
              <a:t>subsetting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Normally </a:t>
            </a:r>
            <a:r>
              <a:rPr lang="en-GB" dirty="0"/>
              <a:t>in </a:t>
            </a:r>
            <a:r>
              <a:rPr lang="en-GB" dirty="0" err="1"/>
              <a:t>excell</a:t>
            </a:r>
            <a:r>
              <a:rPr lang="en-GB" dirty="0"/>
              <a:t> we can just </a:t>
            </a:r>
            <a:r>
              <a:rPr lang="en-GB" dirty="0" smtClean="0"/>
              <a:t>calculate </a:t>
            </a:r>
            <a:r>
              <a:rPr lang="en-GB" dirty="0"/>
              <a:t>across rows by selecting the cells we </a:t>
            </a:r>
            <a:r>
              <a:rPr lang="en-GB" dirty="0" smtClean="0"/>
              <a:t>need</a:t>
            </a:r>
            <a:endParaRPr lang="en-GB" dirty="0"/>
          </a:p>
          <a:p>
            <a:r>
              <a:rPr lang="en-GB" dirty="0" smtClean="0"/>
              <a:t>In </a:t>
            </a:r>
            <a:r>
              <a:rPr lang="en-GB" dirty="0"/>
              <a:t>R our data isn't </a:t>
            </a:r>
            <a:r>
              <a:rPr lang="en-GB" dirty="0" smtClean="0"/>
              <a:t>formatted </a:t>
            </a:r>
            <a:r>
              <a:rPr lang="en-GB" dirty="0"/>
              <a:t>as such - this is one of the biggest things to get used to so don't worry if it's confusing at first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dirty="0" smtClean="0"/>
              <a:t>We </a:t>
            </a:r>
            <a:r>
              <a:rPr lang="en-GB" dirty="0"/>
              <a:t>can instead use </a:t>
            </a:r>
            <a:r>
              <a:rPr lang="en-GB" dirty="0" err="1"/>
              <a:t>group_by</a:t>
            </a:r>
            <a:r>
              <a:rPr lang="en-GB" dirty="0"/>
              <a:t> function to ensure that data operations are done according to those with the same </a:t>
            </a:r>
            <a:r>
              <a:rPr lang="en-GB" dirty="0" smtClean="0"/>
              <a:t>sample ID.</a:t>
            </a:r>
            <a:endParaRPr lang="en-GB" dirty="0"/>
          </a:p>
          <a:p>
            <a:r>
              <a:rPr lang="en-GB" dirty="0"/>
              <a:t>I</a:t>
            </a:r>
            <a:r>
              <a:rPr lang="en-GB" dirty="0" smtClean="0"/>
              <a:t>n </a:t>
            </a:r>
            <a:r>
              <a:rPr lang="en-GB" dirty="0"/>
              <a:t>addition to </a:t>
            </a:r>
            <a:r>
              <a:rPr lang="en-GB" dirty="0" err="1"/>
              <a:t>group_by</a:t>
            </a:r>
            <a:r>
              <a:rPr lang="en-GB" dirty="0"/>
              <a:t>, we also need to specify what condition we would like to use to perform the calculation.</a:t>
            </a:r>
          </a:p>
          <a:p>
            <a:r>
              <a:rPr lang="en-GB" dirty="0" smtClean="0"/>
              <a:t>For </a:t>
            </a:r>
            <a:r>
              <a:rPr lang="en-GB" dirty="0"/>
              <a:t>this we can use the subset operator [], along with base logic, so == to specify a </a:t>
            </a:r>
            <a:r>
              <a:rPr lang="en-GB" dirty="0" smtClean="0"/>
              <a:t>condition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makes up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819"/>
            <a:ext cx="10515600" cy="4351338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Functions</a:t>
            </a:r>
            <a:r>
              <a:rPr lang="en-GB" dirty="0" smtClean="0"/>
              <a:t> </a:t>
            </a:r>
            <a:r>
              <a:rPr lang="en-GB" dirty="0" err="1" smtClean="0"/>
              <a:t>e.g</a:t>
            </a:r>
            <a:r>
              <a:rPr lang="en-GB" dirty="0" smtClean="0"/>
              <a:t> plotting graphs, joining tables, sorting data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Data frames </a:t>
            </a:r>
            <a:r>
              <a:rPr lang="en-GB" dirty="0" smtClean="0"/>
              <a:t>– this is your data set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Objects</a:t>
            </a:r>
            <a:r>
              <a:rPr lang="en-GB" dirty="0" smtClean="0"/>
              <a:t> – things you create, </a:t>
            </a:r>
            <a:r>
              <a:rPr lang="en-GB" dirty="0" err="1" smtClean="0"/>
              <a:t>e.g</a:t>
            </a:r>
            <a:r>
              <a:rPr lang="en-GB" dirty="0" smtClean="0"/>
              <a:t> a bar graph a data frame, a list 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Operators</a:t>
            </a:r>
            <a:r>
              <a:rPr lang="en-GB" dirty="0" smtClean="0"/>
              <a:t> – includes symbols we use to assign objects &lt;- or =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2509678" y="3706488"/>
            <a:ext cx="3073703" cy="1842655"/>
          </a:xfrm>
          <a:prstGeom prst="wedgeEllipseCallout">
            <a:avLst>
              <a:gd name="adj1" fmla="val -54649"/>
              <a:gd name="adj2" fmla="val 39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B050"/>
                </a:solidFill>
              </a:rPr>
              <a:t>I would like to plot </a:t>
            </a:r>
            <a:r>
              <a:rPr lang="en-GB" dirty="0" smtClean="0">
                <a:solidFill>
                  <a:schemeClr val="tx1"/>
                </a:solidFill>
              </a:rPr>
              <a:t>a </a:t>
            </a:r>
            <a:r>
              <a:rPr lang="en-GB" dirty="0" smtClean="0">
                <a:solidFill>
                  <a:srgbClr val="002060"/>
                </a:solidFill>
              </a:rPr>
              <a:t>bar graph </a:t>
            </a:r>
            <a:r>
              <a:rPr lang="en-GB" dirty="0" smtClean="0">
                <a:solidFill>
                  <a:schemeClr val="tx1"/>
                </a:solidFill>
              </a:rPr>
              <a:t>from my </a:t>
            </a:r>
            <a:r>
              <a:rPr lang="en-GB" dirty="0" smtClean="0">
                <a:solidFill>
                  <a:schemeClr val="accent1"/>
                </a:solidFill>
              </a:rPr>
              <a:t>ELISA data </a:t>
            </a:r>
            <a:r>
              <a:rPr lang="en-GB" dirty="0" smtClean="0">
                <a:solidFill>
                  <a:schemeClr val="tx1"/>
                </a:solidFill>
              </a:rPr>
              <a:t>and </a:t>
            </a:r>
            <a:r>
              <a:rPr lang="en-GB" dirty="0" smtClean="0">
                <a:solidFill>
                  <a:schemeClr val="accent4"/>
                </a:solidFill>
              </a:rPr>
              <a:t>save</a:t>
            </a:r>
            <a:r>
              <a:rPr lang="en-GB" dirty="0" smtClean="0">
                <a:solidFill>
                  <a:schemeClr val="tx1"/>
                </a:solidFill>
              </a:rPr>
              <a:t> it as a </a:t>
            </a:r>
            <a:r>
              <a:rPr lang="en-GB" dirty="0" smtClean="0">
                <a:solidFill>
                  <a:srgbClr val="002060"/>
                </a:solidFill>
              </a:rPr>
              <a:t>new graph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5" name="Picture 4" descr="Female computer user image | Free 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821" y="3961968"/>
            <a:ext cx="2996588" cy="2896032"/>
          </a:xfrm>
          <a:prstGeom prst="rect">
            <a:avLst/>
          </a:prstGeom>
        </p:spPr>
      </p:pic>
      <p:pic>
        <p:nvPicPr>
          <p:cNvPr id="6" name="Picture 5" descr="R (programming language)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322" y="4975550"/>
            <a:ext cx="2095500" cy="161925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flipH="1">
            <a:off x="5832760" y="3773956"/>
            <a:ext cx="4489629" cy="1707718"/>
          </a:xfrm>
          <a:prstGeom prst="wedgeEllipseCallout">
            <a:avLst>
              <a:gd name="adj1" fmla="val -54649"/>
              <a:gd name="adj2" fmla="val 39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new_graph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rgbClr val="FFC000"/>
                </a:solidFill>
              </a:rPr>
              <a:t>&lt;- </a:t>
            </a:r>
            <a:r>
              <a:rPr lang="en-GB" b="1" dirty="0" smtClean="0">
                <a:solidFill>
                  <a:srgbClr val="00B050"/>
                </a:solidFill>
              </a:rPr>
              <a:t>ggplot</a:t>
            </a:r>
            <a:r>
              <a:rPr lang="en-GB" b="1" dirty="0" smtClean="0">
                <a:solidFill>
                  <a:schemeClr val="tx1"/>
                </a:solidFill>
              </a:rPr>
              <a:t>(data = </a:t>
            </a:r>
            <a:r>
              <a:rPr lang="en-GB" b="1" u="sng" dirty="0" err="1" smtClean="0">
                <a:solidFill>
                  <a:schemeClr val="accent1"/>
                </a:solidFill>
                <a:uFill>
                  <a:solidFill>
                    <a:srgbClr val="002060"/>
                  </a:solidFill>
                </a:uFill>
              </a:rPr>
              <a:t>ELISA_data</a:t>
            </a:r>
            <a:r>
              <a:rPr lang="en-GB" b="1" dirty="0" smtClean="0">
                <a:solidFill>
                  <a:schemeClr val="tx1"/>
                </a:solidFill>
              </a:rPr>
              <a:t> aes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(x=</a:t>
            </a:r>
            <a:r>
              <a:rPr lang="en-GB" b="1" dirty="0" err="1" smtClean="0">
                <a:solidFill>
                  <a:schemeClr val="tx1"/>
                </a:solidFill>
              </a:rPr>
              <a:t>Sample_ID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smtClean="0">
                <a:solidFill>
                  <a:schemeClr val="tx1"/>
                </a:solidFill>
              </a:rPr>
              <a:t>y=</a:t>
            </a:r>
            <a:r>
              <a:rPr lang="en-GB" b="1" dirty="0" err="1" smtClean="0">
                <a:solidFill>
                  <a:schemeClr val="tx1"/>
                </a:solidFill>
              </a:rPr>
              <a:t>Conc</a:t>
            </a:r>
            <a:r>
              <a:rPr lang="en-GB" b="1" dirty="0" smtClean="0">
                <a:solidFill>
                  <a:schemeClr val="tx1"/>
                </a:solidFill>
              </a:rPr>
              <a:t>)) + </a:t>
            </a:r>
            <a:r>
              <a:rPr lang="en-GB" b="1" dirty="0" err="1" smtClean="0">
                <a:solidFill>
                  <a:schemeClr val="tx1"/>
                </a:solidFill>
              </a:rPr>
              <a:t>geom_bar</a:t>
            </a:r>
            <a:r>
              <a:rPr lang="en-GB" b="1" dirty="0" smtClean="0">
                <a:solidFill>
                  <a:schemeClr val="tx1"/>
                </a:solidFill>
              </a:rPr>
              <a:t>()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18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>
            <a:extLst>
              <a:ext uri="{FF2B5EF4-FFF2-40B4-BE49-F238E27FC236}">
                <a16:creationId xmlns:a16="http://schemas.microsoft.com/office/drawing/2014/main" id="{3B8A5031-38CF-47AB-9BBF-65221EAB0DE1}"/>
              </a:ext>
            </a:extLst>
          </p:cNvPr>
          <p:cNvSpPr txBox="1"/>
          <p:nvPr/>
        </p:nvSpPr>
        <p:spPr>
          <a:xfrm>
            <a:off x="2346962" y="1072120"/>
            <a:ext cx="7543799" cy="1088106"/>
          </a:xfrm>
          <a:prstGeom prst="rect">
            <a:avLst/>
          </a:prstGeom>
        </p:spPr>
        <p:txBody>
          <a:bodyPr vert="horz" lIns="82944" tIns="41472" rIns="82944" bIns="41472" rtlCol="0" anchor="b">
            <a:normAutofit/>
          </a:bodyPr>
          <a:lstStyle/>
          <a:p>
            <a:pPr algn="ctr" defTabSz="457200">
              <a:lnSpc>
                <a:spcPct val="85000"/>
              </a:lnSpc>
              <a:spcBef>
                <a:spcPct val="0"/>
              </a:spcBef>
              <a:spcAft>
                <a:spcPts val="544"/>
              </a:spcAft>
              <a:defRPr/>
            </a:pPr>
            <a:r>
              <a:rPr lang="en-US" sz="4354" b="1" spc="-45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Your R (</a:t>
            </a:r>
            <a:r>
              <a:rPr lang="en-US" sz="4354" b="1" spc="-45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Rstudio</a:t>
            </a:r>
            <a:r>
              <a:rPr lang="en-US" sz="4354" b="1" spc="-45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) environment</a:t>
            </a:r>
          </a:p>
        </p:txBody>
      </p:sp>
      <p:pic>
        <p:nvPicPr>
          <p:cNvPr id="91" name="Picture 90"/>
          <p:cNvPicPr/>
          <p:nvPr/>
        </p:nvPicPr>
        <p:blipFill>
          <a:blip r:embed="rId3"/>
          <a:srcRect l="4085" t="2628"/>
          <a:stretch/>
        </p:blipFill>
        <p:spPr>
          <a:xfrm>
            <a:off x="2013828" y="516530"/>
            <a:ext cx="8108919" cy="4630496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013828" y="1079178"/>
            <a:ext cx="4245165" cy="2285858"/>
          </a:xfrm>
          <a:prstGeom prst="rect">
            <a:avLst/>
          </a:prstGeom>
          <a:solidFill>
            <a:srgbClr val="C7243A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6422268" y="1079179"/>
            <a:ext cx="3700478" cy="2122583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2013828" y="3365036"/>
            <a:ext cx="4245165" cy="1781990"/>
          </a:xfrm>
          <a:prstGeom prst="rect">
            <a:avLst/>
          </a:prstGeom>
          <a:solidFill>
            <a:srgbClr val="81D41A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6422268" y="3201762"/>
            <a:ext cx="3700478" cy="1959307"/>
          </a:xfrm>
          <a:prstGeom prst="rect">
            <a:avLst/>
          </a:prstGeom>
          <a:solidFill>
            <a:srgbClr val="7030A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TextShape 5"/>
          <p:cNvSpPr txBox="1"/>
          <p:nvPr/>
        </p:nvSpPr>
        <p:spPr>
          <a:xfrm>
            <a:off x="2177103" y="1418138"/>
            <a:ext cx="979654" cy="314142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81638" tIns="40819" rIns="81638" bIns="40819">
            <a:noAutofit/>
          </a:bodyPr>
          <a:lstStyle/>
          <a:p>
            <a:pPr algn="ctr" defTabSz="457200">
              <a:defRPr/>
            </a:pPr>
            <a:r>
              <a:rPr lang="en-GB" sz="1633" b="1" spc="-1">
                <a:solidFill>
                  <a:srgbClr val="000000"/>
                </a:solidFill>
                <a:latin typeface="Arial"/>
              </a:rPr>
              <a:t>Script</a:t>
            </a:r>
          </a:p>
        </p:txBody>
      </p:sp>
      <p:sp>
        <p:nvSpPr>
          <p:cNvPr id="97" name="TextShape 6"/>
          <p:cNvSpPr txBox="1"/>
          <p:nvPr/>
        </p:nvSpPr>
        <p:spPr>
          <a:xfrm>
            <a:off x="2177104" y="4181415"/>
            <a:ext cx="1142929" cy="326551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81638" tIns="40819" rIns="81638" bIns="40819">
            <a:noAutofit/>
          </a:bodyPr>
          <a:lstStyle/>
          <a:p>
            <a:pPr algn="ctr" defTabSz="457200">
              <a:defRPr/>
            </a:pPr>
            <a:r>
              <a:rPr lang="en-GB" sz="1633" b="1" spc="-1">
                <a:solidFill>
                  <a:srgbClr val="000000"/>
                </a:solidFill>
                <a:latin typeface="Arial"/>
              </a:rPr>
              <a:t>Console</a:t>
            </a:r>
          </a:p>
        </p:txBody>
      </p:sp>
      <p:sp>
        <p:nvSpPr>
          <p:cNvPr id="98" name="TextShape 7"/>
          <p:cNvSpPr txBox="1"/>
          <p:nvPr/>
        </p:nvSpPr>
        <p:spPr>
          <a:xfrm>
            <a:off x="6585545" y="1569005"/>
            <a:ext cx="1959307" cy="54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81638" tIns="40819" rIns="81638" bIns="40819">
            <a:noAutofit/>
          </a:bodyPr>
          <a:lstStyle/>
          <a:p>
            <a:pPr algn="ctr" defTabSz="457200">
              <a:defRPr/>
            </a:pPr>
            <a:r>
              <a:rPr lang="en-GB" sz="1633" b="1" spc="-1">
                <a:solidFill>
                  <a:srgbClr val="000000"/>
                </a:solidFill>
                <a:latin typeface="Arial"/>
              </a:rPr>
              <a:t>Environment / History</a:t>
            </a:r>
          </a:p>
        </p:txBody>
      </p:sp>
      <p:sp>
        <p:nvSpPr>
          <p:cNvPr id="99" name="TextShape 8"/>
          <p:cNvSpPr txBox="1"/>
          <p:nvPr/>
        </p:nvSpPr>
        <p:spPr>
          <a:xfrm>
            <a:off x="6912095" y="3528312"/>
            <a:ext cx="979654" cy="778498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81638" tIns="40819" rIns="81638" bIns="40819">
            <a:noAutofit/>
          </a:bodyPr>
          <a:lstStyle/>
          <a:p>
            <a:pPr algn="ctr" defTabSz="457200">
              <a:defRPr/>
            </a:pPr>
            <a:r>
              <a:rPr lang="en-GB" sz="1633" b="1" spc="-1">
                <a:solidFill>
                  <a:srgbClr val="000000"/>
                </a:solidFill>
                <a:latin typeface="Arial"/>
              </a:rPr>
              <a:t>Help / Plots /</a:t>
            </a:r>
          </a:p>
          <a:p>
            <a:pPr algn="ctr" defTabSz="457200">
              <a:defRPr/>
            </a:pPr>
            <a:r>
              <a:rPr lang="en-GB" sz="1633" b="1" spc="-1">
                <a:solidFill>
                  <a:srgbClr val="000000"/>
                </a:solidFill>
                <a:latin typeface="Arial"/>
              </a:rPr>
              <a:t>Files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E761D1-D753-407D-B997-45B75EF3B3EA}"/>
              </a:ext>
            </a:extLst>
          </p:cNvPr>
          <p:cNvGrpSpPr/>
          <p:nvPr/>
        </p:nvGrpSpPr>
        <p:grpSpPr>
          <a:xfrm>
            <a:off x="2069254" y="5214943"/>
            <a:ext cx="7540488" cy="1999687"/>
            <a:chOff x="824378" y="2851087"/>
            <a:chExt cx="7540488" cy="19996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E2B98E-607F-4160-8E8A-CE8AC6D8E00D}"/>
                </a:ext>
              </a:extLst>
            </p:cNvPr>
            <p:cNvSpPr/>
            <p:nvPr/>
          </p:nvSpPr>
          <p:spPr>
            <a:xfrm>
              <a:off x="1149327" y="2851087"/>
              <a:ext cx="1016507" cy="1016507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 descr="Document">
              <a:extLst>
                <a:ext uri="{FF2B5EF4-FFF2-40B4-BE49-F238E27FC236}">
                  <a16:creationId xmlns:a16="http://schemas.microsoft.com/office/drawing/2014/main" id="{BA5EADE3-D25F-4741-9D07-C4205C7FEF06}"/>
                </a:ext>
              </a:extLst>
            </p:cNvPr>
            <p:cNvSpPr/>
            <p:nvPr/>
          </p:nvSpPr>
          <p:spPr>
            <a:xfrm>
              <a:off x="1365960" y="3067720"/>
              <a:ext cx="583242" cy="583242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737EB4-CAEC-4192-AC5A-46977C7E001A}"/>
                </a:ext>
              </a:extLst>
            </p:cNvPr>
            <p:cNvSpPr/>
            <p:nvPr/>
          </p:nvSpPr>
          <p:spPr>
            <a:xfrm>
              <a:off x="824378" y="4184212"/>
              <a:ext cx="1666406" cy="666562"/>
            </a:xfrm>
            <a:custGeom>
              <a:avLst/>
              <a:gdLst>
                <a:gd name="connsiteX0" fmla="*/ 0 w 1666406"/>
                <a:gd name="connsiteY0" fmla="*/ 0 h 666562"/>
                <a:gd name="connsiteX1" fmla="*/ 1666406 w 1666406"/>
                <a:gd name="connsiteY1" fmla="*/ 0 h 666562"/>
                <a:gd name="connsiteX2" fmla="*/ 1666406 w 1666406"/>
                <a:gd name="connsiteY2" fmla="*/ 666562 h 666562"/>
                <a:gd name="connsiteX3" fmla="*/ 0 w 1666406"/>
                <a:gd name="connsiteY3" fmla="*/ 666562 h 666562"/>
                <a:gd name="connsiteX4" fmla="*/ 0 w 1666406"/>
                <a:gd name="connsiteY4" fmla="*/ 0 h 6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7850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GB" sz="1300" cap="all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</a:rPr>
                <a:t>Script</a:t>
              </a:r>
              <a:endParaRPr lang="en-US" sz="13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309771-6555-4D93-8C15-B299FBCFCA41}"/>
                </a:ext>
              </a:extLst>
            </p:cNvPr>
            <p:cNvSpPr/>
            <p:nvPr/>
          </p:nvSpPr>
          <p:spPr>
            <a:xfrm>
              <a:off x="3107354" y="2851087"/>
              <a:ext cx="1016507" cy="1016507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8" name="Rectangle 17" descr="Game controller">
              <a:extLst>
                <a:ext uri="{FF2B5EF4-FFF2-40B4-BE49-F238E27FC236}">
                  <a16:creationId xmlns:a16="http://schemas.microsoft.com/office/drawing/2014/main" id="{82AD88B1-E15F-43BB-A1A6-3D3B8D12FE38}"/>
                </a:ext>
              </a:extLst>
            </p:cNvPr>
            <p:cNvSpPr/>
            <p:nvPr/>
          </p:nvSpPr>
          <p:spPr>
            <a:xfrm>
              <a:off x="3323987" y="3067720"/>
              <a:ext cx="583242" cy="583242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00C61A-7051-48EB-8D44-B853B371B125}"/>
                </a:ext>
              </a:extLst>
            </p:cNvPr>
            <p:cNvSpPr/>
            <p:nvPr/>
          </p:nvSpPr>
          <p:spPr>
            <a:xfrm>
              <a:off x="2782405" y="4184212"/>
              <a:ext cx="1666406" cy="666562"/>
            </a:xfrm>
            <a:custGeom>
              <a:avLst/>
              <a:gdLst>
                <a:gd name="connsiteX0" fmla="*/ 0 w 1666406"/>
                <a:gd name="connsiteY0" fmla="*/ 0 h 666562"/>
                <a:gd name="connsiteX1" fmla="*/ 1666406 w 1666406"/>
                <a:gd name="connsiteY1" fmla="*/ 0 h 666562"/>
                <a:gd name="connsiteX2" fmla="*/ 1666406 w 1666406"/>
                <a:gd name="connsiteY2" fmla="*/ 666562 h 666562"/>
                <a:gd name="connsiteX3" fmla="*/ 0 w 1666406"/>
                <a:gd name="connsiteY3" fmla="*/ 666562 h 666562"/>
                <a:gd name="connsiteX4" fmla="*/ 0 w 1666406"/>
                <a:gd name="connsiteY4" fmla="*/ 0 h 6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7850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GB" sz="1300" cap="all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</a:rPr>
                <a:t>Console</a:t>
              </a:r>
              <a:endParaRPr lang="en-US" sz="13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1937CB-D058-478C-9437-713F1504E972}"/>
                </a:ext>
              </a:extLst>
            </p:cNvPr>
            <p:cNvSpPr/>
            <p:nvPr/>
          </p:nvSpPr>
          <p:spPr>
            <a:xfrm>
              <a:off x="5065382" y="2851087"/>
              <a:ext cx="1016507" cy="1016507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1" name="Rectangle 20" descr="Table">
              <a:extLst>
                <a:ext uri="{FF2B5EF4-FFF2-40B4-BE49-F238E27FC236}">
                  <a16:creationId xmlns:a16="http://schemas.microsoft.com/office/drawing/2014/main" id="{CA294B70-3119-4853-B286-43C6D36A5F17}"/>
                </a:ext>
              </a:extLst>
            </p:cNvPr>
            <p:cNvSpPr/>
            <p:nvPr/>
          </p:nvSpPr>
          <p:spPr>
            <a:xfrm>
              <a:off x="5282015" y="3067720"/>
              <a:ext cx="583242" cy="583242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E6685F-FD2F-4D44-9E24-B2431037B359}"/>
                </a:ext>
              </a:extLst>
            </p:cNvPr>
            <p:cNvSpPr/>
            <p:nvPr/>
          </p:nvSpPr>
          <p:spPr>
            <a:xfrm>
              <a:off x="4740433" y="4184212"/>
              <a:ext cx="1666406" cy="666562"/>
            </a:xfrm>
            <a:custGeom>
              <a:avLst/>
              <a:gdLst>
                <a:gd name="connsiteX0" fmla="*/ 0 w 1666406"/>
                <a:gd name="connsiteY0" fmla="*/ 0 h 666562"/>
                <a:gd name="connsiteX1" fmla="*/ 1666406 w 1666406"/>
                <a:gd name="connsiteY1" fmla="*/ 0 h 666562"/>
                <a:gd name="connsiteX2" fmla="*/ 1666406 w 1666406"/>
                <a:gd name="connsiteY2" fmla="*/ 666562 h 666562"/>
                <a:gd name="connsiteX3" fmla="*/ 0 w 1666406"/>
                <a:gd name="connsiteY3" fmla="*/ 666562 h 666562"/>
                <a:gd name="connsiteX4" fmla="*/ 0 w 1666406"/>
                <a:gd name="connsiteY4" fmla="*/ 0 h 6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7850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GB" sz="1300" cap="all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</a:rPr>
                <a:t>Help/Plots/Files</a:t>
              </a:r>
              <a:endParaRPr lang="en-US" sz="13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F57B9E-365F-4C76-93EE-0803072CA8DE}"/>
                </a:ext>
              </a:extLst>
            </p:cNvPr>
            <p:cNvSpPr/>
            <p:nvPr/>
          </p:nvSpPr>
          <p:spPr>
            <a:xfrm>
              <a:off x="7023409" y="2851087"/>
              <a:ext cx="1016507" cy="1016507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 descr="Deciduous tree">
              <a:extLst>
                <a:ext uri="{FF2B5EF4-FFF2-40B4-BE49-F238E27FC236}">
                  <a16:creationId xmlns:a16="http://schemas.microsoft.com/office/drawing/2014/main" id="{CCB9BBE9-F1A8-4628-A531-B48169ED9095}"/>
                </a:ext>
              </a:extLst>
            </p:cNvPr>
            <p:cNvSpPr/>
            <p:nvPr/>
          </p:nvSpPr>
          <p:spPr>
            <a:xfrm>
              <a:off x="7240042" y="3067720"/>
              <a:ext cx="583242" cy="583242"/>
            </a:xfrm>
            <a:prstGeom prst="rect">
              <a:avLst/>
            </a:prstGeom>
            <a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44EFC3-F405-48B1-83CC-104ACFC54685}"/>
                </a:ext>
              </a:extLst>
            </p:cNvPr>
            <p:cNvSpPr/>
            <p:nvPr/>
          </p:nvSpPr>
          <p:spPr>
            <a:xfrm>
              <a:off x="6698460" y="4184212"/>
              <a:ext cx="1666406" cy="666562"/>
            </a:xfrm>
            <a:custGeom>
              <a:avLst/>
              <a:gdLst>
                <a:gd name="connsiteX0" fmla="*/ 0 w 1666406"/>
                <a:gd name="connsiteY0" fmla="*/ 0 h 666562"/>
                <a:gd name="connsiteX1" fmla="*/ 1666406 w 1666406"/>
                <a:gd name="connsiteY1" fmla="*/ 0 h 666562"/>
                <a:gd name="connsiteX2" fmla="*/ 1666406 w 1666406"/>
                <a:gd name="connsiteY2" fmla="*/ 666562 h 666562"/>
                <a:gd name="connsiteX3" fmla="*/ 0 w 1666406"/>
                <a:gd name="connsiteY3" fmla="*/ 666562 h 666562"/>
                <a:gd name="connsiteX4" fmla="*/ 0 w 1666406"/>
                <a:gd name="connsiteY4" fmla="*/ 0 h 6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7850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GB" sz="1300" cap="all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</a:rPr>
                <a:t>Environment/History</a:t>
              </a:r>
              <a:endParaRPr lang="en-US" sz="13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060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explore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GB" dirty="0" smtClean="0"/>
              <a:t>Open R studio and set your working directory</a:t>
            </a:r>
          </a:p>
          <a:p>
            <a:r>
              <a:rPr lang="en-GB" dirty="0" smtClean="0"/>
              <a:t>Open the R script as well as the .csv file</a:t>
            </a:r>
          </a:p>
          <a:p>
            <a:r>
              <a:rPr lang="en-GB" dirty="0" smtClean="0"/>
              <a:t>Notice how the .csv file is arranged</a:t>
            </a:r>
          </a:p>
          <a:p>
            <a:endParaRPr lang="en-GB" dirty="0"/>
          </a:p>
          <a:p>
            <a:r>
              <a:rPr lang="en-GB" dirty="0" smtClean="0"/>
              <a:t>Use ?before function/package to get more info + help</a:t>
            </a:r>
            <a:endParaRPr lang="en-GB" dirty="0"/>
          </a:p>
        </p:txBody>
      </p:sp>
      <p:pic>
        <p:nvPicPr>
          <p:cNvPr id="4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834874" y="1476427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40" b="1" dirty="0" smtClean="0"/>
              <a:t>Character </a:t>
            </a:r>
            <a:r>
              <a:rPr lang="en-GB" sz="2177" dirty="0" smtClean="0"/>
              <a:t>“a</a:t>
            </a:r>
            <a:r>
              <a:rPr lang="en-GB" sz="2177" dirty="0"/>
              <a:t>”, “apple”</a:t>
            </a:r>
          </a:p>
          <a:p>
            <a:r>
              <a:rPr lang="en-GB" sz="2540" b="1" dirty="0" smtClean="0"/>
              <a:t>Numeric </a:t>
            </a:r>
            <a:r>
              <a:rPr lang="en-GB" sz="2177" dirty="0" smtClean="0"/>
              <a:t>1</a:t>
            </a:r>
            <a:r>
              <a:rPr lang="en-GB" sz="2177" dirty="0"/>
              <a:t>, 23, 3.14</a:t>
            </a:r>
          </a:p>
          <a:p>
            <a:r>
              <a:rPr lang="en-GB" sz="2540" b="1" dirty="0" smtClean="0"/>
              <a:t>Logical </a:t>
            </a:r>
            <a:r>
              <a:rPr lang="en-GB" sz="2177" dirty="0" smtClean="0"/>
              <a:t>TRUE</a:t>
            </a:r>
            <a:r>
              <a:rPr lang="en-GB" sz="2177" dirty="0"/>
              <a:t>, FALSE (also 1, 0 or T, F)</a:t>
            </a:r>
          </a:p>
          <a:p>
            <a:r>
              <a:rPr lang="en-GB" sz="2540" b="1" dirty="0" smtClean="0"/>
              <a:t>Factor </a:t>
            </a:r>
            <a:r>
              <a:rPr lang="en-GB" sz="2177" dirty="0" smtClean="0"/>
              <a:t>For </a:t>
            </a:r>
            <a:r>
              <a:rPr lang="en-GB" sz="2177" dirty="0"/>
              <a:t>categorical variables, when data is classified into groups</a:t>
            </a:r>
          </a:p>
        </p:txBody>
      </p:sp>
    </p:spTree>
    <p:extLst>
      <p:ext uri="{BB962C8B-B14F-4D97-AF65-F5344CB8AC3E}">
        <p14:creationId xmlns:p14="http://schemas.microsoft.com/office/powerpoint/2010/main" val="4288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Conversion (and coercion)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563" y="1764491"/>
            <a:ext cx="9600373" cy="3128533"/>
          </a:xfrm>
        </p:spPr>
        <p:txBody>
          <a:bodyPr>
            <a:noAutofit/>
          </a:bodyPr>
          <a:lstStyle/>
          <a:p>
            <a:r>
              <a:rPr lang="en-GB" sz="2400" dirty="0" err="1">
                <a:cs typeface="Courier New" panose="02070309020205020404" pitchFamily="49" charset="0"/>
              </a:rPr>
              <a:t>as.character</a:t>
            </a:r>
            <a:r>
              <a:rPr lang="en-GB" sz="2400" dirty="0"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b="1" dirty="0"/>
              <a:t>Numeric</a:t>
            </a:r>
            <a:r>
              <a:rPr lang="en-GB" sz="1800" dirty="0"/>
              <a:t>, </a:t>
            </a:r>
            <a:r>
              <a:rPr lang="en-GB" sz="1800" b="1" dirty="0"/>
              <a:t>logical</a:t>
            </a:r>
            <a:r>
              <a:rPr lang="en-GB" sz="1800" dirty="0"/>
              <a:t> and </a:t>
            </a:r>
            <a:r>
              <a:rPr lang="en-GB" sz="1800" b="1" dirty="0"/>
              <a:t>factor</a:t>
            </a:r>
            <a:r>
              <a:rPr lang="en-GB" sz="1800" dirty="0"/>
              <a:t> types can be converted to character</a:t>
            </a:r>
          </a:p>
          <a:p>
            <a:r>
              <a:rPr lang="en-GB" sz="2400" dirty="0" err="1">
                <a:cs typeface="Courier New" panose="02070309020205020404" pitchFamily="49" charset="0"/>
              </a:rPr>
              <a:t>as.numeric</a:t>
            </a:r>
            <a:r>
              <a:rPr lang="en-GB" sz="2400" dirty="0"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b="1" dirty="0"/>
              <a:t>Logical</a:t>
            </a:r>
            <a:r>
              <a:rPr lang="en-GB" sz="1800" dirty="0"/>
              <a:t>, and </a:t>
            </a:r>
            <a:r>
              <a:rPr lang="en-GB" sz="1800" b="1" dirty="0"/>
              <a:t>character variables that are purely numbers</a:t>
            </a:r>
            <a:r>
              <a:rPr lang="en-GB" sz="1800" dirty="0"/>
              <a:t> can be converted to numeric</a:t>
            </a:r>
          </a:p>
          <a:p>
            <a:r>
              <a:rPr lang="en-GB" sz="2400" dirty="0" err="1">
                <a:cs typeface="Courier New" panose="02070309020205020404" pitchFamily="49" charset="0"/>
              </a:rPr>
              <a:t>as.logical</a:t>
            </a:r>
            <a:r>
              <a:rPr lang="en-GB" sz="2400" dirty="0"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b="1" dirty="0"/>
              <a:t>“FALSE” </a:t>
            </a:r>
            <a:r>
              <a:rPr lang="en-GB" sz="1800" dirty="0"/>
              <a:t>or </a:t>
            </a:r>
            <a:r>
              <a:rPr lang="en-GB" sz="1800" b="1" dirty="0"/>
              <a:t>0</a:t>
            </a:r>
            <a:r>
              <a:rPr lang="en-GB" sz="1800" dirty="0"/>
              <a:t> is converted to FALSE, </a:t>
            </a:r>
            <a:r>
              <a:rPr lang="en-GB" sz="1800" b="1" dirty="0"/>
              <a:t>“TRUE” </a:t>
            </a:r>
            <a:r>
              <a:rPr lang="en-GB" sz="1800" dirty="0"/>
              <a:t>or </a:t>
            </a:r>
            <a:r>
              <a:rPr lang="en-GB" sz="1800" b="1" dirty="0"/>
              <a:t>any non-zero number</a:t>
            </a:r>
            <a:r>
              <a:rPr lang="en-GB" sz="1800" dirty="0"/>
              <a:t> is converted to TRUE</a:t>
            </a:r>
          </a:p>
          <a:p>
            <a:r>
              <a:rPr lang="en-GB" sz="2400" b="1" dirty="0" err="1">
                <a:cs typeface="Courier New" panose="02070309020205020404" pitchFamily="49" charset="0"/>
              </a:rPr>
              <a:t>as.factor</a:t>
            </a:r>
            <a:r>
              <a:rPr lang="en-GB" sz="2400" b="1" dirty="0"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/>
              <a:t>Any other data type can be converted to a factor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49E9-1961-4BC1-8958-687BD58F0CD6}"/>
              </a:ext>
            </a:extLst>
          </p:cNvPr>
          <p:cNvSpPr txBox="1"/>
          <p:nvPr/>
        </p:nvSpPr>
        <p:spPr>
          <a:xfrm>
            <a:off x="1981172" y="5422921"/>
            <a:ext cx="37419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pPr defTabSz="457200">
              <a:defRPr/>
            </a:pP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 introduced by coercion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D2289-0CA8-4C84-9F08-43AF0F07AAA1}"/>
              </a:ext>
            </a:extLst>
          </p:cNvPr>
          <p:cNvSpPr txBox="1"/>
          <p:nvPr/>
        </p:nvSpPr>
        <p:spPr>
          <a:xfrm>
            <a:off x="2920000" y="5053588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Warnings</a:t>
            </a:r>
          </a:p>
        </p:txBody>
      </p:sp>
    </p:spTree>
    <p:extLst>
      <p:ext uri="{BB962C8B-B14F-4D97-AF65-F5344CB8AC3E}">
        <p14:creationId xmlns:p14="http://schemas.microsoft.com/office/powerpoint/2010/main" val="30723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2436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5400" b="1" dirty="0">
                <a:solidFill>
                  <a:prstClr val="black"/>
                </a:solidFill>
                <a:latin typeface="Calibri"/>
              </a:rPr>
              <a:t>Let’s explore practically</a:t>
            </a: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08812" y="2340951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Structures</a:t>
            </a:r>
            <a:r>
              <a:rPr lang="en-GB" b="1" dirty="0" smtClean="0"/>
              <a:t>:</a:t>
            </a:r>
            <a:endParaRPr lang="en-GB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84163" y="1937996"/>
            <a:ext cx="8228763" cy="1231630"/>
          </a:xfrm>
        </p:spPr>
        <p:txBody>
          <a:bodyPr>
            <a:normAutofit/>
          </a:bodyPr>
          <a:lstStyle/>
          <a:p>
            <a:r>
              <a:rPr lang="en-GB" sz="2177" dirty="0" err="1"/>
              <a:t>data.frame</a:t>
            </a:r>
            <a:endParaRPr lang="en-GB" sz="2177" dirty="0"/>
          </a:p>
          <a:p>
            <a:pPr lvl="1"/>
            <a:r>
              <a:rPr lang="en-GB" sz="1814" dirty="0"/>
              <a:t>Data organised into rows and columns; elements of each column are of the same type, but different columns can be of different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7FDD44-6671-48C4-BEA6-BCEBA21B4527}"/>
              </a:ext>
            </a:extLst>
          </p:cNvPr>
          <p:cNvGrpSpPr/>
          <p:nvPr/>
        </p:nvGrpSpPr>
        <p:grpSpPr>
          <a:xfrm>
            <a:off x="9276828" y="2015557"/>
            <a:ext cx="1584186" cy="1152884"/>
            <a:chOff x="817553" y="1462073"/>
            <a:chExt cx="1746455" cy="12709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109741-A301-4A71-B61A-46397F223621}"/>
                </a:ext>
              </a:extLst>
            </p:cNvPr>
            <p:cNvSpPr txBox="1"/>
            <p:nvPr/>
          </p:nvSpPr>
          <p:spPr>
            <a:xfrm>
              <a:off x="1178396" y="1462073"/>
              <a:ext cx="36453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2AB361-233E-4607-962F-8B54FEEB0334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FE0DFD-7A15-4581-8107-2919477C5D4D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83669"/>
              <a:chOff x="817553" y="1749378"/>
              <a:chExt cx="1746455" cy="98366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F710FC5-A9CE-4550-9662-5394D9D0512A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EC8938-AFAE-455E-97D7-553AA88DEBA2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870A76-C340-4167-AFB5-5E962F9A0240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F54A0B-2B32-48EF-9346-A4080D6B5109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3E972D-0CAC-4821-866F-6132FB410BD7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3D7D323-D6F2-4EB1-BC18-7AFA6B01D433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47023F-9355-459A-8679-52394E905B7E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40822D-4D9A-43DF-8AB0-EBD55CBD7C66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7D8707-2297-4E4C-BE13-2DF50F1DE3DA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E2E0CA7-F66B-454D-9A5E-E30C5DB59DDD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D9A45E-4CE3-4D99-8B7B-744708056C65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24127D-F83C-4309-872E-1F83E1EBDAB4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46ED7C-8B1A-420E-B70B-C69E186C746A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7A9267-D787-47BD-AEC1-A5B715AB8865}"/>
                  </a:ext>
                </a:extLst>
              </p:cNvPr>
              <p:cNvSpPr txBox="1"/>
              <p:nvPr/>
            </p:nvSpPr>
            <p:spPr>
              <a:xfrm>
                <a:off x="817553" y="2051803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3B6BC6-5E14-4DF8-9D78-46791C38FD30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238CC5-0A02-4E5D-8058-7E165D9F9F1B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9E1DFB-33D1-4BAC-BBC6-DA7CF2354376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8065" y="3373474"/>
            <a:ext cx="8228763" cy="1345930"/>
          </a:xfrm>
        </p:spPr>
        <p:txBody>
          <a:bodyPr>
            <a:normAutofit/>
          </a:bodyPr>
          <a:lstStyle/>
          <a:p>
            <a:r>
              <a:rPr lang="en-GB" sz="2177" dirty="0"/>
              <a:t>matrix</a:t>
            </a:r>
          </a:p>
          <a:p>
            <a:pPr lvl="1"/>
            <a:r>
              <a:rPr lang="en-GB" sz="1814" dirty="0"/>
              <a:t>All elements are of the same type, data organised in rows and </a:t>
            </a:r>
            <a:r>
              <a:rPr lang="en-GB" sz="1814" dirty="0" smtClean="0"/>
              <a:t>columns (normally all numeric data)</a:t>
            </a:r>
            <a:endParaRPr lang="en-GB" sz="1814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2B74DB-94B9-47DE-AB22-E78060D7BF70}"/>
              </a:ext>
            </a:extLst>
          </p:cNvPr>
          <p:cNvGrpSpPr/>
          <p:nvPr/>
        </p:nvGrpSpPr>
        <p:grpSpPr>
          <a:xfrm>
            <a:off x="9273708" y="3422904"/>
            <a:ext cx="1584186" cy="1152884"/>
            <a:chOff x="817553" y="1462073"/>
            <a:chExt cx="1746455" cy="127097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8D05E7-E779-4EA8-AD38-880BC10C0A9C}"/>
                </a:ext>
              </a:extLst>
            </p:cNvPr>
            <p:cNvSpPr txBox="1"/>
            <p:nvPr/>
          </p:nvSpPr>
          <p:spPr>
            <a:xfrm>
              <a:off x="1200026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CCF275-9425-4F78-9BA1-C38A07773DC0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0A6468-F47D-44E3-A694-84E1E25C35F3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83669"/>
              <a:chOff x="817553" y="1749378"/>
              <a:chExt cx="1746455" cy="98366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E54A518-C4A7-476E-9AED-B017AD2CA234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2D5840-559C-42C0-AD15-2B1B0BA74BB9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42BD8F-BC5C-44F3-8A15-A1CF7ED8FBCC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460B95-E16F-41CC-BAF4-BD13828741C8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403960-AFE1-4907-BB5F-D757F0566600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42A3E2E-FF1A-4762-A612-24473E2E5313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D81E58B-E5BE-4657-8092-557AE421A494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1605AE9-A19F-4B79-86F2-982ED7928D93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8532252-F604-4827-A59A-23D5394B0931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6CF973-B222-4C7A-B3BA-73F74AF4100B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DB8E0CA-841D-4136-9621-5FA053F7B67D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DCDA367-5723-432B-9625-24B8DE14BA7A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4CC95F-6AA1-46E0-B1B8-EB1301E76F99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999067-515B-49FD-A864-5FB43AD4AB32}"/>
                  </a:ext>
                </a:extLst>
              </p:cNvPr>
              <p:cNvSpPr txBox="1"/>
              <p:nvPr/>
            </p:nvSpPr>
            <p:spPr>
              <a:xfrm>
                <a:off x="817553" y="2051803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E5C488-764C-497F-BFA6-681378E79402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DDFD08-D8EE-43D5-9B94-C3DB408038AB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728327-8B4C-4FAF-A772-43FC7A9155DE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</p:grp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67953" y="4652570"/>
            <a:ext cx="9619162" cy="1003030"/>
          </a:xfrm>
        </p:spPr>
        <p:txBody>
          <a:bodyPr>
            <a:normAutofit/>
          </a:bodyPr>
          <a:lstStyle/>
          <a:p>
            <a:r>
              <a:rPr lang="en-GB" sz="2177" dirty="0"/>
              <a:t>atomic vector</a:t>
            </a:r>
          </a:p>
          <a:p>
            <a:pPr lvl="1"/>
            <a:r>
              <a:rPr lang="en-GB" sz="1814" dirty="0"/>
              <a:t>All elements are of the same </a:t>
            </a:r>
            <a:r>
              <a:rPr lang="en-GB" sz="1814" dirty="0" smtClean="0"/>
              <a:t>type. Different vector types </a:t>
            </a:r>
            <a:r>
              <a:rPr lang="en-GB" sz="1814" dirty="0" err="1" smtClean="0"/>
              <a:t>e.g</a:t>
            </a:r>
            <a:r>
              <a:rPr lang="en-GB" sz="1814" dirty="0" smtClean="0"/>
              <a:t> numeric, logical, character</a:t>
            </a:r>
            <a:endParaRPr lang="en-GB" sz="1814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5633133-0C90-49A7-B9E0-2677DE12B87C}"/>
              </a:ext>
            </a:extLst>
          </p:cNvPr>
          <p:cNvGrpSpPr/>
          <p:nvPr/>
        </p:nvGrpSpPr>
        <p:grpSpPr>
          <a:xfrm>
            <a:off x="5258796" y="5524127"/>
            <a:ext cx="5752917" cy="576162"/>
            <a:chOff x="2174259" y="556159"/>
            <a:chExt cx="5752917" cy="5761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880137-62D5-47C1-89C5-F187A4B039FD}"/>
                </a:ext>
              </a:extLst>
            </p:cNvPr>
            <p:cNvGrpSpPr/>
            <p:nvPr/>
          </p:nvGrpSpPr>
          <p:grpSpPr>
            <a:xfrm>
              <a:off x="2174259" y="556159"/>
              <a:ext cx="1240593" cy="576162"/>
              <a:chOff x="2822327" y="556159"/>
              <a:chExt cx="1240593" cy="576162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1270878-3B4A-43C8-816F-0452D62312A6}"/>
                  </a:ext>
                </a:extLst>
              </p:cNvPr>
              <p:cNvGrpSpPr/>
              <p:nvPr/>
            </p:nvGrpSpPr>
            <p:grpSpPr>
              <a:xfrm>
                <a:off x="2822327" y="860420"/>
                <a:ext cx="1240593" cy="271901"/>
                <a:chOff x="1196340" y="1102328"/>
                <a:chExt cx="1367668" cy="29975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FA8638C-C48B-4699-AFF1-1A16631E97F9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“a”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9979996-BABC-4019-846D-CBEC9AE71630}"/>
                    </a:ext>
                  </a:extLst>
                </p:cNvPr>
                <p:cNvSpPr/>
                <p:nvPr/>
              </p:nvSpPr>
              <p:spPr>
                <a:xfrm>
                  <a:off x="1539240" y="1102328"/>
                  <a:ext cx="342900" cy="299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“a”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148A9882-89F7-410B-A8D4-7037F5F66C5F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“c”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DB3A633-2462-4DD7-8E15-992255347F12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“f”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4B750FB-E879-402F-B5B4-5F1B4824E217}"/>
                  </a:ext>
                </a:extLst>
              </p:cNvPr>
              <p:cNvSpPr txBox="1"/>
              <p:nvPr/>
            </p:nvSpPr>
            <p:spPr>
              <a:xfrm>
                <a:off x="2825448" y="55631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66DE1A8-FD86-4864-A5E7-91A76AB60A92}"/>
                  </a:ext>
                </a:extLst>
              </p:cNvPr>
              <p:cNvSpPr txBox="1"/>
              <p:nvPr/>
            </p:nvSpPr>
            <p:spPr>
              <a:xfrm>
                <a:off x="3130025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46CCE0C-E2AF-4463-A633-A121D1F4EC57}"/>
                  </a:ext>
                </a:extLst>
              </p:cNvPr>
              <p:cNvSpPr txBox="1"/>
              <p:nvPr/>
            </p:nvSpPr>
            <p:spPr>
              <a:xfrm>
                <a:off x="3434378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4CE0806-D2BE-4E69-8FBA-6778F15DF936}"/>
                  </a:ext>
                </a:extLst>
              </p:cNvPr>
              <p:cNvSpPr txBox="1"/>
              <p:nvPr/>
            </p:nvSpPr>
            <p:spPr>
              <a:xfrm>
                <a:off x="3751880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A52471-3729-41EE-984F-0B47C42CE9DE}"/>
                </a:ext>
              </a:extLst>
            </p:cNvPr>
            <p:cNvGrpSpPr/>
            <p:nvPr/>
          </p:nvGrpSpPr>
          <p:grpSpPr>
            <a:xfrm>
              <a:off x="4416997" y="556159"/>
              <a:ext cx="1240593" cy="573829"/>
              <a:chOff x="4754344" y="556159"/>
              <a:chExt cx="1240593" cy="57382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1A2B0B8-9A3D-495C-92DC-7B7CEBD0090B}"/>
                  </a:ext>
                </a:extLst>
              </p:cNvPr>
              <p:cNvGrpSpPr/>
              <p:nvPr/>
            </p:nvGrpSpPr>
            <p:grpSpPr>
              <a:xfrm>
                <a:off x="4754344" y="860420"/>
                <a:ext cx="1240593" cy="269568"/>
                <a:chOff x="1196340" y="1104900"/>
                <a:chExt cx="1367668" cy="2971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9F68B6D-7A58-49E0-96F6-60CC4075ED0D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000B45B-19D1-425A-8D41-11BDECB87293}"/>
                    </a:ext>
                  </a:extLst>
                </p:cNvPr>
                <p:cNvSpPr/>
                <p:nvPr/>
              </p:nvSpPr>
              <p:spPr>
                <a:xfrm>
                  <a:off x="15392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BFC443-EE0E-4D33-B96E-66D6E0A5327B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4BF39FA-1E22-4083-9482-7D380D60319A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D1DD5A2-3CA5-4E47-A9FD-DC3C8B1CF534}"/>
                  </a:ext>
                </a:extLst>
              </p:cNvPr>
              <p:cNvSpPr txBox="1"/>
              <p:nvPr/>
            </p:nvSpPr>
            <p:spPr>
              <a:xfrm>
                <a:off x="4757465" y="55631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D4AA701-80A6-4567-AB67-CC5A11FC5F17}"/>
                  </a:ext>
                </a:extLst>
              </p:cNvPr>
              <p:cNvSpPr txBox="1"/>
              <p:nvPr/>
            </p:nvSpPr>
            <p:spPr>
              <a:xfrm>
                <a:off x="5062042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EDC113F-F57F-4BEE-989F-1E04479038E6}"/>
                  </a:ext>
                </a:extLst>
              </p:cNvPr>
              <p:cNvSpPr txBox="1"/>
              <p:nvPr/>
            </p:nvSpPr>
            <p:spPr>
              <a:xfrm>
                <a:off x="5366395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749CE49-624F-48E6-BC5E-AB38C79F826A}"/>
                  </a:ext>
                </a:extLst>
              </p:cNvPr>
              <p:cNvSpPr txBox="1"/>
              <p:nvPr/>
            </p:nvSpPr>
            <p:spPr>
              <a:xfrm>
                <a:off x="5683897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8457D8A-0723-49CC-92C5-B82AA9012E7D}"/>
                </a:ext>
              </a:extLst>
            </p:cNvPr>
            <p:cNvGrpSpPr/>
            <p:nvPr/>
          </p:nvGrpSpPr>
          <p:grpSpPr>
            <a:xfrm>
              <a:off x="6680587" y="557012"/>
              <a:ext cx="1246589" cy="572976"/>
              <a:chOff x="6680587" y="557012"/>
              <a:chExt cx="1246589" cy="572976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477E7E4-5C6E-44DF-BE25-A6D6103C63D6}"/>
                  </a:ext>
                </a:extLst>
              </p:cNvPr>
              <p:cNvGrpSpPr/>
              <p:nvPr/>
            </p:nvGrpSpPr>
            <p:grpSpPr>
              <a:xfrm>
                <a:off x="6686583" y="860420"/>
                <a:ext cx="1240593" cy="269568"/>
                <a:chOff x="1196340" y="1104900"/>
                <a:chExt cx="1367668" cy="297180"/>
              </a:xfrm>
              <a:solidFill>
                <a:srgbClr val="FFFF00"/>
              </a:solidFill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7008499-A4D5-4C5D-B2E9-3E381BC82C62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026CB9F-729B-4A32-8D4E-FB7AB2838173}"/>
                    </a:ext>
                  </a:extLst>
                </p:cNvPr>
                <p:cNvSpPr/>
                <p:nvPr/>
              </p:nvSpPr>
              <p:spPr>
                <a:xfrm>
                  <a:off x="1539240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F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E076350-8319-43AC-BF7B-289EF25BBEA0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72C3F57-2F01-4269-AFB7-BDF543DB06A7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3F6ED9-17FE-40D6-BD85-7BCB2D7A10EF}"/>
                  </a:ext>
                </a:extLst>
              </p:cNvPr>
              <p:cNvSpPr txBox="1"/>
              <p:nvPr/>
            </p:nvSpPr>
            <p:spPr>
              <a:xfrm>
                <a:off x="6680587" y="55716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08E983D-1C66-43F4-9BFA-7B28097FF1DF}"/>
                  </a:ext>
                </a:extLst>
              </p:cNvPr>
              <p:cNvSpPr txBox="1"/>
              <p:nvPr/>
            </p:nvSpPr>
            <p:spPr>
              <a:xfrm>
                <a:off x="6985164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A393C7-9332-4A1A-BBDE-B9BE0BD894EA}"/>
                  </a:ext>
                </a:extLst>
              </p:cNvPr>
              <p:cNvSpPr txBox="1"/>
              <p:nvPr/>
            </p:nvSpPr>
            <p:spPr>
              <a:xfrm>
                <a:off x="7289517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3C8E8D4-1DDD-41C8-AFFF-32BC2274BA4E}"/>
                  </a:ext>
                </a:extLst>
              </p:cNvPr>
              <p:cNvSpPr txBox="1"/>
              <p:nvPr/>
            </p:nvSpPr>
            <p:spPr>
              <a:xfrm>
                <a:off x="7607019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9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E27DB9E29244B4F84600A0F001DE" ma:contentTypeVersion="13" ma:contentTypeDescription="Create a new document." ma:contentTypeScope="" ma:versionID="9695ef00ec23c3ff75eaf882107299b1">
  <xsd:schema xmlns:xsd="http://www.w3.org/2001/XMLSchema" xmlns:xs="http://www.w3.org/2001/XMLSchema" xmlns:p="http://schemas.microsoft.com/office/2006/metadata/properties" xmlns:ns3="cf0dfbcc-b360-4cf7-9bf5-370ba522dbe9" xmlns:ns4="83c9eb58-c16a-4eef-9abf-4aeec758fe01" targetNamespace="http://schemas.microsoft.com/office/2006/metadata/properties" ma:root="true" ma:fieldsID="9e0c1f88f6e1c13e1fad6f2048e66ed1" ns3:_="" ns4:_="">
    <xsd:import namespace="cf0dfbcc-b360-4cf7-9bf5-370ba522dbe9"/>
    <xsd:import namespace="83c9eb58-c16a-4eef-9abf-4aeec758fe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dfbcc-b360-4cf7-9bf5-370ba522d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9eb58-c16a-4eef-9abf-4aeec758fe0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949310-F400-4DDB-806B-BC90828758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747F43-013A-4DAC-861F-2B8E0CD9DC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dfbcc-b360-4cf7-9bf5-370ba522dbe9"/>
    <ds:schemaRef ds:uri="83c9eb58-c16a-4eef-9abf-4aeec758fe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9ACA46-63AE-412B-AFC0-2BE1955B95DF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9eb58-c16a-4eef-9abf-4aeec758fe01"/>
    <ds:schemaRef ds:uri="http://purl.org/dc/elements/1.1/"/>
    <ds:schemaRef ds:uri="cf0dfbcc-b360-4cf7-9bf5-370ba522dbe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13149</TotalTime>
  <Words>1196</Words>
  <Application>Microsoft Office PowerPoint</Application>
  <PresentationFormat>Widescreen</PresentationFormat>
  <Paragraphs>197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Introduction to R</vt:lpstr>
      <vt:lpstr>What is R?</vt:lpstr>
      <vt:lpstr>What makes up R</vt:lpstr>
      <vt:lpstr>PowerPoint Presentation</vt:lpstr>
      <vt:lpstr>Let’s explore</vt:lpstr>
      <vt:lpstr>Types of data in R</vt:lpstr>
      <vt:lpstr>Conversion (and coercion)</vt:lpstr>
      <vt:lpstr>PowerPoint Presentation</vt:lpstr>
      <vt:lpstr>Data Structures:</vt:lpstr>
      <vt:lpstr>Data Structures: list</vt:lpstr>
      <vt:lpstr>PowerPoint Presentation</vt:lpstr>
      <vt:lpstr>Subsetting R objects</vt:lpstr>
      <vt:lpstr>Subsetting using dplyr package</vt:lpstr>
      <vt:lpstr>Filter in R</vt:lpstr>
      <vt:lpstr>PowerPoint Presentation</vt:lpstr>
      <vt:lpstr>Math operations</vt:lpstr>
      <vt:lpstr>Vi Purification Experiment</vt:lpstr>
      <vt:lpstr>Mutate</vt:lpstr>
      <vt:lpstr>PowerPoint Presentation</vt:lpstr>
      <vt:lpstr>Mutate with subsetting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Mari Johnson</dc:creator>
  <cp:lastModifiedBy>Mari Johnson</cp:lastModifiedBy>
  <cp:revision>31</cp:revision>
  <dcterms:created xsi:type="dcterms:W3CDTF">2021-09-14T09:46:16Z</dcterms:created>
  <dcterms:modified xsi:type="dcterms:W3CDTF">2021-10-26T13:25:52Z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0x0101008FCBE27DB9E29244B4F84600A0F001DE</vt:lpwstr>
  </property>
</Properties>
</file>