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71" r:id="rId5"/>
  </p:sldMasterIdLst>
  <p:notesMasterIdLst>
    <p:notesMasterId r:id="rId2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3" r:id="rId12"/>
    <p:sldId id="268" r:id="rId13"/>
    <p:sldId id="267" r:id="rId14"/>
    <p:sldId id="269" r:id="rId15"/>
    <p:sldId id="271" r:id="rId16"/>
    <p:sldId id="272" r:id="rId17"/>
    <p:sldId id="275" r:id="rId18"/>
    <p:sldId id="281" r:id="rId19"/>
    <p:sldId id="265" r:id="rId20"/>
    <p:sldId id="270" r:id="rId21"/>
    <p:sldId id="273" r:id="rId22"/>
    <p:sldId id="280" r:id="rId23"/>
    <p:sldId id="278" r:id="rId24"/>
    <p:sldId id="279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105D6F-ABA6-D115-3F80-CB6B1224D06A}" v="37" dt="2021-11-02T00:21:05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 Johnson" userId="S::lady5752@ox.ac.uk::0c97b835-96f8-4d0b-a983-6962ade9854e" providerId="AD" clId="Web-{C1105D6F-ABA6-D115-3F80-CB6B1224D06A}"/>
    <pc:docChg chg="modSld">
      <pc:chgData name="Mari Johnson" userId="S::lady5752@ox.ac.uk::0c97b835-96f8-4d0b-a983-6962ade9854e" providerId="AD" clId="Web-{C1105D6F-ABA6-D115-3F80-CB6B1224D06A}" dt="2021-11-02T00:21:05.265" v="37" actId="1076"/>
      <pc:docMkLst>
        <pc:docMk/>
      </pc:docMkLst>
      <pc:sldChg chg="modSp">
        <pc:chgData name="Mari Johnson" userId="S::lady5752@ox.ac.uk::0c97b835-96f8-4d0b-a983-6962ade9854e" providerId="AD" clId="Web-{C1105D6F-ABA6-D115-3F80-CB6B1224D06A}" dt="2021-11-02T00:21:05.265" v="37" actId="1076"/>
        <pc:sldMkLst>
          <pc:docMk/>
          <pc:sldMk cId="3592099347" sldId="260"/>
        </pc:sldMkLst>
        <pc:spChg chg="mod">
          <ac:chgData name="Mari Johnson" userId="S::lady5752@ox.ac.uk::0c97b835-96f8-4d0b-a983-6962ade9854e" providerId="AD" clId="Web-{C1105D6F-ABA6-D115-3F80-CB6B1224D06A}" dt="2021-11-02T00:21:05.265" v="37" actId="1076"/>
          <ac:spMkLst>
            <pc:docMk/>
            <pc:sldMk cId="3592099347" sldId="260"/>
            <ac:spMk id="3" creationId="{00000000-0000-0000-0000-000000000000}"/>
          </ac:spMkLst>
        </pc:spChg>
        <pc:spChg chg="mod">
          <ac:chgData name="Mari Johnson" userId="S::lady5752@ox.ac.uk::0c97b835-96f8-4d0b-a983-6962ade9854e" providerId="AD" clId="Web-{C1105D6F-ABA6-D115-3F80-CB6B1224D06A}" dt="2021-11-02T00:20:59.187" v="36" actId="1076"/>
          <ac:spMkLst>
            <pc:docMk/>
            <pc:sldMk cId="3592099347" sldId="260"/>
            <ac:spMk id="6" creationId="{00000000-0000-0000-0000-000000000000}"/>
          </ac:spMkLst>
        </pc:spChg>
      </pc:sldChg>
      <pc:sldChg chg="modSp addAnim delAnim">
        <pc:chgData name="Mari Johnson" userId="S::lady5752@ox.ac.uk::0c97b835-96f8-4d0b-a983-6962ade9854e" providerId="AD" clId="Web-{C1105D6F-ABA6-D115-3F80-CB6B1224D06A}" dt="2021-11-02T00:16:22.390" v="35" actId="20577"/>
        <pc:sldMkLst>
          <pc:docMk/>
          <pc:sldMk cId="1968428483" sldId="265"/>
        </pc:sldMkLst>
        <pc:spChg chg="mod">
          <ac:chgData name="Mari Johnson" userId="S::lady5752@ox.ac.uk::0c97b835-96f8-4d0b-a983-6962ade9854e" providerId="AD" clId="Web-{C1105D6F-ABA6-D115-3F80-CB6B1224D06A}" dt="2021-11-02T00:16:22.390" v="35" actId="20577"/>
          <ac:spMkLst>
            <pc:docMk/>
            <pc:sldMk cId="1968428483" sldId="265"/>
            <ac:spMk id="3" creationId="{00000000-0000-0000-0000-000000000000}"/>
          </ac:spMkLst>
        </pc:spChg>
        <pc:picChg chg="mod">
          <ac:chgData name="Mari Johnson" userId="S::lady5752@ox.ac.uk::0c97b835-96f8-4d0b-a983-6962ade9854e" providerId="AD" clId="Web-{C1105D6F-ABA6-D115-3F80-CB6B1224D06A}" dt="2021-11-02T00:15:25.356" v="11" actId="1076"/>
          <ac:picMkLst>
            <pc:docMk/>
            <pc:sldMk cId="1968428483" sldId="265"/>
            <ac:picMk id="5" creationId="{00000000-0000-0000-0000-000000000000}"/>
          </ac:picMkLst>
        </pc:picChg>
        <pc:picChg chg="ord">
          <ac:chgData name="Mari Johnson" userId="S::lady5752@ox.ac.uk::0c97b835-96f8-4d0b-a983-6962ade9854e" providerId="AD" clId="Web-{C1105D6F-ABA6-D115-3F80-CB6B1224D06A}" dt="2021-11-02T00:15:27.747" v="12"/>
          <ac:picMkLst>
            <pc:docMk/>
            <pc:sldMk cId="1968428483" sldId="265"/>
            <ac:picMk id="6" creationId="{00000000-0000-0000-0000-000000000000}"/>
          </ac:picMkLst>
        </pc:picChg>
      </pc:sldChg>
      <pc:sldChg chg="modNotes">
        <pc:chgData name="Mari Johnson" userId="S::lady5752@ox.ac.uk::0c97b835-96f8-4d0b-a983-6962ade9854e" providerId="AD" clId="Web-{C1105D6F-ABA6-D115-3F80-CB6B1224D06A}" dt="2021-11-02T00:15:46.638" v="21"/>
        <pc:sldMkLst>
          <pc:docMk/>
          <pc:sldMk cId="3912469999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0DA42-6659-4FF8-BEAF-29B4234F9CE0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B24F5-A3A7-476B-9482-25CFEFEB0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689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Number of ways you can approach this,</a:t>
            </a:r>
            <a:r>
              <a:rPr lang="en-GB" baseline="0"/>
              <a:t> </a:t>
            </a:r>
            <a:r>
              <a:rPr lang="en-GB"/>
              <a:t>can transform in Excel, or use gather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B24F5-A3A7-476B-9482-25CFEFEB006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333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B24F5-A3A7-476B-9482-25CFEFEB006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82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Choice also depends on data you have, </a:t>
            </a:r>
            <a:r>
              <a:rPr lang="en-GB" err="1"/>
              <a:t>i.e</a:t>
            </a:r>
            <a:r>
              <a:rPr lang="en-GB"/>
              <a:t> number of plots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Probably</a:t>
            </a:r>
            <a:r>
              <a:rPr lang="en-GB" baseline="0"/>
              <a:t> s</a:t>
            </a:r>
            <a:r>
              <a:rPr lang="en-GB"/>
              <a:t>ave for end of next ggplot</a:t>
            </a:r>
            <a:r>
              <a:rPr lang="en-GB" baseline="0"/>
              <a:t> tutorial</a:t>
            </a:r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B24F5-A3A7-476B-9482-25CFEFEB006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88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/>
              <a:t>One of the most useful functions!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/>
              <a:t>don’t recommend binding typically in case there is a mismatch in labels or your order, left join will sort it out for you,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ID very common joining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I still frequently</a:t>
            </a:r>
            <a:r>
              <a:rPr lang="en-GB" baseline="0"/>
              <a:t> refer back to the cheat sheet when joining data frames,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B24F5-A3A7-476B-9482-25CFEFEB006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070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Now that our data is in good shape and all the variables are computed, we’re</a:t>
            </a:r>
            <a:r>
              <a:rPr lang="en-GB" baseline="0"/>
              <a:t> ready to try some plotting </a:t>
            </a:r>
            <a:r>
              <a:rPr lang="en-GB" baseline="0">
                <a:sym typeface="Wingdings" panose="05000000000000000000" pitchFamily="2" charset="2"/>
              </a:rPr>
              <a:t>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/>
              <a:t>base r uses plot()</a:t>
            </a:r>
            <a:r>
              <a:rPr lang="en-GB" sz="1200" baseline="0"/>
              <a:t> function</a:t>
            </a:r>
            <a:endParaRPr lang="en-GB" baseline="0">
              <a:sym typeface="Wingdings" panose="05000000000000000000" pitchFamily="2" charset="2"/>
            </a:endParaRPr>
          </a:p>
          <a:p>
            <a:r>
              <a:rPr lang="en-GB" baseline="0">
                <a:sym typeface="Wingdings" panose="05000000000000000000" pitchFamily="2" charset="2"/>
              </a:rPr>
              <a:t>Aesthetics is how you ‘map’ your data to the plotting space, so what are you going to use as x and y, what extra variable are you going to use to colour your graph by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E7E1D5-EBEC-4A10-8B6D-024B46914F7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62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This</a:t>
            </a:r>
            <a:r>
              <a:rPr lang="en-GB" baseline="0"/>
              <a:t> is where it’s important to have recoded as factor, if variable was character ggplot would not be able to split the data up correctly</a:t>
            </a:r>
          </a:p>
          <a:p>
            <a:r>
              <a:rPr lang="en-GB" baseline="0"/>
              <a:t>Default ways but I prefer the scales package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B24F5-A3A7-476B-9482-25CFEFEB006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815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Format option decides</a:t>
            </a:r>
            <a:r>
              <a:rPr lang="en-GB" baseline="0"/>
              <a:t> if we want to code files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B24F5-A3A7-476B-9482-25CFEFEB006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998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Highly recommend setting a theme once you’re happy with a plot’s appearance,</a:t>
            </a:r>
            <a:r>
              <a:rPr lang="en-GB" baseline="0"/>
              <a:t> and using it to keep graphs consistent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B24F5-A3A7-476B-9482-25CFEFEB006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0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Method=lm, SE</a:t>
            </a:r>
            <a:r>
              <a:rPr lang="en-GB" baseline="0"/>
              <a:t> around mean,</a:t>
            </a:r>
          </a:p>
          <a:p>
            <a:endParaRPr lang="en-GB" baseline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More details at </a:t>
            </a:r>
            <a:r>
              <a:rPr lang="en-GB">
                <a:solidFill>
                  <a:schemeClr val="accent1"/>
                </a:solidFill>
              </a:rPr>
              <a:t>:http://www.sthda.com/english/wiki/ggplot2-scatter-plots-quick-start-guide-r-software-and-data-visualization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B24F5-A3A7-476B-9482-25CFEFEB006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027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Factor/categorical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B24F5-A3A7-476B-9482-25CFEFEB006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578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Big plots need </a:t>
            </a:r>
            <a:r>
              <a:rPr lang="en-GB" b="1"/>
              <a:t>filling</a:t>
            </a:r>
            <a:r>
              <a:rPr lang="en-GB"/>
              <a:t> in to remember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B24F5-A3A7-476B-9482-25CFEFEB006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1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B3F0-A9BC-48CE-8EB6-ECE965069900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29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0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0018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045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81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49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356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CF2683-E6E7-4CC3-9EEE-7854DD4F3545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120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290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953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7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11/1/2021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4B320A-89BA-47B2-A525-92E8D10B06E4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37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schemedesigner.com/csd-3.5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389/fitd.2021.74280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ggplot2-essentia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Introduction to R – 3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>
                <a:solidFill>
                  <a:schemeClr val="accent1"/>
                </a:solidFill>
              </a:rPr>
              <a:t>Data Exploration + visualisation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66167" y="2743931"/>
            <a:ext cx="1371600" cy="2432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330"/>
          <a:stretch/>
        </p:blipFill>
        <p:spPr>
          <a:xfrm>
            <a:off x="10588735" y="2376344"/>
            <a:ext cx="1133889" cy="2515043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831" y="4144455"/>
            <a:ext cx="2762672" cy="19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92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Let’s explore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Customisation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330"/>
          <a:stretch/>
        </p:blipFill>
        <p:spPr>
          <a:xfrm>
            <a:off x="8691919" y="2871652"/>
            <a:ext cx="1419320" cy="314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23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Axis Customisation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To change axis scales: load </a:t>
            </a:r>
            <a:r>
              <a:rPr lang="en-GB">
                <a:solidFill>
                  <a:schemeClr val="tx2"/>
                </a:solidFill>
              </a:rPr>
              <a:t>scales </a:t>
            </a:r>
            <a:r>
              <a:rPr lang="en-GB"/>
              <a:t>package</a:t>
            </a:r>
          </a:p>
          <a:p>
            <a:r>
              <a:rPr lang="en-GB"/>
              <a:t>+ </a:t>
            </a:r>
            <a:r>
              <a:rPr lang="en-GB" err="1">
                <a:solidFill>
                  <a:schemeClr val="accent4">
                    <a:lumMod val="75000"/>
                  </a:schemeClr>
                </a:solidFill>
              </a:rPr>
              <a:t>yscale</a:t>
            </a:r>
            <a:r>
              <a:rPr lang="en-GB"/>
              <a:t>("log10", “log2” .format = TRUE) </a:t>
            </a:r>
          </a:p>
          <a:p>
            <a:r>
              <a:rPr lang="en-GB"/>
              <a:t>Add axis ticks using + </a:t>
            </a:r>
            <a:r>
              <a:rPr lang="en-GB" err="1">
                <a:solidFill>
                  <a:schemeClr val="accent4">
                    <a:lumMod val="75000"/>
                  </a:schemeClr>
                </a:solidFill>
              </a:rPr>
              <a:t>annotation_logticks</a:t>
            </a:r>
            <a:r>
              <a:rPr lang="en-GB">
                <a:solidFill>
                  <a:schemeClr val="accent4">
                    <a:lumMod val="75000"/>
                  </a:schemeClr>
                </a:solidFill>
              </a:rPr>
              <a:t>() </a:t>
            </a:r>
          </a:p>
          <a:p>
            <a:endParaRPr lang="en-GB"/>
          </a:p>
          <a:p>
            <a:r>
              <a:rPr lang="en-GB"/>
              <a:t>To modify axis limits use: </a:t>
            </a:r>
            <a:r>
              <a:rPr lang="en-GB">
                <a:solidFill>
                  <a:schemeClr val="accent4">
                    <a:lumMod val="75000"/>
                  </a:schemeClr>
                </a:solidFill>
              </a:rPr>
              <a:t>+</a:t>
            </a:r>
            <a:r>
              <a:rPr lang="en-GB" err="1">
                <a:solidFill>
                  <a:schemeClr val="accent4">
                    <a:lumMod val="75000"/>
                  </a:schemeClr>
                </a:solidFill>
              </a:rPr>
              <a:t>ylim</a:t>
            </a:r>
            <a:r>
              <a:rPr lang="en-GB">
                <a:solidFill>
                  <a:schemeClr val="accent4">
                    <a:lumMod val="75000"/>
                  </a:schemeClr>
                </a:solidFill>
              </a:rPr>
              <a:t>() + </a:t>
            </a:r>
            <a:r>
              <a:rPr lang="en-GB" err="1">
                <a:solidFill>
                  <a:schemeClr val="accent4">
                    <a:lumMod val="75000"/>
                  </a:schemeClr>
                </a:solidFill>
              </a:rPr>
              <a:t>xlim</a:t>
            </a:r>
            <a:r>
              <a:rPr lang="en-GB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  <a:p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7204491" y="2468589"/>
            <a:ext cx="4438650" cy="3924300"/>
            <a:chOff x="7204491" y="2468589"/>
            <a:chExt cx="4438650" cy="39243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4491" y="2468589"/>
              <a:ext cx="4438650" cy="39243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0743731" y="3981034"/>
              <a:ext cx="899410" cy="8994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8094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Let’s explore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Customisation - scales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330"/>
          <a:stretch/>
        </p:blipFill>
        <p:spPr>
          <a:xfrm>
            <a:off x="8691919" y="2871652"/>
            <a:ext cx="1419320" cy="314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69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199" y="2801129"/>
            <a:ext cx="3297125" cy="3416300"/>
          </a:xfrm>
        </p:spPr>
        <p:txBody>
          <a:bodyPr/>
          <a:lstStyle/>
          <a:p>
            <a:r>
              <a:rPr lang="en-GB"/>
              <a:t>Provide quick and easy ways to clean your plot appearance</a:t>
            </a:r>
          </a:p>
          <a:p>
            <a:r>
              <a:rPr lang="en-GB"/>
              <a:t>You can also create custom themes, removing legends, axis, text size, setting background colours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7558"/>
          <a:stretch/>
        </p:blipFill>
        <p:spPr>
          <a:xfrm>
            <a:off x="4272196" y="2603497"/>
            <a:ext cx="7540053" cy="381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69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Let’s explore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330"/>
          <a:stretch/>
        </p:blipFill>
        <p:spPr>
          <a:xfrm>
            <a:off x="8691919" y="2871652"/>
            <a:ext cx="1419320" cy="314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35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Correlation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66" y="2467976"/>
            <a:ext cx="7590722" cy="34019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SzPct val="100000"/>
              <a:buNone/>
            </a:pPr>
            <a:r>
              <a:rPr lang="en-GB" err="1">
                <a:solidFill>
                  <a:schemeClr val="tx2"/>
                </a:solidFill>
                <a:ea typeface="+mn-lt"/>
                <a:cs typeface="+mn-lt"/>
              </a:rPr>
              <a:t>ggplot</a:t>
            </a:r>
            <a:r>
              <a:rPr lang="en-GB">
                <a:ea typeface="+mn-lt"/>
                <a:cs typeface="+mn-lt"/>
              </a:rPr>
              <a:t>(</a:t>
            </a:r>
            <a:r>
              <a:rPr lang="en-GB" err="1">
                <a:solidFill>
                  <a:srgbClr val="0070C0"/>
                </a:solidFill>
                <a:ea typeface="+mn-lt"/>
                <a:cs typeface="+mn-lt"/>
              </a:rPr>
              <a:t>dataframe</a:t>
            </a:r>
            <a:r>
              <a:rPr lang="en-GB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,</a:t>
            </a:r>
            <a:r>
              <a:rPr lang="en-GB">
                <a:ea typeface="+mn-lt"/>
                <a:cs typeface="+mn-lt"/>
              </a:rPr>
              <a:t> </a:t>
            </a:r>
            <a:r>
              <a:rPr lang="en-GB" err="1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aes</a:t>
            </a:r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en-GB">
                <a:solidFill>
                  <a:srgbClr val="00B050"/>
                </a:solidFill>
                <a:ea typeface="+mn-lt"/>
                <a:cs typeface="+mn-lt"/>
              </a:rPr>
              <a:t>x= Age, y= </a:t>
            </a:r>
            <a:r>
              <a:rPr lang="en-GB" err="1">
                <a:solidFill>
                  <a:srgbClr val="00B050"/>
                </a:solidFill>
                <a:ea typeface="+mn-lt"/>
                <a:cs typeface="+mn-lt"/>
              </a:rPr>
              <a:t>mean_phago</a:t>
            </a:r>
            <a:r>
              <a:rPr lang="en-GB">
                <a:ea typeface="+mn-lt"/>
                <a:cs typeface="+mn-lt"/>
              </a:rPr>
              <a:t>)) + </a:t>
            </a:r>
            <a:r>
              <a:rPr lang="en-GB" err="1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geom_point</a:t>
            </a:r>
            <a:r>
              <a:rPr lang="en-GB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(</a:t>
            </a:r>
            <a:r>
              <a:rPr lang="en-GB">
                <a:ea typeface="+mn-lt"/>
                <a:cs typeface="+mn-lt"/>
              </a:rPr>
              <a:t>) + </a:t>
            </a:r>
            <a:r>
              <a:rPr lang="en-GB" err="1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geom_smooth</a:t>
            </a:r>
            <a:r>
              <a:rPr lang="en-GB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() +</a:t>
            </a:r>
            <a:r>
              <a:rPr lang="en-GB">
                <a:ea typeface="+mn-lt"/>
                <a:cs typeface="+mn-lt"/>
              </a:rPr>
              <a:t> </a:t>
            </a:r>
            <a:r>
              <a:rPr lang="en-GB" err="1">
                <a:solidFill>
                  <a:schemeClr val="accent4">
                    <a:lumMod val="75000"/>
                  </a:schemeClr>
                </a:solidFill>
                <a:ea typeface="+mn-lt"/>
                <a:cs typeface="+mn-lt"/>
              </a:rPr>
              <a:t>stat_cor</a:t>
            </a:r>
            <a:r>
              <a:rPr lang="en-GB">
                <a:ea typeface="+mn-lt"/>
                <a:cs typeface="+mn-lt"/>
              </a:rPr>
              <a:t>(method = "</a:t>
            </a:r>
            <a:r>
              <a:rPr lang="en-GB" err="1">
                <a:ea typeface="+mn-lt"/>
                <a:cs typeface="+mn-lt"/>
              </a:rPr>
              <a:t>pearson</a:t>
            </a:r>
            <a:r>
              <a:rPr lang="en-GB">
                <a:ea typeface="+mn-lt"/>
                <a:cs typeface="+mn-lt"/>
              </a:rPr>
              <a:t>")</a:t>
            </a:r>
            <a:endParaRPr lang="en-GB"/>
          </a:p>
          <a:p>
            <a:pPr marL="0" indent="0">
              <a:buNone/>
            </a:pPr>
            <a:endParaRPr lang="en-GB"/>
          </a:p>
          <a:p>
            <a:pPr>
              <a:buSzPct val="100000"/>
              <a:buAutoNum type="arabicPeriod"/>
            </a:pPr>
            <a:r>
              <a:rPr lang="en-GB"/>
              <a:t>Plot a scatter graph of data using + </a:t>
            </a:r>
            <a:r>
              <a:rPr lang="en-GB" err="1">
                <a:solidFill>
                  <a:srgbClr val="7030A0"/>
                </a:solidFill>
              </a:rPr>
              <a:t>geom_point</a:t>
            </a:r>
            <a:r>
              <a:rPr lang="en-GB">
                <a:solidFill>
                  <a:srgbClr val="7030A0"/>
                </a:solidFill>
              </a:rPr>
              <a:t>()</a:t>
            </a:r>
            <a:endParaRPr lang="en-GB"/>
          </a:p>
          <a:p>
            <a:pPr>
              <a:buSzPct val="100000"/>
              <a:buFont typeface="+mj-lt"/>
              <a:buAutoNum type="arabicPeriod"/>
            </a:pPr>
            <a:r>
              <a:rPr lang="en-GB"/>
              <a:t>Fit a regression line to our data using + </a:t>
            </a:r>
            <a:r>
              <a:rPr lang="en-GB" err="1">
                <a:solidFill>
                  <a:schemeClr val="accent4">
                    <a:lumMod val="75000"/>
                  </a:schemeClr>
                </a:solidFill>
              </a:rPr>
              <a:t>geom_smooth</a:t>
            </a:r>
            <a:r>
              <a:rPr lang="en-GB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GB"/>
              <a:t>method = </a:t>
            </a:r>
            <a:r>
              <a:rPr lang="en-GB" err="1"/>
              <a:t>lm</a:t>
            </a:r>
            <a:r>
              <a:rPr lang="en-GB"/>
              <a:t>)</a:t>
            </a:r>
          </a:p>
          <a:p>
            <a:pPr>
              <a:buSzPct val="100000"/>
              <a:buFont typeface="+mj-lt"/>
              <a:buAutoNum type="arabicPeriod"/>
            </a:pPr>
            <a:r>
              <a:rPr lang="en-GB"/>
              <a:t>Add regression stats using + </a:t>
            </a:r>
            <a:r>
              <a:rPr lang="en-GB">
                <a:solidFill>
                  <a:schemeClr val="accent4">
                    <a:lumMod val="75000"/>
                  </a:schemeClr>
                </a:solidFill>
              </a:rPr>
              <a:t>stat_cor</a:t>
            </a:r>
            <a:r>
              <a:rPr lang="en-GB"/>
              <a:t>(method = "pearson"</a:t>
            </a:r>
            <a:r>
              <a:rPr lang="en-GB">
                <a:solidFill>
                  <a:schemeClr val="bg2">
                    <a:lumMod val="25000"/>
                  </a:schemeClr>
                </a:solidFill>
              </a:rPr>
              <a:t>) – from </a:t>
            </a:r>
            <a:r>
              <a:rPr lang="en-GB" err="1">
                <a:solidFill>
                  <a:schemeClr val="bg2">
                    <a:lumMod val="25000"/>
                  </a:schemeClr>
                </a:solidFill>
              </a:rPr>
              <a:t>ggpubr</a:t>
            </a:r>
            <a:r>
              <a:rPr lang="en-GB">
                <a:solidFill>
                  <a:schemeClr val="bg2">
                    <a:lumMod val="25000"/>
                  </a:schemeClr>
                </a:solidFill>
              </a:rPr>
              <a:t> package</a:t>
            </a:r>
          </a:p>
          <a:p>
            <a:pPr>
              <a:buSzPct val="100000"/>
              <a:buFont typeface="+mj-lt"/>
              <a:buAutoNum type="arabicPeriod"/>
            </a:pPr>
            <a:endParaRPr lang="en-GB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17" y="2453599"/>
            <a:ext cx="4076700" cy="3676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17" y="2473326"/>
            <a:ext cx="4076700" cy="3676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17" y="2518296"/>
            <a:ext cx="40767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2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Let’s explore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Correlation Plots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330"/>
          <a:stretch/>
        </p:blipFill>
        <p:spPr>
          <a:xfrm>
            <a:off x="8691919" y="2871652"/>
            <a:ext cx="1419320" cy="314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1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Faceting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Facet layer splits the plotting of your data by a factor variable</a:t>
            </a:r>
          </a:p>
          <a:p>
            <a:r>
              <a:rPr lang="en-GB"/>
              <a:t>+</a:t>
            </a:r>
            <a:r>
              <a:rPr lang="en-GB" err="1"/>
              <a:t>facet_wrap</a:t>
            </a:r>
            <a:r>
              <a:rPr lang="en-GB"/>
              <a:t>(~</a:t>
            </a:r>
            <a:r>
              <a:rPr lang="en-GB">
                <a:solidFill>
                  <a:schemeClr val="accent1"/>
                </a:solidFill>
              </a:rPr>
              <a:t>Variable to split by</a:t>
            </a:r>
            <a:r>
              <a:rPr lang="en-GB"/>
              <a:t>)</a:t>
            </a:r>
          </a:p>
          <a:p>
            <a:r>
              <a:rPr lang="en-GB"/>
              <a:t>+</a:t>
            </a:r>
            <a:r>
              <a:rPr lang="en-GB" err="1"/>
              <a:t>facet_wrap</a:t>
            </a:r>
            <a:r>
              <a:rPr lang="en-GB"/>
              <a:t>(</a:t>
            </a:r>
            <a:r>
              <a:rPr lang="en-GB">
                <a:solidFill>
                  <a:schemeClr val="accent1"/>
                </a:solidFill>
              </a:rPr>
              <a:t>Var1~Var2)</a:t>
            </a:r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79" y="3057993"/>
            <a:ext cx="4581915" cy="352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93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More Colours!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75" y="2698425"/>
            <a:ext cx="8051157" cy="3416300"/>
          </a:xfrm>
        </p:spPr>
        <p:txBody>
          <a:bodyPr/>
          <a:lstStyle/>
          <a:p>
            <a:r>
              <a:rPr lang="en-GB"/>
              <a:t>Colours can easily be added to plots from a variety of custom packages; </a:t>
            </a:r>
            <a:r>
              <a:rPr lang="en-GB" err="1"/>
              <a:t>Rcolorbrewer</a:t>
            </a:r>
            <a:r>
              <a:rPr lang="en-GB"/>
              <a:t>, </a:t>
            </a:r>
            <a:r>
              <a:rPr lang="en-GB" err="1"/>
              <a:t>viridis</a:t>
            </a:r>
            <a:r>
              <a:rPr lang="en-GB"/>
              <a:t>, </a:t>
            </a:r>
            <a:r>
              <a:rPr lang="en-GB" err="1"/>
              <a:t>wesanderson</a:t>
            </a:r>
            <a:endParaRPr lang="en-GB"/>
          </a:p>
          <a:p>
            <a:r>
              <a:rPr lang="en-GB"/>
              <a:t>+</a:t>
            </a:r>
            <a:r>
              <a:rPr lang="en-GB" err="1"/>
              <a:t>scale_</a:t>
            </a:r>
            <a:r>
              <a:rPr lang="en-GB" b="1" err="1"/>
              <a:t>fill</a:t>
            </a:r>
            <a:r>
              <a:rPr lang="en-GB" err="1"/>
              <a:t>_manual</a:t>
            </a:r>
            <a:r>
              <a:rPr lang="en-GB"/>
              <a:t>, +</a:t>
            </a:r>
            <a:r>
              <a:rPr lang="en-GB" err="1"/>
              <a:t>scale_</a:t>
            </a:r>
            <a:r>
              <a:rPr lang="en-GB" b="1" err="1"/>
              <a:t>fill</a:t>
            </a:r>
            <a:r>
              <a:rPr lang="en-GB" err="1"/>
              <a:t>_brewer</a:t>
            </a:r>
            <a:r>
              <a:rPr lang="en-GB"/>
              <a:t> + </a:t>
            </a:r>
            <a:r>
              <a:rPr lang="en-GB" err="1"/>
              <a:t>scale_</a:t>
            </a:r>
            <a:r>
              <a:rPr lang="en-GB" b="1" err="1"/>
              <a:t>fill</a:t>
            </a:r>
            <a:r>
              <a:rPr lang="en-GB" err="1"/>
              <a:t>_vidris</a:t>
            </a:r>
            <a:endParaRPr lang="en-GB"/>
          </a:p>
          <a:p>
            <a:endParaRPr lang="en-GB"/>
          </a:p>
          <a:p>
            <a:r>
              <a:rPr lang="en-GB"/>
              <a:t>+</a:t>
            </a:r>
            <a:r>
              <a:rPr lang="en-GB" err="1"/>
              <a:t>scale_</a:t>
            </a:r>
            <a:r>
              <a:rPr lang="en-GB" b="1" err="1"/>
              <a:t>colour</a:t>
            </a:r>
            <a:r>
              <a:rPr lang="en-GB" err="1"/>
              <a:t>_manual</a:t>
            </a:r>
            <a:r>
              <a:rPr lang="en-GB"/>
              <a:t>, +</a:t>
            </a:r>
            <a:r>
              <a:rPr lang="en-GB" err="1"/>
              <a:t>scale_</a:t>
            </a:r>
            <a:r>
              <a:rPr lang="en-GB" b="1" err="1"/>
              <a:t>colour</a:t>
            </a:r>
            <a:r>
              <a:rPr lang="en-GB" err="1"/>
              <a:t>_brewer</a:t>
            </a:r>
            <a:r>
              <a:rPr lang="en-GB"/>
              <a:t> + </a:t>
            </a:r>
            <a:r>
              <a:rPr lang="en-GB" err="1"/>
              <a:t>scale_</a:t>
            </a:r>
            <a:r>
              <a:rPr lang="en-GB" b="1" err="1"/>
              <a:t>colour</a:t>
            </a:r>
            <a:r>
              <a:rPr lang="en-GB" err="1"/>
              <a:t>_viridis</a:t>
            </a:r>
            <a:endParaRPr lang="en-GB"/>
          </a:p>
          <a:p>
            <a:pPr marL="0" indent="0">
              <a:buNone/>
            </a:pPr>
            <a:endParaRPr lang="en-GB"/>
          </a:p>
          <a:p>
            <a:r>
              <a:rPr lang="en-GB"/>
              <a:t>+</a:t>
            </a:r>
            <a:r>
              <a:rPr lang="en-GB" err="1"/>
              <a:t>scale_color_gradient</a:t>
            </a:r>
            <a:r>
              <a:rPr lang="en-GB"/>
              <a:t>(), +</a:t>
            </a:r>
            <a:r>
              <a:rPr lang="en-GB" err="1"/>
              <a:t>scale_fill_gradient</a:t>
            </a:r>
            <a:r>
              <a:rPr lang="en-GB"/>
              <a:t>()</a:t>
            </a:r>
          </a:p>
          <a:p>
            <a:endParaRPr lang="en-GB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071" y="4406575"/>
            <a:ext cx="2802525" cy="2451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140" y="2140045"/>
            <a:ext cx="2591148" cy="226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9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More Colours!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 colours can include anything specified by hex code</a:t>
            </a:r>
          </a:p>
          <a:p>
            <a:r>
              <a:rPr lang="en-GB"/>
              <a:t>Any colour choice is possible - </a:t>
            </a:r>
            <a:r>
              <a:rPr lang="en-GB" err="1"/>
              <a:t>colortools</a:t>
            </a:r>
            <a:r>
              <a:rPr lang="en-GB"/>
              <a:t> package</a:t>
            </a:r>
          </a:p>
          <a:p>
            <a:r>
              <a:rPr lang="en-GB"/>
              <a:t>Consider the rules of colour theory when plotting your data</a:t>
            </a:r>
          </a:p>
          <a:p>
            <a:pPr lvl="1"/>
            <a:r>
              <a:rPr lang="en-GB"/>
              <a:t>contrasting results use complimentary, or triadic colours</a:t>
            </a:r>
          </a:p>
          <a:p>
            <a:pPr lvl="1"/>
            <a:r>
              <a:rPr lang="en-GB"/>
              <a:t>Variations of a result </a:t>
            </a:r>
            <a:r>
              <a:rPr lang="en-GB" err="1"/>
              <a:t>i.e</a:t>
            </a:r>
            <a:r>
              <a:rPr lang="en-GB"/>
              <a:t> repeat observations use similar shades/schemes</a:t>
            </a:r>
          </a:p>
          <a:p>
            <a:r>
              <a:rPr lang="en-GB"/>
              <a:t>Consider colour blindness – especially if colour is being used as the primary way for distinguishing data </a:t>
            </a:r>
          </a:p>
          <a:p>
            <a:pPr lvl="1"/>
            <a:r>
              <a:rPr lang="en-GB">
                <a:hlinkClick r:id="rId3"/>
              </a:rPr>
              <a:t>http://colorschemedesigner.com/csd-3.5/</a:t>
            </a:r>
            <a:r>
              <a:rPr lang="en-GB"/>
              <a:t> colour blind simulator</a:t>
            </a:r>
          </a:p>
        </p:txBody>
      </p:sp>
    </p:spTree>
    <p:extLst>
      <p:ext uri="{BB962C8B-B14F-4D97-AF65-F5344CB8AC3E}">
        <p14:creationId xmlns:p14="http://schemas.microsoft.com/office/powerpoint/2010/main" val="345985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707" y="2566914"/>
            <a:ext cx="8190979" cy="3416300"/>
          </a:xfrm>
        </p:spPr>
        <p:txBody>
          <a:bodyPr/>
          <a:lstStyle/>
          <a:p>
            <a:r>
              <a:rPr lang="en-GB"/>
              <a:t>Setting up your data for R from Excel</a:t>
            </a:r>
          </a:p>
          <a:p>
            <a:pPr lvl="1"/>
            <a:r>
              <a:rPr lang="en-GB"/>
              <a:t>Transforming data from wide to long format</a:t>
            </a:r>
          </a:p>
          <a:p>
            <a:pPr lvl="1"/>
            <a:r>
              <a:rPr lang="en-GB"/>
              <a:t>Long format: each </a:t>
            </a:r>
            <a:r>
              <a:rPr lang="en-GB" err="1"/>
              <a:t>obvs</a:t>
            </a:r>
            <a:r>
              <a:rPr lang="en-GB"/>
              <a:t> of a sample or participant is a separate row</a:t>
            </a:r>
          </a:p>
          <a:p>
            <a:r>
              <a:rPr lang="en-GB"/>
              <a:t>Summary statistics</a:t>
            </a:r>
          </a:p>
          <a:p>
            <a:pPr lvl="1"/>
            <a:r>
              <a:rPr lang="en-GB"/>
              <a:t>Calculate basic stats such as mean or sum</a:t>
            </a:r>
          </a:p>
          <a:p>
            <a:pPr lvl="1"/>
            <a:r>
              <a:rPr lang="en-GB"/>
              <a:t>Save stats as a separate vector, or append to dataframe as a new column using</a:t>
            </a:r>
            <a:r>
              <a:rPr lang="en-GB" b="1"/>
              <a:t> mutate</a:t>
            </a:r>
          </a:p>
          <a:p>
            <a:r>
              <a:rPr lang="en-GB"/>
              <a:t>Data manipulation using </a:t>
            </a:r>
            <a:r>
              <a:rPr lang="en-GB" err="1"/>
              <a:t>dplyr</a:t>
            </a:r>
            <a:r>
              <a:rPr lang="en-GB"/>
              <a:t> functions</a:t>
            </a:r>
            <a:r>
              <a:rPr lang="en-GB">
                <a:solidFill>
                  <a:schemeClr val="tx2"/>
                </a:solidFill>
              </a:rPr>
              <a:t>: </a:t>
            </a:r>
            <a:r>
              <a:rPr lang="en-GB" err="1">
                <a:solidFill>
                  <a:schemeClr val="tx2"/>
                </a:solidFill>
              </a:rPr>
              <a:t>group_by</a:t>
            </a:r>
            <a:r>
              <a:rPr lang="en-GB"/>
              <a:t>(), </a:t>
            </a:r>
            <a:r>
              <a:rPr lang="en-GB">
                <a:solidFill>
                  <a:schemeClr val="tx2"/>
                </a:solidFill>
              </a:rPr>
              <a:t>filter</a:t>
            </a:r>
            <a:r>
              <a:rPr lang="en-GB"/>
              <a:t>(), </a:t>
            </a:r>
            <a:r>
              <a:rPr lang="en-GB">
                <a:solidFill>
                  <a:schemeClr val="tx2"/>
                </a:solidFill>
              </a:rPr>
              <a:t>mutate</a:t>
            </a:r>
            <a:r>
              <a:rPr lang="en-GB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7661" t="52837" r="66672" b="17365"/>
          <a:stretch/>
        </p:blipFill>
        <p:spPr>
          <a:xfrm>
            <a:off x="8781525" y="2390104"/>
            <a:ext cx="1991666" cy="20842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0762" t="43833" r="17281" b="17365"/>
          <a:stretch/>
        </p:blipFill>
        <p:spPr>
          <a:xfrm>
            <a:off x="10773191" y="2016505"/>
            <a:ext cx="1349825" cy="252311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1103817" y="2566914"/>
            <a:ext cx="1233055" cy="2987841"/>
            <a:chOff x="6140482" y="-166255"/>
            <a:chExt cx="1233055" cy="2987841"/>
          </a:xfrm>
        </p:grpSpPr>
        <p:sp>
          <p:nvSpPr>
            <p:cNvPr id="6" name="Rectangle 5"/>
            <p:cNvSpPr/>
            <p:nvPr/>
          </p:nvSpPr>
          <p:spPr>
            <a:xfrm>
              <a:off x="6757010" y="-166255"/>
              <a:ext cx="263236" cy="1575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757010" y="-166255"/>
              <a:ext cx="263236" cy="1662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6888628" y="1524000"/>
              <a:ext cx="0" cy="928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140482" y="2452254"/>
              <a:ext cx="1233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mutate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971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Colour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9518" y="2451203"/>
            <a:ext cx="5787873" cy="4082114"/>
          </a:xfrm>
        </p:spPr>
        <p:txBody>
          <a:bodyPr>
            <a:normAutofit fontScale="92500" lnSpcReduction="10000"/>
          </a:bodyPr>
          <a:lstStyle/>
          <a:p>
            <a:r>
              <a:rPr lang="en-GB" b="1"/>
              <a:t>Monochromatic: </a:t>
            </a:r>
            <a:r>
              <a:rPr lang="en-GB"/>
              <a:t>Variations of the same colour.</a:t>
            </a:r>
          </a:p>
          <a:p>
            <a:r>
              <a:rPr lang="en-GB" b="1"/>
              <a:t>Analogous: </a:t>
            </a:r>
            <a:r>
              <a:rPr lang="en-GB"/>
              <a:t>colours next to each other in wheel &gt; narrow harmonious colour scheme.</a:t>
            </a:r>
          </a:p>
          <a:p>
            <a:r>
              <a:rPr lang="en-GB" b="1"/>
              <a:t>Complementary</a:t>
            </a:r>
            <a:r>
              <a:rPr lang="en-GB"/>
              <a:t>: Colours from the opposite ends of the wheel &gt; most contrast.</a:t>
            </a:r>
          </a:p>
          <a:p>
            <a:r>
              <a:rPr lang="en-GB" b="1"/>
              <a:t>Split Complementary</a:t>
            </a:r>
            <a:r>
              <a:rPr lang="en-GB"/>
              <a:t>: A variation of the complementary, uses two colours on either side of a directly complementary colour &gt; high visual contrast but less visual tension than pure complementary </a:t>
            </a:r>
          </a:p>
          <a:p>
            <a:r>
              <a:rPr lang="en-GB" b="1"/>
              <a:t>Triadic</a:t>
            </a:r>
            <a:r>
              <a:rPr lang="en-GB"/>
              <a:t>: Three colours equally spaced around the colour wheel &gt; vivid visual interest.</a:t>
            </a:r>
          </a:p>
          <a:p>
            <a:r>
              <a:rPr lang="en-GB" b="1" err="1"/>
              <a:t>Tetradic</a:t>
            </a:r>
            <a:r>
              <a:rPr lang="en-GB"/>
              <a:t>: Two pairs of complementary colours &gt; strong visual contrast while retaining harmony.</a:t>
            </a:r>
          </a:p>
        </p:txBody>
      </p:sp>
      <p:pic>
        <p:nvPicPr>
          <p:cNvPr id="1026" name="Picture 2" descr="SF feature - Strategic Finan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7"/>
          <a:stretch/>
        </p:blipFill>
        <p:spPr bwMode="auto">
          <a:xfrm>
            <a:off x="480396" y="2372505"/>
            <a:ext cx="5543367" cy="42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959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Let’s explore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Colour design:</a:t>
            </a:r>
          </a:p>
          <a:p>
            <a:r>
              <a:rPr lang="en-GB" err="1"/>
              <a:t>colortools</a:t>
            </a:r>
            <a:r>
              <a:rPr lang="en-GB"/>
              <a:t> package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330"/>
          <a:stretch/>
        </p:blipFill>
        <p:spPr>
          <a:xfrm>
            <a:off x="8691919" y="2871652"/>
            <a:ext cx="1419320" cy="314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0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Today’s 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862816" cy="3416300"/>
          </a:xfrm>
        </p:spPr>
        <p:txBody>
          <a:bodyPr/>
          <a:lstStyle/>
          <a:p>
            <a:r>
              <a:rPr lang="en-GB"/>
              <a:t>Set up flow cytometry dataset for analysis in R</a:t>
            </a:r>
          </a:p>
          <a:p>
            <a:r>
              <a:rPr lang="en-GB"/>
              <a:t>Produce some pretty plots using GGPLOT</a:t>
            </a:r>
          </a:p>
          <a:p>
            <a:endParaRPr lang="en-GB"/>
          </a:p>
          <a:p>
            <a:r>
              <a:rPr lang="en-GB"/>
              <a:t>Dataset is from an experiment measuring the amount of antibody dependent phagocytosis following typhoid vaccination in Nepal </a:t>
            </a:r>
            <a:r>
              <a:rPr lang="en-GB">
                <a:hlinkClick r:id="rId2"/>
              </a:rPr>
              <a:t>https://doi.org/10.3389/fitd.2021.742804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82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Let’s explore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Data set 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330"/>
          <a:stretch/>
        </p:blipFill>
        <p:spPr>
          <a:xfrm>
            <a:off x="8497047" y="2737576"/>
            <a:ext cx="1419320" cy="314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1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520" y="2829478"/>
            <a:ext cx="7320445" cy="3416300"/>
          </a:xfrm>
        </p:spPr>
        <p:txBody>
          <a:bodyPr>
            <a:normAutofit/>
          </a:bodyPr>
          <a:lstStyle/>
          <a:p>
            <a:r>
              <a:rPr lang="en-GB" sz="2000"/>
              <a:t>Can use a matching join, filtering join or a simple bind </a:t>
            </a:r>
          </a:p>
          <a:p>
            <a:r>
              <a:rPr lang="en-GB" sz="2000"/>
              <a:t>Steps:</a:t>
            </a:r>
          </a:p>
          <a:p>
            <a:pPr lvl="1"/>
            <a:r>
              <a:rPr lang="en-GB" sz="2000"/>
              <a:t>1) Figure out what you variable you are going to join data frames by </a:t>
            </a:r>
            <a:r>
              <a:rPr lang="en-GB" sz="2000" err="1"/>
              <a:t>e.g</a:t>
            </a:r>
            <a:r>
              <a:rPr lang="en-GB" sz="2000"/>
              <a:t> ID</a:t>
            </a:r>
          </a:p>
          <a:p>
            <a:pPr lvl="1"/>
            <a:r>
              <a:rPr lang="en-GB" sz="2000"/>
              <a:t>2) What data set is being merged into which?</a:t>
            </a:r>
          </a:p>
          <a:p>
            <a:pPr lvl="1"/>
            <a:r>
              <a:rPr lang="en-GB" sz="2000"/>
              <a:t>3)What sort of join would you like to perform?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0488" t="24228" r="20543" b="18522"/>
          <a:stretch/>
        </p:blipFill>
        <p:spPr>
          <a:xfrm>
            <a:off x="8486899" y="1207346"/>
            <a:ext cx="3245164" cy="3605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50639" t="65379" r="21143" b="12026"/>
          <a:stretch/>
        </p:blipFill>
        <p:spPr>
          <a:xfrm>
            <a:off x="8486899" y="4718365"/>
            <a:ext cx="3190622" cy="14363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9634" y="2390789"/>
            <a:ext cx="744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>
                <a:solidFill>
                  <a:schemeClr val="tx2"/>
                </a:solidFill>
              </a:rPr>
              <a:t>left_join</a:t>
            </a:r>
            <a:r>
              <a:rPr lang="en-GB"/>
              <a:t>(</a:t>
            </a:r>
            <a:r>
              <a:rPr lang="en-GB" err="1">
                <a:solidFill>
                  <a:schemeClr val="bg2">
                    <a:lumMod val="50000"/>
                  </a:schemeClr>
                </a:solidFill>
              </a:rPr>
              <a:t>dataframe_a</a:t>
            </a:r>
            <a:r>
              <a:rPr lang="en-GB"/>
              <a:t>, </a:t>
            </a:r>
            <a:r>
              <a:rPr lang="en-GB" err="1">
                <a:solidFill>
                  <a:schemeClr val="accent5">
                    <a:lumMod val="75000"/>
                  </a:schemeClr>
                </a:solidFill>
              </a:rPr>
              <a:t>extradata_b</a:t>
            </a:r>
            <a:r>
              <a:rPr lang="en-GB"/>
              <a:t>, by = c(“</a:t>
            </a:r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Joining variables</a:t>
            </a:r>
            <a:r>
              <a:rPr lang="en-GB"/>
              <a:t>”)) </a:t>
            </a:r>
          </a:p>
        </p:txBody>
      </p:sp>
    </p:spTree>
    <p:extLst>
      <p:ext uri="{BB962C8B-B14F-4D97-AF65-F5344CB8AC3E}">
        <p14:creationId xmlns:p14="http://schemas.microsoft.com/office/powerpoint/2010/main" val="359209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Let’s explore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Joining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330"/>
          <a:stretch/>
        </p:blipFill>
        <p:spPr>
          <a:xfrm>
            <a:off x="8497047" y="2737576"/>
            <a:ext cx="1419320" cy="314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0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GGPLOT -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032" y="2438607"/>
            <a:ext cx="10657295" cy="4037143"/>
          </a:xfrm>
        </p:spPr>
        <p:txBody>
          <a:bodyPr>
            <a:normAutofit/>
          </a:bodyPr>
          <a:lstStyle/>
          <a:p>
            <a:r>
              <a:rPr lang="en-GB" sz="1900"/>
              <a:t>For plotting data we will use the ggplot2 package</a:t>
            </a:r>
          </a:p>
          <a:p>
            <a:endParaRPr lang="en-GB" sz="1900"/>
          </a:p>
          <a:p>
            <a:endParaRPr lang="en-GB" sz="1900" b="1"/>
          </a:p>
          <a:p>
            <a:r>
              <a:rPr lang="en-GB" sz="1900" b="1">
                <a:solidFill>
                  <a:schemeClr val="accent2"/>
                </a:solidFill>
              </a:rPr>
              <a:t>ggplot</a:t>
            </a:r>
            <a:r>
              <a:rPr lang="en-GB" sz="1900" b="1"/>
              <a:t> </a:t>
            </a:r>
            <a:r>
              <a:rPr lang="en-GB" sz="1900"/>
              <a:t>is our plotting function; tells R to plot what we define in the rest of the code</a:t>
            </a:r>
          </a:p>
          <a:p>
            <a:r>
              <a:rPr lang="en-GB" sz="1900" b="1">
                <a:solidFill>
                  <a:srgbClr val="0070C0"/>
                </a:solidFill>
              </a:rPr>
              <a:t>data</a:t>
            </a:r>
            <a:r>
              <a:rPr lang="en-GB" sz="1900"/>
              <a:t> is our data frame</a:t>
            </a:r>
          </a:p>
          <a:p>
            <a:r>
              <a:rPr lang="en-GB" sz="1900" b="1" err="1"/>
              <a:t>Aes</a:t>
            </a:r>
            <a:r>
              <a:rPr lang="en-GB" sz="1900"/>
              <a:t> is used to indicate aesthetics </a:t>
            </a:r>
            <a:r>
              <a:rPr lang="en-GB" sz="1900">
                <a:solidFill>
                  <a:srgbClr val="00B050"/>
                </a:solidFill>
              </a:rPr>
              <a:t>x and y variables</a:t>
            </a:r>
            <a:r>
              <a:rPr lang="en-GB" sz="1900"/>
              <a:t>. It can also be used to control the colour, the size or the shape of points, etc…..</a:t>
            </a:r>
          </a:p>
          <a:p>
            <a:r>
              <a:rPr lang="en-GB" sz="1900" b="1" err="1">
                <a:solidFill>
                  <a:srgbClr val="7030A0"/>
                </a:solidFill>
              </a:rPr>
              <a:t>Geom</a:t>
            </a:r>
            <a:r>
              <a:rPr lang="en-GB" sz="1900" b="1"/>
              <a:t>_</a:t>
            </a:r>
            <a:r>
              <a:rPr lang="en-GB" sz="1900"/>
              <a:t> defines the type of graph we want to plot (</a:t>
            </a:r>
            <a:r>
              <a:rPr lang="en-GB" sz="1900" b="1"/>
              <a:t>box plot</a:t>
            </a:r>
            <a:r>
              <a:rPr lang="en-GB" sz="1900"/>
              <a:t>, </a:t>
            </a:r>
            <a:r>
              <a:rPr lang="en-GB" sz="1900" b="1"/>
              <a:t>dot plot</a:t>
            </a:r>
            <a:r>
              <a:rPr lang="en-GB" sz="1900"/>
              <a:t>, ...)</a:t>
            </a:r>
          </a:p>
          <a:p>
            <a:r>
              <a:rPr lang="en-GB" sz="1900"/>
              <a:t>Extra layers such as </a:t>
            </a:r>
            <a:r>
              <a:rPr lang="en-GB" sz="1900" err="1"/>
              <a:t>geom</a:t>
            </a:r>
            <a:r>
              <a:rPr lang="en-GB" sz="1900"/>
              <a:t>_, labels, scales, themes are added to the main plot code by using </a:t>
            </a:r>
            <a:r>
              <a:rPr lang="en-GB" sz="1900" b="1">
                <a:solidFill>
                  <a:schemeClr val="tx1"/>
                </a:solidFill>
              </a:rPr>
              <a:t>+</a:t>
            </a:r>
            <a:r>
              <a:rPr lang="en-GB" sz="1900"/>
              <a:t> sign</a:t>
            </a:r>
          </a:p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435850" y="3028385"/>
            <a:ext cx="8832412" cy="4616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solidFill>
                  <a:schemeClr val="tx2"/>
                </a:solidFill>
              </a:rPr>
              <a:t> ggplot</a:t>
            </a:r>
            <a:r>
              <a:rPr lang="en-GB" sz="2000"/>
              <a:t>(</a:t>
            </a:r>
            <a:r>
              <a:rPr lang="en-GB" sz="2000">
                <a:solidFill>
                  <a:srgbClr val="0070C0"/>
                </a:solidFill>
              </a:rPr>
              <a:t>dataframe</a:t>
            </a:r>
            <a:r>
              <a:rPr lang="en-GB" sz="200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GB" sz="2000"/>
              <a:t> </a:t>
            </a:r>
            <a:r>
              <a:rPr lang="en-GB" sz="2000" err="1"/>
              <a:t>aes</a:t>
            </a:r>
            <a:r>
              <a:rPr lang="en-GB" sz="2000"/>
              <a:t>(x =</a:t>
            </a:r>
            <a:r>
              <a:rPr lang="en-GB" sz="2000">
                <a:solidFill>
                  <a:srgbClr val="00B050"/>
                </a:solidFill>
              </a:rPr>
              <a:t>visit</a:t>
            </a:r>
            <a:r>
              <a:rPr lang="en-GB" sz="20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GB" sz="2000"/>
              <a:t>y=</a:t>
            </a:r>
            <a:r>
              <a:rPr lang="en-GB" sz="2000" err="1">
                <a:solidFill>
                  <a:srgbClr val="00B050"/>
                </a:solidFill>
              </a:rPr>
              <a:t>mean_phago</a:t>
            </a:r>
            <a:r>
              <a:rPr lang="en-GB" sz="2000"/>
              <a:t>) </a:t>
            </a:r>
            <a:r>
              <a:rPr lang="en-GB" sz="2400" b="1"/>
              <a:t>+</a:t>
            </a:r>
            <a:r>
              <a:rPr lang="en-GB" sz="2000"/>
              <a:t> </a:t>
            </a:r>
            <a:r>
              <a:rPr lang="en-GB" sz="2000" err="1">
                <a:solidFill>
                  <a:schemeClr val="accent4">
                    <a:lumMod val="75000"/>
                  </a:schemeClr>
                </a:solidFill>
              </a:rPr>
              <a:t>geom_boxplot</a:t>
            </a:r>
            <a:r>
              <a:rPr lang="en-GB" sz="2000">
                <a:solidFill>
                  <a:schemeClr val="accent4">
                    <a:lumMod val="75000"/>
                  </a:schemeClr>
                </a:solidFill>
              </a:rPr>
              <a:t>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5660" y="947920"/>
            <a:ext cx="4392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hlinkClick r:id="rId3"/>
              </a:rPr>
              <a:t>http://www.sthda.com/english/wiki/ggplot2-essentials</a:t>
            </a:r>
            <a:r>
              <a:rPr lang="en-GB"/>
              <a:t> (good guide!)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9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Let’s explore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Plotting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330"/>
          <a:stretch/>
        </p:blipFill>
        <p:spPr>
          <a:xfrm>
            <a:off x="8691919" y="2871652"/>
            <a:ext cx="1419320" cy="314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6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GGPLOT - Customisation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768391"/>
            <a:ext cx="9592994" cy="4329451"/>
          </a:xfrm>
        </p:spPr>
        <p:txBody>
          <a:bodyPr>
            <a:normAutofit/>
          </a:bodyPr>
          <a:lstStyle/>
          <a:p>
            <a:r>
              <a:rPr lang="en-GB"/>
              <a:t>Many ways to add colours; colour plot by a factor in your data frame: </a:t>
            </a:r>
          </a:p>
          <a:p>
            <a:r>
              <a:rPr lang="en-GB">
                <a:solidFill>
                  <a:schemeClr val="tx2"/>
                </a:solidFill>
              </a:rPr>
              <a:t>ggplot</a:t>
            </a:r>
            <a:r>
              <a:rPr lang="en-GB"/>
              <a:t>(</a:t>
            </a:r>
            <a:r>
              <a:rPr lang="en-GB">
                <a:solidFill>
                  <a:srgbClr val="0070C0"/>
                </a:solidFill>
              </a:rPr>
              <a:t>dataframe</a:t>
            </a:r>
            <a:r>
              <a:rPr lang="en-GB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GB"/>
              <a:t> </a:t>
            </a:r>
            <a:r>
              <a:rPr lang="en-GB" err="1">
                <a:solidFill>
                  <a:schemeClr val="tx1"/>
                </a:solidFill>
              </a:rPr>
              <a:t>aes</a:t>
            </a:r>
            <a:r>
              <a:rPr lang="en-GB">
                <a:solidFill>
                  <a:schemeClr val="tx1"/>
                </a:solidFill>
              </a:rPr>
              <a:t>(</a:t>
            </a:r>
            <a:r>
              <a:rPr lang="en-GB">
                <a:solidFill>
                  <a:srgbClr val="00B050"/>
                </a:solidFill>
              </a:rPr>
              <a:t>x= visit, y= mean_phago</a:t>
            </a:r>
            <a:r>
              <a:rPr lang="en-GB"/>
              <a:t>, </a:t>
            </a:r>
            <a:r>
              <a:rPr lang="en-GB" b="1"/>
              <a:t>fill </a:t>
            </a:r>
            <a:r>
              <a:rPr lang="en-GB"/>
              <a:t>= </a:t>
            </a:r>
            <a:r>
              <a:rPr lang="en-GB">
                <a:solidFill>
                  <a:schemeClr val="accent1"/>
                </a:solidFill>
              </a:rPr>
              <a:t>Variable to colour data by</a:t>
            </a:r>
            <a:r>
              <a:rPr lang="en-GB"/>
              <a:t>)) + </a:t>
            </a:r>
            <a:r>
              <a:rPr lang="en-GB" err="1">
                <a:solidFill>
                  <a:schemeClr val="accent4">
                    <a:lumMod val="75000"/>
                  </a:schemeClr>
                </a:solidFill>
              </a:rPr>
              <a:t>geom_boxplo</a:t>
            </a:r>
            <a:r>
              <a:rPr lang="en-GB" err="1"/>
              <a:t>t</a:t>
            </a:r>
            <a:r>
              <a:rPr lang="en-GB"/>
              <a:t>()</a:t>
            </a:r>
          </a:p>
          <a:p>
            <a:endParaRPr lang="en-GB"/>
          </a:p>
          <a:p>
            <a:r>
              <a:rPr lang="en-GB"/>
              <a:t>To add labels, add +labs() layer to your plot</a:t>
            </a:r>
          </a:p>
          <a:p>
            <a:r>
              <a:rPr lang="en-GB"/>
              <a:t>+ </a:t>
            </a:r>
            <a:r>
              <a:rPr lang="en-GB">
                <a:solidFill>
                  <a:schemeClr val="accent4">
                    <a:lumMod val="75000"/>
                  </a:schemeClr>
                </a:solidFill>
              </a:rPr>
              <a:t>labs</a:t>
            </a:r>
            <a:r>
              <a:rPr lang="en-GB"/>
              <a:t>(x = "New x axis label", y = “ ", title =“ ", subtitle = “ ",caption = “ ")</a:t>
            </a: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302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7409888684A04497F0377C3038C524" ma:contentTypeVersion="9" ma:contentTypeDescription="Create a new document." ma:contentTypeScope="" ma:versionID="3c261189f3bb7ec2fae190a563efbfa3">
  <xsd:schema xmlns:xsd="http://www.w3.org/2001/XMLSchema" xmlns:xs="http://www.w3.org/2001/XMLSchema" xmlns:p="http://schemas.microsoft.com/office/2006/metadata/properties" xmlns:ns2="0808bdea-d64d-4c78-88da-2c03bb99335c" xmlns:ns3="8d3d1498-6cd3-4976-a914-25baff7e2b25" targetNamespace="http://schemas.microsoft.com/office/2006/metadata/properties" ma:root="true" ma:fieldsID="0d7544edc397f1a761c285e6e0394358" ns2:_="" ns3:_="">
    <xsd:import namespace="0808bdea-d64d-4c78-88da-2c03bb99335c"/>
    <xsd:import namespace="8d3d1498-6cd3-4976-a914-25baff7e2b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08bdea-d64d-4c78-88da-2c03bb9933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3d1498-6cd3-4976-a914-25baff7e2b2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B1EF06-B330-4762-890E-F878EF7CBFFF}">
  <ds:schemaRefs>
    <ds:schemaRef ds:uri="83c9eb58-c16a-4eef-9abf-4aeec758fe01"/>
    <ds:schemaRef ds:uri="cf0dfbcc-b360-4cf7-9bf5-370ba522dbe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408FBE0-6903-42B0-BC25-9C5C72A79023}"/>
</file>

<file path=customXml/itemProps3.xml><?xml version="1.0" encoding="utf-8"?>
<ds:datastoreItem xmlns:ds="http://schemas.openxmlformats.org/officeDocument/2006/customXml" ds:itemID="{1AFA7A49-0A16-4584-8025-B3406C0086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21</Slides>
  <Notes>11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Ion Boardroom</vt:lpstr>
      <vt:lpstr>Retrospect</vt:lpstr>
      <vt:lpstr>Introduction to R – 3 </vt:lpstr>
      <vt:lpstr>Recap</vt:lpstr>
      <vt:lpstr>Today’s objectives </vt:lpstr>
      <vt:lpstr>Let’s explore in R</vt:lpstr>
      <vt:lpstr>Joining data frames</vt:lpstr>
      <vt:lpstr>Let’s explore in R</vt:lpstr>
      <vt:lpstr>GGPLOT - Syntax</vt:lpstr>
      <vt:lpstr>Let’s explore in R</vt:lpstr>
      <vt:lpstr>GGPLOT - Customisation</vt:lpstr>
      <vt:lpstr>Let’s explore in R</vt:lpstr>
      <vt:lpstr>Axis Customisation</vt:lpstr>
      <vt:lpstr>Let’s explore in R</vt:lpstr>
      <vt:lpstr>Themes</vt:lpstr>
      <vt:lpstr>Let’s explore in R</vt:lpstr>
      <vt:lpstr>Correlation Plots</vt:lpstr>
      <vt:lpstr>Let’s explore in R</vt:lpstr>
      <vt:lpstr>Faceting</vt:lpstr>
      <vt:lpstr>More Colours!</vt:lpstr>
      <vt:lpstr>More Colours!</vt:lpstr>
      <vt:lpstr>Colour theory</vt:lpstr>
      <vt:lpstr>Let’s explore in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– 3 </dc:title>
  <dc:creator>Mari Johnson</dc:creator>
  <cp:revision>1</cp:revision>
  <dcterms:created xsi:type="dcterms:W3CDTF">2021-10-31T14:47:21Z</dcterms:created>
  <dcterms:modified xsi:type="dcterms:W3CDTF">2021-11-02T00:21:46Z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0x010100CB7409888684A04497F0377C3038C524</vt:lpwstr>
  </property>
</Properties>
</file>