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4"/>
  </p:sldMasterIdLst>
  <p:notesMasterIdLst>
    <p:notesMasterId r:id="rId29"/>
  </p:notesMasterIdLst>
  <p:sldIdLst>
    <p:sldId id="256" r:id="rId5"/>
    <p:sldId id="257" r:id="rId6"/>
    <p:sldId id="258" r:id="rId7"/>
    <p:sldId id="259" r:id="rId8"/>
    <p:sldId id="260" r:id="rId9"/>
    <p:sldId id="267" r:id="rId10"/>
    <p:sldId id="277" r:id="rId11"/>
    <p:sldId id="279" r:id="rId12"/>
    <p:sldId id="262" r:id="rId13"/>
    <p:sldId id="280" r:id="rId14"/>
    <p:sldId id="281" r:id="rId15"/>
    <p:sldId id="282" r:id="rId16"/>
    <p:sldId id="285" r:id="rId17"/>
    <p:sldId id="286" r:id="rId18"/>
    <p:sldId id="273" r:id="rId19"/>
    <p:sldId id="263" r:id="rId20"/>
    <p:sldId id="283" r:id="rId21"/>
    <p:sldId id="275" r:id="rId22"/>
    <p:sldId id="284" r:id="rId23"/>
    <p:sldId id="274" r:id="rId24"/>
    <p:sldId id="270" r:id="rId25"/>
    <p:sldId id="261" r:id="rId26"/>
    <p:sldId id="271" r:id="rId27"/>
    <p:sldId id="27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482" autoAdjust="0"/>
  </p:normalViewPr>
  <p:slideViewPr>
    <p:cSldViewPr snapToGrid="0">
      <p:cViewPr>
        <p:scale>
          <a:sx n="71" d="100"/>
          <a:sy n="71" d="100"/>
        </p:scale>
        <p:origin x="660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7FAA7-33E7-437C-8760-2CA985EBBC5E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7E1D5-EBEC-4A10-8B6D-024B46914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681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Ask</a:t>
            </a:r>
            <a:r>
              <a:rPr lang="en-GB" baseline="0" dirty="0" smtClean="0"/>
              <a:t> if anyone want’s this clarified before we begin</a:t>
            </a:r>
          </a:p>
          <a:p>
            <a:r>
              <a:rPr lang="en-GB" baseline="0" dirty="0" smtClean="0"/>
              <a:t>(More detail on excel)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7E1D5-EBEC-4A10-8B6D-024B46914F7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811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Lots of</a:t>
            </a:r>
            <a:r>
              <a:rPr lang="en-GB" baseline="0" dirty="0" smtClean="0"/>
              <a:t> functions you can try</a:t>
            </a:r>
          </a:p>
          <a:p>
            <a:r>
              <a:rPr lang="en-GB" baseline="0" dirty="0" smtClean="0"/>
              <a:t>Summarise mean, </a:t>
            </a:r>
            <a:r>
              <a:rPr lang="en-GB" baseline="0" dirty="0" err="1" smtClean="0"/>
              <a:t>sd</a:t>
            </a:r>
            <a:r>
              <a:rPr lang="en-GB" baseline="0" dirty="0" smtClean="0"/>
              <a:t> etc.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7E1D5-EBEC-4A10-8B6D-024B46914F7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996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Now that our data is in good shape and all the variables are computed, we’re</a:t>
            </a:r>
            <a:r>
              <a:rPr lang="en-GB" baseline="0" dirty="0" smtClean="0"/>
              <a:t> ready to try some plotting </a:t>
            </a:r>
            <a:r>
              <a:rPr lang="en-GB" baseline="0" dirty="0" smtClean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7E1D5-EBEC-4A10-8B6D-024B46914F7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316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I’m trying to purify Vi antibodies so we can analyse their </a:t>
            </a:r>
            <a:r>
              <a:rPr lang="en-GB" dirty="0" err="1" smtClean="0"/>
              <a:t>glycans</a:t>
            </a:r>
            <a:r>
              <a:rPr lang="en-GB" dirty="0" smtClean="0"/>
              <a:t> in mass spec</a:t>
            </a:r>
          </a:p>
          <a:p>
            <a:r>
              <a:rPr lang="en-GB" dirty="0" smtClean="0"/>
              <a:t>First part is to try get as much Vi</a:t>
            </a:r>
            <a:r>
              <a:rPr lang="en-GB" baseline="0" dirty="0" smtClean="0"/>
              <a:t> as possible!</a:t>
            </a:r>
          </a:p>
          <a:p>
            <a:r>
              <a:rPr lang="en-GB" baseline="0" dirty="0" smtClean="0"/>
              <a:t>Open up CSV file to see the output is sample IDs and their concentrations which we measured from ELISA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7E1D5-EBEC-4A10-8B6D-024B46914F7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172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Like in Excel you can perform calculations, the difference being instead of appending them we save them as a data frame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7E1D5-EBEC-4A10-8B6D-024B46914F7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085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7E1D5-EBEC-4A10-8B6D-024B46914F7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786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How we can use a well set up dataframe to make plotting easier </a:t>
            </a:r>
            <a:r>
              <a:rPr lang="en-GB" dirty="0" smtClean="0"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7E1D5-EBEC-4A10-8B6D-024B46914F7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080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Touched on last week but didn’t go into great depth I think Show differences between Excel</a:t>
            </a:r>
            <a:r>
              <a:rPr lang="en-GB" baseline="0" dirty="0" smtClean="0"/>
              <a:t> and R layout</a:t>
            </a:r>
          </a:p>
          <a:p>
            <a:r>
              <a:rPr lang="en-GB" baseline="0" dirty="0" smtClean="0"/>
              <a:t>If you use excel well, you probably don’t do what I do and will find the transition to R easier</a:t>
            </a:r>
          </a:p>
          <a:p>
            <a:r>
              <a:rPr lang="en-GB" baseline="0" dirty="0" smtClean="0"/>
              <a:t>Plate format sometimes needs to be arranged so I can do calculations across cells, and then summarise columns or rows using formula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1) Sample IDs + observations (in our case Vi-IgA concentration) &gt; then formatted to make a table so I can do my calculations (not v efficient)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7E1D5-EBEC-4A10-8B6D-024B46914F7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358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In o</a:t>
            </a:r>
            <a:r>
              <a:rPr lang="en-GB" dirty="0" smtClean="0"/>
              <a:t>ur case, the observation is the concentration</a:t>
            </a:r>
            <a:r>
              <a:rPr lang="en-GB" baseline="0" dirty="0" smtClean="0"/>
              <a:t> of the sample</a:t>
            </a:r>
          </a:p>
          <a:p>
            <a:r>
              <a:rPr lang="en-GB" baseline="0" dirty="0" smtClean="0"/>
              <a:t>Worth setting up in the long run </a:t>
            </a:r>
            <a:r>
              <a:rPr lang="en-GB" baseline="0" dirty="0" smtClean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7E1D5-EBEC-4A10-8B6D-024B46914F7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603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You need to know what ‘key’ you are splitting them by</a:t>
            </a:r>
          </a:p>
          <a:p>
            <a:r>
              <a:rPr lang="en-GB" dirty="0" smtClean="0"/>
              <a:t>Data in csv is already in long format – good habit</a:t>
            </a:r>
            <a:r>
              <a:rPr lang="en-GB" baseline="0" dirty="0" smtClean="0"/>
              <a:t> when getting data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7E1D5-EBEC-4A10-8B6D-024B46914F7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465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Short term, it is easier in excel, long term it is much faster</a:t>
            </a:r>
            <a:r>
              <a:rPr lang="en-GB" baseline="0" dirty="0" smtClean="0"/>
              <a:t> in R &gt; more possibilities to plot and analyse your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Like in Excel you can perform calculations, the difference being instead of appending them we save them as a data frame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7E1D5-EBEC-4A10-8B6D-024B46914F7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828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7E1D5-EBEC-4A10-8B6D-024B46914F7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672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e.G</a:t>
            </a:r>
            <a:r>
              <a:rPr lang="en-GB" dirty="0" smtClean="0"/>
              <a:t> trying to find the average</a:t>
            </a:r>
            <a:r>
              <a:rPr lang="en-GB" baseline="0" dirty="0" smtClean="0"/>
              <a:t> of just pre-purification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7E1D5-EBEC-4A10-8B6D-024B46914F7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90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20C3453-2C81-4130-BFE6-B03B3C151172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2958406-7FD1-4AFA-9325-EF5614E35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73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3453-2C81-4130-BFE6-B03B3C151172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8406-7FD1-4AFA-9325-EF5614E35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68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3453-2C81-4130-BFE6-B03B3C151172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8406-7FD1-4AFA-9325-EF5614E35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963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3453-2C81-4130-BFE6-B03B3C151172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8406-7FD1-4AFA-9325-EF5614E35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972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3453-2C81-4130-BFE6-B03B3C151172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8406-7FD1-4AFA-9325-EF5614E35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706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3453-2C81-4130-BFE6-B03B3C151172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8406-7FD1-4AFA-9325-EF5614E35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186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3453-2C81-4130-BFE6-B03B3C151172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8406-7FD1-4AFA-9325-EF5614E35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475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20C3453-2C81-4130-BFE6-B03B3C151172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8406-7FD1-4AFA-9325-EF5614E35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424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20C3453-2C81-4130-BFE6-B03B3C151172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8406-7FD1-4AFA-9325-EF5614E35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02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3453-2C81-4130-BFE6-B03B3C151172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8406-7FD1-4AFA-9325-EF5614E35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65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3453-2C81-4130-BFE6-B03B3C151172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8406-7FD1-4AFA-9325-EF5614E35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319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3453-2C81-4130-BFE6-B03B3C151172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8406-7FD1-4AFA-9325-EF5614E35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299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3453-2C81-4130-BFE6-B03B3C151172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8406-7FD1-4AFA-9325-EF5614E35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44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3453-2C81-4130-BFE6-B03B3C151172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8406-7FD1-4AFA-9325-EF5614E35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89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3453-2C81-4130-BFE6-B03B3C151172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8406-7FD1-4AFA-9325-EF5614E35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3453-2C81-4130-BFE6-B03B3C151172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8406-7FD1-4AFA-9325-EF5614E35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06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3453-2C81-4130-BFE6-B03B3C151172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8406-7FD1-4AFA-9325-EF5614E35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52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20C3453-2C81-4130-BFE6-B03B3C151172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2958406-7FD1-4AFA-9325-EF5614E35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71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hda.com/english/wiki/ggplot2-essential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thda.com/english/wiki/tidyr-crucial-step-reshaping-data-with-r-for-easier-analyses" TargetMode="External"/><Relationship Id="rId4" Type="http://schemas.openxmlformats.org/officeDocument/2006/relationships/hyperlink" Target="https://ademos.people.uic.edu/Chapter8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 to R -2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Data exploration</a:t>
            </a:r>
            <a:endParaRPr lang="en-GB" dirty="0"/>
          </a:p>
        </p:txBody>
      </p:sp>
      <p:pic>
        <p:nvPicPr>
          <p:cNvPr id="4" name="Picture 3" descr="Rocket Painted by Stuart-Dillon on DeviantAr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694" y="4488093"/>
            <a:ext cx="2301926" cy="153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6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Summarise – Find the mean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can summarise data most simply by subsetting either a column or row</a:t>
            </a:r>
          </a:p>
          <a:p>
            <a:r>
              <a:rPr lang="en-GB" dirty="0"/>
              <a:t>Base R uses functions such as mean() </a:t>
            </a:r>
            <a:r>
              <a:rPr lang="en-GB" dirty="0" smtClean="0"/>
              <a:t>to </a:t>
            </a:r>
            <a:r>
              <a:rPr lang="en-GB" dirty="0"/>
              <a:t>calculate </a:t>
            </a:r>
            <a:r>
              <a:rPr lang="en-GB" dirty="0" smtClean="0"/>
              <a:t>averages </a:t>
            </a:r>
          </a:p>
          <a:p>
            <a:r>
              <a:rPr lang="en-GB" dirty="0" smtClean="0"/>
              <a:t>E.g</a:t>
            </a:r>
            <a:r>
              <a:rPr lang="en-GB" dirty="0"/>
              <a:t>.</a:t>
            </a:r>
            <a:r>
              <a:rPr lang="en-GB" dirty="0" smtClean="0"/>
              <a:t> </a:t>
            </a:r>
            <a:r>
              <a:rPr lang="en-GB" dirty="0" smtClean="0">
                <a:solidFill>
                  <a:schemeClr val="accent2">
                    <a:lumMod val="50000"/>
                  </a:schemeClr>
                </a:solidFill>
              </a:rPr>
              <a:t>mean</a:t>
            </a:r>
            <a:r>
              <a:rPr lang="en-GB" dirty="0" smtClean="0"/>
              <a:t>(</a:t>
            </a:r>
            <a:r>
              <a:rPr lang="en-GB" dirty="0" err="1" smtClean="0"/>
              <a:t>dataframe$colname</a:t>
            </a:r>
            <a:r>
              <a:rPr lang="en-GB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6804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Summarise – Logical conditions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06105" cy="3416300"/>
          </a:xfrm>
        </p:spPr>
        <p:txBody>
          <a:bodyPr/>
          <a:lstStyle/>
          <a:p>
            <a:r>
              <a:rPr lang="en-GB" dirty="0" smtClean="0"/>
              <a:t>We can also filter columns and rows based on logical conditions</a:t>
            </a:r>
          </a:p>
          <a:p>
            <a:r>
              <a:rPr lang="en-GB" dirty="0" smtClean="0"/>
              <a:t>For example if I wanted to find the mean antibody concentration for one time point</a:t>
            </a:r>
          </a:p>
          <a:p>
            <a:r>
              <a:rPr lang="en-GB" dirty="0" smtClean="0"/>
              <a:t>1) subset column of interest, 2) then subset condition using []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8717" t="74389" r="49583" b="9568"/>
          <a:stretch/>
        </p:blipFill>
        <p:spPr>
          <a:xfrm>
            <a:off x="1383554" y="3958291"/>
            <a:ext cx="7260725" cy="206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2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Explore in R</a:t>
            </a:r>
            <a:endParaRPr lang="en-GB" dirty="0"/>
          </a:p>
        </p:txBody>
      </p:sp>
      <p:pic>
        <p:nvPicPr>
          <p:cNvPr id="7178" name="Picture 10" descr="Is It Worth It? the Costs and Benefits of Space Explo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966" y="2501677"/>
            <a:ext cx="6548717" cy="342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 logo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606" y="2614214"/>
            <a:ext cx="2063817" cy="159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53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Summarise data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830" y="2452354"/>
            <a:ext cx="10777817" cy="3416300"/>
          </a:xfrm>
        </p:spPr>
        <p:txBody>
          <a:bodyPr/>
          <a:lstStyle/>
          <a:p>
            <a:r>
              <a:rPr lang="en-GB" dirty="0" smtClean="0"/>
              <a:t>In </a:t>
            </a:r>
            <a:r>
              <a:rPr lang="en-GB" dirty="0" err="1" smtClean="0"/>
              <a:t>dplyr</a:t>
            </a:r>
            <a:r>
              <a:rPr lang="en-GB" dirty="0" smtClean="0"/>
              <a:t>, we can subset rows using filter() or </a:t>
            </a:r>
            <a:r>
              <a:rPr lang="en-GB" dirty="0" err="1" smtClean="0"/>
              <a:t>group_by</a:t>
            </a:r>
            <a:r>
              <a:rPr lang="en-GB" dirty="0" smtClean="0"/>
              <a:t>() functions</a:t>
            </a:r>
          </a:p>
          <a:p>
            <a:r>
              <a:rPr lang="en-GB" dirty="0" smtClean="0"/>
              <a:t>Pipe %&gt;% filtered table into summarise function</a:t>
            </a:r>
          </a:p>
          <a:p>
            <a:r>
              <a:rPr lang="en-GB" dirty="0" smtClean="0"/>
              <a:t>Pick operation to perform</a:t>
            </a:r>
          </a:p>
          <a:p>
            <a:r>
              <a:rPr lang="en-GB" dirty="0" err="1" smtClean="0"/>
              <a:t>E.g</a:t>
            </a:r>
            <a:r>
              <a:rPr lang="en-GB" dirty="0"/>
              <a:t> </a:t>
            </a:r>
            <a:r>
              <a:rPr lang="en-GB" dirty="0" smtClean="0"/>
              <a:t>data </a:t>
            </a:r>
            <a:r>
              <a:rPr lang="en-GB" dirty="0"/>
              <a:t>%&gt;% </a:t>
            </a:r>
            <a:r>
              <a:rPr lang="en-GB" dirty="0" smtClean="0">
                <a:solidFill>
                  <a:schemeClr val="accent2">
                    <a:lumMod val="50000"/>
                  </a:schemeClr>
                </a:solidFill>
              </a:rPr>
              <a:t>filter</a:t>
            </a:r>
            <a:r>
              <a:rPr lang="en-GB" dirty="0" smtClean="0"/>
              <a:t>(condition </a:t>
            </a:r>
            <a:r>
              <a:rPr lang="en-GB" dirty="0"/>
              <a:t>== </a:t>
            </a:r>
            <a:r>
              <a:rPr lang="en-GB" dirty="0" smtClean="0"/>
              <a:t>TRUE) </a:t>
            </a:r>
            <a:r>
              <a:rPr lang="en-GB" dirty="0"/>
              <a:t>%&gt;% 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summarise</a:t>
            </a:r>
            <a:r>
              <a:rPr lang="en-GB" dirty="0"/>
              <a:t>(average = </a:t>
            </a:r>
            <a:r>
              <a:rPr lang="en-GB" dirty="0" smtClean="0"/>
              <a:t>mean(</a:t>
            </a:r>
            <a:r>
              <a:rPr lang="en-GB" dirty="0" err="1" smtClean="0"/>
              <a:t>colname</a:t>
            </a:r>
            <a:r>
              <a:rPr lang="en-GB" dirty="0" smtClean="0"/>
              <a:t>))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240" t="59525" r="72031" b="9929"/>
          <a:stretch/>
        </p:blipFill>
        <p:spPr>
          <a:xfrm>
            <a:off x="4214925" y="4720898"/>
            <a:ext cx="3016669" cy="20136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240" t="18550" r="72031" b="41094"/>
          <a:stretch/>
        </p:blipFill>
        <p:spPr>
          <a:xfrm>
            <a:off x="1445924" y="4310855"/>
            <a:ext cx="2641618" cy="232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8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Explore in R</a:t>
            </a:r>
            <a:endParaRPr lang="en-GB" dirty="0"/>
          </a:p>
        </p:txBody>
      </p:sp>
      <p:pic>
        <p:nvPicPr>
          <p:cNvPr id="7178" name="Picture 10" descr="Is It Worth It? the Costs and Benefits of Space Explo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966" y="2501677"/>
            <a:ext cx="6548717" cy="342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 logo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606" y="2614214"/>
            <a:ext cx="2063817" cy="159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73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Mutate new column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63658"/>
            <a:ext cx="9853941" cy="3416300"/>
          </a:xfrm>
        </p:spPr>
        <p:txBody>
          <a:bodyPr/>
          <a:lstStyle/>
          <a:p>
            <a:r>
              <a:rPr lang="en-GB" dirty="0" smtClean="0"/>
              <a:t>Often we want to calculate a new variable, such as percentage CV or fold change</a:t>
            </a:r>
          </a:p>
          <a:p>
            <a:r>
              <a:rPr lang="en-GB" dirty="0" smtClean="0"/>
              <a:t>In my data, I would like to calculate the amount of Vi IgA antibody purified, and the percentage of Vi IgA purified</a:t>
            </a:r>
          </a:p>
          <a:p>
            <a:r>
              <a:rPr lang="en-GB" dirty="0" smtClean="0"/>
              <a:t>Steps:</a:t>
            </a:r>
          </a:p>
          <a:p>
            <a:pPr lvl="1"/>
            <a:r>
              <a:rPr lang="en-GB" dirty="0" smtClean="0"/>
              <a:t>Subset data frame using [ ] or filter for logical conditions</a:t>
            </a:r>
          </a:p>
          <a:p>
            <a:pPr lvl="1"/>
            <a:r>
              <a:rPr lang="en-GB" dirty="0" smtClean="0"/>
              <a:t>Calculate new values</a:t>
            </a:r>
          </a:p>
          <a:p>
            <a:pPr lvl="1"/>
            <a:r>
              <a:rPr lang="en-GB" dirty="0" smtClean="0"/>
              <a:t>Save results as a new column in data frame using </a:t>
            </a:r>
            <a:r>
              <a:rPr lang="en-GB" dirty="0" err="1" smtClean="0"/>
              <a:t>dplyr</a:t>
            </a:r>
            <a:r>
              <a:rPr lang="en-GB" dirty="0" smtClean="0"/>
              <a:t>::mutate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076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Dplyr</a:t>
            </a:r>
            <a:r>
              <a:rPr lang="en-GB" dirty="0"/>
              <a:t> mutate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you use mutate(), you need typically to specify 3 </a:t>
            </a:r>
            <a:r>
              <a:rPr lang="en-GB" dirty="0" smtClean="0"/>
              <a:t>things: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name of the dataframe you want to </a:t>
            </a:r>
            <a:r>
              <a:rPr lang="en-GB" dirty="0" smtClean="0"/>
              <a:t>modify</a:t>
            </a:r>
          </a:p>
          <a:p>
            <a:pPr lvl="1"/>
            <a:r>
              <a:rPr lang="en-GB" dirty="0" smtClean="0"/>
              <a:t>name </a:t>
            </a:r>
            <a:r>
              <a:rPr lang="en-GB" dirty="0"/>
              <a:t>of the new variable that you’ll </a:t>
            </a:r>
            <a:r>
              <a:rPr lang="en-GB" dirty="0" smtClean="0"/>
              <a:t>create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formula/value you will assign to the new variable</a:t>
            </a:r>
          </a:p>
          <a:p>
            <a:endParaRPr lang="en-GB" dirty="0"/>
          </a:p>
        </p:txBody>
      </p:sp>
      <p:pic>
        <p:nvPicPr>
          <p:cNvPr id="4" name="Picture 3" descr="How to use mutate in R, an explanation of the syntax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93" y="4385388"/>
            <a:ext cx="4590800" cy="225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89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Explore in R</a:t>
            </a:r>
            <a:endParaRPr lang="en-GB" dirty="0"/>
          </a:p>
        </p:txBody>
      </p:sp>
      <p:pic>
        <p:nvPicPr>
          <p:cNvPr id="7178" name="Picture 10" descr="Is It Worth It? the Costs and Benefits of Space Explo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966" y="2501677"/>
            <a:ext cx="6548717" cy="342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 logo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606" y="2614214"/>
            <a:ext cx="2063817" cy="159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25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Plotting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www.sthda.com/english/wiki/ggplot2-essentials</a:t>
            </a:r>
            <a:endParaRPr lang="en-GB" dirty="0" smtClean="0"/>
          </a:p>
          <a:p>
            <a:r>
              <a:rPr lang="en-GB" dirty="0" smtClean="0"/>
              <a:t>For plotting data we will use the ggplot package</a:t>
            </a:r>
          </a:p>
          <a:p>
            <a:r>
              <a:rPr lang="en-GB" dirty="0"/>
              <a:t> </a:t>
            </a:r>
            <a:r>
              <a:rPr lang="en-GB" b="1" dirty="0"/>
              <a:t>Plot = data + Aesthetics + Geometry</a:t>
            </a:r>
            <a:r>
              <a:rPr lang="en-GB" dirty="0"/>
              <a:t>.</a:t>
            </a:r>
          </a:p>
          <a:p>
            <a:r>
              <a:rPr lang="en-GB" b="1" dirty="0" smtClean="0"/>
              <a:t>data</a:t>
            </a:r>
            <a:r>
              <a:rPr lang="en-GB" dirty="0"/>
              <a:t> is a data frame</a:t>
            </a:r>
          </a:p>
          <a:p>
            <a:r>
              <a:rPr lang="en-GB" b="1" dirty="0"/>
              <a:t>Aesthetics</a:t>
            </a:r>
            <a:r>
              <a:rPr lang="en-GB" dirty="0"/>
              <a:t> is used to indicate x and y variables. It can also be used to control the </a:t>
            </a:r>
            <a:r>
              <a:rPr lang="en-GB" b="1" dirty="0" err="1"/>
              <a:t>color</a:t>
            </a:r>
            <a:r>
              <a:rPr lang="en-GB" dirty="0"/>
              <a:t>, the </a:t>
            </a:r>
            <a:r>
              <a:rPr lang="en-GB" b="1" dirty="0"/>
              <a:t>size</a:t>
            </a:r>
            <a:r>
              <a:rPr lang="en-GB" dirty="0"/>
              <a:t> or the </a:t>
            </a:r>
            <a:r>
              <a:rPr lang="en-GB" b="1" dirty="0"/>
              <a:t>shape</a:t>
            </a:r>
            <a:r>
              <a:rPr lang="en-GB" dirty="0"/>
              <a:t> of points, the height of bars, etc…..</a:t>
            </a:r>
          </a:p>
          <a:p>
            <a:r>
              <a:rPr lang="en-GB" b="1" dirty="0"/>
              <a:t>Geometry</a:t>
            </a:r>
            <a:r>
              <a:rPr lang="en-GB" dirty="0"/>
              <a:t> defines the type of graphics (</a:t>
            </a:r>
            <a:r>
              <a:rPr lang="en-GB" b="1" dirty="0"/>
              <a:t>histogram</a:t>
            </a:r>
            <a:r>
              <a:rPr lang="en-GB" dirty="0"/>
              <a:t>, </a:t>
            </a:r>
            <a:r>
              <a:rPr lang="en-GB" b="1" dirty="0"/>
              <a:t>box plot</a:t>
            </a:r>
            <a:r>
              <a:rPr lang="en-GB" dirty="0"/>
              <a:t>, </a:t>
            </a:r>
            <a:r>
              <a:rPr lang="en-GB" b="1" dirty="0"/>
              <a:t>line plot</a:t>
            </a:r>
            <a:r>
              <a:rPr lang="en-GB" dirty="0"/>
              <a:t>, </a:t>
            </a:r>
            <a:r>
              <a:rPr lang="en-GB" b="1" dirty="0"/>
              <a:t>density plot</a:t>
            </a:r>
            <a:r>
              <a:rPr lang="en-GB" dirty="0"/>
              <a:t>, </a:t>
            </a:r>
            <a:r>
              <a:rPr lang="en-GB" b="1" dirty="0"/>
              <a:t>dot plot</a:t>
            </a:r>
            <a:r>
              <a:rPr lang="en-GB" dirty="0"/>
              <a:t>, ….)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11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Explore in R</a:t>
            </a:r>
            <a:endParaRPr lang="en-GB" dirty="0"/>
          </a:p>
        </p:txBody>
      </p:sp>
      <p:pic>
        <p:nvPicPr>
          <p:cNvPr id="7178" name="Picture 10" descr="Is It Worth It? the Costs and Benefits of Space Explo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966" y="2501677"/>
            <a:ext cx="6548717" cy="342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 logo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606" y="2614214"/>
            <a:ext cx="2063817" cy="159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42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 is made up of the base language + many useful packages</a:t>
            </a:r>
          </a:p>
          <a:p>
            <a:r>
              <a:rPr lang="en-GB" dirty="0" smtClean="0"/>
              <a:t>Types of data; numeric/character/factor/logical</a:t>
            </a:r>
          </a:p>
          <a:p>
            <a:r>
              <a:rPr lang="en-GB" dirty="0" smtClean="0"/>
              <a:t>What data frames and vectors are: </a:t>
            </a:r>
          </a:p>
          <a:p>
            <a:pPr lvl="1"/>
            <a:r>
              <a:rPr lang="en-GB" dirty="0" smtClean="0"/>
              <a:t>Vectors are a string of data </a:t>
            </a:r>
            <a:r>
              <a:rPr lang="en-GB" dirty="0" err="1" smtClean="0"/>
              <a:t>i.e</a:t>
            </a:r>
            <a:r>
              <a:rPr lang="en-GB" dirty="0" smtClean="0"/>
              <a:t> “a, b, c” or “2,4,6”</a:t>
            </a:r>
          </a:p>
          <a:p>
            <a:pPr lvl="1"/>
            <a:r>
              <a:rPr lang="en-GB" dirty="0"/>
              <a:t>A</a:t>
            </a:r>
            <a:r>
              <a:rPr lang="en-GB" dirty="0" smtClean="0"/>
              <a:t> data frame is a collection of vectors, with column and row names for each vector </a:t>
            </a:r>
            <a:r>
              <a:rPr lang="en-GB" dirty="0" err="1" smtClean="0"/>
              <a:t>e.g</a:t>
            </a:r>
            <a:r>
              <a:rPr lang="en-GB" dirty="0" smtClean="0"/>
              <a:t> participant IDs as rows, metadata as columns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7FDD44-6671-48C4-BEA6-BCEBA21B4527}"/>
              </a:ext>
            </a:extLst>
          </p:cNvPr>
          <p:cNvGrpSpPr/>
          <p:nvPr/>
        </p:nvGrpSpPr>
        <p:grpSpPr>
          <a:xfrm>
            <a:off x="9060214" y="4866916"/>
            <a:ext cx="1584186" cy="1152884"/>
            <a:chOff x="817553" y="1462073"/>
            <a:chExt cx="1746455" cy="127097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B109741-A301-4A71-B61A-46397F223621}"/>
                </a:ext>
              </a:extLst>
            </p:cNvPr>
            <p:cNvSpPr txBox="1"/>
            <p:nvPr/>
          </p:nvSpPr>
          <p:spPr>
            <a:xfrm>
              <a:off x="1178396" y="1462073"/>
              <a:ext cx="364530" cy="378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GB" sz="1633" dirty="0">
                  <a:solidFill>
                    <a:prstClr val="black"/>
                  </a:solidFill>
                  <a:latin typeface="Calibri"/>
                </a:rPr>
                <a:t>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2AB361-233E-4607-962F-8B54FEEB0334}"/>
                </a:ext>
              </a:extLst>
            </p:cNvPr>
            <p:cNvSpPr txBox="1"/>
            <p:nvPr/>
          </p:nvSpPr>
          <p:spPr>
            <a:xfrm>
              <a:off x="1539240" y="1462073"/>
              <a:ext cx="342900" cy="378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GB" sz="1633">
                  <a:solidFill>
                    <a:prstClr val="black"/>
                  </a:solidFill>
                  <a:latin typeface="Calibri"/>
                </a:rPr>
                <a:t>2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8FE0DFD-7A15-4581-8107-2919477C5D4D}"/>
                </a:ext>
              </a:extLst>
            </p:cNvPr>
            <p:cNvGrpSpPr/>
            <p:nvPr/>
          </p:nvGrpSpPr>
          <p:grpSpPr>
            <a:xfrm>
              <a:off x="817553" y="1749378"/>
              <a:ext cx="1746455" cy="983669"/>
              <a:chOff x="817553" y="1749378"/>
              <a:chExt cx="1746455" cy="98366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F710FC5-A9CE-4550-9662-5394D9D0512A}"/>
                  </a:ext>
                </a:extLst>
              </p:cNvPr>
              <p:cNvSpPr/>
              <p:nvPr/>
            </p:nvSpPr>
            <p:spPr>
              <a:xfrm>
                <a:off x="1196340" y="179070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defRPr/>
                </a:pPr>
                <a:endParaRPr lang="en-GB" sz="1633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BEC8938-AFAE-455E-97D7-553AA88DEBA2}"/>
                  </a:ext>
                </a:extLst>
              </p:cNvPr>
              <p:cNvSpPr/>
              <p:nvPr/>
            </p:nvSpPr>
            <p:spPr>
              <a:xfrm>
                <a:off x="1539240" y="1790700"/>
                <a:ext cx="342900" cy="29718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0870A76-C340-4167-AFB5-5E962F9A0240}"/>
                  </a:ext>
                </a:extLst>
              </p:cNvPr>
              <p:cNvSpPr/>
              <p:nvPr/>
            </p:nvSpPr>
            <p:spPr>
              <a:xfrm>
                <a:off x="1876734" y="179070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8F54A0B-2B32-48EF-9346-A4080D6B5109}"/>
                  </a:ext>
                </a:extLst>
              </p:cNvPr>
              <p:cNvSpPr/>
              <p:nvPr/>
            </p:nvSpPr>
            <p:spPr>
              <a:xfrm>
                <a:off x="2221108" y="179070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A3E972D-0CAC-4821-866F-6132FB410BD7}"/>
                  </a:ext>
                </a:extLst>
              </p:cNvPr>
              <p:cNvSpPr/>
              <p:nvPr/>
            </p:nvSpPr>
            <p:spPr>
              <a:xfrm>
                <a:off x="1196340" y="208788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3D7D323-D6F2-4EB1-BC18-7AFA6B01D433}"/>
                  </a:ext>
                </a:extLst>
              </p:cNvPr>
              <p:cNvSpPr/>
              <p:nvPr/>
            </p:nvSpPr>
            <p:spPr>
              <a:xfrm>
                <a:off x="1539240" y="2087880"/>
                <a:ext cx="342900" cy="29718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747023F-9355-459A-8679-52394E905B7E}"/>
                  </a:ext>
                </a:extLst>
              </p:cNvPr>
              <p:cNvSpPr/>
              <p:nvPr/>
            </p:nvSpPr>
            <p:spPr>
              <a:xfrm>
                <a:off x="1876734" y="208788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40822D-4D9A-43DF-8AB0-EBD55CBD7C66}"/>
                  </a:ext>
                </a:extLst>
              </p:cNvPr>
              <p:cNvSpPr/>
              <p:nvPr/>
            </p:nvSpPr>
            <p:spPr>
              <a:xfrm>
                <a:off x="2221108" y="208788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77D8707-2297-4E4C-BE13-2DF50F1DE3DA}"/>
                  </a:ext>
                </a:extLst>
              </p:cNvPr>
              <p:cNvSpPr/>
              <p:nvPr/>
            </p:nvSpPr>
            <p:spPr>
              <a:xfrm>
                <a:off x="1196340" y="238506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E2E0CA7-F66B-454D-9A5E-E30C5DB59DDD}"/>
                  </a:ext>
                </a:extLst>
              </p:cNvPr>
              <p:cNvSpPr/>
              <p:nvPr/>
            </p:nvSpPr>
            <p:spPr>
              <a:xfrm>
                <a:off x="1539240" y="2385060"/>
                <a:ext cx="342900" cy="29718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BD9A45E-4CE3-4D99-8B7B-744708056C65}"/>
                  </a:ext>
                </a:extLst>
              </p:cNvPr>
              <p:cNvSpPr/>
              <p:nvPr/>
            </p:nvSpPr>
            <p:spPr>
              <a:xfrm>
                <a:off x="1876734" y="238506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724127D-F83C-4309-872E-1F83E1EBDAB4}"/>
                  </a:ext>
                </a:extLst>
              </p:cNvPr>
              <p:cNvSpPr/>
              <p:nvPr/>
            </p:nvSpPr>
            <p:spPr>
              <a:xfrm>
                <a:off x="2221108" y="238506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F46ED7C-8B1A-420E-B70B-C69E186C746A}"/>
                  </a:ext>
                </a:extLst>
              </p:cNvPr>
              <p:cNvSpPr txBox="1"/>
              <p:nvPr/>
            </p:nvSpPr>
            <p:spPr>
              <a:xfrm>
                <a:off x="817553" y="1749378"/>
                <a:ext cx="342900" cy="378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GB" sz="1633" dirty="0">
                    <a:solidFill>
                      <a:prstClr val="black"/>
                    </a:solidFill>
                    <a:latin typeface="Calibri"/>
                  </a:rPr>
                  <a:t>1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97A9267-D787-47BD-AEC1-A5B715AB8865}"/>
                  </a:ext>
                </a:extLst>
              </p:cNvPr>
              <p:cNvSpPr txBox="1"/>
              <p:nvPr/>
            </p:nvSpPr>
            <p:spPr>
              <a:xfrm>
                <a:off x="817553" y="2051803"/>
                <a:ext cx="342900" cy="378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GB" sz="1633">
                    <a:solidFill>
                      <a:prstClr val="black"/>
                    </a:solidFill>
                    <a:latin typeface="Calibri"/>
                  </a:rPr>
                  <a:t>2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73B6BC6-5E14-4DF8-9D78-46791C38FD30}"/>
                  </a:ext>
                </a:extLst>
              </p:cNvPr>
              <p:cNvSpPr txBox="1"/>
              <p:nvPr/>
            </p:nvSpPr>
            <p:spPr>
              <a:xfrm>
                <a:off x="817553" y="2354230"/>
                <a:ext cx="342900" cy="378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GB" sz="1633">
                    <a:solidFill>
                      <a:prstClr val="black"/>
                    </a:solidFill>
                    <a:latin typeface="Calibri"/>
                  </a:rPr>
                  <a:t>3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238CC5-0A02-4E5D-8058-7E165D9F9F1B}"/>
                </a:ext>
              </a:extLst>
            </p:cNvPr>
            <p:cNvSpPr txBox="1"/>
            <p:nvPr/>
          </p:nvSpPr>
          <p:spPr>
            <a:xfrm>
              <a:off x="1876734" y="1462073"/>
              <a:ext cx="342900" cy="378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GB" sz="1633">
                  <a:solidFill>
                    <a:prstClr val="black"/>
                  </a:solidFill>
                  <a:latin typeface="Calibri"/>
                </a:rPr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9E1DFB-33D1-4BAC-BBC6-DA7CF2354376}"/>
                </a:ext>
              </a:extLst>
            </p:cNvPr>
            <p:cNvSpPr txBox="1"/>
            <p:nvPr/>
          </p:nvSpPr>
          <p:spPr>
            <a:xfrm>
              <a:off x="2217668" y="1462073"/>
              <a:ext cx="342900" cy="378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GB" sz="1633">
                  <a:solidFill>
                    <a:prstClr val="black"/>
                  </a:solidFill>
                  <a:latin typeface="Calibri"/>
                </a:rPr>
                <a:t>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5633133-0C90-49A7-B9E0-2677DE12B87C}"/>
              </a:ext>
            </a:extLst>
          </p:cNvPr>
          <p:cNvGrpSpPr/>
          <p:nvPr/>
        </p:nvGrpSpPr>
        <p:grpSpPr>
          <a:xfrm>
            <a:off x="1293465" y="4918760"/>
            <a:ext cx="5752917" cy="576162"/>
            <a:chOff x="2174259" y="556159"/>
            <a:chExt cx="5752917" cy="57616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6880137-62D5-47C1-89C5-F187A4B039FD}"/>
                </a:ext>
              </a:extLst>
            </p:cNvPr>
            <p:cNvGrpSpPr/>
            <p:nvPr/>
          </p:nvGrpSpPr>
          <p:grpSpPr>
            <a:xfrm>
              <a:off x="2174259" y="556159"/>
              <a:ext cx="1240593" cy="576162"/>
              <a:chOff x="2822327" y="556159"/>
              <a:chExt cx="1240593" cy="576162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21270878-3B4A-43C8-816F-0452D62312A6}"/>
                  </a:ext>
                </a:extLst>
              </p:cNvPr>
              <p:cNvGrpSpPr/>
              <p:nvPr/>
            </p:nvGrpSpPr>
            <p:grpSpPr>
              <a:xfrm>
                <a:off x="2822327" y="860420"/>
                <a:ext cx="1240593" cy="271901"/>
                <a:chOff x="1196340" y="1102328"/>
                <a:chExt cx="1367668" cy="299752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DFA8638C-C48B-4699-AFF1-1A16631E97F9}"/>
                    </a:ext>
                  </a:extLst>
                </p:cNvPr>
                <p:cNvSpPr/>
                <p:nvPr/>
              </p:nvSpPr>
              <p:spPr>
                <a:xfrm>
                  <a:off x="1196340" y="1104900"/>
                  <a:ext cx="342900" cy="2971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GB" sz="700" dirty="0">
                      <a:solidFill>
                        <a:prstClr val="white"/>
                      </a:solidFill>
                      <a:latin typeface="Calibri"/>
                    </a:rPr>
                    <a:t>“a”</a:t>
                  </a:r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F9979996-BABC-4019-846D-CBEC9AE71630}"/>
                    </a:ext>
                  </a:extLst>
                </p:cNvPr>
                <p:cNvSpPr/>
                <p:nvPr/>
              </p:nvSpPr>
              <p:spPr>
                <a:xfrm>
                  <a:off x="1539240" y="1102328"/>
                  <a:ext cx="342900" cy="2997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GB" sz="700" dirty="0">
                      <a:solidFill>
                        <a:prstClr val="white"/>
                      </a:solidFill>
                      <a:latin typeface="Calibri"/>
                    </a:rPr>
                    <a:t>“a”</a:t>
                  </a:r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148A9882-89F7-410B-A8D4-7037F5F66C5F}"/>
                    </a:ext>
                  </a:extLst>
                </p:cNvPr>
                <p:cNvSpPr/>
                <p:nvPr/>
              </p:nvSpPr>
              <p:spPr>
                <a:xfrm>
                  <a:off x="1880174" y="1104900"/>
                  <a:ext cx="342900" cy="2971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GB" sz="700" dirty="0">
                      <a:solidFill>
                        <a:prstClr val="white"/>
                      </a:solidFill>
                      <a:latin typeface="Calibri"/>
                    </a:rPr>
                    <a:t>“c”</a:t>
                  </a: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DB3A633-2462-4DD7-8E15-992255347F12}"/>
                    </a:ext>
                  </a:extLst>
                </p:cNvPr>
                <p:cNvSpPr/>
                <p:nvPr/>
              </p:nvSpPr>
              <p:spPr>
                <a:xfrm>
                  <a:off x="2221108" y="1104900"/>
                  <a:ext cx="342900" cy="2971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GB" sz="700" dirty="0">
                      <a:solidFill>
                        <a:prstClr val="white"/>
                      </a:solidFill>
                      <a:latin typeface="Calibri"/>
                    </a:rPr>
                    <a:t>“f”</a:t>
                  </a:r>
                </a:p>
              </p:txBody>
            </p: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4B750FB-E879-402F-B5B4-5F1B4824E217}"/>
                  </a:ext>
                </a:extLst>
              </p:cNvPr>
              <p:cNvSpPr txBox="1"/>
              <p:nvPr/>
            </p:nvSpPr>
            <p:spPr>
              <a:xfrm>
                <a:off x="2825448" y="556316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GB" sz="1633" dirty="0">
                    <a:solidFill>
                      <a:prstClr val="black"/>
                    </a:solidFill>
                    <a:latin typeface="Calibri"/>
                  </a:rPr>
                  <a:t>1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66DE1A8-FD86-4864-A5E7-91A76AB60A92}"/>
                  </a:ext>
                </a:extLst>
              </p:cNvPr>
              <p:cNvSpPr txBox="1"/>
              <p:nvPr/>
            </p:nvSpPr>
            <p:spPr>
              <a:xfrm>
                <a:off x="3130025" y="556159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GB" sz="1633" dirty="0">
                    <a:solidFill>
                      <a:prstClr val="black"/>
                    </a:solidFill>
                    <a:latin typeface="Calibri"/>
                  </a:rPr>
                  <a:t>2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46CCE0C-E2AF-4463-A633-A121D1F4EC57}"/>
                  </a:ext>
                </a:extLst>
              </p:cNvPr>
              <p:cNvSpPr txBox="1"/>
              <p:nvPr/>
            </p:nvSpPr>
            <p:spPr>
              <a:xfrm>
                <a:off x="3434378" y="556159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GB" sz="1633" dirty="0">
                    <a:solidFill>
                      <a:prstClr val="black"/>
                    </a:solidFill>
                    <a:latin typeface="Calibri"/>
                  </a:rPr>
                  <a:t>3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4CE0806-D2BE-4E69-8FBA-6778F15DF936}"/>
                  </a:ext>
                </a:extLst>
              </p:cNvPr>
              <p:cNvSpPr txBox="1"/>
              <p:nvPr/>
            </p:nvSpPr>
            <p:spPr>
              <a:xfrm>
                <a:off x="3751880" y="556159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GB" sz="1633" dirty="0">
                    <a:solidFill>
                      <a:prstClr val="black"/>
                    </a:solidFill>
                    <a:latin typeface="Calibri"/>
                  </a:rPr>
                  <a:t>4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AA52471-3729-41EE-984F-0B47C42CE9DE}"/>
                </a:ext>
              </a:extLst>
            </p:cNvPr>
            <p:cNvGrpSpPr/>
            <p:nvPr/>
          </p:nvGrpSpPr>
          <p:grpSpPr>
            <a:xfrm>
              <a:off x="4416997" y="556159"/>
              <a:ext cx="1240593" cy="573829"/>
              <a:chOff x="4754344" y="556159"/>
              <a:chExt cx="1240593" cy="57382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C1A2B0B8-9A3D-495C-92DC-7B7CEBD0090B}"/>
                  </a:ext>
                </a:extLst>
              </p:cNvPr>
              <p:cNvGrpSpPr/>
              <p:nvPr/>
            </p:nvGrpSpPr>
            <p:grpSpPr>
              <a:xfrm>
                <a:off x="4754344" y="860420"/>
                <a:ext cx="1240593" cy="269568"/>
                <a:chOff x="1196340" y="1104900"/>
                <a:chExt cx="1367668" cy="297180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29F68B6D-7A58-49E0-96F6-60CC4075ED0D}"/>
                    </a:ext>
                  </a:extLst>
                </p:cNvPr>
                <p:cNvSpPr/>
                <p:nvPr/>
              </p:nvSpPr>
              <p:spPr>
                <a:xfrm>
                  <a:off x="1196340" y="1104900"/>
                  <a:ext cx="342900" cy="29718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GB" sz="700" dirty="0">
                      <a:solidFill>
                        <a:prstClr val="white"/>
                      </a:solidFill>
                      <a:latin typeface="Calibri"/>
                    </a:rPr>
                    <a:t>1</a:t>
                  </a: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4000B45B-19D1-425A-8D41-11BDECB87293}"/>
                    </a:ext>
                  </a:extLst>
                </p:cNvPr>
                <p:cNvSpPr/>
                <p:nvPr/>
              </p:nvSpPr>
              <p:spPr>
                <a:xfrm>
                  <a:off x="1539240" y="1104900"/>
                  <a:ext cx="342900" cy="29718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GB" sz="700" dirty="0">
                      <a:solidFill>
                        <a:prstClr val="white"/>
                      </a:solidFill>
                      <a:latin typeface="Calibri"/>
                    </a:rPr>
                    <a:t>2</a:t>
                  </a: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3BFC443-EE0E-4D33-B96E-66D6E0A5327B}"/>
                    </a:ext>
                  </a:extLst>
                </p:cNvPr>
                <p:cNvSpPr/>
                <p:nvPr/>
              </p:nvSpPr>
              <p:spPr>
                <a:xfrm>
                  <a:off x="1880174" y="1104900"/>
                  <a:ext cx="342900" cy="29718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GB" sz="700" dirty="0">
                      <a:solidFill>
                        <a:prstClr val="white"/>
                      </a:solidFill>
                      <a:latin typeface="Calibri"/>
                    </a:rPr>
                    <a:t>1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44BF39FA-1E22-4083-9482-7D380D60319A}"/>
                    </a:ext>
                  </a:extLst>
                </p:cNvPr>
                <p:cNvSpPr/>
                <p:nvPr/>
              </p:nvSpPr>
              <p:spPr>
                <a:xfrm>
                  <a:off x="2221108" y="1104900"/>
                  <a:ext cx="342900" cy="29718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GB" sz="700" dirty="0">
                      <a:solidFill>
                        <a:prstClr val="white"/>
                      </a:solidFill>
                      <a:latin typeface="Calibri"/>
                    </a:rPr>
                    <a:t>4</a:t>
                  </a: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D1DD5A2-3CA5-4E47-A9FD-DC3C8B1CF534}"/>
                  </a:ext>
                </a:extLst>
              </p:cNvPr>
              <p:cNvSpPr txBox="1"/>
              <p:nvPr/>
            </p:nvSpPr>
            <p:spPr>
              <a:xfrm>
                <a:off x="4757465" y="556316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GB" sz="1633" dirty="0">
                    <a:solidFill>
                      <a:prstClr val="black"/>
                    </a:solidFill>
                    <a:latin typeface="Calibri"/>
                  </a:rPr>
                  <a:t>1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D4AA701-80A6-4567-AB67-CC5A11FC5F17}"/>
                  </a:ext>
                </a:extLst>
              </p:cNvPr>
              <p:cNvSpPr txBox="1"/>
              <p:nvPr/>
            </p:nvSpPr>
            <p:spPr>
              <a:xfrm>
                <a:off x="5062042" y="556159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GB" sz="1633" dirty="0">
                    <a:solidFill>
                      <a:prstClr val="black"/>
                    </a:solidFill>
                    <a:latin typeface="Calibri"/>
                  </a:rPr>
                  <a:t>2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EDC113F-F57F-4BEE-989F-1E04479038E6}"/>
                  </a:ext>
                </a:extLst>
              </p:cNvPr>
              <p:cNvSpPr txBox="1"/>
              <p:nvPr/>
            </p:nvSpPr>
            <p:spPr>
              <a:xfrm>
                <a:off x="5366395" y="556159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GB" sz="1633" dirty="0">
                    <a:solidFill>
                      <a:prstClr val="black"/>
                    </a:solidFill>
                    <a:latin typeface="Calibri"/>
                  </a:rPr>
                  <a:t>3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749CE49-624F-48E6-BC5E-AB38C79F826A}"/>
                  </a:ext>
                </a:extLst>
              </p:cNvPr>
              <p:cNvSpPr txBox="1"/>
              <p:nvPr/>
            </p:nvSpPr>
            <p:spPr>
              <a:xfrm>
                <a:off x="5683897" y="556159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GB" sz="1633" dirty="0">
                    <a:solidFill>
                      <a:prstClr val="black"/>
                    </a:solidFill>
                    <a:latin typeface="Calibri"/>
                  </a:rPr>
                  <a:t>4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8457D8A-0723-49CC-92C5-B82AA9012E7D}"/>
                </a:ext>
              </a:extLst>
            </p:cNvPr>
            <p:cNvGrpSpPr/>
            <p:nvPr/>
          </p:nvGrpSpPr>
          <p:grpSpPr>
            <a:xfrm>
              <a:off x="6680587" y="557012"/>
              <a:ext cx="1246589" cy="572976"/>
              <a:chOff x="6680587" y="557012"/>
              <a:chExt cx="1246589" cy="572976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B477E7E4-5C6E-44DF-BE25-A6D6103C63D6}"/>
                  </a:ext>
                </a:extLst>
              </p:cNvPr>
              <p:cNvGrpSpPr/>
              <p:nvPr/>
            </p:nvGrpSpPr>
            <p:grpSpPr>
              <a:xfrm>
                <a:off x="6686583" y="860420"/>
                <a:ext cx="1240593" cy="269568"/>
                <a:chOff x="1196340" y="1104900"/>
                <a:chExt cx="1367668" cy="297180"/>
              </a:xfrm>
              <a:solidFill>
                <a:srgbClr val="FFFF00"/>
              </a:solidFill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7008499-A4D5-4C5D-B2E9-3E381BC82C62}"/>
                    </a:ext>
                  </a:extLst>
                </p:cNvPr>
                <p:cNvSpPr/>
                <p:nvPr/>
              </p:nvSpPr>
              <p:spPr>
                <a:xfrm>
                  <a:off x="1196340" y="1104900"/>
                  <a:ext cx="342900" cy="29718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GB" sz="1633" dirty="0">
                      <a:solidFill>
                        <a:prstClr val="black"/>
                      </a:solidFill>
                      <a:latin typeface="Calibri"/>
                    </a:rPr>
                    <a:t>T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F026CB9F-729B-4A32-8D4E-FB7AB2838173}"/>
                    </a:ext>
                  </a:extLst>
                </p:cNvPr>
                <p:cNvSpPr/>
                <p:nvPr/>
              </p:nvSpPr>
              <p:spPr>
                <a:xfrm>
                  <a:off x="1539240" y="1104900"/>
                  <a:ext cx="342900" cy="29718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GB" sz="1633" dirty="0">
                      <a:solidFill>
                        <a:prstClr val="black"/>
                      </a:solidFill>
                      <a:latin typeface="Calibri"/>
                    </a:rPr>
                    <a:t>F</a:t>
                  </a: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8E076350-8319-43AC-BF7B-289EF25BBEA0}"/>
                    </a:ext>
                  </a:extLst>
                </p:cNvPr>
                <p:cNvSpPr/>
                <p:nvPr/>
              </p:nvSpPr>
              <p:spPr>
                <a:xfrm>
                  <a:off x="1880174" y="1104900"/>
                  <a:ext cx="342900" cy="29718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GB" sz="1633" dirty="0">
                      <a:solidFill>
                        <a:prstClr val="black"/>
                      </a:solidFill>
                      <a:latin typeface="Calibri"/>
                    </a:rPr>
                    <a:t>T</a:t>
                  </a: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C72C3F57-2F01-4269-AFB7-BDF543DB06A7}"/>
                    </a:ext>
                  </a:extLst>
                </p:cNvPr>
                <p:cNvSpPr/>
                <p:nvPr/>
              </p:nvSpPr>
              <p:spPr>
                <a:xfrm>
                  <a:off x="2221108" y="1104900"/>
                  <a:ext cx="342900" cy="29718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GB" sz="1633" dirty="0">
                      <a:solidFill>
                        <a:prstClr val="black"/>
                      </a:solidFill>
                      <a:latin typeface="Calibri"/>
                    </a:rPr>
                    <a:t>T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A3F6ED9-17FE-40D6-BD85-7BCB2D7A10EF}"/>
                  </a:ext>
                </a:extLst>
              </p:cNvPr>
              <p:cNvSpPr txBox="1"/>
              <p:nvPr/>
            </p:nvSpPr>
            <p:spPr>
              <a:xfrm>
                <a:off x="6680587" y="557169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GB" sz="1633" dirty="0">
                    <a:solidFill>
                      <a:prstClr val="black"/>
                    </a:solidFill>
                    <a:latin typeface="Calibri"/>
                  </a:rPr>
                  <a:t>1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08E983D-1C66-43F4-9BFA-7B28097FF1DF}"/>
                  </a:ext>
                </a:extLst>
              </p:cNvPr>
              <p:cNvSpPr txBox="1"/>
              <p:nvPr/>
            </p:nvSpPr>
            <p:spPr>
              <a:xfrm>
                <a:off x="6985164" y="557012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GB" sz="1633" dirty="0">
                    <a:solidFill>
                      <a:prstClr val="black"/>
                    </a:solidFill>
                    <a:latin typeface="Calibri"/>
                  </a:rPr>
                  <a:t>2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FA393C7-9332-4A1A-BBDE-B9BE0BD894EA}"/>
                  </a:ext>
                </a:extLst>
              </p:cNvPr>
              <p:cNvSpPr txBox="1"/>
              <p:nvPr/>
            </p:nvSpPr>
            <p:spPr>
              <a:xfrm>
                <a:off x="7289517" y="557012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GB" sz="1633" dirty="0">
                    <a:solidFill>
                      <a:prstClr val="black"/>
                    </a:solidFill>
                    <a:latin typeface="Calibri"/>
                  </a:rPr>
                  <a:t>3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3C8E8D4-1DDD-41C8-AFFF-32BC2274BA4E}"/>
                  </a:ext>
                </a:extLst>
              </p:cNvPr>
              <p:cNvSpPr txBox="1"/>
              <p:nvPr/>
            </p:nvSpPr>
            <p:spPr>
              <a:xfrm>
                <a:off x="7607019" y="557012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GB" sz="1633" dirty="0">
                    <a:solidFill>
                      <a:prstClr val="black"/>
                    </a:solidFill>
                    <a:latin typeface="Calibri"/>
                  </a:rPr>
                  <a:t>4</a:t>
                </a:r>
              </a:p>
            </p:txBody>
          </p:sp>
        </p:grpSp>
      </p:grpSp>
      <p:sp>
        <p:nvSpPr>
          <p:cNvPr id="56" name="Right Arrow 55"/>
          <p:cNvSpPr/>
          <p:nvPr/>
        </p:nvSpPr>
        <p:spPr>
          <a:xfrm>
            <a:off x="7747029" y="5299337"/>
            <a:ext cx="756024" cy="2302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3536203" y="5580828"/>
            <a:ext cx="162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Vectors</a:t>
            </a:r>
            <a:endParaRPr lang="en-GB" dirty="0"/>
          </a:p>
        </p:txBody>
      </p:sp>
      <p:sp>
        <p:nvSpPr>
          <p:cNvPr id="58" name="TextBox 57"/>
          <p:cNvSpPr txBox="1"/>
          <p:nvPr/>
        </p:nvSpPr>
        <p:spPr>
          <a:xfrm>
            <a:off x="9294943" y="6104702"/>
            <a:ext cx="162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Data frame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730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Extra slides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64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ound Same Side Corner Rectangle 96"/>
          <p:cNvSpPr/>
          <p:nvPr/>
        </p:nvSpPr>
        <p:spPr>
          <a:xfrm>
            <a:off x="2929812" y="5831632"/>
            <a:ext cx="870040" cy="449777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154" y="2640220"/>
            <a:ext cx="10412932" cy="34163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Incubate serum </a:t>
            </a:r>
            <a:r>
              <a:rPr lang="en-GB" dirty="0"/>
              <a:t>from Vi vaccinated individuals </a:t>
            </a:r>
            <a:r>
              <a:rPr lang="en-GB" dirty="0" smtClean="0"/>
              <a:t>on </a:t>
            </a:r>
            <a:r>
              <a:rPr lang="en-GB" dirty="0"/>
              <a:t>a Vi (typhoid antigen) coated plate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After the incubation</a:t>
            </a:r>
            <a:r>
              <a:rPr lang="en-GB" dirty="0" smtClean="0"/>
              <a:t>, measure </a:t>
            </a:r>
            <a:r>
              <a:rPr lang="en-GB" dirty="0"/>
              <a:t>concentration of Vi in </a:t>
            </a:r>
            <a:r>
              <a:rPr lang="en-GB" dirty="0" smtClean="0"/>
              <a:t> </a:t>
            </a:r>
            <a:r>
              <a:rPr lang="en-GB" dirty="0"/>
              <a:t>supernatant using an ELISA – this is the </a:t>
            </a:r>
            <a:r>
              <a:rPr lang="en-GB" dirty="0" smtClean="0"/>
              <a:t>Vi antibody that </a:t>
            </a:r>
            <a:r>
              <a:rPr lang="en-GB" dirty="0"/>
              <a:t>we didn’t capture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difference between pre purification and post purification (supernatant) concentrations is therefore the amount of Vi antibody that has been bound to the plate </a:t>
            </a:r>
          </a:p>
          <a:p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 Purification </a:t>
            </a:r>
            <a:r>
              <a:rPr lang="en-GB" dirty="0" smtClean="0"/>
              <a:t>Experiment – Data set</a:t>
            </a:r>
            <a:endParaRPr lang="en-GB" dirty="0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952" y="5188846"/>
            <a:ext cx="4196256" cy="1595833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7292074" y="4927236"/>
            <a:ext cx="1931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ELISA on unbound antibody </a:t>
            </a:r>
            <a:endParaRPr lang="en-GB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678721" y="5713983"/>
            <a:ext cx="2170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Initial Vi IgA concentration measured using ELISA (Pre purification)</a:t>
            </a:r>
            <a:endParaRPr lang="en-GB" sz="1400" dirty="0"/>
          </a:p>
        </p:txBody>
      </p:sp>
      <p:grpSp>
        <p:nvGrpSpPr>
          <p:cNvPr id="152" name="Group 151"/>
          <p:cNvGrpSpPr/>
          <p:nvPr/>
        </p:nvGrpSpPr>
        <p:grpSpPr>
          <a:xfrm>
            <a:off x="7598165" y="5819032"/>
            <a:ext cx="3993014" cy="910428"/>
            <a:chOff x="7598165" y="5819032"/>
            <a:chExt cx="3993014" cy="910428"/>
          </a:xfrm>
        </p:grpSpPr>
        <p:grpSp>
          <p:nvGrpSpPr>
            <p:cNvPr id="99" name="Group 98"/>
            <p:cNvGrpSpPr/>
            <p:nvPr/>
          </p:nvGrpSpPr>
          <p:grpSpPr>
            <a:xfrm>
              <a:off x="7616863" y="5819032"/>
              <a:ext cx="1606343" cy="502858"/>
              <a:chOff x="2391508" y="5584874"/>
              <a:chExt cx="1982466" cy="555940"/>
            </a:xfrm>
          </p:grpSpPr>
          <p:sp>
            <p:nvSpPr>
              <p:cNvPr id="100" name="Round Same Side Corner Rectangle 99"/>
              <p:cNvSpPr/>
              <p:nvPr/>
            </p:nvSpPr>
            <p:spPr>
              <a:xfrm>
                <a:off x="3389236" y="5584874"/>
                <a:ext cx="984738" cy="520504"/>
              </a:xfrm>
              <a:prstGeom prst="round2Same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2391508" y="5584874"/>
                <a:ext cx="1910373" cy="555940"/>
                <a:chOff x="2391508" y="5584874"/>
                <a:chExt cx="1910373" cy="555940"/>
              </a:xfrm>
            </p:grpSpPr>
            <p:sp>
              <p:nvSpPr>
                <p:cNvPr id="102" name="Round Same Side Corner Rectangle 101"/>
                <p:cNvSpPr/>
                <p:nvPr/>
              </p:nvSpPr>
              <p:spPr>
                <a:xfrm>
                  <a:off x="2391508" y="5584874"/>
                  <a:ext cx="984738" cy="520504"/>
                </a:xfrm>
                <a:prstGeom prst="round2Same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3" name="Isosceles Triangle 102"/>
                <p:cNvSpPr/>
                <p:nvPr/>
              </p:nvSpPr>
              <p:spPr>
                <a:xfrm>
                  <a:off x="2588455" y="5873454"/>
                  <a:ext cx="295422" cy="231924"/>
                </a:xfrm>
                <a:prstGeom prst="triangl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4" name="Isosceles Triangle 103"/>
                <p:cNvSpPr/>
                <p:nvPr/>
              </p:nvSpPr>
              <p:spPr>
                <a:xfrm>
                  <a:off x="2933113" y="5873454"/>
                  <a:ext cx="295422" cy="231924"/>
                </a:xfrm>
                <a:prstGeom prst="triangl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5" name="Isosceles Triangle 104"/>
                <p:cNvSpPr/>
                <p:nvPr/>
              </p:nvSpPr>
              <p:spPr>
                <a:xfrm>
                  <a:off x="3425482" y="5873454"/>
                  <a:ext cx="295422" cy="231924"/>
                </a:xfrm>
                <a:prstGeom prst="triangl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6" name="Isosceles Triangle 105"/>
                <p:cNvSpPr/>
                <p:nvPr/>
              </p:nvSpPr>
              <p:spPr>
                <a:xfrm>
                  <a:off x="3661114" y="5873454"/>
                  <a:ext cx="295422" cy="231924"/>
                </a:xfrm>
                <a:prstGeom prst="triangl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7" name="Isosceles Triangle 106"/>
                <p:cNvSpPr/>
                <p:nvPr/>
              </p:nvSpPr>
              <p:spPr>
                <a:xfrm>
                  <a:off x="3984671" y="5873454"/>
                  <a:ext cx="295422" cy="231924"/>
                </a:xfrm>
                <a:prstGeom prst="triangl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108" name="Group 11"/>
                <p:cNvGrpSpPr>
                  <a:grpSpLocks noChangeAspect="1"/>
                </p:cNvGrpSpPr>
                <p:nvPr/>
              </p:nvGrpSpPr>
              <p:grpSpPr bwMode="auto">
                <a:xfrm rot="9059689" flipH="1">
                  <a:off x="2438027" y="5709486"/>
                  <a:ext cx="380218" cy="369058"/>
                  <a:chOff x="1392" y="714"/>
                  <a:chExt cx="2964" cy="2877"/>
                </a:xfrm>
              </p:grpSpPr>
              <p:grpSp>
                <p:nvGrpSpPr>
                  <p:cNvPr id="144" name="Group 9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928" y="714"/>
                    <a:ext cx="1428" cy="2877"/>
                    <a:chOff x="2928" y="714"/>
                    <a:chExt cx="1428" cy="2877"/>
                  </a:xfrm>
                </p:grpSpPr>
                <p:sp>
                  <p:nvSpPr>
                    <p:cNvPr id="148" name="Freeform 4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3301" y="925"/>
                      <a:ext cx="1055" cy="1043"/>
                    </a:xfrm>
                    <a:custGeom>
                      <a:avLst/>
                      <a:gdLst>
                        <a:gd name="T0" fmla="*/ 9900 w 492"/>
                        <a:gd name="T1" fmla="*/ 515 h 486"/>
                        <a:gd name="T2" fmla="*/ 8116 w 492"/>
                        <a:gd name="T3" fmla="*/ 515 h 486"/>
                        <a:gd name="T4" fmla="*/ 502 w 492"/>
                        <a:gd name="T5" fmla="*/ 8142 h 486"/>
                        <a:gd name="T6" fmla="*/ 502 w 492"/>
                        <a:gd name="T7" fmla="*/ 9926 h 486"/>
                        <a:gd name="T8" fmla="*/ 1398 w 492"/>
                        <a:gd name="T9" fmla="*/ 10308 h 486"/>
                        <a:gd name="T10" fmla="*/ 2286 w 492"/>
                        <a:gd name="T11" fmla="*/ 9926 h 486"/>
                        <a:gd name="T12" fmla="*/ 9900 w 492"/>
                        <a:gd name="T13" fmla="*/ 2294 h 486"/>
                        <a:gd name="T14" fmla="*/ 9900 w 492"/>
                        <a:gd name="T15" fmla="*/ 515 h 48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492" h="486">
                          <a:moveTo>
                            <a:pt x="468" y="24"/>
                          </a:moveTo>
                          <a:cubicBezTo>
                            <a:pt x="445" y="0"/>
                            <a:pt x="407" y="0"/>
                            <a:pt x="384" y="24"/>
                          </a:cubicBezTo>
                          <a:cubicBezTo>
                            <a:pt x="24" y="384"/>
                            <a:pt x="24" y="384"/>
                            <a:pt x="24" y="384"/>
                          </a:cubicBezTo>
                          <a:cubicBezTo>
                            <a:pt x="0" y="407"/>
                            <a:pt x="0" y="445"/>
                            <a:pt x="24" y="468"/>
                          </a:cubicBezTo>
                          <a:cubicBezTo>
                            <a:pt x="35" y="480"/>
                            <a:pt x="51" y="486"/>
                            <a:pt x="66" y="486"/>
                          </a:cubicBezTo>
                          <a:cubicBezTo>
                            <a:pt x="81" y="486"/>
                            <a:pt x="97" y="480"/>
                            <a:pt x="108" y="468"/>
                          </a:cubicBezTo>
                          <a:cubicBezTo>
                            <a:pt x="468" y="108"/>
                            <a:pt x="468" y="108"/>
                            <a:pt x="468" y="108"/>
                          </a:cubicBezTo>
                          <a:cubicBezTo>
                            <a:pt x="492" y="85"/>
                            <a:pt x="492" y="47"/>
                            <a:pt x="468" y="24"/>
                          </a:cubicBezTo>
                          <a:close/>
                        </a:path>
                      </a:pathLst>
                    </a:custGeom>
                    <a:solidFill>
                      <a:srgbClr val="FFF5EE"/>
                    </a:solidFill>
                    <a:ln w="6350" cap="flat">
                      <a:solidFill>
                        <a:srgbClr val="FF660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9" name="Freeform 5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2928" y="714"/>
                      <a:ext cx="1213" cy="2877"/>
                    </a:xfrm>
                    <a:custGeom>
                      <a:avLst/>
                      <a:gdLst>
                        <a:gd name="T0" fmla="*/ 11436 w 566"/>
                        <a:gd name="T1" fmla="*/ 2295 h 1340"/>
                        <a:gd name="T2" fmla="*/ 11436 w 566"/>
                        <a:gd name="T3" fmla="*/ 515 h 1340"/>
                        <a:gd name="T4" fmla="*/ 9668 w 566"/>
                        <a:gd name="T5" fmla="*/ 515 h 1340"/>
                        <a:gd name="T6" fmla="*/ 386 w 566"/>
                        <a:gd name="T7" fmla="*/ 9855 h 1340"/>
                        <a:gd name="T8" fmla="*/ 386 w 566"/>
                        <a:gd name="T9" fmla="*/ 9855 h 1340"/>
                        <a:gd name="T10" fmla="*/ 294 w 566"/>
                        <a:gd name="T11" fmla="*/ 9947 h 1340"/>
                        <a:gd name="T12" fmla="*/ 257 w 566"/>
                        <a:gd name="T13" fmla="*/ 9984 h 1340"/>
                        <a:gd name="T14" fmla="*/ 206 w 566"/>
                        <a:gd name="T15" fmla="*/ 10054 h 1340"/>
                        <a:gd name="T16" fmla="*/ 165 w 566"/>
                        <a:gd name="T17" fmla="*/ 10095 h 1340"/>
                        <a:gd name="T18" fmla="*/ 148 w 566"/>
                        <a:gd name="T19" fmla="*/ 10155 h 1340"/>
                        <a:gd name="T20" fmla="*/ 129 w 566"/>
                        <a:gd name="T21" fmla="*/ 10205 h 1340"/>
                        <a:gd name="T22" fmla="*/ 109 w 566"/>
                        <a:gd name="T23" fmla="*/ 10261 h 1340"/>
                        <a:gd name="T24" fmla="*/ 88 w 566"/>
                        <a:gd name="T25" fmla="*/ 10321 h 1340"/>
                        <a:gd name="T26" fmla="*/ 60 w 566"/>
                        <a:gd name="T27" fmla="*/ 10389 h 1340"/>
                        <a:gd name="T28" fmla="*/ 41 w 566"/>
                        <a:gd name="T29" fmla="*/ 10432 h 1340"/>
                        <a:gd name="T30" fmla="*/ 19 w 566"/>
                        <a:gd name="T31" fmla="*/ 10501 h 1340"/>
                        <a:gd name="T32" fmla="*/ 19 w 566"/>
                        <a:gd name="T33" fmla="*/ 10578 h 1340"/>
                        <a:gd name="T34" fmla="*/ 0 w 566"/>
                        <a:gd name="T35" fmla="*/ 10630 h 1340"/>
                        <a:gd name="T36" fmla="*/ 0 w 566"/>
                        <a:gd name="T37" fmla="*/ 10750 h 1340"/>
                        <a:gd name="T38" fmla="*/ 0 w 566"/>
                        <a:gd name="T39" fmla="*/ 27196 h 1340"/>
                        <a:gd name="T40" fmla="*/ 1267 w 566"/>
                        <a:gd name="T41" fmla="*/ 28474 h 1340"/>
                        <a:gd name="T42" fmla="*/ 2531 w 566"/>
                        <a:gd name="T43" fmla="*/ 27196 h 1340"/>
                        <a:gd name="T44" fmla="*/ 2531 w 566"/>
                        <a:gd name="T45" fmla="*/ 11285 h 1340"/>
                        <a:gd name="T46" fmla="*/ 11436 w 566"/>
                        <a:gd name="T47" fmla="*/ 2295 h 1340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</a:gdLst>
                      <a:ahLst/>
                      <a:cxnLst>
                        <a:cxn ang="T48">
                          <a:pos x="T0" y="T1"/>
                        </a:cxn>
                        <a:cxn ang="T49">
                          <a:pos x="T2" y="T3"/>
                        </a:cxn>
                        <a:cxn ang="T50">
                          <a:pos x="T4" y="T5"/>
                        </a:cxn>
                        <a:cxn ang="T51">
                          <a:pos x="T6" y="T7"/>
                        </a:cxn>
                        <a:cxn ang="T52">
                          <a:pos x="T8" y="T9"/>
                        </a:cxn>
                        <a:cxn ang="T53">
                          <a:pos x="T10" y="T11"/>
                        </a:cxn>
                        <a:cxn ang="T54">
                          <a:pos x="T12" y="T13"/>
                        </a:cxn>
                        <a:cxn ang="T55">
                          <a:pos x="T14" y="T15"/>
                        </a:cxn>
                        <a:cxn ang="T56">
                          <a:pos x="T16" y="T17"/>
                        </a:cxn>
                        <a:cxn ang="T57">
                          <a:pos x="T18" y="T19"/>
                        </a:cxn>
                        <a:cxn ang="T58">
                          <a:pos x="T20" y="T21"/>
                        </a:cxn>
                        <a:cxn ang="T59">
                          <a:pos x="T22" y="T23"/>
                        </a:cxn>
                        <a:cxn ang="T60">
                          <a:pos x="T24" y="T25"/>
                        </a:cxn>
                        <a:cxn ang="T61">
                          <a:pos x="T26" y="T27"/>
                        </a:cxn>
                        <a:cxn ang="T62">
                          <a:pos x="T28" y="T29"/>
                        </a:cxn>
                        <a:cxn ang="T63">
                          <a:pos x="T30" y="T31"/>
                        </a:cxn>
                        <a:cxn ang="T64">
                          <a:pos x="T32" y="T33"/>
                        </a:cxn>
                        <a:cxn ang="T65">
                          <a:pos x="T34" y="T35"/>
                        </a:cxn>
                        <a:cxn ang="T66">
                          <a:pos x="T36" y="T37"/>
                        </a:cxn>
                        <a:cxn ang="T67">
                          <a:pos x="T38" y="T39"/>
                        </a:cxn>
                        <a:cxn ang="T68">
                          <a:pos x="T40" y="T41"/>
                        </a:cxn>
                        <a:cxn ang="T69">
                          <a:pos x="T42" y="T43"/>
                        </a:cxn>
                        <a:cxn ang="T70">
                          <a:pos x="T44" y="T45"/>
                        </a:cxn>
                        <a:cxn ang="T71">
                          <a:pos x="T46" y="T47"/>
                        </a:cxn>
                      </a:cxnLst>
                      <a:rect l="0" t="0" r="r" b="b"/>
                      <a:pathLst>
                        <a:path w="566" h="1340">
                          <a:moveTo>
                            <a:pt x="542" y="108"/>
                          </a:moveTo>
                          <a:cubicBezTo>
                            <a:pt x="566" y="85"/>
                            <a:pt x="566" y="47"/>
                            <a:pt x="542" y="24"/>
                          </a:cubicBezTo>
                          <a:cubicBezTo>
                            <a:pt x="519" y="0"/>
                            <a:pt x="481" y="0"/>
                            <a:pt x="458" y="24"/>
                          </a:cubicBezTo>
                          <a:cubicBezTo>
                            <a:pt x="18" y="464"/>
                            <a:pt x="18" y="464"/>
                            <a:pt x="18" y="464"/>
                          </a:cubicBezTo>
                          <a:cubicBezTo>
                            <a:pt x="18" y="464"/>
                            <a:pt x="18" y="464"/>
                            <a:pt x="18" y="464"/>
                          </a:cubicBezTo>
                          <a:cubicBezTo>
                            <a:pt x="16" y="465"/>
                            <a:pt x="15" y="466"/>
                            <a:pt x="14" y="468"/>
                          </a:cubicBezTo>
                          <a:cubicBezTo>
                            <a:pt x="13" y="469"/>
                            <a:pt x="13" y="469"/>
                            <a:pt x="12" y="470"/>
                          </a:cubicBezTo>
                          <a:cubicBezTo>
                            <a:pt x="11" y="471"/>
                            <a:pt x="11" y="472"/>
                            <a:pt x="10" y="473"/>
                          </a:cubicBezTo>
                          <a:cubicBezTo>
                            <a:pt x="10" y="474"/>
                            <a:pt x="9" y="474"/>
                            <a:pt x="8" y="475"/>
                          </a:cubicBezTo>
                          <a:cubicBezTo>
                            <a:pt x="8" y="476"/>
                            <a:pt x="8" y="477"/>
                            <a:pt x="7" y="478"/>
                          </a:cubicBezTo>
                          <a:cubicBezTo>
                            <a:pt x="7" y="479"/>
                            <a:pt x="6" y="480"/>
                            <a:pt x="6" y="480"/>
                          </a:cubicBezTo>
                          <a:cubicBezTo>
                            <a:pt x="5" y="481"/>
                            <a:pt x="5" y="482"/>
                            <a:pt x="5" y="483"/>
                          </a:cubicBezTo>
                          <a:cubicBezTo>
                            <a:pt x="4" y="484"/>
                            <a:pt x="4" y="485"/>
                            <a:pt x="4" y="486"/>
                          </a:cubicBezTo>
                          <a:cubicBezTo>
                            <a:pt x="3" y="487"/>
                            <a:pt x="3" y="488"/>
                            <a:pt x="3" y="489"/>
                          </a:cubicBezTo>
                          <a:cubicBezTo>
                            <a:pt x="2" y="490"/>
                            <a:pt x="2" y="490"/>
                            <a:pt x="2" y="491"/>
                          </a:cubicBezTo>
                          <a:cubicBezTo>
                            <a:pt x="2" y="492"/>
                            <a:pt x="1" y="493"/>
                            <a:pt x="1" y="494"/>
                          </a:cubicBezTo>
                          <a:cubicBezTo>
                            <a:pt x="1" y="495"/>
                            <a:pt x="1" y="497"/>
                            <a:pt x="1" y="498"/>
                          </a:cubicBezTo>
                          <a:cubicBezTo>
                            <a:pt x="1" y="498"/>
                            <a:pt x="0" y="499"/>
                            <a:pt x="0" y="500"/>
                          </a:cubicBezTo>
                          <a:cubicBezTo>
                            <a:pt x="0" y="502"/>
                            <a:pt x="0" y="504"/>
                            <a:pt x="0" y="506"/>
                          </a:cubicBezTo>
                          <a:cubicBezTo>
                            <a:pt x="0" y="1280"/>
                            <a:pt x="0" y="1280"/>
                            <a:pt x="0" y="1280"/>
                          </a:cubicBezTo>
                          <a:cubicBezTo>
                            <a:pt x="0" y="1313"/>
                            <a:pt x="27" y="1340"/>
                            <a:pt x="60" y="1340"/>
                          </a:cubicBezTo>
                          <a:cubicBezTo>
                            <a:pt x="93" y="1340"/>
                            <a:pt x="120" y="1313"/>
                            <a:pt x="120" y="1280"/>
                          </a:cubicBezTo>
                          <a:cubicBezTo>
                            <a:pt x="120" y="531"/>
                            <a:pt x="120" y="531"/>
                            <a:pt x="120" y="531"/>
                          </a:cubicBezTo>
                          <a:lnTo>
                            <a:pt x="542" y="108"/>
                          </a:lnTo>
                          <a:close/>
                        </a:path>
                      </a:pathLst>
                    </a:custGeom>
                    <a:solidFill>
                      <a:srgbClr val="FFF5EE"/>
                    </a:solidFill>
                    <a:ln w="6350" cap="flat">
                      <a:solidFill>
                        <a:srgbClr val="FF660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145" name="Group 10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92" y="714"/>
                    <a:ext cx="1428" cy="2877"/>
                    <a:chOff x="1392" y="714"/>
                    <a:chExt cx="1428" cy="2877"/>
                  </a:xfrm>
                </p:grpSpPr>
                <p:sp>
                  <p:nvSpPr>
                    <p:cNvPr id="146" name="Freeform 6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1392" y="925"/>
                      <a:ext cx="1055" cy="1043"/>
                    </a:xfrm>
                    <a:custGeom>
                      <a:avLst/>
                      <a:gdLst>
                        <a:gd name="T0" fmla="*/ 2286 w 492"/>
                        <a:gd name="T1" fmla="*/ 515 h 486"/>
                        <a:gd name="T2" fmla="*/ 502 w 492"/>
                        <a:gd name="T3" fmla="*/ 515 h 486"/>
                        <a:gd name="T4" fmla="*/ 502 w 492"/>
                        <a:gd name="T5" fmla="*/ 2294 h 486"/>
                        <a:gd name="T6" fmla="*/ 8116 w 492"/>
                        <a:gd name="T7" fmla="*/ 9926 h 486"/>
                        <a:gd name="T8" fmla="*/ 9004 w 492"/>
                        <a:gd name="T9" fmla="*/ 10308 h 486"/>
                        <a:gd name="T10" fmla="*/ 9900 w 492"/>
                        <a:gd name="T11" fmla="*/ 9926 h 486"/>
                        <a:gd name="T12" fmla="*/ 9900 w 492"/>
                        <a:gd name="T13" fmla="*/ 8142 h 486"/>
                        <a:gd name="T14" fmla="*/ 2286 w 492"/>
                        <a:gd name="T15" fmla="*/ 515 h 48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492" h="486">
                          <a:moveTo>
                            <a:pt x="108" y="24"/>
                          </a:moveTo>
                          <a:cubicBezTo>
                            <a:pt x="85" y="0"/>
                            <a:pt x="47" y="0"/>
                            <a:pt x="24" y="24"/>
                          </a:cubicBezTo>
                          <a:cubicBezTo>
                            <a:pt x="0" y="47"/>
                            <a:pt x="0" y="85"/>
                            <a:pt x="24" y="108"/>
                          </a:cubicBezTo>
                          <a:cubicBezTo>
                            <a:pt x="384" y="468"/>
                            <a:pt x="384" y="468"/>
                            <a:pt x="384" y="468"/>
                          </a:cubicBezTo>
                          <a:cubicBezTo>
                            <a:pt x="395" y="480"/>
                            <a:pt x="411" y="486"/>
                            <a:pt x="426" y="486"/>
                          </a:cubicBezTo>
                          <a:cubicBezTo>
                            <a:pt x="441" y="486"/>
                            <a:pt x="457" y="480"/>
                            <a:pt x="468" y="468"/>
                          </a:cubicBezTo>
                          <a:cubicBezTo>
                            <a:pt x="492" y="445"/>
                            <a:pt x="492" y="407"/>
                            <a:pt x="468" y="384"/>
                          </a:cubicBezTo>
                          <a:lnTo>
                            <a:pt x="108" y="24"/>
                          </a:lnTo>
                          <a:close/>
                        </a:path>
                      </a:pathLst>
                    </a:custGeom>
                    <a:solidFill>
                      <a:srgbClr val="FFF5EE"/>
                    </a:solidFill>
                    <a:ln w="6350" cap="flat">
                      <a:solidFill>
                        <a:srgbClr val="FF660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7" name="Freeform 7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1606" y="714"/>
                      <a:ext cx="1214" cy="2877"/>
                    </a:xfrm>
                    <a:custGeom>
                      <a:avLst/>
                      <a:gdLst>
                        <a:gd name="T0" fmla="*/ 11979 w 566"/>
                        <a:gd name="T1" fmla="*/ 10630 h 1340"/>
                        <a:gd name="T2" fmla="*/ 11962 w 566"/>
                        <a:gd name="T3" fmla="*/ 10561 h 1340"/>
                        <a:gd name="T4" fmla="*/ 11962 w 566"/>
                        <a:gd name="T5" fmla="*/ 10501 h 1340"/>
                        <a:gd name="T6" fmla="*/ 11938 w 566"/>
                        <a:gd name="T7" fmla="*/ 10432 h 1340"/>
                        <a:gd name="T8" fmla="*/ 11919 w 566"/>
                        <a:gd name="T9" fmla="*/ 10389 h 1340"/>
                        <a:gd name="T10" fmla="*/ 11893 w 566"/>
                        <a:gd name="T11" fmla="*/ 10321 h 1340"/>
                        <a:gd name="T12" fmla="*/ 11870 w 566"/>
                        <a:gd name="T13" fmla="*/ 10261 h 1340"/>
                        <a:gd name="T14" fmla="*/ 11850 w 566"/>
                        <a:gd name="T15" fmla="*/ 10205 h 1340"/>
                        <a:gd name="T16" fmla="*/ 11833 w 566"/>
                        <a:gd name="T17" fmla="*/ 10155 h 1340"/>
                        <a:gd name="T18" fmla="*/ 11810 w 566"/>
                        <a:gd name="T19" fmla="*/ 10095 h 1340"/>
                        <a:gd name="T20" fmla="*/ 11773 w 566"/>
                        <a:gd name="T21" fmla="*/ 10054 h 1340"/>
                        <a:gd name="T22" fmla="*/ 11722 w 566"/>
                        <a:gd name="T23" fmla="*/ 9984 h 1340"/>
                        <a:gd name="T24" fmla="*/ 11685 w 566"/>
                        <a:gd name="T25" fmla="*/ 9947 h 1340"/>
                        <a:gd name="T26" fmla="*/ 11625 w 566"/>
                        <a:gd name="T27" fmla="*/ 9878 h 1340"/>
                        <a:gd name="T28" fmla="*/ 11593 w 566"/>
                        <a:gd name="T29" fmla="*/ 9855 h 1340"/>
                        <a:gd name="T30" fmla="*/ 2291 w 566"/>
                        <a:gd name="T31" fmla="*/ 515 h 1340"/>
                        <a:gd name="T32" fmla="*/ 502 w 566"/>
                        <a:gd name="T33" fmla="*/ 515 h 1340"/>
                        <a:gd name="T34" fmla="*/ 502 w 566"/>
                        <a:gd name="T35" fmla="*/ 2295 h 1340"/>
                        <a:gd name="T36" fmla="*/ 9444 w 566"/>
                        <a:gd name="T37" fmla="*/ 11285 h 1340"/>
                        <a:gd name="T38" fmla="*/ 9444 w 566"/>
                        <a:gd name="T39" fmla="*/ 27196 h 1340"/>
                        <a:gd name="T40" fmla="*/ 10705 w 566"/>
                        <a:gd name="T41" fmla="*/ 28474 h 1340"/>
                        <a:gd name="T42" fmla="*/ 11979 w 566"/>
                        <a:gd name="T43" fmla="*/ 27196 h 1340"/>
                        <a:gd name="T44" fmla="*/ 11979 w 566"/>
                        <a:gd name="T45" fmla="*/ 10750 h 1340"/>
                        <a:gd name="T46" fmla="*/ 11979 w 566"/>
                        <a:gd name="T47" fmla="*/ 10726 h 1340"/>
                        <a:gd name="T48" fmla="*/ 11979 w 566"/>
                        <a:gd name="T49" fmla="*/ 10630 h 1340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</a:gdLst>
                      <a:ahLst/>
                      <a:cxnLst>
                        <a:cxn ang="T50">
                          <a:pos x="T0" y="T1"/>
                        </a:cxn>
                        <a:cxn ang="T51">
                          <a:pos x="T2" y="T3"/>
                        </a:cxn>
                        <a:cxn ang="T52">
                          <a:pos x="T4" y="T5"/>
                        </a:cxn>
                        <a:cxn ang="T53">
                          <a:pos x="T6" y="T7"/>
                        </a:cxn>
                        <a:cxn ang="T54">
                          <a:pos x="T8" y="T9"/>
                        </a:cxn>
                        <a:cxn ang="T55">
                          <a:pos x="T10" y="T11"/>
                        </a:cxn>
                        <a:cxn ang="T56">
                          <a:pos x="T12" y="T13"/>
                        </a:cxn>
                        <a:cxn ang="T57">
                          <a:pos x="T14" y="T15"/>
                        </a:cxn>
                        <a:cxn ang="T58">
                          <a:pos x="T16" y="T17"/>
                        </a:cxn>
                        <a:cxn ang="T59">
                          <a:pos x="T18" y="T19"/>
                        </a:cxn>
                        <a:cxn ang="T60">
                          <a:pos x="T20" y="T21"/>
                        </a:cxn>
                        <a:cxn ang="T61">
                          <a:pos x="T22" y="T23"/>
                        </a:cxn>
                        <a:cxn ang="T62">
                          <a:pos x="T24" y="T25"/>
                        </a:cxn>
                        <a:cxn ang="T63">
                          <a:pos x="T26" y="T27"/>
                        </a:cxn>
                        <a:cxn ang="T64">
                          <a:pos x="T28" y="T29"/>
                        </a:cxn>
                        <a:cxn ang="T65">
                          <a:pos x="T30" y="T31"/>
                        </a:cxn>
                        <a:cxn ang="T66">
                          <a:pos x="T32" y="T33"/>
                        </a:cxn>
                        <a:cxn ang="T67">
                          <a:pos x="T34" y="T35"/>
                        </a:cxn>
                        <a:cxn ang="T68">
                          <a:pos x="T36" y="T37"/>
                        </a:cxn>
                        <a:cxn ang="T69">
                          <a:pos x="T38" y="T39"/>
                        </a:cxn>
                        <a:cxn ang="T70">
                          <a:pos x="T40" y="T41"/>
                        </a:cxn>
                        <a:cxn ang="T71">
                          <a:pos x="T42" y="T43"/>
                        </a:cxn>
                        <a:cxn ang="T72">
                          <a:pos x="T44" y="T45"/>
                        </a:cxn>
                        <a:cxn ang="T73">
                          <a:pos x="T46" y="T47"/>
                        </a:cxn>
                        <a:cxn ang="T74">
                          <a:pos x="T48" y="T49"/>
                        </a:cxn>
                      </a:cxnLst>
                      <a:rect l="0" t="0" r="r" b="b"/>
                      <a:pathLst>
                        <a:path w="566" h="1340">
                          <a:moveTo>
                            <a:pt x="566" y="500"/>
                          </a:moveTo>
                          <a:cubicBezTo>
                            <a:pt x="566" y="499"/>
                            <a:pt x="565" y="498"/>
                            <a:pt x="565" y="497"/>
                          </a:cubicBezTo>
                          <a:cubicBezTo>
                            <a:pt x="565" y="496"/>
                            <a:pt x="565" y="495"/>
                            <a:pt x="565" y="494"/>
                          </a:cubicBezTo>
                          <a:cubicBezTo>
                            <a:pt x="565" y="493"/>
                            <a:pt x="564" y="492"/>
                            <a:pt x="564" y="491"/>
                          </a:cubicBezTo>
                          <a:cubicBezTo>
                            <a:pt x="564" y="490"/>
                            <a:pt x="564" y="489"/>
                            <a:pt x="563" y="489"/>
                          </a:cubicBezTo>
                          <a:cubicBezTo>
                            <a:pt x="563" y="488"/>
                            <a:pt x="563" y="487"/>
                            <a:pt x="562" y="486"/>
                          </a:cubicBezTo>
                          <a:cubicBezTo>
                            <a:pt x="562" y="485"/>
                            <a:pt x="562" y="484"/>
                            <a:pt x="561" y="483"/>
                          </a:cubicBezTo>
                          <a:cubicBezTo>
                            <a:pt x="561" y="482"/>
                            <a:pt x="561" y="481"/>
                            <a:pt x="560" y="480"/>
                          </a:cubicBezTo>
                          <a:cubicBezTo>
                            <a:pt x="560" y="480"/>
                            <a:pt x="559" y="479"/>
                            <a:pt x="559" y="478"/>
                          </a:cubicBezTo>
                          <a:cubicBezTo>
                            <a:pt x="558" y="477"/>
                            <a:pt x="558" y="476"/>
                            <a:pt x="558" y="475"/>
                          </a:cubicBezTo>
                          <a:cubicBezTo>
                            <a:pt x="557" y="474"/>
                            <a:pt x="556" y="474"/>
                            <a:pt x="556" y="473"/>
                          </a:cubicBezTo>
                          <a:cubicBezTo>
                            <a:pt x="555" y="472"/>
                            <a:pt x="555" y="471"/>
                            <a:pt x="554" y="470"/>
                          </a:cubicBezTo>
                          <a:cubicBezTo>
                            <a:pt x="554" y="470"/>
                            <a:pt x="553" y="469"/>
                            <a:pt x="552" y="468"/>
                          </a:cubicBezTo>
                          <a:cubicBezTo>
                            <a:pt x="551" y="467"/>
                            <a:pt x="550" y="466"/>
                            <a:pt x="549" y="465"/>
                          </a:cubicBezTo>
                          <a:cubicBezTo>
                            <a:pt x="549" y="464"/>
                            <a:pt x="549" y="464"/>
                            <a:pt x="548" y="464"/>
                          </a:cubicBezTo>
                          <a:cubicBezTo>
                            <a:pt x="108" y="24"/>
                            <a:pt x="108" y="24"/>
                            <a:pt x="108" y="24"/>
                          </a:cubicBezTo>
                          <a:cubicBezTo>
                            <a:pt x="85" y="0"/>
                            <a:pt x="47" y="0"/>
                            <a:pt x="24" y="24"/>
                          </a:cubicBezTo>
                          <a:cubicBezTo>
                            <a:pt x="0" y="47"/>
                            <a:pt x="0" y="85"/>
                            <a:pt x="24" y="108"/>
                          </a:cubicBezTo>
                          <a:cubicBezTo>
                            <a:pt x="446" y="531"/>
                            <a:pt x="446" y="531"/>
                            <a:pt x="446" y="531"/>
                          </a:cubicBezTo>
                          <a:cubicBezTo>
                            <a:pt x="446" y="1280"/>
                            <a:pt x="446" y="1280"/>
                            <a:pt x="446" y="1280"/>
                          </a:cubicBezTo>
                          <a:cubicBezTo>
                            <a:pt x="446" y="1313"/>
                            <a:pt x="473" y="1340"/>
                            <a:pt x="506" y="1340"/>
                          </a:cubicBezTo>
                          <a:cubicBezTo>
                            <a:pt x="539" y="1340"/>
                            <a:pt x="566" y="1313"/>
                            <a:pt x="566" y="1280"/>
                          </a:cubicBezTo>
                          <a:cubicBezTo>
                            <a:pt x="566" y="506"/>
                            <a:pt x="566" y="506"/>
                            <a:pt x="566" y="506"/>
                          </a:cubicBezTo>
                          <a:cubicBezTo>
                            <a:pt x="566" y="506"/>
                            <a:pt x="566" y="506"/>
                            <a:pt x="566" y="505"/>
                          </a:cubicBezTo>
                          <a:cubicBezTo>
                            <a:pt x="566" y="504"/>
                            <a:pt x="566" y="502"/>
                            <a:pt x="566" y="500"/>
                          </a:cubicBezTo>
                          <a:close/>
                        </a:path>
                      </a:pathLst>
                    </a:custGeom>
                    <a:solidFill>
                      <a:srgbClr val="FFF5EE"/>
                    </a:solidFill>
                    <a:ln w="6350" cap="flat">
                      <a:solidFill>
                        <a:srgbClr val="FF660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  <p:grpSp>
              <p:nvGrpSpPr>
                <p:cNvPr id="109" name="Group 11"/>
                <p:cNvGrpSpPr>
                  <a:grpSpLocks noChangeAspect="1"/>
                </p:cNvGrpSpPr>
                <p:nvPr/>
              </p:nvGrpSpPr>
              <p:grpSpPr bwMode="auto">
                <a:xfrm rot="11850357" flipH="1">
                  <a:off x="2961637" y="5671308"/>
                  <a:ext cx="320685" cy="469506"/>
                  <a:chOff x="1392" y="714"/>
                  <a:chExt cx="2964" cy="2877"/>
                </a:xfrm>
              </p:grpSpPr>
              <p:grpSp>
                <p:nvGrpSpPr>
                  <p:cNvPr id="138" name="Group 9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928" y="714"/>
                    <a:ext cx="1428" cy="2877"/>
                    <a:chOff x="2928" y="714"/>
                    <a:chExt cx="1428" cy="2877"/>
                  </a:xfrm>
                </p:grpSpPr>
                <p:sp>
                  <p:nvSpPr>
                    <p:cNvPr id="142" name="Freeform 4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3301" y="925"/>
                      <a:ext cx="1055" cy="1043"/>
                    </a:xfrm>
                    <a:custGeom>
                      <a:avLst/>
                      <a:gdLst>
                        <a:gd name="T0" fmla="*/ 9900 w 492"/>
                        <a:gd name="T1" fmla="*/ 515 h 486"/>
                        <a:gd name="T2" fmla="*/ 8116 w 492"/>
                        <a:gd name="T3" fmla="*/ 515 h 486"/>
                        <a:gd name="T4" fmla="*/ 502 w 492"/>
                        <a:gd name="T5" fmla="*/ 8142 h 486"/>
                        <a:gd name="T6" fmla="*/ 502 w 492"/>
                        <a:gd name="T7" fmla="*/ 9926 h 486"/>
                        <a:gd name="T8" fmla="*/ 1398 w 492"/>
                        <a:gd name="T9" fmla="*/ 10308 h 486"/>
                        <a:gd name="T10" fmla="*/ 2286 w 492"/>
                        <a:gd name="T11" fmla="*/ 9926 h 486"/>
                        <a:gd name="T12" fmla="*/ 9900 w 492"/>
                        <a:gd name="T13" fmla="*/ 2294 h 486"/>
                        <a:gd name="T14" fmla="*/ 9900 w 492"/>
                        <a:gd name="T15" fmla="*/ 515 h 48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492" h="486">
                          <a:moveTo>
                            <a:pt x="468" y="24"/>
                          </a:moveTo>
                          <a:cubicBezTo>
                            <a:pt x="445" y="0"/>
                            <a:pt x="407" y="0"/>
                            <a:pt x="384" y="24"/>
                          </a:cubicBezTo>
                          <a:cubicBezTo>
                            <a:pt x="24" y="384"/>
                            <a:pt x="24" y="384"/>
                            <a:pt x="24" y="384"/>
                          </a:cubicBezTo>
                          <a:cubicBezTo>
                            <a:pt x="0" y="407"/>
                            <a:pt x="0" y="445"/>
                            <a:pt x="24" y="468"/>
                          </a:cubicBezTo>
                          <a:cubicBezTo>
                            <a:pt x="35" y="480"/>
                            <a:pt x="51" y="486"/>
                            <a:pt x="66" y="486"/>
                          </a:cubicBezTo>
                          <a:cubicBezTo>
                            <a:pt x="81" y="486"/>
                            <a:pt x="97" y="480"/>
                            <a:pt x="108" y="468"/>
                          </a:cubicBezTo>
                          <a:cubicBezTo>
                            <a:pt x="468" y="108"/>
                            <a:pt x="468" y="108"/>
                            <a:pt x="468" y="108"/>
                          </a:cubicBezTo>
                          <a:cubicBezTo>
                            <a:pt x="492" y="85"/>
                            <a:pt x="492" y="47"/>
                            <a:pt x="468" y="24"/>
                          </a:cubicBezTo>
                          <a:close/>
                        </a:path>
                      </a:pathLst>
                    </a:custGeom>
                    <a:solidFill>
                      <a:srgbClr val="FFF5EE"/>
                    </a:solidFill>
                    <a:ln w="6350" cap="flat">
                      <a:solidFill>
                        <a:srgbClr val="FF660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3" name="Freeform 5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2928" y="714"/>
                      <a:ext cx="1213" cy="2877"/>
                    </a:xfrm>
                    <a:custGeom>
                      <a:avLst/>
                      <a:gdLst>
                        <a:gd name="T0" fmla="*/ 11436 w 566"/>
                        <a:gd name="T1" fmla="*/ 2295 h 1340"/>
                        <a:gd name="T2" fmla="*/ 11436 w 566"/>
                        <a:gd name="T3" fmla="*/ 515 h 1340"/>
                        <a:gd name="T4" fmla="*/ 9668 w 566"/>
                        <a:gd name="T5" fmla="*/ 515 h 1340"/>
                        <a:gd name="T6" fmla="*/ 386 w 566"/>
                        <a:gd name="T7" fmla="*/ 9855 h 1340"/>
                        <a:gd name="T8" fmla="*/ 386 w 566"/>
                        <a:gd name="T9" fmla="*/ 9855 h 1340"/>
                        <a:gd name="T10" fmla="*/ 294 w 566"/>
                        <a:gd name="T11" fmla="*/ 9947 h 1340"/>
                        <a:gd name="T12" fmla="*/ 257 w 566"/>
                        <a:gd name="T13" fmla="*/ 9984 h 1340"/>
                        <a:gd name="T14" fmla="*/ 206 w 566"/>
                        <a:gd name="T15" fmla="*/ 10054 h 1340"/>
                        <a:gd name="T16" fmla="*/ 165 w 566"/>
                        <a:gd name="T17" fmla="*/ 10095 h 1340"/>
                        <a:gd name="T18" fmla="*/ 148 w 566"/>
                        <a:gd name="T19" fmla="*/ 10155 h 1340"/>
                        <a:gd name="T20" fmla="*/ 129 w 566"/>
                        <a:gd name="T21" fmla="*/ 10205 h 1340"/>
                        <a:gd name="T22" fmla="*/ 109 w 566"/>
                        <a:gd name="T23" fmla="*/ 10261 h 1340"/>
                        <a:gd name="T24" fmla="*/ 88 w 566"/>
                        <a:gd name="T25" fmla="*/ 10321 h 1340"/>
                        <a:gd name="T26" fmla="*/ 60 w 566"/>
                        <a:gd name="T27" fmla="*/ 10389 h 1340"/>
                        <a:gd name="T28" fmla="*/ 41 w 566"/>
                        <a:gd name="T29" fmla="*/ 10432 h 1340"/>
                        <a:gd name="T30" fmla="*/ 19 w 566"/>
                        <a:gd name="T31" fmla="*/ 10501 h 1340"/>
                        <a:gd name="T32" fmla="*/ 19 w 566"/>
                        <a:gd name="T33" fmla="*/ 10578 h 1340"/>
                        <a:gd name="T34" fmla="*/ 0 w 566"/>
                        <a:gd name="T35" fmla="*/ 10630 h 1340"/>
                        <a:gd name="T36" fmla="*/ 0 w 566"/>
                        <a:gd name="T37" fmla="*/ 10750 h 1340"/>
                        <a:gd name="T38" fmla="*/ 0 w 566"/>
                        <a:gd name="T39" fmla="*/ 27196 h 1340"/>
                        <a:gd name="T40" fmla="*/ 1267 w 566"/>
                        <a:gd name="T41" fmla="*/ 28474 h 1340"/>
                        <a:gd name="T42" fmla="*/ 2531 w 566"/>
                        <a:gd name="T43" fmla="*/ 27196 h 1340"/>
                        <a:gd name="T44" fmla="*/ 2531 w 566"/>
                        <a:gd name="T45" fmla="*/ 11285 h 1340"/>
                        <a:gd name="T46" fmla="*/ 11436 w 566"/>
                        <a:gd name="T47" fmla="*/ 2295 h 1340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</a:gdLst>
                      <a:ahLst/>
                      <a:cxnLst>
                        <a:cxn ang="T48">
                          <a:pos x="T0" y="T1"/>
                        </a:cxn>
                        <a:cxn ang="T49">
                          <a:pos x="T2" y="T3"/>
                        </a:cxn>
                        <a:cxn ang="T50">
                          <a:pos x="T4" y="T5"/>
                        </a:cxn>
                        <a:cxn ang="T51">
                          <a:pos x="T6" y="T7"/>
                        </a:cxn>
                        <a:cxn ang="T52">
                          <a:pos x="T8" y="T9"/>
                        </a:cxn>
                        <a:cxn ang="T53">
                          <a:pos x="T10" y="T11"/>
                        </a:cxn>
                        <a:cxn ang="T54">
                          <a:pos x="T12" y="T13"/>
                        </a:cxn>
                        <a:cxn ang="T55">
                          <a:pos x="T14" y="T15"/>
                        </a:cxn>
                        <a:cxn ang="T56">
                          <a:pos x="T16" y="T17"/>
                        </a:cxn>
                        <a:cxn ang="T57">
                          <a:pos x="T18" y="T19"/>
                        </a:cxn>
                        <a:cxn ang="T58">
                          <a:pos x="T20" y="T21"/>
                        </a:cxn>
                        <a:cxn ang="T59">
                          <a:pos x="T22" y="T23"/>
                        </a:cxn>
                        <a:cxn ang="T60">
                          <a:pos x="T24" y="T25"/>
                        </a:cxn>
                        <a:cxn ang="T61">
                          <a:pos x="T26" y="T27"/>
                        </a:cxn>
                        <a:cxn ang="T62">
                          <a:pos x="T28" y="T29"/>
                        </a:cxn>
                        <a:cxn ang="T63">
                          <a:pos x="T30" y="T31"/>
                        </a:cxn>
                        <a:cxn ang="T64">
                          <a:pos x="T32" y="T33"/>
                        </a:cxn>
                        <a:cxn ang="T65">
                          <a:pos x="T34" y="T35"/>
                        </a:cxn>
                        <a:cxn ang="T66">
                          <a:pos x="T36" y="T37"/>
                        </a:cxn>
                        <a:cxn ang="T67">
                          <a:pos x="T38" y="T39"/>
                        </a:cxn>
                        <a:cxn ang="T68">
                          <a:pos x="T40" y="T41"/>
                        </a:cxn>
                        <a:cxn ang="T69">
                          <a:pos x="T42" y="T43"/>
                        </a:cxn>
                        <a:cxn ang="T70">
                          <a:pos x="T44" y="T45"/>
                        </a:cxn>
                        <a:cxn ang="T71">
                          <a:pos x="T46" y="T47"/>
                        </a:cxn>
                      </a:cxnLst>
                      <a:rect l="0" t="0" r="r" b="b"/>
                      <a:pathLst>
                        <a:path w="566" h="1340">
                          <a:moveTo>
                            <a:pt x="542" y="108"/>
                          </a:moveTo>
                          <a:cubicBezTo>
                            <a:pt x="566" y="85"/>
                            <a:pt x="566" y="47"/>
                            <a:pt x="542" y="24"/>
                          </a:cubicBezTo>
                          <a:cubicBezTo>
                            <a:pt x="519" y="0"/>
                            <a:pt x="481" y="0"/>
                            <a:pt x="458" y="24"/>
                          </a:cubicBezTo>
                          <a:cubicBezTo>
                            <a:pt x="18" y="464"/>
                            <a:pt x="18" y="464"/>
                            <a:pt x="18" y="464"/>
                          </a:cubicBezTo>
                          <a:cubicBezTo>
                            <a:pt x="18" y="464"/>
                            <a:pt x="18" y="464"/>
                            <a:pt x="18" y="464"/>
                          </a:cubicBezTo>
                          <a:cubicBezTo>
                            <a:pt x="16" y="465"/>
                            <a:pt x="15" y="466"/>
                            <a:pt x="14" y="468"/>
                          </a:cubicBezTo>
                          <a:cubicBezTo>
                            <a:pt x="13" y="469"/>
                            <a:pt x="13" y="469"/>
                            <a:pt x="12" y="470"/>
                          </a:cubicBezTo>
                          <a:cubicBezTo>
                            <a:pt x="11" y="471"/>
                            <a:pt x="11" y="472"/>
                            <a:pt x="10" y="473"/>
                          </a:cubicBezTo>
                          <a:cubicBezTo>
                            <a:pt x="10" y="474"/>
                            <a:pt x="9" y="474"/>
                            <a:pt x="8" y="475"/>
                          </a:cubicBezTo>
                          <a:cubicBezTo>
                            <a:pt x="8" y="476"/>
                            <a:pt x="8" y="477"/>
                            <a:pt x="7" y="478"/>
                          </a:cubicBezTo>
                          <a:cubicBezTo>
                            <a:pt x="7" y="479"/>
                            <a:pt x="6" y="480"/>
                            <a:pt x="6" y="480"/>
                          </a:cubicBezTo>
                          <a:cubicBezTo>
                            <a:pt x="5" y="481"/>
                            <a:pt x="5" y="482"/>
                            <a:pt x="5" y="483"/>
                          </a:cubicBezTo>
                          <a:cubicBezTo>
                            <a:pt x="4" y="484"/>
                            <a:pt x="4" y="485"/>
                            <a:pt x="4" y="486"/>
                          </a:cubicBezTo>
                          <a:cubicBezTo>
                            <a:pt x="3" y="487"/>
                            <a:pt x="3" y="488"/>
                            <a:pt x="3" y="489"/>
                          </a:cubicBezTo>
                          <a:cubicBezTo>
                            <a:pt x="2" y="490"/>
                            <a:pt x="2" y="490"/>
                            <a:pt x="2" y="491"/>
                          </a:cubicBezTo>
                          <a:cubicBezTo>
                            <a:pt x="2" y="492"/>
                            <a:pt x="1" y="493"/>
                            <a:pt x="1" y="494"/>
                          </a:cubicBezTo>
                          <a:cubicBezTo>
                            <a:pt x="1" y="495"/>
                            <a:pt x="1" y="497"/>
                            <a:pt x="1" y="498"/>
                          </a:cubicBezTo>
                          <a:cubicBezTo>
                            <a:pt x="1" y="498"/>
                            <a:pt x="0" y="499"/>
                            <a:pt x="0" y="500"/>
                          </a:cubicBezTo>
                          <a:cubicBezTo>
                            <a:pt x="0" y="502"/>
                            <a:pt x="0" y="504"/>
                            <a:pt x="0" y="506"/>
                          </a:cubicBezTo>
                          <a:cubicBezTo>
                            <a:pt x="0" y="1280"/>
                            <a:pt x="0" y="1280"/>
                            <a:pt x="0" y="1280"/>
                          </a:cubicBezTo>
                          <a:cubicBezTo>
                            <a:pt x="0" y="1313"/>
                            <a:pt x="27" y="1340"/>
                            <a:pt x="60" y="1340"/>
                          </a:cubicBezTo>
                          <a:cubicBezTo>
                            <a:pt x="93" y="1340"/>
                            <a:pt x="120" y="1313"/>
                            <a:pt x="120" y="1280"/>
                          </a:cubicBezTo>
                          <a:cubicBezTo>
                            <a:pt x="120" y="531"/>
                            <a:pt x="120" y="531"/>
                            <a:pt x="120" y="531"/>
                          </a:cubicBezTo>
                          <a:lnTo>
                            <a:pt x="542" y="108"/>
                          </a:lnTo>
                          <a:close/>
                        </a:path>
                      </a:pathLst>
                    </a:custGeom>
                    <a:solidFill>
                      <a:srgbClr val="FFF5EE"/>
                    </a:solidFill>
                    <a:ln w="6350" cap="flat">
                      <a:solidFill>
                        <a:srgbClr val="FF660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139" name="Group 10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92" y="714"/>
                    <a:ext cx="1428" cy="2877"/>
                    <a:chOff x="1392" y="714"/>
                    <a:chExt cx="1428" cy="2877"/>
                  </a:xfrm>
                </p:grpSpPr>
                <p:sp>
                  <p:nvSpPr>
                    <p:cNvPr id="140" name="Freeform 6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1392" y="925"/>
                      <a:ext cx="1055" cy="1043"/>
                    </a:xfrm>
                    <a:custGeom>
                      <a:avLst/>
                      <a:gdLst>
                        <a:gd name="T0" fmla="*/ 2286 w 492"/>
                        <a:gd name="T1" fmla="*/ 515 h 486"/>
                        <a:gd name="T2" fmla="*/ 502 w 492"/>
                        <a:gd name="T3" fmla="*/ 515 h 486"/>
                        <a:gd name="T4" fmla="*/ 502 w 492"/>
                        <a:gd name="T5" fmla="*/ 2294 h 486"/>
                        <a:gd name="T6" fmla="*/ 8116 w 492"/>
                        <a:gd name="T7" fmla="*/ 9926 h 486"/>
                        <a:gd name="T8" fmla="*/ 9004 w 492"/>
                        <a:gd name="T9" fmla="*/ 10308 h 486"/>
                        <a:gd name="T10" fmla="*/ 9900 w 492"/>
                        <a:gd name="T11" fmla="*/ 9926 h 486"/>
                        <a:gd name="T12" fmla="*/ 9900 w 492"/>
                        <a:gd name="T13" fmla="*/ 8142 h 486"/>
                        <a:gd name="T14" fmla="*/ 2286 w 492"/>
                        <a:gd name="T15" fmla="*/ 515 h 48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492" h="486">
                          <a:moveTo>
                            <a:pt x="108" y="24"/>
                          </a:moveTo>
                          <a:cubicBezTo>
                            <a:pt x="85" y="0"/>
                            <a:pt x="47" y="0"/>
                            <a:pt x="24" y="24"/>
                          </a:cubicBezTo>
                          <a:cubicBezTo>
                            <a:pt x="0" y="47"/>
                            <a:pt x="0" y="85"/>
                            <a:pt x="24" y="108"/>
                          </a:cubicBezTo>
                          <a:cubicBezTo>
                            <a:pt x="384" y="468"/>
                            <a:pt x="384" y="468"/>
                            <a:pt x="384" y="468"/>
                          </a:cubicBezTo>
                          <a:cubicBezTo>
                            <a:pt x="395" y="480"/>
                            <a:pt x="411" y="486"/>
                            <a:pt x="426" y="486"/>
                          </a:cubicBezTo>
                          <a:cubicBezTo>
                            <a:pt x="441" y="486"/>
                            <a:pt x="457" y="480"/>
                            <a:pt x="468" y="468"/>
                          </a:cubicBezTo>
                          <a:cubicBezTo>
                            <a:pt x="492" y="445"/>
                            <a:pt x="492" y="407"/>
                            <a:pt x="468" y="384"/>
                          </a:cubicBezTo>
                          <a:lnTo>
                            <a:pt x="108" y="24"/>
                          </a:lnTo>
                          <a:close/>
                        </a:path>
                      </a:pathLst>
                    </a:custGeom>
                    <a:solidFill>
                      <a:srgbClr val="FFF5EE"/>
                    </a:solidFill>
                    <a:ln w="6350" cap="flat">
                      <a:solidFill>
                        <a:srgbClr val="FF660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1" name="Freeform 7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1606" y="714"/>
                      <a:ext cx="1214" cy="2877"/>
                    </a:xfrm>
                    <a:custGeom>
                      <a:avLst/>
                      <a:gdLst>
                        <a:gd name="T0" fmla="*/ 11979 w 566"/>
                        <a:gd name="T1" fmla="*/ 10630 h 1340"/>
                        <a:gd name="T2" fmla="*/ 11962 w 566"/>
                        <a:gd name="T3" fmla="*/ 10561 h 1340"/>
                        <a:gd name="T4" fmla="*/ 11962 w 566"/>
                        <a:gd name="T5" fmla="*/ 10501 h 1340"/>
                        <a:gd name="T6" fmla="*/ 11938 w 566"/>
                        <a:gd name="T7" fmla="*/ 10432 h 1340"/>
                        <a:gd name="T8" fmla="*/ 11919 w 566"/>
                        <a:gd name="T9" fmla="*/ 10389 h 1340"/>
                        <a:gd name="T10" fmla="*/ 11893 w 566"/>
                        <a:gd name="T11" fmla="*/ 10321 h 1340"/>
                        <a:gd name="T12" fmla="*/ 11870 w 566"/>
                        <a:gd name="T13" fmla="*/ 10261 h 1340"/>
                        <a:gd name="T14" fmla="*/ 11850 w 566"/>
                        <a:gd name="T15" fmla="*/ 10205 h 1340"/>
                        <a:gd name="T16" fmla="*/ 11833 w 566"/>
                        <a:gd name="T17" fmla="*/ 10155 h 1340"/>
                        <a:gd name="T18" fmla="*/ 11810 w 566"/>
                        <a:gd name="T19" fmla="*/ 10095 h 1340"/>
                        <a:gd name="T20" fmla="*/ 11773 w 566"/>
                        <a:gd name="T21" fmla="*/ 10054 h 1340"/>
                        <a:gd name="T22" fmla="*/ 11722 w 566"/>
                        <a:gd name="T23" fmla="*/ 9984 h 1340"/>
                        <a:gd name="T24" fmla="*/ 11685 w 566"/>
                        <a:gd name="T25" fmla="*/ 9947 h 1340"/>
                        <a:gd name="T26" fmla="*/ 11625 w 566"/>
                        <a:gd name="T27" fmla="*/ 9878 h 1340"/>
                        <a:gd name="T28" fmla="*/ 11593 w 566"/>
                        <a:gd name="T29" fmla="*/ 9855 h 1340"/>
                        <a:gd name="T30" fmla="*/ 2291 w 566"/>
                        <a:gd name="T31" fmla="*/ 515 h 1340"/>
                        <a:gd name="T32" fmla="*/ 502 w 566"/>
                        <a:gd name="T33" fmla="*/ 515 h 1340"/>
                        <a:gd name="T34" fmla="*/ 502 w 566"/>
                        <a:gd name="T35" fmla="*/ 2295 h 1340"/>
                        <a:gd name="T36" fmla="*/ 9444 w 566"/>
                        <a:gd name="T37" fmla="*/ 11285 h 1340"/>
                        <a:gd name="T38" fmla="*/ 9444 w 566"/>
                        <a:gd name="T39" fmla="*/ 27196 h 1340"/>
                        <a:gd name="T40" fmla="*/ 10705 w 566"/>
                        <a:gd name="T41" fmla="*/ 28474 h 1340"/>
                        <a:gd name="T42" fmla="*/ 11979 w 566"/>
                        <a:gd name="T43" fmla="*/ 27196 h 1340"/>
                        <a:gd name="T44" fmla="*/ 11979 w 566"/>
                        <a:gd name="T45" fmla="*/ 10750 h 1340"/>
                        <a:gd name="T46" fmla="*/ 11979 w 566"/>
                        <a:gd name="T47" fmla="*/ 10726 h 1340"/>
                        <a:gd name="T48" fmla="*/ 11979 w 566"/>
                        <a:gd name="T49" fmla="*/ 10630 h 1340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</a:gdLst>
                      <a:ahLst/>
                      <a:cxnLst>
                        <a:cxn ang="T50">
                          <a:pos x="T0" y="T1"/>
                        </a:cxn>
                        <a:cxn ang="T51">
                          <a:pos x="T2" y="T3"/>
                        </a:cxn>
                        <a:cxn ang="T52">
                          <a:pos x="T4" y="T5"/>
                        </a:cxn>
                        <a:cxn ang="T53">
                          <a:pos x="T6" y="T7"/>
                        </a:cxn>
                        <a:cxn ang="T54">
                          <a:pos x="T8" y="T9"/>
                        </a:cxn>
                        <a:cxn ang="T55">
                          <a:pos x="T10" y="T11"/>
                        </a:cxn>
                        <a:cxn ang="T56">
                          <a:pos x="T12" y="T13"/>
                        </a:cxn>
                        <a:cxn ang="T57">
                          <a:pos x="T14" y="T15"/>
                        </a:cxn>
                        <a:cxn ang="T58">
                          <a:pos x="T16" y="T17"/>
                        </a:cxn>
                        <a:cxn ang="T59">
                          <a:pos x="T18" y="T19"/>
                        </a:cxn>
                        <a:cxn ang="T60">
                          <a:pos x="T20" y="T21"/>
                        </a:cxn>
                        <a:cxn ang="T61">
                          <a:pos x="T22" y="T23"/>
                        </a:cxn>
                        <a:cxn ang="T62">
                          <a:pos x="T24" y="T25"/>
                        </a:cxn>
                        <a:cxn ang="T63">
                          <a:pos x="T26" y="T27"/>
                        </a:cxn>
                        <a:cxn ang="T64">
                          <a:pos x="T28" y="T29"/>
                        </a:cxn>
                        <a:cxn ang="T65">
                          <a:pos x="T30" y="T31"/>
                        </a:cxn>
                        <a:cxn ang="T66">
                          <a:pos x="T32" y="T33"/>
                        </a:cxn>
                        <a:cxn ang="T67">
                          <a:pos x="T34" y="T35"/>
                        </a:cxn>
                        <a:cxn ang="T68">
                          <a:pos x="T36" y="T37"/>
                        </a:cxn>
                        <a:cxn ang="T69">
                          <a:pos x="T38" y="T39"/>
                        </a:cxn>
                        <a:cxn ang="T70">
                          <a:pos x="T40" y="T41"/>
                        </a:cxn>
                        <a:cxn ang="T71">
                          <a:pos x="T42" y="T43"/>
                        </a:cxn>
                        <a:cxn ang="T72">
                          <a:pos x="T44" y="T45"/>
                        </a:cxn>
                        <a:cxn ang="T73">
                          <a:pos x="T46" y="T47"/>
                        </a:cxn>
                        <a:cxn ang="T74">
                          <a:pos x="T48" y="T49"/>
                        </a:cxn>
                      </a:cxnLst>
                      <a:rect l="0" t="0" r="r" b="b"/>
                      <a:pathLst>
                        <a:path w="566" h="1340">
                          <a:moveTo>
                            <a:pt x="566" y="500"/>
                          </a:moveTo>
                          <a:cubicBezTo>
                            <a:pt x="566" y="499"/>
                            <a:pt x="565" y="498"/>
                            <a:pt x="565" y="497"/>
                          </a:cubicBezTo>
                          <a:cubicBezTo>
                            <a:pt x="565" y="496"/>
                            <a:pt x="565" y="495"/>
                            <a:pt x="565" y="494"/>
                          </a:cubicBezTo>
                          <a:cubicBezTo>
                            <a:pt x="565" y="493"/>
                            <a:pt x="564" y="492"/>
                            <a:pt x="564" y="491"/>
                          </a:cubicBezTo>
                          <a:cubicBezTo>
                            <a:pt x="564" y="490"/>
                            <a:pt x="564" y="489"/>
                            <a:pt x="563" y="489"/>
                          </a:cubicBezTo>
                          <a:cubicBezTo>
                            <a:pt x="563" y="488"/>
                            <a:pt x="563" y="487"/>
                            <a:pt x="562" y="486"/>
                          </a:cubicBezTo>
                          <a:cubicBezTo>
                            <a:pt x="562" y="485"/>
                            <a:pt x="562" y="484"/>
                            <a:pt x="561" y="483"/>
                          </a:cubicBezTo>
                          <a:cubicBezTo>
                            <a:pt x="561" y="482"/>
                            <a:pt x="561" y="481"/>
                            <a:pt x="560" y="480"/>
                          </a:cubicBezTo>
                          <a:cubicBezTo>
                            <a:pt x="560" y="480"/>
                            <a:pt x="559" y="479"/>
                            <a:pt x="559" y="478"/>
                          </a:cubicBezTo>
                          <a:cubicBezTo>
                            <a:pt x="558" y="477"/>
                            <a:pt x="558" y="476"/>
                            <a:pt x="558" y="475"/>
                          </a:cubicBezTo>
                          <a:cubicBezTo>
                            <a:pt x="557" y="474"/>
                            <a:pt x="556" y="474"/>
                            <a:pt x="556" y="473"/>
                          </a:cubicBezTo>
                          <a:cubicBezTo>
                            <a:pt x="555" y="472"/>
                            <a:pt x="555" y="471"/>
                            <a:pt x="554" y="470"/>
                          </a:cubicBezTo>
                          <a:cubicBezTo>
                            <a:pt x="554" y="470"/>
                            <a:pt x="553" y="469"/>
                            <a:pt x="552" y="468"/>
                          </a:cubicBezTo>
                          <a:cubicBezTo>
                            <a:pt x="551" y="467"/>
                            <a:pt x="550" y="466"/>
                            <a:pt x="549" y="465"/>
                          </a:cubicBezTo>
                          <a:cubicBezTo>
                            <a:pt x="549" y="464"/>
                            <a:pt x="549" y="464"/>
                            <a:pt x="548" y="464"/>
                          </a:cubicBezTo>
                          <a:cubicBezTo>
                            <a:pt x="108" y="24"/>
                            <a:pt x="108" y="24"/>
                            <a:pt x="108" y="24"/>
                          </a:cubicBezTo>
                          <a:cubicBezTo>
                            <a:pt x="85" y="0"/>
                            <a:pt x="47" y="0"/>
                            <a:pt x="24" y="24"/>
                          </a:cubicBezTo>
                          <a:cubicBezTo>
                            <a:pt x="0" y="47"/>
                            <a:pt x="0" y="85"/>
                            <a:pt x="24" y="108"/>
                          </a:cubicBezTo>
                          <a:cubicBezTo>
                            <a:pt x="446" y="531"/>
                            <a:pt x="446" y="531"/>
                            <a:pt x="446" y="531"/>
                          </a:cubicBezTo>
                          <a:cubicBezTo>
                            <a:pt x="446" y="1280"/>
                            <a:pt x="446" y="1280"/>
                            <a:pt x="446" y="1280"/>
                          </a:cubicBezTo>
                          <a:cubicBezTo>
                            <a:pt x="446" y="1313"/>
                            <a:pt x="473" y="1340"/>
                            <a:pt x="506" y="1340"/>
                          </a:cubicBezTo>
                          <a:cubicBezTo>
                            <a:pt x="539" y="1340"/>
                            <a:pt x="566" y="1313"/>
                            <a:pt x="566" y="1280"/>
                          </a:cubicBezTo>
                          <a:cubicBezTo>
                            <a:pt x="566" y="506"/>
                            <a:pt x="566" y="506"/>
                            <a:pt x="566" y="506"/>
                          </a:cubicBezTo>
                          <a:cubicBezTo>
                            <a:pt x="566" y="506"/>
                            <a:pt x="566" y="506"/>
                            <a:pt x="566" y="505"/>
                          </a:cubicBezTo>
                          <a:cubicBezTo>
                            <a:pt x="566" y="504"/>
                            <a:pt x="566" y="502"/>
                            <a:pt x="566" y="500"/>
                          </a:cubicBezTo>
                          <a:close/>
                        </a:path>
                      </a:pathLst>
                    </a:custGeom>
                    <a:solidFill>
                      <a:srgbClr val="FFF5EE"/>
                    </a:solidFill>
                    <a:ln w="6350" cap="flat">
                      <a:solidFill>
                        <a:srgbClr val="FF660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  <p:grpSp>
              <p:nvGrpSpPr>
                <p:cNvPr id="110" name="Group 11"/>
                <p:cNvGrpSpPr>
                  <a:grpSpLocks noChangeAspect="1"/>
                </p:cNvGrpSpPr>
                <p:nvPr/>
              </p:nvGrpSpPr>
              <p:grpSpPr bwMode="auto">
                <a:xfrm rot="11850357" flipH="1">
                  <a:off x="3476776" y="5610373"/>
                  <a:ext cx="320685" cy="469506"/>
                  <a:chOff x="1392" y="714"/>
                  <a:chExt cx="2964" cy="2877"/>
                </a:xfrm>
              </p:grpSpPr>
              <p:grpSp>
                <p:nvGrpSpPr>
                  <p:cNvPr id="132" name="Group 9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928" y="714"/>
                    <a:ext cx="1428" cy="2877"/>
                    <a:chOff x="2928" y="714"/>
                    <a:chExt cx="1428" cy="2877"/>
                  </a:xfrm>
                </p:grpSpPr>
                <p:sp>
                  <p:nvSpPr>
                    <p:cNvPr id="136" name="Freeform 4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3301" y="925"/>
                      <a:ext cx="1055" cy="1043"/>
                    </a:xfrm>
                    <a:custGeom>
                      <a:avLst/>
                      <a:gdLst>
                        <a:gd name="T0" fmla="*/ 9900 w 492"/>
                        <a:gd name="T1" fmla="*/ 515 h 486"/>
                        <a:gd name="T2" fmla="*/ 8116 w 492"/>
                        <a:gd name="T3" fmla="*/ 515 h 486"/>
                        <a:gd name="T4" fmla="*/ 502 w 492"/>
                        <a:gd name="T5" fmla="*/ 8142 h 486"/>
                        <a:gd name="T6" fmla="*/ 502 w 492"/>
                        <a:gd name="T7" fmla="*/ 9926 h 486"/>
                        <a:gd name="T8" fmla="*/ 1398 w 492"/>
                        <a:gd name="T9" fmla="*/ 10308 h 486"/>
                        <a:gd name="T10" fmla="*/ 2286 w 492"/>
                        <a:gd name="T11" fmla="*/ 9926 h 486"/>
                        <a:gd name="T12" fmla="*/ 9900 w 492"/>
                        <a:gd name="T13" fmla="*/ 2294 h 486"/>
                        <a:gd name="T14" fmla="*/ 9900 w 492"/>
                        <a:gd name="T15" fmla="*/ 515 h 48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492" h="486">
                          <a:moveTo>
                            <a:pt x="468" y="24"/>
                          </a:moveTo>
                          <a:cubicBezTo>
                            <a:pt x="445" y="0"/>
                            <a:pt x="407" y="0"/>
                            <a:pt x="384" y="24"/>
                          </a:cubicBezTo>
                          <a:cubicBezTo>
                            <a:pt x="24" y="384"/>
                            <a:pt x="24" y="384"/>
                            <a:pt x="24" y="384"/>
                          </a:cubicBezTo>
                          <a:cubicBezTo>
                            <a:pt x="0" y="407"/>
                            <a:pt x="0" y="445"/>
                            <a:pt x="24" y="468"/>
                          </a:cubicBezTo>
                          <a:cubicBezTo>
                            <a:pt x="35" y="480"/>
                            <a:pt x="51" y="486"/>
                            <a:pt x="66" y="486"/>
                          </a:cubicBezTo>
                          <a:cubicBezTo>
                            <a:pt x="81" y="486"/>
                            <a:pt x="97" y="480"/>
                            <a:pt x="108" y="468"/>
                          </a:cubicBezTo>
                          <a:cubicBezTo>
                            <a:pt x="468" y="108"/>
                            <a:pt x="468" y="108"/>
                            <a:pt x="468" y="108"/>
                          </a:cubicBezTo>
                          <a:cubicBezTo>
                            <a:pt x="492" y="85"/>
                            <a:pt x="492" y="47"/>
                            <a:pt x="468" y="24"/>
                          </a:cubicBezTo>
                          <a:close/>
                        </a:path>
                      </a:pathLst>
                    </a:custGeom>
                    <a:solidFill>
                      <a:srgbClr val="FFF5EE"/>
                    </a:solidFill>
                    <a:ln w="6350" cap="flat">
                      <a:solidFill>
                        <a:srgbClr val="FF660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7" name="Freeform 5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2928" y="714"/>
                      <a:ext cx="1213" cy="2877"/>
                    </a:xfrm>
                    <a:custGeom>
                      <a:avLst/>
                      <a:gdLst>
                        <a:gd name="T0" fmla="*/ 11436 w 566"/>
                        <a:gd name="T1" fmla="*/ 2295 h 1340"/>
                        <a:gd name="T2" fmla="*/ 11436 w 566"/>
                        <a:gd name="T3" fmla="*/ 515 h 1340"/>
                        <a:gd name="T4" fmla="*/ 9668 w 566"/>
                        <a:gd name="T5" fmla="*/ 515 h 1340"/>
                        <a:gd name="T6" fmla="*/ 386 w 566"/>
                        <a:gd name="T7" fmla="*/ 9855 h 1340"/>
                        <a:gd name="T8" fmla="*/ 386 w 566"/>
                        <a:gd name="T9" fmla="*/ 9855 h 1340"/>
                        <a:gd name="T10" fmla="*/ 294 w 566"/>
                        <a:gd name="T11" fmla="*/ 9947 h 1340"/>
                        <a:gd name="T12" fmla="*/ 257 w 566"/>
                        <a:gd name="T13" fmla="*/ 9984 h 1340"/>
                        <a:gd name="T14" fmla="*/ 206 w 566"/>
                        <a:gd name="T15" fmla="*/ 10054 h 1340"/>
                        <a:gd name="T16" fmla="*/ 165 w 566"/>
                        <a:gd name="T17" fmla="*/ 10095 h 1340"/>
                        <a:gd name="T18" fmla="*/ 148 w 566"/>
                        <a:gd name="T19" fmla="*/ 10155 h 1340"/>
                        <a:gd name="T20" fmla="*/ 129 w 566"/>
                        <a:gd name="T21" fmla="*/ 10205 h 1340"/>
                        <a:gd name="T22" fmla="*/ 109 w 566"/>
                        <a:gd name="T23" fmla="*/ 10261 h 1340"/>
                        <a:gd name="T24" fmla="*/ 88 w 566"/>
                        <a:gd name="T25" fmla="*/ 10321 h 1340"/>
                        <a:gd name="T26" fmla="*/ 60 w 566"/>
                        <a:gd name="T27" fmla="*/ 10389 h 1340"/>
                        <a:gd name="T28" fmla="*/ 41 w 566"/>
                        <a:gd name="T29" fmla="*/ 10432 h 1340"/>
                        <a:gd name="T30" fmla="*/ 19 w 566"/>
                        <a:gd name="T31" fmla="*/ 10501 h 1340"/>
                        <a:gd name="T32" fmla="*/ 19 w 566"/>
                        <a:gd name="T33" fmla="*/ 10578 h 1340"/>
                        <a:gd name="T34" fmla="*/ 0 w 566"/>
                        <a:gd name="T35" fmla="*/ 10630 h 1340"/>
                        <a:gd name="T36" fmla="*/ 0 w 566"/>
                        <a:gd name="T37" fmla="*/ 10750 h 1340"/>
                        <a:gd name="T38" fmla="*/ 0 w 566"/>
                        <a:gd name="T39" fmla="*/ 27196 h 1340"/>
                        <a:gd name="T40" fmla="*/ 1267 w 566"/>
                        <a:gd name="T41" fmla="*/ 28474 h 1340"/>
                        <a:gd name="T42" fmla="*/ 2531 w 566"/>
                        <a:gd name="T43" fmla="*/ 27196 h 1340"/>
                        <a:gd name="T44" fmla="*/ 2531 w 566"/>
                        <a:gd name="T45" fmla="*/ 11285 h 1340"/>
                        <a:gd name="T46" fmla="*/ 11436 w 566"/>
                        <a:gd name="T47" fmla="*/ 2295 h 1340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</a:gdLst>
                      <a:ahLst/>
                      <a:cxnLst>
                        <a:cxn ang="T48">
                          <a:pos x="T0" y="T1"/>
                        </a:cxn>
                        <a:cxn ang="T49">
                          <a:pos x="T2" y="T3"/>
                        </a:cxn>
                        <a:cxn ang="T50">
                          <a:pos x="T4" y="T5"/>
                        </a:cxn>
                        <a:cxn ang="T51">
                          <a:pos x="T6" y="T7"/>
                        </a:cxn>
                        <a:cxn ang="T52">
                          <a:pos x="T8" y="T9"/>
                        </a:cxn>
                        <a:cxn ang="T53">
                          <a:pos x="T10" y="T11"/>
                        </a:cxn>
                        <a:cxn ang="T54">
                          <a:pos x="T12" y="T13"/>
                        </a:cxn>
                        <a:cxn ang="T55">
                          <a:pos x="T14" y="T15"/>
                        </a:cxn>
                        <a:cxn ang="T56">
                          <a:pos x="T16" y="T17"/>
                        </a:cxn>
                        <a:cxn ang="T57">
                          <a:pos x="T18" y="T19"/>
                        </a:cxn>
                        <a:cxn ang="T58">
                          <a:pos x="T20" y="T21"/>
                        </a:cxn>
                        <a:cxn ang="T59">
                          <a:pos x="T22" y="T23"/>
                        </a:cxn>
                        <a:cxn ang="T60">
                          <a:pos x="T24" y="T25"/>
                        </a:cxn>
                        <a:cxn ang="T61">
                          <a:pos x="T26" y="T27"/>
                        </a:cxn>
                        <a:cxn ang="T62">
                          <a:pos x="T28" y="T29"/>
                        </a:cxn>
                        <a:cxn ang="T63">
                          <a:pos x="T30" y="T31"/>
                        </a:cxn>
                        <a:cxn ang="T64">
                          <a:pos x="T32" y="T33"/>
                        </a:cxn>
                        <a:cxn ang="T65">
                          <a:pos x="T34" y="T35"/>
                        </a:cxn>
                        <a:cxn ang="T66">
                          <a:pos x="T36" y="T37"/>
                        </a:cxn>
                        <a:cxn ang="T67">
                          <a:pos x="T38" y="T39"/>
                        </a:cxn>
                        <a:cxn ang="T68">
                          <a:pos x="T40" y="T41"/>
                        </a:cxn>
                        <a:cxn ang="T69">
                          <a:pos x="T42" y="T43"/>
                        </a:cxn>
                        <a:cxn ang="T70">
                          <a:pos x="T44" y="T45"/>
                        </a:cxn>
                        <a:cxn ang="T71">
                          <a:pos x="T46" y="T47"/>
                        </a:cxn>
                      </a:cxnLst>
                      <a:rect l="0" t="0" r="r" b="b"/>
                      <a:pathLst>
                        <a:path w="566" h="1340">
                          <a:moveTo>
                            <a:pt x="542" y="108"/>
                          </a:moveTo>
                          <a:cubicBezTo>
                            <a:pt x="566" y="85"/>
                            <a:pt x="566" y="47"/>
                            <a:pt x="542" y="24"/>
                          </a:cubicBezTo>
                          <a:cubicBezTo>
                            <a:pt x="519" y="0"/>
                            <a:pt x="481" y="0"/>
                            <a:pt x="458" y="24"/>
                          </a:cubicBezTo>
                          <a:cubicBezTo>
                            <a:pt x="18" y="464"/>
                            <a:pt x="18" y="464"/>
                            <a:pt x="18" y="464"/>
                          </a:cubicBezTo>
                          <a:cubicBezTo>
                            <a:pt x="18" y="464"/>
                            <a:pt x="18" y="464"/>
                            <a:pt x="18" y="464"/>
                          </a:cubicBezTo>
                          <a:cubicBezTo>
                            <a:pt x="16" y="465"/>
                            <a:pt x="15" y="466"/>
                            <a:pt x="14" y="468"/>
                          </a:cubicBezTo>
                          <a:cubicBezTo>
                            <a:pt x="13" y="469"/>
                            <a:pt x="13" y="469"/>
                            <a:pt x="12" y="470"/>
                          </a:cubicBezTo>
                          <a:cubicBezTo>
                            <a:pt x="11" y="471"/>
                            <a:pt x="11" y="472"/>
                            <a:pt x="10" y="473"/>
                          </a:cubicBezTo>
                          <a:cubicBezTo>
                            <a:pt x="10" y="474"/>
                            <a:pt x="9" y="474"/>
                            <a:pt x="8" y="475"/>
                          </a:cubicBezTo>
                          <a:cubicBezTo>
                            <a:pt x="8" y="476"/>
                            <a:pt x="8" y="477"/>
                            <a:pt x="7" y="478"/>
                          </a:cubicBezTo>
                          <a:cubicBezTo>
                            <a:pt x="7" y="479"/>
                            <a:pt x="6" y="480"/>
                            <a:pt x="6" y="480"/>
                          </a:cubicBezTo>
                          <a:cubicBezTo>
                            <a:pt x="5" y="481"/>
                            <a:pt x="5" y="482"/>
                            <a:pt x="5" y="483"/>
                          </a:cubicBezTo>
                          <a:cubicBezTo>
                            <a:pt x="4" y="484"/>
                            <a:pt x="4" y="485"/>
                            <a:pt x="4" y="486"/>
                          </a:cubicBezTo>
                          <a:cubicBezTo>
                            <a:pt x="3" y="487"/>
                            <a:pt x="3" y="488"/>
                            <a:pt x="3" y="489"/>
                          </a:cubicBezTo>
                          <a:cubicBezTo>
                            <a:pt x="2" y="490"/>
                            <a:pt x="2" y="490"/>
                            <a:pt x="2" y="491"/>
                          </a:cubicBezTo>
                          <a:cubicBezTo>
                            <a:pt x="2" y="492"/>
                            <a:pt x="1" y="493"/>
                            <a:pt x="1" y="494"/>
                          </a:cubicBezTo>
                          <a:cubicBezTo>
                            <a:pt x="1" y="495"/>
                            <a:pt x="1" y="497"/>
                            <a:pt x="1" y="498"/>
                          </a:cubicBezTo>
                          <a:cubicBezTo>
                            <a:pt x="1" y="498"/>
                            <a:pt x="0" y="499"/>
                            <a:pt x="0" y="500"/>
                          </a:cubicBezTo>
                          <a:cubicBezTo>
                            <a:pt x="0" y="502"/>
                            <a:pt x="0" y="504"/>
                            <a:pt x="0" y="506"/>
                          </a:cubicBezTo>
                          <a:cubicBezTo>
                            <a:pt x="0" y="1280"/>
                            <a:pt x="0" y="1280"/>
                            <a:pt x="0" y="1280"/>
                          </a:cubicBezTo>
                          <a:cubicBezTo>
                            <a:pt x="0" y="1313"/>
                            <a:pt x="27" y="1340"/>
                            <a:pt x="60" y="1340"/>
                          </a:cubicBezTo>
                          <a:cubicBezTo>
                            <a:pt x="93" y="1340"/>
                            <a:pt x="120" y="1313"/>
                            <a:pt x="120" y="1280"/>
                          </a:cubicBezTo>
                          <a:cubicBezTo>
                            <a:pt x="120" y="531"/>
                            <a:pt x="120" y="531"/>
                            <a:pt x="120" y="531"/>
                          </a:cubicBezTo>
                          <a:lnTo>
                            <a:pt x="542" y="108"/>
                          </a:lnTo>
                          <a:close/>
                        </a:path>
                      </a:pathLst>
                    </a:custGeom>
                    <a:solidFill>
                      <a:srgbClr val="FFF5EE"/>
                    </a:solidFill>
                    <a:ln w="6350" cap="flat">
                      <a:solidFill>
                        <a:srgbClr val="FF660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133" name="Group 10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92" y="714"/>
                    <a:ext cx="1428" cy="2877"/>
                    <a:chOff x="1392" y="714"/>
                    <a:chExt cx="1428" cy="2877"/>
                  </a:xfrm>
                </p:grpSpPr>
                <p:sp>
                  <p:nvSpPr>
                    <p:cNvPr id="134" name="Freeform 6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1392" y="925"/>
                      <a:ext cx="1055" cy="1043"/>
                    </a:xfrm>
                    <a:custGeom>
                      <a:avLst/>
                      <a:gdLst>
                        <a:gd name="T0" fmla="*/ 2286 w 492"/>
                        <a:gd name="T1" fmla="*/ 515 h 486"/>
                        <a:gd name="T2" fmla="*/ 502 w 492"/>
                        <a:gd name="T3" fmla="*/ 515 h 486"/>
                        <a:gd name="T4" fmla="*/ 502 w 492"/>
                        <a:gd name="T5" fmla="*/ 2294 h 486"/>
                        <a:gd name="T6" fmla="*/ 8116 w 492"/>
                        <a:gd name="T7" fmla="*/ 9926 h 486"/>
                        <a:gd name="T8" fmla="*/ 9004 w 492"/>
                        <a:gd name="T9" fmla="*/ 10308 h 486"/>
                        <a:gd name="T10" fmla="*/ 9900 w 492"/>
                        <a:gd name="T11" fmla="*/ 9926 h 486"/>
                        <a:gd name="T12" fmla="*/ 9900 w 492"/>
                        <a:gd name="T13" fmla="*/ 8142 h 486"/>
                        <a:gd name="T14" fmla="*/ 2286 w 492"/>
                        <a:gd name="T15" fmla="*/ 515 h 48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492" h="486">
                          <a:moveTo>
                            <a:pt x="108" y="24"/>
                          </a:moveTo>
                          <a:cubicBezTo>
                            <a:pt x="85" y="0"/>
                            <a:pt x="47" y="0"/>
                            <a:pt x="24" y="24"/>
                          </a:cubicBezTo>
                          <a:cubicBezTo>
                            <a:pt x="0" y="47"/>
                            <a:pt x="0" y="85"/>
                            <a:pt x="24" y="108"/>
                          </a:cubicBezTo>
                          <a:cubicBezTo>
                            <a:pt x="384" y="468"/>
                            <a:pt x="384" y="468"/>
                            <a:pt x="384" y="468"/>
                          </a:cubicBezTo>
                          <a:cubicBezTo>
                            <a:pt x="395" y="480"/>
                            <a:pt x="411" y="486"/>
                            <a:pt x="426" y="486"/>
                          </a:cubicBezTo>
                          <a:cubicBezTo>
                            <a:pt x="441" y="486"/>
                            <a:pt x="457" y="480"/>
                            <a:pt x="468" y="468"/>
                          </a:cubicBezTo>
                          <a:cubicBezTo>
                            <a:pt x="492" y="445"/>
                            <a:pt x="492" y="407"/>
                            <a:pt x="468" y="384"/>
                          </a:cubicBezTo>
                          <a:lnTo>
                            <a:pt x="108" y="24"/>
                          </a:lnTo>
                          <a:close/>
                        </a:path>
                      </a:pathLst>
                    </a:custGeom>
                    <a:solidFill>
                      <a:srgbClr val="FFF5EE"/>
                    </a:solidFill>
                    <a:ln w="6350" cap="flat">
                      <a:solidFill>
                        <a:srgbClr val="FF660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5" name="Freeform 7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1606" y="714"/>
                      <a:ext cx="1214" cy="2877"/>
                    </a:xfrm>
                    <a:custGeom>
                      <a:avLst/>
                      <a:gdLst>
                        <a:gd name="T0" fmla="*/ 11979 w 566"/>
                        <a:gd name="T1" fmla="*/ 10630 h 1340"/>
                        <a:gd name="T2" fmla="*/ 11962 w 566"/>
                        <a:gd name="T3" fmla="*/ 10561 h 1340"/>
                        <a:gd name="T4" fmla="*/ 11962 w 566"/>
                        <a:gd name="T5" fmla="*/ 10501 h 1340"/>
                        <a:gd name="T6" fmla="*/ 11938 w 566"/>
                        <a:gd name="T7" fmla="*/ 10432 h 1340"/>
                        <a:gd name="T8" fmla="*/ 11919 w 566"/>
                        <a:gd name="T9" fmla="*/ 10389 h 1340"/>
                        <a:gd name="T10" fmla="*/ 11893 w 566"/>
                        <a:gd name="T11" fmla="*/ 10321 h 1340"/>
                        <a:gd name="T12" fmla="*/ 11870 w 566"/>
                        <a:gd name="T13" fmla="*/ 10261 h 1340"/>
                        <a:gd name="T14" fmla="*/ 11850 w 566"/>
                        <a:gd name="T15" fmla="*/ 10205 h 1340"/>
                        <a:gd name="T16" fmla="*/ 11833 w 566"/>
                        <a:gd name="T17" fmla="*/ 10155 h 1340"/>
                        <a:gd name="T18" fmla="*/ 11810 w 566"/>
                        <a:gd name="T19" fmla="*/ 10095 h 1340"/>
                        <a:gd name="T20" fmla="*/ 11773 w 566"/>
                        <a:gd name="T21" fmla="*/ 10054 h 1340"/>
                        <a:gd name="T22" fmla="*/ 11722 w 566"/>
                        <a:gd name="T23" fmla="*/ 9984 h 1340"/>
                        <a:gd name="T24" fmla="*/ 11685 w 566"/>
                        <a:gd name="T25" fmla="*/ 9947 h 1340"/>
                        <a:gd name="T26" fmla="*/ 11625 w 566"/>
                        <a:gd name="T27" fmla="*/ 9878 h 1340"/>
                        <a:gd name="T28" fmla="*/ 11593 w 566"/>
                        <a:gd name="T29" fmla="*/ 9855 h 1340"/>
                        <a:gd name="T30" fmla="*/ 2291 w 566"/>
                        <a:gd name="T31" fmla="*/ 515 h 1340"/>
                        <a:gd name="T32" fmla="*/ 502 w 566"/>
                        <a:gd name="T33" fmla="*/ 515 h 1340"/>
                        <a:gd name="T34" fmla="*/ 502 w 566"/>
                        <a:gd name="T35" fmla="*/ 2295 h 1340"/>
                        <a:gd name="T36" fmla="*/ 9444 w 566"/>
                        <a:gd name="T37" fmla="*/ 11285 h 1340"/>
                        <a:gd name="T38" fmla="*/ 9444 w 566"/>
                        <a:gd name="T39" fmla="*/ 27196 h 1340"/>
                        <a:gd name="T40" fmla="*/ 10705 w 566"/>
                        <a:gd name="T41" fmla="*/ 28474 h 1340"/>
                        <a:gd name="T42" fmla="*/ 11979 w 566"/>
                        <a:gd name="T43" fmla="*/ 27196 h 1340"/>
                        <a:gd name="T44" fmla="*/ 11979 w 566"/>
                        <a:gd name="T45" fmla="*/ 10750 h 1340"/>
                        <a:gd name="T46" fmla="*/ 11979 w 566"/>
                        <a:gd name="T47" fmla="*/ 10726 h 1340"/>
                        <a:gd name="T48" fmla="*/ 11979 w 566"/>
                        <a:gd name="T49" fmla="*/ 10630 h 1340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</a:gdLst>
                      <a:ahLst/>
                      <a:cxnLst>
                        <a:cxn ang="T50">
                          <a:pos x="T0" y="T1"/>
                        </a:cxn>
                        <a:cxn ang="T51">
                          <a:pos x="T2" y="T3"/>
                        </a:cxn>
                        <a:cxn ang="T52">
                          <a:pos x="T4" y="T5"/>
                        </a:cxn>
                        <a:cxn ang="T53">
                          <a:pos x="T6" y="T7"/>
                        </a:cxn>
                        <a:cxn ang="T54">
                          <a:pos x="T8" y="T9"/>
                        </a:cxn>
                        <a:cxn ang="T55">
                          <a:pos x="T10" y="T11"/>
                        </a:cxn>
                        <a:cxn ang="T56">
                          <a:pos x="T12" y="T13"/>
                        </a:cxn>
                        <a:cxn ang="T57">
                          <a:pos x="T14" y="T15"/>
                        </a:cxn>
                        <a:cxn ang="T58">
                          <a:pos x="T16" y="T17"/>
                        </a:cxn>
                        <a:cxn ang="T59">
                          <a:pos x="T18" y="T19"/>
                        </a:cxn>
                        <a:cxn ang="T60">
                          <a:pos x="T20" y="T21"/>
                        </a:cxn>
                        <a:cxn ang="T61">
                          <a:pos x="T22" y="T23"/>
                        </a:cxn>
                        <a:cxn ang="T62">
                          <a:pos x="T24" y="T25"/>
                        </a:cxn>
                        <a:cxn ang="T63">
                          <a:pos x="T26" y="T27"/>
                        </a:cxn>
                        <a:cxn ang="T64">
                          <a:pos x="T28" y="T29"/>
                        </a:cxn>
                        <a:cxn ang="T65">
                          <a:pos x="T30" y="T31"/>
                        </a:cxn>
                        <a:cxn ang="T66">
                          <a:pos x="T32" y="T33"/>
                        </a:cxn>
                        <a:cxn ang="T67">
                          <a:pos x="T34" y="T35"/>
                        </a:cxn>
                        <a:cxn ang="T68">
                          <a:pos x="T36" y="T37"/>
                        </a:cxn>
                        <a:cxn ang="T69">
                          <a:pos x="T38" y="T39"/>
                        </a:cxn>
                        <a:cxn ang="T70">
                          <a:pos x="T40" y="T41"/>
                        </a:cxn>
                        <a:cxn ang="T71">
                          <a:pos x="T42" y="T43"/>
                        </a:cxn>
                        <a:cxn ang="T72">
                          <a:pos x="T44" y="T45"/>
                        </a:cxn>
                        <a:cxn ang="T73">
                          <a:pos x="T46" y="T47"/>
                        </a:cxn>
                        <a:cxn ang="T74">
                          <a:pos x="T48" y="T49"/>
                        </a:cxn>
                      </a:cxnLst>
                      <a:rect l="0" t="0" r="r" b="b"/>
                      <a:pathLst>
                        <a:path w="566" h="1340">
                          <a:moveTo>
                            <a:pt x="566" y="500"/>
                          </a:moveTo>
                          <a:cubicBezTo>
                            <a:pt x="566" y="499"/>
                            <a:pt x="565" y="498"/>
                            <a:pt x="565" y="497"/>
                          </a:cubicBezTo>
                          <a:cubicBezTo>
                            <a:pt x="565" y="496"/>
                            <a:pt x="565" y="495"/>
                            <a:pt x="565" y="494"/>
                          </a:cubicBezTo>
                          <a:cubicBezTo>
                            <a:pt x="565" y="493"/>
                            <a:pt x="564" y="492"/>
                            <a:pt x="564" y="491"/>
                          </a:cubicBezTo>
                          <a:cubicBezTo>
                            <a:pt x="564" y="490"/>
                            <a:pt x="564" y="489"/>
                            <a:pt x="563" y="489"/>
                          </a:cubicBezTo>
                          <a:cubicBezTo>
                            <a:pt x="563" y="488"/>
                            <a:pt x="563" y="487"/>
                            <a:pt x="562" y="486"/>
                          </a:cubicBezTo>
                          <a:cubicBezTo>
                            <a:pt x="562" y="485"/>
                            <a:pt x="562" y="484"/>
                            <a:pt x="561" y="483"/>
                          </a:cubicBezTo>
                          <a:cubicBezTo>
                            <a:pt x="561" y="482"/>
                            <a:pt x="561" y="481"/>
                            <a:pt x="560" y="480"/>
                          </a:cubicBezTo>
                          <a:cubicBezTo>
                            <a:pt x="560" y="480"/>
                            <a:pt x="559" y="479"/>
                            <a:pt x="559" y="478"/>
                          </a:cubicBezTo>
                          <a:cubicBezTo>
                            <a:pt x="558" y="477"/>
                            <a:pt x="558" y="476"/>
                            <a:pt x="558" y="475"/>
                          </a:cubicBezTo>
                          <a:cubicBezTo>
                            <a:pt x="557" y="474"/>
                            <a:pt x="556" y="474"/>
                            <a:pt x="556" y="473"/>
                          </a:cubicBezTo>
                          <a:cubicBezTo>
                            <a:pt x="555" y="472"/>
                            <a:pt x="555" y="471"/>
                            <a:pt x="554" y="470"/>
                          </a:cubicBezTo>
                          <a:cubicBezTo>
                            <a:pt x="554" y="470"/>
                            <a:pt x="553" y="469"/>
                            <a:pt x="552" y="468"/>
                          </a:cubicBezTo>
                          <a:cubicBezTo>
                            <a:pt x="551" y="467"/>
                            <a:pt x="550" y="466"/>
                            <a:pt x="549" y="465"/>
                          </a:cubicBezTo>
                          <a:cubicBezTo>
                            <a:pt x="549" y="464"/>
                            <a:pt x="549" y="464"/>
                            <a:pt x="548" y="464"/>
                          </a:cubicBezTo>
                          <a:cubicBezTo>
                            <a:pt x="108" y="24"/>
                            <a:pt x="108" y="24"/>
                            <a:pt x="108" y="24"/>
                          </a:cubicBezTo>
                          <a:cubicBezTo>
                            <a:pt x="85" y="0"/>
                            <a:pt x="47" y="0"/>
                            <a:pt x="24" y="24"/>
                          </a:cubicBezTo>
                          <a:cubicBezTo>
                            <a:pt x="0" y="47"/>
                            <a:pt x="0" y="85"/>
                            <a:pt x="24" y="108"/>
                          </a:cubicBezTo>
                          <a:cubicBezTo>
                            <a:pt x="446" y="531"/>
                            <a:pt x="446" y="531"/>
                            <a:pt x="446" y="531"/>
                          </a:cubicBezTo>
                          <a:cubicBezTo>
                            <a:pt x="446" y="1280"/>
                            <a:pt x="446" y="1280"/>
                            <a:pt x="446" y="1280"/>
                          </a:cubicBezTo>
                          <a:cubicBezTo>
                            <a:pt x="446" y="1313"/>
                            <a:pt x="473" y="1340"/>
                            <a:pt x="506" y="1340"/>
                          </a:cubicBezTo>
                          <a:cubicBezTo>
                            <a:pt x="539" y="1340"/>
                            <a:pt x="566" y="1313"/>
                            <a:pt x="566" y="1280"/>
                          </a:cubicBezTo>
                          <a:cubicBezTo>
                            <a:pt x="566" y="506"/>
                            <a:pt x="566" y="506"/>
                            <a:pt x="566" y="506"/>
                          </a:cubicBezTo>
                          <a:cubicBezTo>
                            <a:pt x="566" y="506"/>
                            <a:pt x="566" y="506"/>
                            <a:pt x="566" y="505"/>
                          </a:cubicBezTo>
                          <a:cubicBezTo>
                            <a:pt x="566" y="504"/>
                            <a:pt x="566" y="502"/>
                            <a:pt x="566" y="500"/>
                          </a:cubicBezTo>
                          <a:close/>
                        </a:path>
                      </a:pathLst>
                    </a:custGeom>
                    <a:solidFill>
                      <a:srgbClr val="FFF5EE"/>
                    </a:solidFill>
                    <a:ln w="6350" cap="flat">
                      <a:solidFill>
                        <a:srgbClr val="FF660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  <p:grpSp>
              <p:nvGrpSpPr>
                <p:cNvPr id="113" name="Group 11"/>
                <p:cNvGrpSpPr>
                  <a:grpSpLocks noChangeAspect="1"/>
                </p:cNvGrpSpPr>
                <p:nvPr/>
              </p:nvGrpSpPr>
              <p:grpSpPr bwMode="auto">
                <a:xfrm rot="10564458" flipH="1">
                  <a:off x="4016603" y="5675713"/>
                  <a:ext cx="285278" cy="417668"/>
                  <a:chOff x="1392" y="714"/>
                  <a:chExt cx="2964" cy="2877"/>
                </a:xfrm>
              </p:grpSpPr>
              <p:grpSp>
                <p:nvGrpSpPr>
                  <p:cNvPr id="114" name="Group 9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928" y="714"/>
                    <a:ext cx="1428" cy="2877"/>
                    <a:chOff x="2928" y="714"/>
                    <a:chExt cx="1428" cy="2877"/>
                  </a:xfrm>
                </p:grpSpPr>
                <p:sp>
                  <p:nvSpPr>
                    <p:cNvPr id="118" name="Freeform 4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3301" y="925"/>
                      <a:ext cx="1055" cy="1043"/>
                    </a:xfrm>
                    <a:custGeom>
                      <a:avLst/>
                      <a:gdLst>
                        <a:gd name="T0" fmla="*/ 9900 w 492"/>
                        <a:gd name="T1" fmla="*/ 515 h 486"/>
                        <a:gd name="T2" fmla="*/ 8116 w 492"/>
                        <a:gd name="T3" fmla="*/ 515 h 486"/>
                        <a:gd name="T4" fmla="*/ 502 w 492"/>
                        <a:gd name="T5" fmla="*/ 8142 h 486"/>
                        <a:gd name="T6" fmla="*/ 502 w 492"/>
                        <a:gd name="T7" fmla="*/ 9926 h 486"/>
                        <a:gd name="T8" fmla="*/ 1398 w 492"/>
                        <a:gd name="T9" fmla="*/ 10308 h 486"/>
                        <a:gd name="T10" fmla="*/ 2286 w 492"/>
                        <a:gd name="T11" fmla="*/ 9926 h 486"/>
                        <a:gd name="T12" fmla="*/ 9900 w 492"/>
                        <a:gd name="T13" fmla="*/ 2294 h 486"/>
                        <a:gd name="T14" fmla="*/ 9900 w 492"/>
                        <a:gd name="T15" fmla="*/ 515 h 48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492" h="486">
                          <a:moveTo>
                            <a:pt x="468" y="24"/>
                          </a:moveTo>
                          <a:cubicBezTo>
                            <a:pt x="445" y="0"/>
                            <a:pt x="407" y="0"/>
                            <a:pt x="384" y="24"/>
                          </a:cubicBezTo>
                          <a:cubicBezTo>
                            <a:pt x="24" y="384"/>
                            <a:pt x="24" y="384"/>
                            <a:pt x="24" y="384"/>
                          </a:cubicBezTo>
                          <a:cubicBezTo>
                            <a:pt x="0" y="407"/>
                            <a:pt x="0" y="445"/>
                            <a:pt x="24" y="468"/>
                          </a:cubicBezTo>
                          <a:cubicBezTo>
                            <a:pt x="35" y="480"/>
                            <a:pt x="51" y="486"/>
                            <a:pt x="66" y="486"/>
                          </a:cubicBezTo>
                          <a:cubicBezTo>
                            <a:pt x="81" y="486"/>
                            <a:pt x="97" y="480"/>
                            <a:pt x="108" y="468"/>
                          </a:cubicBezTo>
                          <a:cubicBezTo>
                            <a:pt x="468" y="108"/>
                            <a:pt x="468" y="108"/>
                            <a:pt x="468" y="108"/>
                          </a:cubicBezTo>
                          <a:cubicBezTo>
                            <a:pt x="492" y="85"/>
                            <a:pt x="492" y="47"/>
                            <a:pt x="468" y="24"/>
                          </a:cubicBezTo>
                          <a:close/>
                        </a:path>
                      </a:pathLst>
                    </a:custGeom>
                    <a:solidFill>
                      <a:srgbClr val="FFF5EE"/>
                    </a:solidFill>
                    <a:ln w="6350" cap="flat">
                      <a:solidFill>
                        <a:srgbClr val="FF660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19" name="Freeform 5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2928" y="714"/>
                      <a:ext cx="1213" cy="2877"/>
                    </a:xfrm>
                    <a:custGeom>
                      <a:avLst/>
                      <a:gdLst>
                        <a:gd name="T0" fmla="*/ 11436 w 566"/>
                        <a:gd name="T1" fmla="*/ 2295 h 1340"/>
                        <a:gd name="T2" fmla="*/ 11436 w 566"/>
                        <a:gd name="T3" fmla="*/ 515 h 1340"/>
                        <a:gd name="T4" fmla="*/ 9668 w 566"/>
                        <a:gd name="T5" fmla="*/ 515 h 1340"/>
                        <a:gd name="T6" fmla="*/ 386 w 566"/>
                        <a:gd name="T7" fmla="*/ 9855 h 1340"/>
                        <a:gd name="T8" fmla="*/ 386 w 566"/>
                        <a:gd name="T9" fmla="*/ 9855 h 1340"/>
                        <a:gd name="T10" fmla="*/ 294 w 566"/>
                        <a:gd name="T11" fmla="*/ 9947 h 1340"/>
                        <a:gd name="T12" fmla="*/ 257 w 566"/>
                        <a:gd name="T13" fmla="*/ 9984 h 1340"/>
                        <a:gd name="T14" fmla="*/ 206 w 566"/>
                        <a:gd name="T15" fmla="*/ 10054 h 1340"/>
                        <a:gd name="T16" fmla="*/ 165 w 566"/>
                        <a:gd name="T17" fmla="*/ 10095 h 1340"/>
                        <a:gd name="T18" fmla="*/ 148 w 566"/>
                        <a:gd name="T19" fmla="*/ 10155 h 1340"/>
                        <a:gd name="T20" fmla="*/ 129 w 566"/>
                        <a:gd name="T21" fmla="*/ 10205 h 1340"/>
                        <a:gd name="T22" fmla="*/ 109 w 566"/>
                        <a:gd name="T23" fmla="*/ 10261 h 1340"/>
                        <a:gd name="T24" fmla="*/ 88 w 566"/>
                        <a:gd name="T25" fmla="*/ 10321 h 1340"/>
                        <a:gd name="T26" fmla="*/ 60 w 566"/>
                        <a:gd name="T27" fmla="*/ 10389 h 1340"/>
                        <a:gd name="T28" fmla="*/ 41 w 566"/>
                        <a:gd name="T29" fmla="*/ 10432 h 1340"/>
                        <a:gd name="T30" fmla="*/ 19 w 566"/>
                        <a:gd name="T31" fmla="*/ 10501 h 1340"/>
                        <a:gd name="T32" fmla="*/ 19 w 566"/>
                        <a:gd name="T33" fmla="*/ 10578 h 1340"/>
                        <a:gd name="T34" fmla="*/ 0 w 566"/>
                        <a:gd name="T35" fmla="*/ 10630 h 1340"/>
                        <a:gd name="T36" fmla="*/ 0 w 566"/>
                        <a:gd name="T37" fmla="*/ 10750 h 1340"/>
                        <a:gd name="T38" fmla="*/ 0 w 566"/>
                        <a:gd name="T39" fmla="*/ 27196 h 1340"/>
                        <a:gd name="T40" fmla="*/ 1267 w 566"/>
                        <a:gd name="T41" fmla="*/ 28474 h 1340"/>
                        <a:gd name="T42" fmla="*/ 2531 w 566"/>
                        <a:gd name="T43" fmla="*/ 27196 h 1340"/>
                        <a:gd name="T44" fmla="*/ 2531 w 566"/>
                        <a:gd name="T45" fmla="*/ 11285 h 1340"/>
                        <a:gd name="T46" fmla="*/ 11436 w 566"/>
                        <a:gd name="T47" fmla="*/ 2295 h 1340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</a:gdLst>
                      <a:ahLst/>
                      <a:cxnLst>
                        <a:cxn ang="T48">
                          <a:pos x="T0" y="T1"/>
                        </a:cxn>
                        <a:cxn ang="T49">
                          <a:pos x="T2" y="T3"/>
                        </a:cxn>
                        <a:cxn ang="T50">
                          <a:pos x="T4" y="T5"/>
                        </a:cxn>
                        <a:cxn ang="T51">
                          <a:pos x="T6" y="T7"/>
                        </a:cxn>
                        <a:cxn ang="T52">
                          <a:pos x="T8" y="T9"/>
                        </a:cxn>
                        <a:cxn ang="T53">
                          <a:pos x="T10" y="T11"/>
                        </a:cxn>
                        <a:cxn ang="T54">
                          <a:pos x="T12" y="T13"/>
                        </a:cxn>
                        <a:cxn ang="T55">
                          <a:pos x="T14" y="T15"/>
                        </a:cxn>
                        <a:cxn ang="T56">
                          <a:pos x="T16" y="T17"/>
                        </a:cxn>
                        <a:cxn ang="T57">
                          <a:pos x="T18" y="T19"/>
                        </a:cxn>
                        <a:cxn ang="T58">
                          <a:pos x="T20" y="T21"/>
                        </a:cxn>
                        <a:cxn ang="T59">
                          <a:pos x="T22" y="T23"/>
                        </a:cxn>
                        <a:cxn ang="T60">
                          <a:pos x="T24" y="T25"/>
                        </a:cxn>
                        <a:cxn ang="T61">
                          <a:pos x="T26" y="T27"/>
                        </a:cxn>
                        <a:cxn ang="T62">
                          <a:pos x="T28" y="T29"/>
                        </a:cxn>
                        <a:cxn ang="T63">
                          <a:pos x="T30" y="T31"/>
                        </a:cxn>
                        <a:cxn ang="T64">
                          <a:pos x="T32" y="T33"/>
                        </a:cxn>
                        <a:cxn ang="T65">
                          <a:pos x="T34" y="T35"/>
                        </a:cxn>
                        <a:cxn ang="T66">
                          <a:pos x="T36" y="T37"/>
                        </a:cxn>
                        <a:cxn ang="T67">
                          <a:pos x="T38" y="T39"/>
                        </a:cxn>
                        <a:cxn ang="T68">
                          <a:pos x="T40" y="T41"/>
                        </a:cxn>
                        <a:cxn ang="T69">
                          <a:pos x="T42" y="T43"/>
                        </a:cxn>
                        <a:cxn ang="T70">
                          <a:pos x="T44" y="T45"/>
                        </a:cxn>
                        <a:cxn ang="T71">
                          <a:pos x="T46" y="T47"/>
                        </a:cxn>
                      </a:cxnLst>
                      <a:rect l="0" t="0" r="r" b="b"/>
                      <a:pathLst>
                        <a:path w="566" h="1340">
                          <a:moveTo>
                            <a:pt x="542" y="108"/>
                          </a:moveTo>
                          <a:cubicBezTo>
                            <a:pt x="566" y="85"/>
                            <a:pt x="566" y="47"/>
                            <a:pt x="542" y="24"/>
                          </a:cubicBezTo>
                          <a:cubicBezTo>
                            <a:pt x="519" y="0"/>
                            <a:pt x="481" y="0"/>
                            <a:pt x="458" y="24"/>
                          </a:cubicBezTo>
                          <a:cubicBezTo>
                            <a:pt x="18" y="464"/>
                            <a:pt x="18" y="464"/>
                            <a:pt x="18" y="464"/>
                          </a:cubicBezTo>
                          <a:cubicBezTo>
                            <a:pt x="18" y="464"/>
                            <a:pt x="18" y="464"/>
                            <a:pt x="18" y="464"/>
                          </a:cubicBezTo>
                          <a:cubicBezTo>
                            <a:pt x="16" y="465"/>
                            <a:pt x="15" y="466"/>
                            <a:pt x="14" y="468"/>
                          </a:cubicBezTo>
                          <a:cubicBezTo>
                            <a:pt x="13" y="469"/>
                            <a:pt x="13" y="469"/>
                            <a:pt x="12" y="470"/>
                          </a:cubicBezTo>
                          <a:cubicBezTo>
                            <a:pt x="11" y="471"/>
                            <a:pt x="11" y="472"/>
                            <a:pt x="10" y="473"/>
                          </a:cubicBezTo>
                          <a:cubicBezTo>
                            <a:pt x="10" y="474"/>
                            <a:pt x="9" y="474"/>
                            <a:pt x="8" y="475"/>
                          </a:cubicBezTo>
                          <a:cubicBezTo>
                            <a:pt x="8" y="476"/>
                            <a:pt x="8" y="477"/>
                            <a:pt x="7" y="478"/>
                          </a:cubicBezTo>
                          <a:cubicBezTo>
                            <a:pt x="7" y="479"/>
                            <a:pt x="6" y="480"/>
                            <a:pt x="6" y="480"/>
                          </a:cubicBezTo>
                          <a:cubicBezTo>
                            <a:pt x="5" y="481"/>
                            <a:pt x="5" y="482"/>
                            <a:pt x="5" y="483"/>
                          </a:cubicBezTo>
                          <a:cubicBezTo>
                            <a:pt x="4" y="484"/>
                            <a:pt x="4" y="485"/>
                            <a:pt x="4" y="486"/>
                          </a:cubicBezTo>
                          <a:cubicBezTo>
                            <a:pt x="3" y="487"/>
                            <a:pt x="3" y="488"/>
                            <a:pt x="3" y="489"/>
                          </a:cubicBezTo>
                          <a:cubicBezTo>
                            <a:pt x="2" y="490"/>
                            <a:pt x="2" y="490"/>
                            <a:pt x="2" y="491"/>
                          </a:cubicBezTo>
                          <a:cubicBezTo>
                            <a:pt x="2" y="492"/>
                            <a:pt x="1" y="493"/>
                            <a:pt x="1" y="494"/>
                          </a:cubicBezTo>
                          <a:cubicBezTo>
                            <a:pt x="1" y="495"/>
                            <a:pt x="1" y="497"/>
                            <a:pt x="1" y="498"/>
                          </a:cubicBezTo>
                          <a:cubicBezTo>
                            <a:pt x="1" y="498"/>
                            <a:pt x="0" y="499"/>
                            <a:pt x="0" y="500"/>
                          </a:cubicBezTo>
                          <a:cubicBezTo>
                            <a:pt x="0" y="502"/>
                            <a:pt x="0" y="504"/>
                            <a:pt x="0" y="506"/>
                          </a:cubicBezTo>
                          <a:cubicBezTo>
                            <a:pt x="0" y="1280"/>
                            <a:pt x="0" y="1280"/>
                            <a:pt x="0" y="1280"/>
                          </a:cubicBezTo>
                          <a:cubicBezTo>
                            <a:pt x="0" y="1313"/>
                            <a:pt x="27" y="1340"/>
                            <a:pt x="60" y="1340"/>
                          </a:cubicBezTo>
                          <a:cubicBezTo>
                            <a:pt x="93" y="1340"/>
                            <a:pt x="120" y="1313"/>
                            <a:pt x="120" y="1280"/>
                          </a:cubicBezTo>
                          <a:cubicBezTo>
                            <a:pt x="120" y="531"/>
                            <a:pt x="120" y="531"/>
                            <a:pt x="120" y="531"/>
                          </a:cubicBezTo>
                          <a:lnTo>
                            <a:pt x="542" y="108"/>
                          </a:lnTo>
                          <a:close/>
                        </a:path>
                      </a:pathLst>
                    </a:custGeom>
                    <a:solidFill>
                      <a:srgbClr val="FFF5EE"/>
                    </a:solidFill>
                    <a:ln w="6350" cap="flat">
                      <a:solidFill>
                        <a:srgbClr val="FF660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115" name="Group 10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92" y="714"/>
                    <a:ext cx="1428" cy="2877"/>
                    <a:chOff x="1392" y="714"/>
                    <a:chExt cx="1428" cy="2877"/>
                  </a:xfrm>
                </p:grpSpPr>
                <p:sp>
                  <p:nvSpPr>
                    <p:cNvPr id="116" name="Freeform 6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1392" y="925"/>
                      <a:ext cx="1055" cy="1043"/>
                    </a:xfrm>
                    <a:custGeom>
                      <a:avLst/>
                      <a:gdLst>
                        <a:gd name="T0" fmla="*/ 2286 w 492"/>
                        <a:gd name="T1" fmla="*/ 515 h 486"/>
                        <a:gd name="T2" fmla="*/ 502 w 492"/>
                        <a:gd name="T3" fmla="*/ 515 h 486"/>
                        <a:gd name="T4" fmla="*/ 502 w 492"/>
                        <a:gd name="T5" fmla="*/ 2294 h 486"/>
                        <a:gd name="T6" fmla="*/ 8116 w 492"/>
                        <a:gd name="T7" fmla="*/ 9926 h 486"/>
                        <a:gd name="T8" fmla="*/ 9004 w 492"/>
                        <a:gd name="T9" fmla="*/ 10308 h 486"/>
                        <a:gd name="T10" fmla="*/ 9900 w 492"/>
                        <a:gd name="T11" fmla="*/ 9926 h 486"/>
                        <a:gd name="T12" fmla="*/ 9900 w 492"/>
                        <a:gd name="T13" fmla="*/ 8142 h 486"/>
                        <a:gd name="T14" fmla="*/ 2286 w 492"/>
                        <a:gd name="T15" fmla="*/ 515 h 48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492" h="486">
                          <a:moveTo>
                            <a:pt x="108" y="24"/>
                          </a:moveTo>
                          <a:cubicBezTo>
                            <a:pt x="85" y="0"/>
                            <a:pt x="47" y="0"/>
                            <a:pt x="24" y="24"/>
                          </a:cubicBezTo>
                          <a:cubicBezTo>
                            <a:pt x="0" y="47"/>
                            <a:pt x="0" y="85"/>
                            <a:pt x="24" y="108"/>
                          </a:cubicBezTo>
                          <a:cubicBezTo>
                            <a:pt x="384" y="468"/>
                            <a:pt x="384" y="468"/>
                            <a:pt x="384" y="468"/>
                          </a:cubicBezTo>
                          <a:cubicBezTo>
                            <a:pt x="395" y="480"/>
                            <a:pt x="411" y="486"/>
                            <a:pt x="426" y="486"/>
                          </a:cubicBezTo>
                          <a:cubicBezTo>
                            <a:pt x="441" y="486"/>
                            <a:pt x="457" y="480"/>
                            <a:pt x="468" y="468"/>
                          </a:cubicBezTo>
                          <a:cubicBezTo>
                            <a:pt x="492" y="445"/>
                            <a:pt x="492" y="407"/>
                            <a:pt x="468" y="384"/>
                          </a:cubicBezTo>
                          <a:lnTo>
                            <a:pt x="108" y="24"/>
                          </a:lnTo>
                          <a:close/>
                        </a:path>
                      </a:pathLst>
                    </a:custGeom>
                    <a:solidFill>
                      <a:srgbClr val="FFF5EE"/>
                    </a:solidFill>
                    <a:ln w="6350" cap="flat">
                      <a:solidFill>
                        <a:srgbClr val="FF660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17" name="Freeform 7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1606" y="714"/>
                      <a:ext cx="1214" cy="2877"/>
                    </a:xfrm>
                    <a:custGeom>
                      <a:avLst/>
                      <a:gdLst>
                        <a:gd name="T0" fmla="*/ 11979 w 566"/>
                        <a:gd name="T1" fmla="*/ 10630 h 1340"/>
                        <a:gd name="T2" fmla="*/ 11962 w 566"/>
                        <a:gd name="T3" fmla="*/ 10561 h 1340"/>
                        <a:gd name="T4" fmla="*/ 11962 w 566"/>
                        <a:gd name="T5" fmla="*/ 10501 h 1340"/>
                        <a:gd name="T6" fmla="*/ 11938 w 566"/>
                        <a:gd name="T7" fmla="*/ 10432 h 1340"/>
                        <a:gd name="T8" fmla="*/ 11919 w 566"/>
                        <a:gd name="T9" fmla="*/ 10389 h 1340"/>
                        <a:gd name="T10" fmla="*/ 11893 w 566"/>
                        <a:gd name="T11" fmla="*/ 10321 h 1340"/>
                        <a:gd name="T12" fmla="*/ 11870 w 566"/>
                        <a:gd name="T13" fmla="*/ 10261 h 1340"/>
                        <a:gd name="T14" fmla="*/ 11850 w 566"/>
                        <a:gd name="T15" fmla="*/ 10205 h 1340"/>
                        <a:gd name="T16" fmla="*/ 11833 w 566"/>
                        <a:gd name="T17" fmla="*/ 10155 h 1340"/>
                        <a:gd name="T18" fmla="*/ 11810 w 566"/>
                        <a:gd name="T19" fmla="*/ 10095 h 1340"/>
                        <a:gd name="T20" fmla="*/ 11773 w 566"/>
                        <a:gd name="T21" fmla="*/ 10054 h 1340"/>
                        <a:gd name="T22" fmla="*/ 11722 w 566"/>
                        <a:gd name="T23" fmla="*/ 9984 h 1340"/>
                        <a:gd name="T24" fmla="*/ 11685 w 566"/>
                        <a:gd name="T25" fmla="*/ 9947 h 1340"/>
                        <a:gd name="T26" fmla="*/ 11625 w 566"/>
                        <a:gd name="T27" fmla="*/ 9878 h 1340"/>
                        <a:gd name="T28" fmla="*/ 11593 w 566"/>
                        <a:gd name="T29" fmla="*/ 9855 h 1340"/>
                        <a:gd name="T30" fmla="*/ 2291 w 566"/>
                        <a:gd name="T31" fmla="*/ 515 h 1340"/>
                        <a:gd name="T32" fmla="*/ 502 w 566"/>
                        <a:gd name="T33" fmla="*/ 515 h 1340"/>
                        <a:gd name="T34" fmla="*/ 502 w 566"/>
                        <a:gd name="T35" fmla="*/ 2295 h 1340"/>
                        <a:gd name="T36" fmla="*/ 9444 w 566"/>
                        <a:gd name="T37" fmla="*/ 11285 h 1340"/>
                        <a:gd name="T38" fmla="*/ 9444 w 566"/>
                        <a:gd name="T39" fmla="*/ 27196 h 1340"/>
                        <a:gd name="T40" fmla="*/ 10705 w 566"/>
                        <a:gd name="T41" fmla="*/ 28474 h 1340"/>
                        <a:gd name="T42" fmla="*/ 11979 w 566"/>
                        <a:gd name="T43" fmla="*/ 27196 h 1340"/>
                        <a:gd name="T44" fmla="*/ 11979 w 566"/>
                        <a:gd name="T45" fmla="*/ 10750 h 1340"/>
                        <a:gd name="T46" fmla="*/ 11979 w 566"/>
                        <a:gd name="T47" fmla="*/ 10726 h 1340"/>
                        <a:gd name="T48" fmla="*/ 11979 w 566"/>
                        <a:gd name="T49" fmla="*/ 10630 h 1340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</a:gdLst>
                      <a:ahLst/>
                      <a:cxnLst>
                        <a:cxn ang="T50">
                          <a:pos x="T0" y="T1"/>
                        </a:cxn>
                        <a:cxn ang="T51">
                          <a:pos x="T2" y="T3"/>
                        </a:cxn>
                        <a:cxn ang="T52">
                          <a:pos x="T4" y="T5"/>
                        </a:cxn>
                        <a:cxn ang="T53">
                          <a:pos x="T6" y="T7"/>
                        </a:cxn>
                        <a:cxn ang="T54">
                          <a:pos x="T8" y="T9"/>
                        </a:cxn>
                        <a:cxn ang="T55">
                          <a:pos x="T10" y="T11"/>
                        </a:cxn>
                        <a:cxn ang="T56">
                          <a:pos x="T12" y="T13"/>
                        </a:cxn>
                        <a:cxn ang="T57">
                          <a:pos x="T14" y="T15"/>
                        </a:cxn>
                        <a:cxn ang="T58">
                          <a:pos x="T16" y="T17"/>
                        </a:cxn>
                        <a:cxn ang="T59">
                          <a:pos x="T18" y="T19"/>
                        </a:cxn>
                        <a:cxn ang="T60">
                          <a:pos x="T20" y="T21"/>
                        </a:cxn>
                        <a:cxn ang="T61">
                          <a:pos x="T22" y="T23"/>
                        </a:cxn>
                        <a:cxn ang="T62">
                          <a:pos x="T24" y="T25"/>
                        </a:cxn>
                        <a:cxn ang="T63">
                          <a:pos x="T26" y="T27"/>
                        </a:cxn>
                        <a:cxn ang="T64">
                          <a:pos x="T28" y="T29"/>
                        </a:cxn>
                        <a:cxn ang="T65">
                          <a:pos x="T30" y="T31"/>
                        </a:cxn>
                        <a:cxn ang="T66">
                          <a:pos x="T32" y="T33"/>
                        </a:cxn>
                        <a:cxn ang="T67">
                          <a:pos x="T34" y="T35"/>
                        </a:cxn>
                        <a:cxn ang="T68">
                          <a:pos x="T36" y="T37"/>
                        </a:cxn>
                        <a:cxn ang="T69">
                          <a:pos x="T38" y="T39"/>
                        </a:cxn>
                        <a:cxn ang="T70">
                          <a:pos x="T40" y="T41"/>
                        </a:cxn>
                        <a:cxn ang="T71">
                          <a:pos x="T42" y="T43"/>
                        </a:cxn>
                        <a:cxn ang="T72">
                          <a:pos x="T44" y="T45"/>
                        </a:cxn>
                        <a:cxn ang="T73">
                          <a:pos x="T46" y="T47"/>
                        </a:cxn>
                        <a:cxn ang="T74">
                          <a:pos x="T48" y="T49"/>
                        </a:cxn>
                      </a:cxnLst>
                      <a:rect l="0" t="0" r="r" b="b"/>
                      <a:pathLst>
                        <a:path w="566" h="1340">
                          <a:moveTo>
                            <a:pt x="566" y="500"/>
                          </a:moveTo>
                          <a:cubicBezTo>
                            <a:pt x="566" y="499"/>
                            <a:pt x="565" y="498"/>
                            <a:pt x="565" y="497"/>
                          </a:cubicBezTo>
                          <a:cubicBezTo>
                            <a:pt x="565" y="496"/>
                            <a:pt x="565" y="495"/>
                            <a:pt x="565" y="494"/>
                          </a:cubicBezTo>
                          <a:cubicBezTo>
                            <a:pt x="565" y="493"/>
                            <a:pt x="564" y="492"/>
                            <a:pt x="564" y="491"/>
                          </a:cubicBezTo>
                          <a:cubicBezTo>
                            <a:pt x="564" y="490"/>
                            <a:pt x="564" y="489"/>
                            <a:pt x="563" y="489"/>
                          </a:cubicBezTo>
                          <a:cubicBezTo>
                            <a:pt x="563" y="488"/>
                            <a:pt x="563" y="487"/>
                            <a:pt x="562" y="486"/>
                          </a:cubicBezTo>
                          <a:cubicBezTo>
                            <a:pt x="562" y="485"/>
                            <a:pt x="562" y="484"/>
                            <a:pt x="561" y="483"/>
                          </a:cubicBezTo>
                          <a:cubicBezTo>
                            <a:pt x="561" y="482"/>
                            <a:pt x="561" y="481"/>
                            <a:pt x="560" y="480"/>
                          </a:cubicBezTo>
                          <a:cubicBezTo>
                            <a:pt x="560" y="480"/>
                            <a:pt x="559" y="479"/>
                            <a:pt x="559" y="478"/>
                          </a:cubicBezTo>
                          <a:cubicBezTo>
                            <a:pt x="558" y="477"/>
                            <a:pt x="558" y="476"/>
                            <a:pt x="558" y="475"/>
                          </a:cubicBezTo>
                          <a:cubicBezTo>
                            <a:pt x="557" y="474"/>
                            <a:pt x="556" y="474"/>
                            <a:pt x="556" y="473"/>
                          </a:cubicBezTo>
                          <a:cubicBezTo>
                            <a:pt x="555" y="472"/>
                            <a:pt x="555" y="471"/>
                            <a:pt x="554" y="470"/>
                          </a:cubicBezTo>
                          <a:cubicBezTo>
                            <a:pt x="554" y="470"/>
                            <a:pt x="553" y="469"/>
                            <a:pt x="552" y="468"/>
                          </a:cubicBezTo>
                          <a:cubicBezTo>
                            <a:pt x="551" y="467"/>
                            <a:pt x="550" y="466"/>
                            <a:pt x="549" y="465"/>
                          </a:cubicBezTo>
                          <a:cubicBezTo>
                            <a:pt x="549" y="464"/>
                            <a:pt x="549" y="464"/>
                            <a:pt x="548" y="464"/>
                          </a:cubicBezTo>
                          <a:cubicBezTo>
                            <a:pt x="108" y="24"/>
                            <a:pt x="108" y="24"/>
                            <a:pt x="108" y="24"/>
                          </a:cubicBezTo>
                          <a:cubicBezTo>
                            <a:pt x="85" y="0"/>
                            <a:pt x="47" y="0"/>
                            <a:pt x="24" y="24"/>
                          </a:cubicBezTo>
                          <a:cubicBezTo>
                            <a:pt x="0" y="47"/>
                            <a:pt x="0" y="85"/>
                            <a:pt x="24" y="108"/>
                          </a:cubicBezTo>
                          <a:cubicBezTo>
                            <a:pt x="446" y="531"/>
                            <a:pt x="446" y="531"/>
                            <a:pt x="446" y="531"/>
                          </a:cubicBezTo>
                          <a:cubicBezTo>
                            <a:pt x="446" y="1280"/>
                            <a:pt x="446" y="1280"/>
                            <a:pt x="446" y="1280"/>
                          </a:cubicBezTo>
                          <a:cubicBezTo>
                            <a:pt x="446" y="1313"/>
                            <a:pt x="473" y="1340"/>
                            <a:pt x="506" y="1340"/>
                          </a:cubicBezTo>
                          <a:cubicBezTo>
                            <a:pt x="539" y="1340"/>
                            <a:pt x="566" y="1313"/>
                            <a:pt x="566" y="1280"/>
                          </a:cubicBezTo>
                          <a:cubicBezTo>
                            <a:pt x="566" y="506"/>
                            <a:pt x="566" y="506"/>
                            <a:pt x="566" y="506"/>
                          </a:cubicBezTo>
                          <a:cubicBezTo>
                            <a:pt x="566" y="506"/>
                            <a:pt x="566" y="506"/>
                            <a:pt x="566" y="505"/>
                          </a:cubicBezTo>
                          <a:cubicBezTo>
                            <a:pt x="566" y="504"/>
                            <a:pt x="566" y="502"/>
                            <a:pt x="566" y="500"/>
                          </a:cubicBezTo>
                          <a:close/>
                        </a:path>
                      </a:pathLst>
                    </a:custGeom>
                    <a:solidFill>
                      <a:srgbClr val="FFF5EE"/>
                    </a:solidFill>
                    <a:ln w="6350" cap="flat">
                      <a:solidFill>
                        <a:srgbClr val="FF6600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</p:grpSp>
        <p:sp>
          <p:nvSpPr>
            <p:cNvPr id="150" name="TextBox 149"/>
            <p:cNvSpPr txBox="1"/>
            <p:nvPr/>
          </p:nvSpPr>
          <p:spPr>
            <a:xfrm>
              <a:off x="7598165" y="6421683"/>
              <a:ext cx="39930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Cleave bound Vi antibody with formic acid </a:t>
              </a:r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7804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Math operations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200" dirty="0"/>
              <a:t>Add, subtract, divide, multiply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200" dirty="0">
                <a:cs typeface="Courier New" panose="02070309020205020404" pitchFamily="49" charset="0"/>
              </a:rPr>
              <a:t>+ - / *</a:t>
            </a:r>
          </a:p>
          <a:p>
            <a:r>
              <a:rPr lang="en-GB" sz="2200" dirty="0"/>
              <a:t>Modulo (remainder of division)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200" dirty="0">
                <a:cs typeface="Courier New" panose="02070309020205020404" pitchFamily="49" charset="0"/>
              </a:rPr>
              <a:t>%%</a:t>
            </a:r>
          </a:p>
          <a:p>
            <a:r>
              <a:rPr lang="en-GB" sz="2200" dirty="0"/>
              <a:t>Exponent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200" dirty="0">
                <a:cs typeface="Courier New" panose="02070309020205020404" pitchFamily="49" charset="0"/>
              </a:rPr>
              <a:t>^</a:t>
            </a:r>
          </a:p>
          <a:p>
            <a:r>
              <a:rPr lang="en-GB" sz="2200" dirty="0"/>
              <a:t>Rounding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200" b="1" dirty="0">
                <a:cs typeface="Courier New" panose="02070309020205020404" pitchFamily="49" charset="0"/>
              </a:rPr>
              <a:t>round()</a:t>
            </a:r>
            <a:r>
              <a:rPr lang="en-GB" sz="2200" b="1" dirty="0"/>
              <a:t>, </a:t>
            </a:r>
            <a:r>
              <a:rPr lang="en-GB" sz="2200" dirty="0">
                <a:cs typeface="Courier New" panose="02070309020205020404" pitchFamily="49" charset="0"/>
              </a:rPr>
              <a:t>floor()</a:t>
            </a:r>
            <a:r>
              <a:rPr lang="en-GB" sz="2200" dirty="0"/>
              <a:t>, </a:t>
            </a:r>
            <a:r>
              <a:rPr lang="en-GB" sz="2200" dirty="0">
                <a:cs typeface="Courier New" panose="02070309020205020404" pitchFamily="49" charset="0"/>
              </a:rPr>
              <a:t>ceiling()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509518" y="3257206"/>
            <a:ext cx="21833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Top tip: as you would with excel, remember brackets when writing equations (BODMAS)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661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Plate layouts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90109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Often data outputs across rows (like with flow)</a:t>
            </a:r>
          </a:p>
          <a:p>
            <a:pPr marL="0" indent="0">
              <a:buNone/>
            </a:pPr>
            <a:r>
              <a:rPr lang="en-GB" dirty="0" smtClean="0"/>
              <a:t>Use paste transform in excel to arrange correct sample IDs next to observations</a:t>
            </a:r>
          </a:p>
          <a:p>
            <a:pPr marL="0" indent="0">
              <a:buNone/>
            </a:pPr>
            <a:r>
              <a:rPr lang="en-GB" dirty="0" smtClean="0"/>
              <a:t>Option to use </a:t>
            </a:r>
            <a:r>
              <a:rPr lang="en-GB" dirty="0" err="1" smtClean="0"/>
              <a:t>plateR</a:t>
            </a:r>
            <a:r>
              <a:rPr lang="en-GB" dirty="0" smtClean="0"/>
              <a:t> package in 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9588"/>
          <a:stretch/>
        </p:blipFill>
        <p:spPr>
          <a:xfrm>
            <a:off x="1289886" y="4430606"/>
            <a:ext cx="3113674" cy="125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1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long format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data set is called </a:t>
            </a:r>
            <a:r>
              <a:rPr lang="en-GB" b="1" dirty="0"/>
              <a:t>tidy</a:t>
            </a:r>
            <a:r>
              <a:rPr lang="en-GB" dirty="0"/>
              <a:t> when:</a:t>
            </a:r>
          </a:p>
          <a:p>
            <a:r>
              <a:rPr lang="en-GB" dirty="0"/>
              <a:t>each column represents a variable</a:t>
            </a:r>
          </a:p>
          <a:p>
            <a:r>
              <a:rPr lang="en-GB" dirty="0"/>
              <a:t>and each row represents an observation</a:t>
            </a:r>
          </a:p>
          <a:p>
            <a:r>
              <a:rPr lang="en-GB" dirty="0" smtClean="0"/>
              <a:t>You can have multiple rows per sample </a:t>
            </a:r>
            <a:r>
              <a:rPr lang="en-GB" dirty="0" err="1" smtClean="0"/>
              <a:t>bc</a:t>
            </a:r>
            <a:r>
              <a:rPr lang="en-GB" dirty="0" smtClean="0"/>
              <a:t> they have more than one </a:t>
            </a:r>
            <a:r>
              <a:rPr lang="en-GB" dirty="0" err="1" smtClean="0"/>
              <a:t>obersvation</a:t>
            </a:r>
            <a:r>
              <a:rPr lang="en-GB" dirty="0" smtClean="0"/>
              <a:t> </a:t>
            </a:r>
            <a:r>
              <a:rPr lang="en-GB" dirty="0" err="1" smtClean="0"/>
              <a:t>e.g</a:t>
            </a:r>
            <a:r>
              <a:rPr lang="en-GB" dirty="0" smtClean="0"/>
              <a:t> pre and post-vaccination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88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How </a:t>
            </a:r>
            <a:r>
              <a:rPr lang="en-GB" dirty="0" smtClean="0"/>
              <a:t>to import </a:t>
            </a:r>
            <a:r>
              <a:rPr lang="en-GB" dirty="0"/>
              <a:t>and save our data from </a:t>
            </a:r>
            <a:r>
              <a:rPr lang="en-GB" dirty="0" smtClean="0"/>
              <a:t>excel: read.csv(), write.csv()</a:t>
            </a:r>
            <a:endParaRPr lang="en-GB" dirty="0"/>
          </a:p>
          <a:p>
            <a:r>
              <a:rPr lang="en-GB" dirty="0"/>
              <a:t>How to view our data: View() or </a:t>
            </a:r>
            <a:r>
              <a:rPr lang="en-GB" dirty="0" err="1"/>
              <a:t>str</a:t>
            </a:r>
            <a:r>
              <a:rPr lang="en-GB" dirty="0"/>
              <a:t> ()</a:t>
            </a:r>
          </a:p>
          <a:p>
            <a:r>
              <a:rPr lang="en-GB" dirty="0" smtClean="0"/>
              <a:t>Subsetting data:</a:t>
            </a:r>
          </a:p>
          <a:p>
            <a:pPr lvl="1"/>
            <a:r>
              <a:rPr lang="en-GB" dirty="0" err="1" smtClean="0"/>
              <a:t>dataframe$col_name</a:t>
            </a:r>
            <a:endParaRPr lang="en-GB" dirty="0"/>
          </a:p>
          <a:p>
            <a:pPr lvl="1"/>
            <a:r>
              <a:rPr lang="en-GB" dirty="0" smtClean="0"/>
              <a:t>dataframe[R,C] </a:t>
            </a:r>
            <a:r>
              <a:rPr lang="en-GB" dirty="0" err="1" smtClean="0"/>
              <a:t>e.g</a:t>
            </a:r>
            <a:r>
              <a:rPr lang="en-GB" dirty="0" smtClean="0"/>
              <a:t> [3,4]</a:t>
            </a:r>
          </a:p>
          <a:p>
            <a:pPr lvl="1"/>
            <a:r>
              <a:rPr lang="en-GB" b="1" dirty="0" err="1" smtClean="0"/>
              <a:t>dplyr</a:t>
            </a:r>
            <a:r>
              <a:rPr lang="en-GB" dirty="0" smtClean="0"/>
              <a:t> </a:t>
            </a:r>
            <a:r>
              <a:rPr lang="en-GB" dirty="0" err="1" smtClean="0"/>
              <a:t>e.g</a:t>
            </a:r>
            <a:r>
              <a:rPr lang="en-GB" dirty="0"/>
              <a:t> </a:t>
            </a:r>
            <a:r>
              <a:rPr lang="en-GB" dirty="0" smtClean="0"/>
              <a:t>select(</a:t>
            </a:r>
            <a:r>
              <a:rPr lang="en-GB" dirty="0" err="1" smtClean="0"/>
              <a:t>dataframe</a:t>
            </a:r>
            <a:r>
              <a:rPr lang="en-GB" dirty="0" smtClean="0"/>
              <a:t>, “</a:t>
            </a:r>
            <a:r>
              <a:rPr lang="en-GB" dirty="0" err="1" smtClean="0"/>
              <a:t>col_name</a:t>
            </a:r>
            <a:r>
              <a:rPr lang="en-GB" dirty="0" smtClean="0"/>
              <a:t>")</a:t>
            </a:r>
          </a:p>
          <a:p>
            <a:pPr lvl="1"/>
            <a:endParaRPr lang="en-GB" dirty="0"/>
          </a:p>
          <a:p>
            <a:r>
              <a:rPr lang="en-GB" dirty="0" smtClean="0"/>
              <a:t>Pipe </a:t>
            </a:r>
            <a:r>
              <a:rPr lang="en-GB" b="1" dirty="0" smtClean="0"/>
              <a:t>%&gt;%</a:t>
            </a:r>
            <a:r>
              <a:rPr lang="en-GB" dirty="0" smtClean="0"/>
              <a:t>  pass your data frame/object thru multiple functions</a:t>
            </a:r>
          </a:p>
          <a:p>
            <a:pPr lvl="1"/>
            <a:r>
              <a:rPr lang="en-GB" dirty="0" err="1"/>
              <a:t>d</a:t>
            </a:r>
            <a:r>
              <a:rPr lang="en-GB" dirty="0" err="1" smtClean="0"/>
              <a:t>ataframe</a:t>
            </a:r>
            <a:r>
              <a:rPr lang="en-GB" dirty="0" smtClean="0"/>
              <a:t> %&gt;% </a:t>
            </a:r>
            <a:r>
              <a:rPr lang="en-GB" dirty="0" smtClean="0">
                <a:solidFill>
                  <a:schemeClr val="accent2">
                    <a:lumMod val="50000"/>
                  </a:schemeClr>
                </a:solidFill>
              </a:rPr>
              <a:t>select</a:t>
            </a:r>
            <a:r>
              <a:rPr lang="en-GB" dirty="0" smtClean="0"/>
              <a:t>(“</a:t>
            </a:r>
            <a:r>
              <a:rPr lang="en-GB" dirty="0" err="1" smtClean="0"/>
              <a:t>col_name</a:t>
            </a:r>
            <a:r>
              <a:rPr lang="en-GB" dirty="0" smtClean="0"/>
              <a:t>”) %&gt;% </a:t>
            </a:r>
            <a:r>
              <a:rPr lang="en-GB" dirty="0" smtClean="0">
                <a:solidFill>
                  <a:schemeClr val="accent2">
                    <a:lumMod val="50000"/>
                  </a:schemeClr>
                </a:solidFill>
              </a:rPr>
              <a:t>filter</a:t>
            </a:r>
            <a:r>
              <a:rPr lang="en-GB" dirty="0" smtClean="0"/>
              <a:t>(</a:t>
            </a:r>
            <a:r>
              <a:rPr lang="en-GB" dirty="0" err="1" smtClean="0"/>
              <a:t>percent_cv</a:t>
            </a:r>
            <a:r>
              <a:rPr lang="en-GB" dirty="0" smtClean="0"/>
              <a:t> &lt;20)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723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Topics for today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 set up</a:t>
            </a:r>
          </a:p>
          <a:p>
            <a:r>
              <a:rPr lang="en-GB" dirty="0" smtClean="0"/>
              <a:t>Manipulating data with </a:t>
            </a:r>
            <a:r>
              <a:rPr lang="en-GB" dirty="0" err="1" smtClean="0"/>
              <a:t>dplyr</a:t>
            </a:r>
            <a:r>
              <a:rPr lang="en-GB" dirty="0" smtClean="0"/>
              <a:t> package</a:t>
            </a:r>
          </a:p>
          <a:p>
            <a:r>
              <a:rPr lang="en-GB" dirty="0" smtClean="0"/>
              <a:t>Introduction to plotting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50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transformation (Excel)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71153"/>
            <a:ext cx="9192204" cy="3416300"/>
          </a:xfrm>
        </p:spPr>
        <p:txBody>
          <a:bodyPr/>
          <a:lstStyle/>
          <a:p>
            <a:r>
              <a:rPr lang="en-GB" dirty="0" smtClean="0"/>
              <a:t>Summary calculations done across rows or at the end of columns</a:t>
            </a:r>
          </a:p>
          <a:p>
            <a:r>
              <a:rPr lang="en-GB" dirty="0" smtClean="0"/>
              <a:t>Wide format common (only one row per sample, with multiple observations)</a:t>
            </a:r>
            <a:endParaRPr lang="en-GB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775" y="3564977"/>
            <a:ext cx="9678655" cy="218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8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transformation (R)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44698"/>
            <a:ext cx="8825659" cy="3416300"/>
          </a:xfrm>
        </p:spPr>
        <p:txBody>
          <a:bodyPr/>
          <a:lstStyle/>
          <a:p>
            <a:r>
              <a:rPr lang="en-GB" dirty="0" smtClean="0"/>
              <a:t>Long format - one row per observation, multiple rows per sample</a:t>
            </a:r>
          </a:p>
          <a:p>
            <a:r>
              <a:rPr lang="en-GB" dirty="0" smtClean="0"/>
              <a:t>(Typically</a:t>
            </a:r>
            <a:r>
              <a:rPr lang="en-GB" dirty="0"/>
              <a:t>) works well straight from experiment output </a:t>
            </a:r>
            <a:r>
              <a:rPr lang="en-GB" dirty="0" smtClean="0"/>
              <a:t>files</a:t>
            </a:r>
          </a:p>
          <a:p>
            <a:r>
              <a:rPr lang="en-GB" dirty="0" smtClean="0"/>
              <a:t>Extra information about the sample can be added later as columns </a:t>
            </a:r>
            <a:r>
              <a:rPr lang="en-GB" dirty="0" err="1" smtClean="0"/>
              <a:t>e.g</a:t>
            </a:r>
            <a:r>
              <a:rPr lang="en-GB" dirty="0" smtClean="0"/>
              <a:t> time point, concentration, replicate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049" y="4010908"/>
            <a:ext cx="2971800" cy="2114550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2279370" y="6125458"/>
            <a:ext cx="139959" cy="3452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896455" y="4191020"/>
            <a:ext cx="39095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Makes joining meta data eventually easier,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i.e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sample/participant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sex, age, BMI, or data measured previously for that sample from other experiments  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29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Wide vs Long format data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7661" t="43833" r="66672" b="17365"/>
          <a:stretch/>
        </p:blipFill>
        <p:spPr>
          <a:xfrm>
            <a:off x="3440993" y="3774804"/>
            <a:ext cx="2370221" cy="33005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61927" t="43833" r="17281" b="17365"/>
          <a:stretch/>
        </p:blipFill>
        <p:spPr>
          <a:xfrm>
            <a:off x="5811214" y="3943652"/>
            <a:ext cx="2859450" cy="300040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29360"/>
            <a:ext cx="9312520" cy="3416300"/>
          </a:xfrm>
        </p:spPr>
        <p:txBody>
          <a:bodyPr/>
          <a:lstStyle/>
          <a:p>
            <a:r>
              <a:rPr lang="en-GB" dirty="0" smtClean="0"/>
              <a:t>I try to set up my data in excel as long format data when I can</a:t>
            </a:r>
          </a:p>
          <a:p>
            <a:r>
              <a:rPr lang="en-GB" dirty="0" smtClean="0"/>
              <a:t>However you can convert between the two using R </a:t>
            </a:r>
            <a:r>
              <a:rPr lang="en-GB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GB" dirty="0" err="1">
                <a:sym typeface="Wingdings" panose="05000000000000000000" pitchFamily="2" charset="2"/>
              </a:rPr>
              <a:t>d</a:t>
            </a:r>
            <a:r>
              <a:rPr lang="en-GB" dirty="0" err="1" smtClean="0">
                <a:sym typeface="Wingdings" panose="05000000000000000000" pitchFamily="2" charset="2"/>
              </a:rPr>
              <a:t>cast</a:t>
            </a:r>
            <a:r>
              <a:rPr lang="en-GB" dirty="0" smtClean="0">
                <a:sym typeface="Wingdings" panose="05000000000000000000" pitchFamily="2" charset="2"/>
              </a:rPr>
              <a:t>/melt </a:t>
            </a:r>
            <a:r>
              <a:rPr lang="en-GB" dirty="0">
                <a:sym typeface="Wingdings" panose="05000000000000000000" pitchFamily="2" charset="2"/>
              </a:rPr>
              <a:t>or gather/tidy </a:t>
            </a:r>
            <a:r>
              <a:rPr lang="en-GB" dirty="0">
                <a:sym typeface="Wingdings" panose="05000000000000000000" pitchFamily="2" charset="2"/>
                <a:hlinkClick r:id="rId4"/>
              </a:rPr>
              <a:t>https://</a:t>
            </a:r>
            <a:r>
              <a:rPr lang="en-GB" dirty="0" smtClean="0">
                <a:sym typeface="Wingdings" panose="05000000000000000000" pitchFamily="2" charset="2"/>
                <a:hlinkClick r:id="rId4"/>
              </a:rPr>
              <a:t>ademos.people.uic.edu/Chapter8.html</a:t>
            </a:r>
            <a:endParaRPr lang="en-GB" dirty="0" smtClean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  <a:hlinkClick r:id="rId5"/>
              </a:rPr>
              <a:t>http://</a:t>
            </a:r>
            <a:r>
              <a:rPr lang="en-GB" dirty="0" smtClean="0">
                <a:sym typeface="Wingdings" panose="05000000000000000000" pitchFamily="2" charset="2"/>
                <a:hlinkClick r:id="rId5"/>
              </a:rPr>
              <a:t>www.sthda.com/english/wiki/tidyr-crucial-step-reshaping-data-with-r-for-easier-analyses</a:t>
            </a:r>
            <a:endParaRPr lang="en-GB" dirty="0" smtClean="0">
              <a:sym typeface="Wingdings" panose="05000000000000000000" pitchFamily="2" charset="2"/>
            </a:endParaRPr>
          </a:p>
          <a:p>
            <a:endParaRPr lang="en-GB" dirty="0" smtClean="0">
              <a:sym typeface="Wingdings" panose="05000000000000000000" pitchFamily="2" charset="2"/>
            </a:endParaRPr>
          </a:p>
          <a:p>
            <a:endParaRPr lang="en-GB" dirty="0">
              <a:sym typeface="Wingdings" panose="05000000000000000000" pitchFamily="2" charset="2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688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Explore in R</a:t>
            </a:r>
            <a:endParaRPr lang="en-GB" dirty="0"/>
          </a:p>
        </p:txBody>
      </p:sp>
      <p:pic>
        <p:nvPicPr>
          <p:cNvPr id="7178" name="Picture 10" descr="Is It Worth It? the Costs and Benefits of Space Explo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966" y="2501677"/>
            <a:ext cx="6548717" cy="342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 logo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606" y="2614214"/>
            <a:ext cx="2063817" cy="159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05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Summarising data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312520" cy="3416300"/>
          </a:xfrm>
        </p:spPr>
        <p:txBody>
          <a:bodyPr/>
          <a:lstStyle/>
          <a:p>
            <a:r>
              <a:rPr lang="en-GB" dirty="0" smtClean="0"/>
              <a:t>In excel we use formulae to summarise data at the end of tables</a:t>
            </a:r>
          </a:p>
          <a:p>
            <a:r>
              <a:rPr lang="en-GB" dirty="0" smtClean="0"/>
              <a:t>In R we can also summarise our data, save it as a separate object using (&lt;-)</a:t>
            </a:r>
          </a:p>
          <a:p>
            <a:r>
              <a:rPr lang="en-GB" dirty="0" smtClean="0"/>
              <a:t>Or add a new column to the data frame using </a:t>
            </a:r>
            <a:r>
              <a:rPr lang="en-GB" dirty="0" err="1" smtClean="0"/>
              <a:t>dplyr:mutate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776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7409888684A04497F0377C3038C524" ma:contentTypeVersion="9" ma:contentTypeDescription="Create a new document." ma:contentTypeScope="" ma:versionID="3c261189f3bb7ec2fae190a563efbfa3">
  <xsd:schema xmlns:xsd="http://www.w3.org/2001/XMLSchema" xmlns:xs="http://www.w3.org/2001/XMLSchema" xmlns:p="http://schemas.microsoft.com/office/2006/metadata/properties" xmlns:ns2="0808bdea-d64d-4c78-88da-2c03bb99335c" xmlns:ns3="8d3d1498-6cd3-4976-a914-25baff7e2b25" targetNamespace="http://schemas.microsoft.com/office/2006/metadata/properties" ma:root="true" ma:fieldsID="0d7544edc397f1a761c285e6e0394358" ns2:_="" ns3:_="">
    <xsd:import namespace="0808bdea-d64d-4c78-88da-2c03bb99335c"/>
    <xsd:import namespace="8d3d1498-6cd3-4976-a914-25baff7e2b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08bdea-d64d-4c78-88da-2c03bb9933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3d1498-6cd3-4976-a914-25baff7e2b25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0FF36D-E9E0-4E25-AC96-C61243B5AD51}"/>
</file>

<file path=customXml/itemProps2.xml><?xml version="1.0" encoding="utf-8"?>
<ds:datastoreItem xmlns:ds="http://schemas.openxmlformats.org/officeDocument/2006/customXml" ds:itemID="{4E74BAE9-EB0B-44D8-B10A-BAD1C88E48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ACADF9-2001-4EDF-9130-638ED6FB4901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83c9eb58-c16a-4eef-9abf-4aeec758fe01"/>
    <ds:schemaRef ds:uri="http://purl.org/dc/elements/1.1/"/>
    <ds:schemaRef ds:uri="http://schemas.microsoft.com/office/2006/metadata/properties"/>
    <ds:schemaRef ds:uri="cf0dfbcc-b360-4cf7-9bf5-370ba522dbe9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806</TotalTime>
  <Words>1287</Words>
  <Application>Microsoft Office PowerPoint</Application>
  <PresentationFormat>Widescreen</PresentationFormat>
  <Paragraphs>171</Paragraphs>
  <Slides>24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Gothic</vt:lpstr>
      <vt:lpstr>Courier New</vt:lpstr>
      <vt:lpstr>Wingdings</vt:lpstr>
      <vt:lpstr>Wingdings 3</vt:lpstr>
      <vt:lpstr>Ion Boardroom</vt:lpstr>
      <vt:lpstr>Introduction to R -2</vt:lpstr>
      <vt:lpstr>Recap (1)</vt:lpstr>
      <vt:lpstr>Recap (2)</vt:lpstr>
      <vt:lpstr>Topics for today</vt:lpstr>
      <vt:lpstr>Data transformation (Excel)</vt:lpstr>
      <vt:lpstr>Data transformation (R)</vt:lpstr>
      <vt:lpstr>Wide vs Long format data</vt:lpstr>
      <vt:lpstr>Explore in R</vt:lpstr>
      <vt:lpstr>Summarising data (1)</vt:lpstr>
      <vt:lpstr>Summarise – Find the mean</vt:lpstr>
      <vt:lpstr>Summarise – Logical conditions</vt:lpstr>
      <vt:lpstr>Explore in R</vt:lpstr>
      <vt:lpstr>Summarise data (2)</vt:lpstr>
      <vt:lpstr>Explore in R</vt:lpstr>
      <vt:lpstr>Mutate new column</vt:lpstr>
      <vt:lpstr>Dplyr mutate</vt:lpstr>
      <vt:lpstr>Explore in R</vt:lpstr>
      <vt:lpstr>Plotting</vt:lpstr>
      <vt:lpstr>Explore in R</vt:lpstr>
      <vt:lpstr>Extra slides</vt:lpstr>
      <vt:lpstr>Vi Purification Experiment – Data set</vt:lpstr>
      <vt:lpstr>Math operations</vt:lpstr>
      <vt:lpstr>Plate layouts</vt:lpstr>
      <vt:lpstr>Why long format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-2</dc:title>
  <dc:creator>Mari Johnson</dc:creator>
  <cp:lastModifiedBy>Mari Johnson</cp:lastModifiedBy>
  <cp:revision>35</cp:revision>
  <dcterms:created xsi:type="dcterms:W3CDTF">2021-10-25T19:27:16Z</dcterms:created>
  <dcterms:modified xsi:type="dcterms:W3CDTF">2021-10-26T08:53:50Z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0x010100CB7409888684A04497F0377C3038C524</vt:lpwstr>
  </property>
</Properties>
</file>