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9" r:id="rId12"/>
    <p:sldId id="271" r:id="rId13"/>
    <p:sldId id="270" r:id="rId14"/>
    <p:sldId id="276" r:id="rId15"/>
    <p:sldId id="277" r:id="rId16"/>
    <p:sldId id="279" r:id="rId17"/>
    <p:sldId id="280" r:id="rId18"/>
    <p:sldId id="281" r:id="rId19"/>
    <p:sldId id="283" r:id="rId20"/>
    <p:sldId id="282" r:id="rId21"/>
    <p:sldId id="268" r:id="rId22"/>
    <p:sldId id="267" r:id="rId23"/>
    <p:sldId id="26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D2BE"/>
    <a:srgbClr val="FC9204"/>
    <a:srgbClr val="FCA9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80109" autoAdjust="0"/>
  </p:normalViewPr>
  <p:slideViewPr>
    <p:cSldViewPr snapToGrid="0">
      <p:cViewPr varScale="1">
        <p:scale>
          <a:sx n="59" d="100"/>
          <a:sy n="59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9CA7F-0A36-47FE-B0FA-144ED5EA566D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464A4A-0B7F-4F81-9396-EE73C10EC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752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group/sisl/k12/optimization/MO-unit1-pdfs/1.8iterativeloops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Each</a:t>
            </a:r>
            <a:r>
              <a:rPr lang="en-GB" baseline="0" dirty="0" smtClean="0"/>
              <a:t> observation has a separate 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64A4A-0B7F-4F81-9396-EE73C10ECE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089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r>
              <a:rPr lang="en-GB" baseline="0" dirty="0" smtClean="0"/>
              <a:t> are often a sequence of numbers or a sequence of column names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64A4A-0B7F-4F81-9396-EE73C10ECEAB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987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64A4A-0B7F-4F81-9396-EE73C10ECEAB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86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 is a lot, so today’s script should hopefully be a chance</a:t>
            </a:r>
            <a:r>
              <a:rPr lang="en-GB" baseline="0" dirty="0" smtClean="0"/>
              <a:t> for you to go over these tasks again, whilst building upon them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64A4A-0B7F-4F81-9396-EE73C10ECE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34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Could</a:t>
            </a:r>
            <a:r>
              <a:rPr lang="en-GB" baseline="0" dirty="0" smtClean="0"/>
              <a:t> filter </a:t>
            </a:r>
            <a:r>
              <a:rPr lang="en-GB" baseline="0" dirty="0" err="1" smtClean="0"/>
              <a:t>df</a:t>
            </a:r>
            <a:r>
              <a:rPr lang="en-GB" baseline="0" dirty="0" smtClean="0"/>
              <a:t> first then plot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64A4A-0B7F-4F81-9396-EE73C10ECE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1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Instead of writing code for each individual plot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loop is a programming instruction that repeats until a specific condition is reached.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loop executes a code block again and again until no further action is required.</a:t>
            </a:r>
          </a:p>
          <a:p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time the code block within the loop is executed is called an 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64A4A-0B7F-4F81-9396-EE73C10ECEA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939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Vectors</a:t>
            </a:r>
            <a:r>
              <a:rPr lang="en-GB" baseline="0" dirty="0" smtClean="0"/>
              <a:t> are often a sequence of numbers or a sequence of column, specify in brackets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64A4A-0B7F-4F81-9396-EE73C10ECE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384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Like to write out what it is we want</a:t>
            </a:r>
            <a:r>
              <a:rPr lang="en-GB" baseline="0" dirty="0" smtClean="0"/>
              <a:t> to</a:t>
            </a:r>
            <a:r>
              <a:rPr lang="en-GB" baseline="0" dirty="0" smtClean="0"/>
              <a:t> achieve, and what you want repeated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We have a character vector, we want to print out each variable in the vector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 is used to store the variables, doesn’t have to be I could be </a:t>
            </a:r>
            <a:r>
              <a:rPr lang="en-GB" baseline="0" dirty="0" err="1" smtClean="0"/>
              <a:t>n,m</a:t>
            </a:r>
            <a:endParaRPr lang="en-GB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I (every instance)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Numeric vector could be a sequence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64A4A-0B7F-4F81-9396-EE73C10ECE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788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Simple print not good enough, this is why</a:t>
            </a:r>
            <a:r>
              <a:rPr lang="en-GB" baseline="0" dirty="0" smtClean="0"/>
              <a:t> I is sometimes referred to as a counter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64A4A-0B7F-4F81-9396-EE73C10ECEA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952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Vectorisation is faster, understanding</a:t>
            </a:r>
            <a:r>
              <a:rPr lang="en-GB" baseline="0" dirty="0" smtClean="0"/>
              <a:t> for loops structure however makes learning apply methods easier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64A4A-0B7F-4F81-9396-EE73C10ECEA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549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464A4A-0B7F-4F81-9396-EE73C10ECEAB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97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0F5-165B-4641-A075-4C4200CF050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4082-B421-4BB2-8E15-3C20E3A6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512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0F5-165B-4641-A075-4C4200CF050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4082-B421-4BB2-8E15-3C20E3A6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94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0F5-165B-4641-A075-4C4200CF050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4082-B421-4BB2-8E15-3C20E3A6E53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48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0F5-165B-4641-A075-4C4200CF050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4082-B421-4BB2-8E15-3C20E3A6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670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0F5-165B-4641-A075-4C4200CF050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4082-B421-4BB2-8E15-3C20E3A6E536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824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0F5-165B-4641-A075-4C4200CF050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4082-B421-4BB2-8E15-3C20E3A6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098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0F5-165B-4641-A075-4C4200CF050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4082-B421-4BB2-8E15-3C20E3A6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4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0F5-165B-4641-A075-4C4200CF050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4082-B421-4BB2-8E15-3C20E3A6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20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0F5-165B-4641-A075-4C4200CF050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4082-B421-4BB2-8E15-3C20E3A6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00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0F5-165B-4641-A075-4C4200CF050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4082-B421-4BB2-8E15-3C20E3A6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7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0F5-165B-4641-A075-4C4200CF050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4082-B421-4BB2-8E15-3C20E3A6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1087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0F5-165B-4641-A075-4C4200CF050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4082-B421-4BB2-8E15-3C20E3A6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53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0F5-165B-4641-A075-4C4200CF050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4082-B421-4BB2-8E15-3C20E3A6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34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0F5-165B-4641-A075-4C4200CF050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4082-B421-4BB2-8E15-3C20E3A6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4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0F5-165B-4641-A075-4C4200CF050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4082-B421-4BB2-8E15-3C20E3A6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69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4082-B421-4BB2-8E15-3C20E3A6E536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40F5-165B-4641-A075-4C4200CF050C}" type="datetimeFigureOut">
              <a:rPr lang="en-GB" smtClean="0"/>
              <a:t>21/11/2021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702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340F5-165B-4641-A075-4C4200CF050C}" type="datetimeFigureOut">
              <a:rPr lang="en-GB" smtClean="0"/>
              <a:t>21/11/2021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0C4082-B421-4BB2-8E15-3C20E3A6E5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56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0xgjUhEG3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942" y="709291"/>
            <a:ext cx="6726588" cy="908863"/>
          </a:xfrm>
        </p:spPr>
        <p:txBody>
          <a:bodyPr/>
          <a:lstStyle/>
          <a:p>
            <a:r>
              <a:rPr lang="en-GB" dirty="0" smtClean="0"/>
              <a:t>Introduction to R - 6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9844" y="1828548"/>
            <a:ext cx="3862784" cy="781704"/>
          </a:xfrm>
        </p:spPr>
        <p:txBody>
          <a:bodyPr>
            <a:noAutofit/>
          </a:bodyPr>
          <a:lstStyle/>
          <a:p>
            <a:pPr algn="ctr"/>
            <a:r>
              <a:rPr lang="en-GB" sz="2000" b="1" dirty="0" smtClean="0"/>
              <a:t>Loops and Conditional Statements</a:t>
            </a:r>
            <a:endParaRPr lang="en-GB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110" y="2074622"/>
            <a:ext cx="7621064" cy="482032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 rot="21389402" flipH="1">
            <a:off x="3668190" y="5035739"/>
            <a:ext cx="1451868" cy="1507771"/>
            <a:chOff x="8010086" y="1452056"/>
            <a:chExt cx="1515178" cy="150777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77768" flipH="1">
              <a:off x="8652553" y="1452056"/>
              <a:ext cx="872711" cy="150777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5024" flipH="1">
              <a:off x="8010086" y="1733295"/>
              <a:ext cx="742764" cy="945295"/>
            </a:xfrm>
            <a:prstGeom prst="rect">
              <a:avLst/>
            </a:prstGeom>
          </p:spPr>
        </p:pic>
        <p:pic>
          <p:nvPicPr>
            <p:cNvPr id="9" name="Picture 8" descr="File:R logo.svg - Wikimedia Common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208006" y="1812083"/>
              <a:ext cx="332444" cy="2576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408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Loops, inputs and outputs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5" y="1930400"/>
            <a:ext cx="5086652" cy="3880773"/>
          </a:xfrm>
        </p:spPr>
        <p:txBody>
          <a:bodyPr/>
          <a:lstStyle/>
          <a:p>
            <a:r>
              <a:rPr lang="en-GB" dirty="0" smtClean="0"/>
              <a:t>Often instead of just using print we might want to store the results of loop to a new vector, dataframe, or plot</a:t>
            </a:r>
          </a:p>
          <a:p>
            <a:r>
              <a:rPr lang="en-GB" dirty="0" smtClean="0"/>
              <a:t>These are known as outputs</a:t>
            </a:r>
          </a:p>
          <a:p>
            <a:r>
              <a:rPr lang="en-GB" dirty="0" smtClean="0"/>
              <a:t>They can be assigned within the loop function using &lt;- </a:t>
            </a:r>
          </a:p>
          <a:p>
            <a:r>
              <a:rPr lang="en-GB" dirty="0" smtClean="0"/>
              <a:t>For the output to keep track of where we are in the loop, subset our vector using [</a:t>
            </a:r>
            <a:r>
              <a:rPr lang="en-GB" dirty="0" err="1" smtClean="0"/>
              <a:t>i</a:t>
            </a:r>
            <a:r>
              <a:rPr lang="en-GB" dirty="0" smtClean="0"/>
              <a:t>]</a:t>
            </a:r>
            <a:endParaRPr lang="en-GB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802949"/>
              </p:ext>
            </p:extLst>
          </p:nvPr>
        </p:nvGraphicFramePr>
        <p:xfrm>
          <a:off x="10644975" y="2080986"/>
          <a:ext cx="1424213" cy="281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4213">
                  <a:extLst>
                    <a:ext uri="{9D8B030D-6E8A-4147-A177-3AD203B41FA5}">
                      <a16:colId xmlns:a16="http://schemas.microsoft.com/office/drawing/2014/main" val="2627640738"/>
                    </a:ext>
                  </a:extLst>
                </a:gridCol>
              </a:tblGrid>
              <a:tr h="543740">
                <a:tc>
                  <a:txBody>
                    <a:bodyPr/>
                    <a:lstStyle/>
                    <a:p>
                      <a:r>
                        <a:rPr lang="en-GB" dirty="0" smtClean="0"/>
                        <a:t>R Values (input)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149025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r>
                        <a:rPr lang="en-GB" dirty="0" smtClean="0"/>
                        <a:t>0.4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0389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r>
                        <a:rPr lang="en-GB" dirty="0" smtClean="0"/>
                        <a:t>0.3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89510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r>
                        <a:rPr lang="en-GB" dirty="0" smtClean="0"/>
                        <a:t>0.55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44746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r>
                        <a:rPr lang="en-GB" dirty="0" smtClean="0"/>
                        <a:t>0.6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53056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7903028" y="2473321"/>
            <a:ext cx="1681843" cy="2248351"/>
          </a:xfrm>
          <a:prstGeom prst="rect">
            <a:avLst/>
          </a:prstGeom>
          <a:solidFill>
            <a:srgbClr val="FC9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Function = ^2</a:t>
            </a:r>
            <a:endParaRPr lang="en-GB" dirty="0"/>
          </a:p>
        </p:txBody>
      </p:sp>
      <p:sp>
        <p:nvSpPr>
          <p:cNvPr id="7" name="Freeform 6"/>
          <p:cNvSpPr/>
          <p:nvPr/>
        </p:nvSpPr>
        <p:spPr>
          <a:xfrm>
            <a:off x="9633857" y="2775857"/>
            <a:ext cx="1012371" cy="81643"/>
          </a:xfrm>
          <a:custGeom>
            <a:avLst/>
            <a:gdLst>
              <a:gd name="connsiteX0" fmla="*/ 1012371 w 1012371"/>
              <a:gd name="connsiteY0" fmla="*/ 81643 h 81643"/>
              <a:gd name="connsiteX1" fmla="*/ 293914 w 1012371"/>
              <a:gd name="connsiteY1" fmla="*/ 48986 h 81643"/>
              <a:gd name="connsiteX2" fmla="*/ 0 w 1012371"/>
              <a:gd name="connsiteY2" fmla="*/ 65315 h 81643"/>
              <a:gd name="connsiteX3" fmla="*/ 65314 w 1012371"/>
              <a:gd name="connsiteY3" fmla="*/ 0 h 8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371" h="81643">
                <a:moveTo>
                  <a:pt x="1012371" y="81643"/>
                </a:moveTo>
                <a:cubicBezTo>
                  <a:pt x="772885" y="70757"/>
                  <a:pt x="533616" y="52852"/>
                  <a:pt x="293914" y="48986"/>
                </a:cubicBezTo>
                <a:cubicBezTo>
                  <a:pt x="195804" y="47404"/>
                  <a:pt x="0" y="65315"/>
                  <a:pt x="0" y="65315"/>
                </a:cubicBezTo>
                <a:cubicBezTo>
                  <a:pt x="59112" y="25907"/>
                  <a:pt x="40209" y="50210"/>
                  <a:pt x="6531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Freeform 7"/>
          <p:cNvSpPr/>
          <p:nvPr/>
        </p:nvSpPr>
        <p:spPr>
          <a:xfrm>
            <a:off x="9633856" y="3401786"/>
            <a:ext cx="1012371" cy="81643"/>
          </a:xfrm>
          <a:custGeom>
            <a:avLst/>
            <a:gdLst>
              <a:gd name="connsiteX0" fmla="*/ 1012371 w 1012371"/>
              <a:gd name="connsiteY0" fmla="*/ 81643 h 81643"/>
              <a:gd name="connsiteX1" fmla="*/ 293914 w 1012371"/>
              <a:gd name="connsiteY1" fmla="*/ 48986 h 81643"/>
              <a:gd name="connsiteX2" fmla="*/ 0 w 1012371"/>
              <a:gd name="connsiteY2" fmla="*/ 65315 h 81643"/>
              <a:gd name="connsiteX3" fmla="*/ 65314 w 1012371"/>
              <a:gd name="connsiteY3" fmla="*/ 0 h 8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371" h="81643">
                <a:moveTo>
                  <a:pt x="1012371" y="81643"/>
                </a:moveTo>
                <a:cubicBezTo>
                  <a:pt x="772885" y="70757"/>
                  <a:pt x="533616" y="52852"/>
                  <a:pt x="293914" y="48986"/>
                </a:cubicBezTo>
                <a:cubicBezTo>
                  <a:pt x="195804" y="47404"/>
                  <a:pt x="0" y="65315"/>
                  <a:pt x="0" y="65315"/>
                </a:cubicBezTo>
                <a:cubicBezTo>
                  <a:pt x="59112" y="25907"/>
                  <a:pt x="40209" y="50210"/>
                  <a:pt x="6531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 8"/>
          <p:cNvSpPr/>
          <p:nvPr/>
        </p:nvSpPr>
        <p:spPr>
          <a:xfrm>
            <a:off x="9632604" y="4027715"/>
            <a:ext cx="1012371" cy="81643"/>
          </a:xfrm>
          <a:custGeom>
            <a:avLst/>
            <a:gdLst>
              <a:gd name="connsiteX0" fmla="*/ 1012371 w 1012371"/>
              <a:gd name="connsiteY0" fmla="*/ 81643 h 81643"/>
              <a:gd name="connsiteX1" fmla="*/ 293914 w 1012371"/>
              <a:gd name="connsiteY1" fmla="*/ 48986 h 81643"/>
              <a:gd name="connsiteX2" fmla="*/ 0 w 1012371"/>
              <a:gd name="connsiteY2" fmla="*/ 65315 h 81643"/>
              <a:gd name="connsiteX3" fmla="*/ 65314 w 1012371"/>
              <a:gd name="connsiteY3" fmla="*/ 0 h 8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371" h="81643">
                <a:moveTo>
                  <a:pt x="1012371" y="81643"/>
                </a:moveTo>
                <a:cubicBezTo>
                  <a:pt x="772885" y="70757"/>
                  <a:pt x="533616" y="52852"/>
                  <a:pt x="293914" y="48986"/>
                </a:cubicBezTo>
                <a:cubicBezTo>
                  <a:pt x="195804" y="47404"/>
                  <a:pt x="0" y="65315"/>
                  <a:pt x="0" y="65315"/>
                </a:cubicBezTo>
                <a:cubicBezTo>
                  <a:pt x="59112" y="25907"/>
                  <a:pt x="40209" y="50210"/>
                  <a:pt x="6531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 9"/>
          <p:cNvSpPr/>
          <p:nvPr/>
        </p:nvSpPr>
        <p:spPr>
          <a:xfrm>
            <a:off x="9632604" y="4508501"/>
            <a:ext cx="1012371" cy="81643"/>
          </a:xfrm>
          <a:custGeom>
            <a:avLst/>
            <a:gdLst>
              <a:gd name="connsiteX0" fmla="*/ 1012371 w 1012371"/>
              <a:gd name="connsiteY0" fmla="*/ 81643 h 81643"/>
              <a:gd name="connsiteX1" fmla="*/ 293914 w 1012371"/>
              <a:gd name="connsiteY1" fmla="*/ 48986 h 81643"/>
              <a:gd name="connsiteX2" fmla="*/ 0 w 1012371"/>
              <a:gd name="connsiteY2" fmla="*/ 65315 h 81643"/>
              <a:gd name="connsiteX3" fmla="*/ 65314 w 1012371"/>
              <a:gd name="connsiteY3" fmla="*/ 0 h 81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371" h="81643">
                <a:moveTo>
                  <a:pt x="1012371" y="81643"/>
                </a:moveTo>
                <a:cubicBezTo>
                  <a:pt x="772885" y="70757"/>
                  <a:pt x="533616" y="52852"/>
                  <a:pt x="293914" y="48986"/>
                </a:cubicBezTo>
                <a:cubicBezTo>
                  <a:pt x="195804" y="47404"/>
                  <a:pt x="0" y="65315"/>
                  <a:pt x="0" y="65315"/>
                </a:cubicBezTo>
                <a:cubicBezTo>
                  <a:pt x="59112" y="25907"/>
                  <a:pt x="40209" y="50210"/>
                  <a:pt x="6531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450531"/>
              </p:ext>
            </p:extLst>
          </p:nvPr>
        </p:nvGraphicFramePr>
        <p:xfrm>
          <a:off x="5913915" y="2080986"/>
          <a:ext cx="1424213" cy="281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24213">
                  <a:extLst>
                    <a:ext uri="{9D8B030D-6E8A-4147-A177-3AD203B41FA5}">
                      <a16:colId xmlns:a16="http://schemas.microsoft.com/office/drawing/2014/main" val="2627640738"/>
                    </a:ext>
                  </a:extLst>
                </a:gridCol>
              </a:tblGrid>
              <a:tr h="543740">
                <a:tc>
                  <a:txBody>
                    <a:bodyPr/>
                    <a:lstStyle/>
                    <a:p>
                      <a:r>
                        <a:rPr lang="en-GB" dirty="0" smtClean="0"/>
                        <a:t>R2 Values</a:t>
                      </a:r>
                    </a:p>
                    <a:p>
                      <a:r>
                        <a:rPr lang="en-GB" dirty="0" smtClean="0"/>
                        <a:t>(output)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149025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r>
                        <a:rPr lang="en-GB" dirty="0" smtClean="0"/>
                        <a:t>0.2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50389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r>
                        <a:rPr lang="en-GB" dirty="0" smtClean="0"/>
                        <a:t>0.3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689510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r>
                        <a:rPr lang="en-GB" dirty="0" smtClean="0"/>
                        <a:t>0.55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144746"/>
                  </a:ext>
                </a:extLst>
              </a:tr>
              <a:tr h="543740">
                <a:tc>
                  <a:txBody>
                    <a:bodyPr/>
                    <a:lstStyle/>
                    <a:p>
                      <a:r>
                        <a:rPr lang="en-GB" dirty="0" smtClean="0"/>
                        <a:t>0.6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530567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7375916" y="2857500"/>
            <a:ext cx="5739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368972" y="3553721"/>
            <a:ext cx="534056" cy="2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353550" y="4027715"/>
            <a:ext cx="534056" cy="2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7375916" y="4460408"/>
            <a:ext cx="534056" cy="2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7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942" y="709291"/>
            <a:ext cx="6726588" cy="908863"/>
          </a:xfrm>
        </p:spPr>
        <p:txBody>
          <a:bodyPr/>
          <a:lstStyle/>
          <a:p>
            <a:pPr algn="l"/>
            <a:r>
              <a:rPr lang="en-GB" dirty="0" smtClean="0"/>
              <a:t>Explore in 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122" y="2074622"/>
            <a:ext cx="7621064" cy="482032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 rot="21389402" flipH="1">
            <a:off x="5198209" y="3730898"/>
            <a:ext cx="1477958" cy="1507771"/>
            <a:chOff x="8010086" y="1452056"/>
            <a:chExt cx="1515178" cy="150777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77768" flipH="1">
              <a:off x="8652553" y="1452056"/>
              <a:ext cx="872711" cy="150777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5024" flipH="1">
              <a:off x="8010086" y="1733295"/>
              <a:ext cx="742764" cy="945295"/>
            </a:xfrm>
            <a:prstGeom prst="rect">
              <a:avLst/>
            </a:prstGeom>
          </p:spPr>
        </p:pic>
        <p:pic>
          <p:nvPicPr>
            <p:cNvPr id="9" name="Picture 8" descr="File:R logo.svg - Wikimedia Common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227611" y="1803017"/>
              <a:ext cx="359544" cy="27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310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Conditional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36046"/>
            <a:ext cx="9201452" cy="3880773"/>
          </a:xfrm>
        </p:spPr>
        <p:txBody>
          <a:bodyPr/>
          <a:lstStyle/>
          <a:p>
            <a:r>
              <a:rPr lang="en-GB" sz="2000" dirty="0"/>
              <a:t>For loops continue until </a:t>
            </a:r>
            <a:r>
              <a:rPr lang="en-GB" sz="2000" dirty="0" smtClean="0"/>
              <a:t>the </a:t>
            </a:r>
            <a:r>
              <a:rPr lang="en-GB" sz="2000" dirty="0"/>
              <a:t>end of the sequence of items in the character/numeric vector or </a:t>
            </a:r>
            <a:r>
              <a:rPr lang="en-GB" sz="2000" dirty="0" smtClean="0"/>
              <a:t>list is reached</a:t>
            </a:r>
          </a:p>
          <a:p>
            <a:endParaRPr lang="en-GB" sz="2000" dirty="0"/>
          </a:p>
          <a:p>
            <a:r>
              <a:rPr lang="en-GB" sz="2000" dirty="0" smtClean="0"/>
              <a:t>We can however, add a conditions to the loop to determine whether or not to perform the loops function, or to stop the loop early</a:t>
            </a:r>
          </a:p>
          <a:p>
            <a:endParaRPr lang="en-GB" sz="2000" dirty="0" smtClean="0"/>
          </a:p>
          <a:p>
            <a:r>
              <a:rPr lang="en-GB" sz="2000" dirty="0" smtClean="0"/>
              <a:t>These conditions are based on </a:t>
            </a:r>
            <a:r>
              <a:rPr lang="en-GB" sz="2000" b="1" dirty="0" smtClean="0"/>
              <a:t>logical operators </a:t>
            </a:r>
            <a:r>
              <a:rPr lang="en-GB" sz="2000" dirty="0" smtClean="0"/>
              <a:t>such as ==, !=, &amp;, |, &lt;, &gt;</a:t>
            </a:r>
          </a:p>
          <a:p>
            <a:endParaRPr lang="en-GB" sz="2000" dirty="0"/>
          </a:p>
          <a:p>
            <a:r>
              <a:rPr lang="en-GB" sz="2000" dirty="0">
                <a:hlinkClick r:id="rId2"/>
              </a:rPr>
              <a:t>https://</a:t>
            </a:r>
            <a:r>
              <a:rPr lang="en-GB" sz="2000" dirty="0" smtClean="0">
                <a:hlinkClick r:id="rId2"/>
              </a:rPr>
              <a:t>www.youtube.com/watch?v=k0xgjUhEG3U</a:t>
            </a:r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88327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 If else flow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76711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If Else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67115"/>
            <a:ext cx="8352366" cy="3880773"/>
          </a:xfrm>
        </p:spPr>
        <p:txBody>
          <a:bodyPr>
            <a:normAutofit/>
          </a:bodyPr>
          <a:lstStyle/>
          <a:p>
            <a:r>
              <a:rPr lang="en-GB" sz="2000" dirty="0" smtClean="0">
                <a:solidFill>
                  <a:srgbClr val="C00000"/>
                </a:solidFill>
              </a:rPr>
              <a:t>If</a:t>
            </a:r>
            <a:r>
              <a:rPr lang="en-GB" sz="2000" dirty="0" smtClean="0"/>
              <a:t> a </a:t>
            </a:r>
            <a:r>
              <a:rPr lang="en-GB" sz="2000" dirty="0" smtClean="0">
                <a:solidFill>
                  <a:srgbClr val="00D2BE"/>
                </a:solidFill>
              </a:rPr>
              <a:t>condition</a:t>
            </a:r>
            <a:r>
              <a:rPr lang="en-GB" sz="2000" dirty="0" smtClean="0"/>
              <a:t> is True, perform x </a:t>
            </a:r>
            <a:r>
              <a:rPr lang="en-GB" sz="2000" dirty="0" smtClean="0">
                <a:solidFill>
                  <a:srgbClr val="FF6600"/>
                </a:solidFill>
              </a:rPr>
              <a:t>function</a:t>
            </a:r>
          </a:p>
          <a:p>
            <a:r>
              <a:rPr lang="en-GB" sz="2000" dirty="0" smtClean="0"/>
              <a:t>If it’s False (</a:t>
            </a:r>
            <a:r>
              <a:rPr lang="en-GB" sz="2000" dirty="0" smtClean="0">
                <a:solidFill>
                  <a:srgbClr val="C00000"/>
                </a:solidFill>
              </a:rPr>
              <a:t>Else</a:t>
            </a:r>
            <a:r>
              <a:rPr lang="en-GB" sz="2000" dirty="0" smtClean="0"/>
              <a:t>), perform other </a:t>
            </a:r>
            <a:r>
              <a:rPr lang="en-GB" sz="2000" dirty="0" smtClean="0">
                <a:solidFill>
                  <a:srgbClr val="FF6600"/>
                </a:solidFill>
              </a:rPr>
              <a:t>function</a:t>
            </a:r>
          </a:p>
          <a:p>
            <a:endParaRPr lang="en-GB" sz="2000" dirty="0">
              <a:solidFill>
                <a:srgbClr val="FF6600"/>
              </a:solidFill>
            </a:endParaRPr>
          </a:p>
          <a:p>
            <a:r>
              <a:rPr lang="en-GB" sz="2000" dirty="0"/>
              <a:t>These conditions can also be used to stop a loop early known as a </a:t>
            </a:r>
            <a:r>
              <a:rPr lang="en-GB" sz="2000" dirty="0">
                <a:solidFill>
                  <a:srgbClr val="FF0000"/>
                </a:solidFill>
              </a:rPr>
              <a:t>break 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041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942" y="709291"/>
            <a:ext cx="6726588" cy="908863"/>
          </a:xfrm>
        </p:spPr>
        <p:txBody>
          <a:bodyPr/>
          <a:lstStyle/>
          <a:p>
            <a:pPr algn="l"/>
            <a:r>
              <a:rPr lang="en-GB" dirty="0" smtClean="0"/>
              <a:t>Explore in 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122" y="2074622"/>
            <a:ext cx="7621064" cy="482032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 rot="21389402" flipH="1">
            <a:off x="5851352" y="2874429"/>
            <a:ext cx="1477958" cy="1507771"/>
            <a:chOff x="8010086" y="1452056"/>
            <a:chExt cx="1515178" cy="150777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77768" flipH="1">
              <a:off x="8652553" y="1452056"/>
              <a:ext cx="872711" cy="150777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5024" flipH="1">
              <a:off x="8010086" y="1733295"/>
              <a:ext cx="742764" cy="945295"/>
            </a:xfrm>
            <a:prstGeom prst="rect">
              <a:avLst/>
            </a:prstGeom>
          </p:spPr>
        </p:pic>
        <p:pic>
          <p:nvPicPr>
            <p:cNvPr id="9" name="Picture 8" descr="File:R logo.svg - Wikimedia Common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227611" y="1803017"/>
              <a:ext cx="359544" cy="27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2211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loop like methods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3775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The </a:t>
            </a:r>
            <a:r>
              <a:rPr lang="en-GB" sz="2000" b="1" dirty="0"/>
              <a:t>apply command in R</a:t>
            </a:r>
            <a:r>
              <a:rPr lang="en-GB" sz="2000" dirty="0"/>
              <a:t> allows you to apply a function across an array, matrix or data frame</a:t>
            </a:r>
            <a:r>
              <a:rPr lang="en-GB" sz="2000" dirty="0" smtClean="0"/>
              <a:t>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 smtClean="0"/>
              <a:t>Apply syntax: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>
                <a:solidFill>
                  <a:srgbClr val="FF6600"/>
                </a:solidFill>
              </a:rPr>
              <a:t>apply</a:t>
            </a:r>
            <a:r>
              <a:rPr lang="en-GB" sz="2000" dirty="0"/>
              <a:t>(</a:t>
            </a:r>
            <a:r>
              <a:rPr lang="en-GB" sz="2000" dirty="0">
                <a:solidFill>
                  <a:schemeClr val="accent2"/>
                </a:solidFill>
              </a:rPr>
              <a:t>X</a:t>
            </a:r>
            <a:r>
              <a:rPr lang="en-GB" sz="2000" dirty="0"/>
              <a:t>,       # Array, matrix or data frame</a:t>
            </a:r>
          </a:p>
          <a:p>
            <a:r>
              <a:rPr lang="en-GB" sz="2000" dirty="0"/>
              <a:t>      MARGIN,  # 1: columns, 2: rows, c(1, 2): rows and columns</a:t>
            </a:r>
          </a:p>
          <a:p>
            <a:r>
              <a:rPr lang="en-GB" sz="2000" dirty="0"/>
              <a:t>      </a:t>
            </a:r>
            <a:r>
              <a:rPr lang="en-GB" sz="2000" dirty="0">
                <a:solidFill>
                  <a:srgbClr val="FF0000"/>
                </a:solidFill>
              </a:rPr>
              <a:t>FUN</a:t>
            </a:r>
            <a:r>
              <a:rPr lang="en-GB" sz="2000" dirty="0"/>
              <a:t>,     # Function to be applied</a:t>
            </a:r>
          </a:p>
          <a:p>
            <a:r>
              <a:rPr lang="en-GB" sz="2000" dirty="0"/>
              <a:t>      ...)     # Additional arguments to </a:t>
            </a:r>
            <a:r>
              <a:rPr lang="en-GB" sz="2000" dirty="0" smtClean="0"/>
              <a:t>FUN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0189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942" y="709291"/>
            <a:ext cx="6726588" cy="908863"/>
          </a:xfrm>
        </p:spPr>
        <p:txBody>
          <a:bodyPr/>
          <a:lstStyle/>
          <a:p>
            <a:pPr algn="l"/>
            <a:r>
              <a:rPr lang="en-GB" dirty="0" smtClean="0"/>
              <a:t>Explore in 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122" y="2074622"/>
            <a:ext cx="7621064" cy="482032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 rot="21389402" flipH="1">
            <a:off x="6912709" y="1207550"/>
            <a:ext cx="1477958" cy="1507771"/>
            <a:chOff x="8010086" y="1452056"/>
            <a:chExt cx="1515178" cy="150777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77768" flipH="1">
              <a:off x="8652553" y="1452056"/>
              <a:ext cx="872711" cy="150777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5024" flipH="1">
              <a:off x="8010086" y="1733295"/>
              <a:ext cx="742764" cy="945295"/>
            </a:xfrm>
            <a:prstGeom prst="rect">
              <a:avLst/>
            </a:prstGeom>
          </p:spPr>
        </p:pic>
        <p:pic>
          <p:nvPicPr>
            <p:cNvPr id="9" name="Picture 8" descr="File:R logo.svg - Wikimedia Common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227611" y="1803017"/>
              <a:ext cx="359544" cy="27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2546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you!!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9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Translating to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7665"/>
            <a:ext cx="9123891" cy="388077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For loops iterate over a vector – the vector’s job is to tell the loop how many times it needs to repeat</a:t>
            </a:r>
          </a:p>
          <a:p>
            <a:r>
              <a:rPr lang="en-GB" sz="2000" dirty="0" smtClean="0"/>
              <a:t>Or vector’s can specify what variables we would like it to repeat over</a:t>
            </a:r>
          </a:p>
          <a:p>
            <a:r>
              <a:rPr lang="en-GB" sz="2000" dirty="0" smtClean="0"/>
              <a:t>The loop statement { }, contains information about what function we would like to perform</a:t>
            </a:r>
            <a:endParaRPr lang="en-GB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28688" y="3668137"/>
            <a:ext cx="834531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1: Define your vector for the loop </a:t>
            </a:r>
          </a:p>
          <a:p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Step 2: Write out loop using designated vector</a:t>
            </a:r>
          </a:p>
          <a:p>
            <a:endParaRPr lang="en-GB" dirty="0">
              <a:solidFill>
                <a:srgbClr val="C00000"/>
              </a:solidFill>
            </a:endParaRPr>
          </a:p>
          <a:p>
            <a:r>
              <a:rPr lang="en-GB" sz="2000" dirty="0" smtClean="0">
                <a:solidFill>
                  <a:srgbClr val="C00000"/>
                </a:solidFill>
              </a:rPr>
              <a:t>Example:</a:t>
            </a:r>
          </a:p>
          <a:p>
            <a:endParaRPr lang="en-GB" sz="2000" dirty="0">
              <a:solidFill>
                <a:srgbClr val="C00000"/>
              </a:solidFill>
            </a:endParaRPr>
          </a:p>
          <a:p>
            <a:r>
              <a:rPr lang="en-GB" sz="2000" dirty="0" err="1" smtClean="0">
                <a:solidFill>
                  <a:schemeClr val="accent4"/>
                </a:solidFill>
              </a:rPr>
              <a:t>col_names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&lt;-</a:t>
            </a:r>
            <a:r>
              <a:rPr lang="en-GB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sz="2000" dirty="0" err="1" smtClean="0">
                <a:solidFill>
                  <a:srgbClr val="FC9204"/>
                </a:solidFill>
              </a:rPr>
              <a:t>colnames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GB" sz="2000" dirty="0" smtClean="0">
                <a:solidFill>
                  <a:schemeClr val="accent2"/>
                </a:solidFill>
              </a:rPr>
              <a:t>dataframe</a:t>
            </a:r>
            <a:r>
              <a:rPr lang="en-GB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GB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GB" sz="2000" dirty="0" smtClean="0">
                <a:solidFill>
                  <a:srgbClr val="C00000"/>
                </a:solidFill>
              </a:rPr>
              <a:t>For</a:t>
            </a:r>
            <a:r>
              <a:rPr lang="en-GB" sz="2000" dirty="0" smtClean="0"/>
              <a:t> </a:t>
            </a:r>
            <a:r>
              <a:rPr lang="en-GB" sz="2000" dirty="0" err="1" smtClean="0"/>
              <a:t>i</a:t>
            </a:r>
            <a:r>
              <a:rPr lang="en-GB" sz="2000" dirty="0" smtClean="0"/>
              <a:t> in </a:t>
            </a:r>
            <a:r>
              <a:rPr lang="en-GB" sz="2000" dirty="0" err="1" smtClean="0">
                <a:solidFill>
                  <a:schemeClr val="accent4"/>
                </a:solidFill>
              </a:rPr>
              <a:t>col_names</a:t>
            </a:r>
            <a:r>
              <a:rPr lang="en-GB" sz="2000" dirty="0" smtClean="0">
                <a:solidFill>
                  <a:schemeClr val="accent4"/>
                </a:solidFill>
              </a:rPr>
              <a:t> </a:t>
            </a:r>
            <a:r>
              <a:rPr lang="en-GB" sz="2000" dirty="0"/>
              <a:t>{</a:t>
            </a:r>
          </a:p>
          <a:p>
            <a:endParaRPr lang="en-GB" sz="2000" dirty="0" smtClean="0"/>
          </a:p>
          <a:p>
            <a:r>
              <a:rPr lang="en-GB" sz="2000" dirty="0" smtClean="0"/>
              <a:t>our </a:t>
            </a:r>
            <a:r>
              <a:rPr lang="en-GB" sz="2000" dirty="0">
                <a:solidFill>
                  <a:schemeClr val="accent2"/>
                </a:solidFill>
              </a:rPr>
              <a:t>dataframe</a:t>
            </a:r>
            <a:r>
              <a:rPr lang="en-GB" sz="2000" dirty="0"/>
              <a:t>, </a:t>
            </a:r>
            <a:r>
              <a:rPr lang="en-GB" sz="2000" dirty="0" smtClean="0">
                <a:solidFill>
                  <a:srgbClr val="FC9204"/>
                </a:solidFill>
              </a:rPr>
              <a:t>correlate and plot</a:t>
            </a:r>
            <a:r>
              <a:rPr lang="en-GB" sz="2000" dirty="0" smtClean="0"/>
              <a:t> </a:t>
            </a:r>
            <a:r>
              <a:rPr lang="en-GB" sz="2000" dirty="0"/>
              <a:t>the feature with </a:t>
            </a:r>
            <a:r>
              <a:rPr lang="en-GB" sz="2000" dirty="0">
                <a:solidFill>
                  <a:schemeClr val="accent2"/>
                </a:solidFill>
              </a:rPr>
              <a:t>phagocytosis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357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structure of a For Loop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(</a:t>
            </a:r>
            <a:r>
              <a:rPr lang="en-GB" dirty="0">
                <a:solidFill>
                  <a:srgbClr val="7030A0"/>
                </a:solidFill>
              </a:rPr>
              <a:t>variable </a:t>
            </a:r>
            <a:r>
              <a:rPr lang="en-GB" dirty="0"/>
              <a:t>in </a:t>
            </a:r>
            <a:r>
              <a:rPr lang="en-GB" dirty="0">
                <a:solidFill>
                  <a:schemeClr val="accent4"/>
                </a:solidFill>
              </a:rPr>
              <a:t>collection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GB" dirty="0" smtClean="0"/>
              <a:t>Perform </a:t>
            </a:r>
            <a:r>
              <a:rPr lang="en-GB" dirty="0" smtClean="0">
                <a:solidFill>
                  <a:srgbClr val="FCA904"/>
                </a:solidFill>
              </a:rPr>
              <a:t>function</a:t>
            </a:r>
            <a:r>
              <a:rPr lang="en-GB" dirty="0" smtClean="0"/>
              <a:t> on </a:t>
            </a:r>
            <a:r>
              <a:rPr lang="en-GB" dirty="0" smtClean="0">
                <a:solidFill>
                  <a:srgbClr val="7030A0"/>
                </a:solidFill>
              </a:rPr>
              <a:t>variable</a:t>
            </a:r>
            <a:endParaRPr lang="en-GB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    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59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9731188" cy="4351338"/>
          </a:xfrm>
        </p:spPr>
        <p:txBody>
          <a:bodyPr>
            <a:normAutofit/>
          </a:bodyPr>
          <a:lstStyle/>
          <a:p>
            <a:r>
              <a:rPr lang="en-GB" sz="2000" dirty="0" smtClean="0"/>
              <a:t>Recap the skills we have learnt so far in R</a:t>
            </a:r>
          </a:p>
          <a:p>
            <a:pPr lvl="1"/>
            <a:r>
              <a:rPr lang="en-GB" sz="1800" dirty="0" smtClean="0"/>
              <a:t>Data manipulation</a:t>
            </a:r>
          </a:p>
          <a:p>
            <a:pPr lvl="1"/>
            <a:r>
              <a:rPr lang="en-GB" sz="1800" dirty="0" smtClean="0"/>
              <a:t>Data Visualisation</a:t>
            </a:r>
          </a:p>
          <a:p>
            <a:r>
              <a:rPr lang="en-GB" sz="2000" dirty="0" smtClean="0"/>
              <a:t>Understand conditional statements and loops + how we can use them to make the above code more efficient </a:t>
            </a:r>
            <a:r>
              <a:rPr lang="en-GB" sz="2000" dirty="0" smtClean="0">
                <a:sym typeface="Wingdings" panose="05000000000000000000" pitchFamily="2" charset="2"/>
              </a:rPr>
              <a:t>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41179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dirty="0" smtClean="0"/>
              <a:t>:</a:t>
            </a:r>
          </a:p>
          <a:p>
            <a:r>
              <a:rPr lang="en-GB" b="1" dirty="0"/>
              <a:t>For loops </a:t>
            </a:r>
            <a:r>
              <a:rPr lang="en-GB" dirty="0"/>
              <a:t>are the most simple</a:t>
            </a:r>
          </a:p>
          <a:p>
            <a:r>
              <a:rPr lang="en-GB" dirty="0"/>
              <a:t>These iterate (run) over a </a:t>
            </a:r>
            <a:r>
              <a:rPr lang="en-GB" dirty="0">
                <a:solidFill>
                  <a:srgbClr val="7030A0"/>
                </a:solidFill>
              </a:rPr>
              <a:t>vector</a:t>
            </a:r>
            <a:r>
              <a:rPr lang="en-GB" dirty="0"/>
              <a:t>. The vector defines for how long to run the loop for. The for loop code defines what functions we would like to run and what 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For(</a:t>
            </a:r>
            <a:r>
              <a:rPr lang="en-GB" dirty="0" err="1">
                <a:solidFill>
                  <a:srgbClr val="7030A0"/>
                </a:solidFill>
              </a:rPr>
              <a:t>i</a:t>
            </a:r>
            <a:r>
              <a:rPr lang="en-GB" dirty="0"/>
              <a:t> in </a:t>
            </a:r>
            <a:r>
              <a:rPr lang="en-GB" dirty="0" err="1">
                <a:solidFill>
                  <a:schemeClr val="accent4"/>
                </a:solidFill>
              </a:rPr>
              <a:t>column_names</a:t>
            </a:r>
            <a:r>
              <a:rPr lang="en-GB" dirty="0">
                <a:solidFill>
                  <a:schemeClr val="accent4"/>
                </a:solidFill>
              </a:rPr>
              <a:t>)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{</a:t>
            </a:r>
            <a:r>
              <a:rPr lang="en-GB" dirty="0">
                <a:solidFill>
                  <a:srgbClr val="FC9204"/>
                </a:solidFill>
              </a:rPr>
              <a:t>ggplot</a:t>
            </a:r>
            <a:r>
              <a:rPr lang="en-GB" dirty="0"/>
              <a:t>(</a:t>
            </a:r>
            <a:r>
              <a:rPr lang="en-GB" dirty="0" err="1">
                <a:solidFill>
                  <a:schemeClr val="accent2"/>
                </a:solidFill>
              </a:rPr>
              <a:t>data_frame</a:t>
            </a:r>
            <a:r>
              <a:rPr lang="en-GB" dirty="0"/>
              <a:t>, </a:t>
            </a:r>
            <a:r>
              <a:rPr lang="en-GB" dirty="0" err="1"/>
              <a:t>aes</a:t>
            </a:r>
            <a:r>
              <a:rPr lang="en-GB" dirty="0"/>
              <a:t>(x=</a:t>
            </a:r>
            <a:r>
              <a:rPr lang="en-GB" dirty="0" err="1">
                <a:solidFill>
                  <a:srgbClr val="7030A0"/>
                </a:solidFill>
              </a:rPr>
              <a:t>i</a:t>
            </a:r>
            <a:r>
              <a:rPr lang="en-GB" dirty="0"/>
              <a:t>, y = </a:t>
            </a:r>
            <a:r>
              <a:rPr lang="en-GB" dirty="0" err="1"/>
              <a:t>phago_score</a:t>
            </a:r>
            <a:r>
              <a:rPr lang="en-GB" dirty="0"/>
              <a:t>))}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045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Manipulation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440" y="1715313"/>
            <a:ext cx="8596668" cy="4744689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 smtClean="0"/>
              <a:t>Setting up data in long format</a:t>
            </a:r>
          </a:p>
          <a:p>
            <a:pPr lvl="1"/>
            <a:r>
              <a:rPr lang="en-GB" sz="1800" dirty="0" smtClean="0"/>
              <a:t>Paste transpose (cheating excel version)</a:t>
            </a:r>
          </a:p>
          <a:p>
            <a:pPr lvl="1"/>
            <a:r>
              <a:rPr lang="en-GB" sz="1800" dirty="0" err="1" smtClean="0">
                <a:sym typeface="Wingdings" panose="05000000000000000000" pitchFamily="2" charset="2"/>
              </a:rPr>
              <a:t>dcast:</a:t>
            </a:r>
            <a:r>
              <a:rPr lang="en-GB" sz="1800" dirty="0" err="1" smtClean="0">
                <a:solidFill>
                  <a:srgbClr val="FC9204"/>
                </a:solidFill>
                <a:sym typeface="Wingdings" panose="05000000000000000000" pitchFamily="2" charset="2"/>
              </a:rPr>
              <a:t>melt</a:t>
            </a:r>
            <a:r>
              <a:rPr lang="en-GB" sz="1800" dirty="0" smtClean="0">
                <a:sym typeface="Wingdings" panose="05000000000000000000" pitchFamily="2" charset="2"/>
              </a:rPr>
              <a:t> </a:t>
            </a:r>
            <a:r>
              <a:rPr lang="en-GB" sz="1800" dirty="0">
                <a:sym typeface="Wingdings" panose="05000000000000000000" pitchFamily="2" charset="2"/>
              </a:rPr>
              <a:t>or </a:t>
            </a:r>
            <a:r>
              <a:rPr lang="en-GB" sz="1800" dirty="0" err="1" smtClean="0">
                <a:sym typeface="Wingdings" panose="05000000000000000000" pitchFamily="2" charset="2"/>
              </a:rPr>
              <a:t>tidyr:</a:t>
            </a:r>
            <a:r>
              <a:rPr lang="en-GB" sz="1800" dirty="0" err="1" smtClean="0">
                <a:solidFill>
                  <a:srgbClr val="FC9204"/>
                </a:solidFill>
                <a:sym typeface="Wingdings" panose="05000000000000000000" pitchFamily="2" charset="2"/>
              </a:rPr>
              <a:t>gather</a:t>
            </a:r>
            <a:r>
              <a:rPr lang="en-GB" sz="1800" dirty="0" smtClean="0">
                <a:solidFill>
                  <a:srgbClr val="FC9204"/>
                </a:solidFill>
                <a:sym typeface="Wingdings" panose="05000000000000000000" pitchFamily="2" charset="2"/>
              </a:rPr>
              <a:t>/tidy</a:t>
            </a:r>
          </a:p>
          <a:p>
            <a:endParaRPr lang="en-GB" sz="2000" dirty="0">
              <a:solidFill>
                <a:srgbClr val="FC9204"/>
              </a:solidFill>
              <a:sym typeface="Wingdings" panose="05000000000000000000" pitchFamily="2" charset="2"/>
            </a:endParaRPr>
          </a:p>
          <a:p>
            <a:r>
              <a:rPr lang="en-GB" sz="2000" dirty="0">
                <a:sym typeface="Wingdings" panose="05000000000000000000" pitchFamily="2" charset="2"/>
              </a:rPr>
              <a:t>Recoding/renaming </a:t>
            </a:r>
            <a:r>
              <a:rPr lang="en-GB" sz="2000" dirty="0" smtClean="0">
                <a:sym typeface="Wingdings" panose="05000000000000000000" pitchFamily="2" charset="2"/>
              </a:rPr>
              <a:t>variables </a:t>
            </a:r>
          </a:p>
          <a:p>
            <a:pPr lvl="1"/>
            <a:r>
              <a:rPr lang="en-GB" sz="1800" dirty="0" err="1" smtClean="0">
                <a:solidFill>
                  <a:srgbClr val="FF6600"/>
                </a:solidFill>
                <a:sym typeface="Wingdings" panose="05000000000000000000" pitchFamily="2" charset="2"/>
              </a:rPr>
              <a:t>as.character</a:t>
            </a:r>
            <a:r>
              <a:rPr lang="en-GB" sz="1800" dirty="0" smtClean="0">
                <a:sym typeface="Wingdings" panose="05000000000000000000" pitchFamily="2" charset="2"/>
              </a:rPr>
              <a:t>()</a:t>
            </a:r>
          </a:p>
          <a:p>
            <a:pPr lvl="1"/>
            <a:r>
              <a:rPr lang="en-GB" sz="1800" dirty="0" smtClean="0">
                <a:solidFill>
                  <a:srgbClr val="FF6600"/>
                </a:solidFill>
                <a:sym typeface="Wingdings" panose="05000000000000000000" pitchFamily="2" charset="2"/>
              </a:rPr>
              <a:t>levels</a:t>
            </a:r>
            <a:r>
              <a:rPr lang="en-GB" sz="1800" dirty="0" smtClean="0">
                <a:sym typeface="Wingdings" panose="05000000000000000000" pitchFamily="2" charset="2"/>
              </a:rPr>
              <a:t>(</a:t>
            </a:r>
            <a:r>
              <a:rPr lang="en-GB" sz="1800" dirty="0" err="1" smtClean="0">
                <a:sym typeface="Wingdings" panose="05000000000000000000" pitchFamily="2" charset="2"/>
              </a:rPr>
              <a:t>Df$col_name</a:t>
            </a:r>
            <a:r>
              <a:rPr lang="en-GB" sz="1800" dirty="0" smtClean="0">
                <a:sym typeface="Wingdings" panose="05000000000000000000" pitchFamily="2" charset="2"/>
              </a:rPr>
              <a:t>) &lt;-  c(“new </a:t>
            </a:r>
            <a:r>
              <a:rPr lang="en-GB" sz="1800" dirty="0" err="1" smtClean="0">
                <a:sym typeface="Wingdings" panose="05000000000000000000" pitchFamily="2" charset="2"/>
              </a:rPr>
              <a:t>var_name</a:t>
            </a:r>
            <a:r>
              <a:rPr lang="en-GB" sz="1800" dirty="0" smtClean="0">
                <a:sym typeface="Wingdings" panose="05000000000000000000" pitchFamily="2" charset="2"/>
              </a:rPr>
              <a:t> 1”, “new_var2”)</a:t>
            </a:r>
            <a:endParaRPr lang="en-GB" sz="1800" dirty="0">
              <a:sym typeface="Wingdings" panose="05000000000000000000" pitchFamily="2" charset="2"/>
            </a:endParaRPr>
          </a:p>
          <a:p>
            <a:endParaRPr lang="en-GB" sz="2000" dirty="0">
              <a:sym typeface="Wingdings" panose="05000000000000000000" pitchFamily="2" charset="2"/>
            </a:endParaRPr>
          </a:p>
          <a:p>
            <a:r>
              <a:rPr lang="en-GB" sz="2000" dirty="0" smtClean="0">
                <a:sym typeface="Wingdings" panose="05000000000000000000" pitchFamily="2" charset="2"/>
              </a:rPr>
              <a:t>Merging data </a:t>
            </a:r>
          </a:p>
          <a:p>
            <a:pPr lvl="1"/>
            <a:r>
              <a:rPr lang="en-GB" sz="1800" dirty="0" err="1" smtClean="0">
                <a:sym typeface="Wingdings" panose="05000000000000000000" pitchFamily="2" charset="2"/>
              </a:rPr>
              <a:t>dplyr:</a:t>
            </a:r>
            <a:r>
              <a:rPr lang="en-GB" sz="1800" dirty="0" err="1" smtClean="0">
                <a:solidFill>
                  <a:srgbClr val="FC9204"/>
                </a:solidFill>
                <a:sym typeface="Wingdings" panose="05000000000000000000" pitchFamily="2" charset="2"/>
              </a:rPr>
              <a:t>join</a:t>
            </a:r>
            <a:r>
              <a:rPr lang="en-GB" sz="1800" dirty="0" smtClean="0">
                <a:sym typeface="Wingdings" panose="05000000000000000000" pitchFamily="2" charset="2"/>
              </a:rPr>
              <a:t> or </a:t>
            </a:r>
            <a:r>
              <a:rPr lang="en-GB" sz="1800" dirty="0" err="1" smtClean="0">
                <a:sym typeface="Wingdings" panose="05000000000000000000" pitchFamily="2" charset="2"/>
              </a:rPr>
              <a:t>data.table:</a:t>
            </a:r>
            <a:r>
              <a:rPr lang="en-GB" sz="1800" dirty="0" err="1" smtClean="0">
                <a:solidFill>
                  <a:srgbClr val="FC9204"/>
                </a:solidFill>
                <a:sym typeface="Wingdings" panose="05000000000000000000" pitchFamily="2" charset="2"/>
              </a:rPr>
              <a:t>merge</a:t>
            </a:r>
            <a:endParaRPr lang="en-GB" sz="1800" dirty="0">
              <a:solidFill>
                <a:srgbClr val="FC9204"/>
              </a:solidFill>
              <a:sym typeface="Wingdings" panose="05000000000000000000" pitchFamily="2" charset="2"/>
            </a:endParaRPr>
          </a:p>
          <a:p>
            <a:pPr lvl="1"/>
            <a:endParaRPr lang="en-GB" sz="1800" dirty="0" smtClean="0">
              <a:solidFill>
                <a:srgbClr val="FC9204"/>
              </a:solidFill>
              <a:sym typeface="Wingdings" panose="05000000000000000000" pitchFamily="2" charset="2"/>
            </a:endParaRPr>
          </a:p>
          <a:p>
            <a:r>
              <a:rPr lang="en-GB" sz="2000" dirty="0" smtClean="0">
                <a:solidFill>
                  <a:schemeClr val="tx2"/>
                </a:solidFill>
                <a:sym typeface="Wingdings" panose="05000000000000000000" pitchFamily="2" charset="2"/>
              </a:rPr>
              <a:t>Fixing character data </a:t>
            </a:r>
            <a:r>
              <a:rPr lang="en-GB" sz="200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e.g</a:t>
            </a:r>
            <a:r>
              <a:rPr lang="en-GB" sz="2000" dirty="0" smtClean="0">
                <a:solidFill>
                  <a:schemeClr val="tx2"/>
                </a:solidFill>
                <a:sym typeface="Wingdings" panose="05000000000000000000" pitchFamily="2" charset="2"/>
              </a:rPr>
              <a:t> </a:t>
            </a:r>
            <a:r>
              <a:rPr lang="en-GB" sz="2000" dirty="0" err="1" smtClean="0">
                <a:solidFill>
                  <a:schemeClr val="tx2"/>
                </a:solidFill>
                <a:sym typeface="Wingdings" panose="05000000000000000000" pitchFamily="2" charset="2"/>
              </a:rPr>
              <a:t>Sample_IDs</a:t>
            </a:r>
            <a:r>
              <a:rPr lang="en-GB" sz="2000" dirty="0" smtClean="0">
                <a:solidFill>
                  <a:schemeClr val="tx2"/>
                </a:solidFill>
                <a:sym typeface="Wingdings" panose="05000000000000000000" pitchFamily="2" charset="2"/>
              </a:rPr>
              <a:t> using stringr and regular expressions</a:t>
            </a:r>
          </a:p>
          <a:p>
            <a:pPr lvl="1"/>
            <a:r>
              <a:rPr lang="en-GB" dirty="0" err="1" smtClean="0">
                <a:solidFill>
                  <a:srgbClr val="ED7D31"/>
                </a:solidFill>
              </a:rPr>
              <a:t>str_replace</a:t>
            </a:r>
            <a:r>
              <a:rPr lang="en-GB" dirty="0" smtClean="0">
                <a:solidFill>
                  <a:prstClr val="black"/>
                </a:solidFill>
              </a:rPr>
              <a:t>(</a:t>
            </a:r>
            <a:r>
              <a:rPr lang="en-GB" dirty="0" smtClean="0">
                <a:solidFill>
                  <a:srgbClr val="70AD47"/>
                </a:solidFill>
              </a:rPr>
              <a:t>string</a:t>
            </a:r>
            <a:r>
              <a:rPr lang="en-GB" dirty="0">
                <a:solidFill>
                  <a:srgbClr val="70AD47"/>
                </a:solidFill>
              </a:rPr>
              <a:t>, </a:t>
            </a:r>
            <a:r>
              <a:rPr lang="en-GB" dirty="0">
                <a:solidFill>
                  <a:srgbClr val="E917C1"/>
                </a:solidFill>
              </a:rPr>
              <a:t>pattern</a:t>
            </a:r>
            <a:r>
              <a:rPr lang="en-GB" dirty="0">
                <a:solidFill>
                  <a:prstClr val="black"/>
                </a:solidFill>
              </a:rPr>
              <a:t>)</a:t>
            </a:r>
          </a:p>
          <a:p>
            <a:pPr marL="457200" lvl="1" indent="0">
              <a:buNone/>
            </a:pPr>
            <a:endParaRPr lang="en-GB" dirty="0" smtClean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endParaRPr lang="en-GB" b="1" dirty="0">
              <a:solidFill>
                <a:srgbClr val="FC9204"/>
              </a:solidFill>
              <a:sym typeface="Wingdings" panose="05000000000000000000" pitchFamily="2" charset="2"/>
            </a:endParaRP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241D325-61A6-4CD0-A324-1D00E5638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908" y="1715313"/>
            <a:ext cx="2743200" cy="194565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2008659-D95B-4A79-AC66-DBB944D5565B}"/>
              </a:ext>
            </a:extLst>
          </p:cNvPr>
          <p:cNvGrpSpPr/>
          <p:nvPr/>
        </p:nvGrpSpPr>
        <p:grpSpPr>
          <a:xfrm>
            <a:off x="6379853" y="2278993"/>
            <a:ext cx="1716912" cy="1041722"/>
            <a:chOff x="1616597" y="4264305"/>
            <a:chExt cx="1716912" cy="1041722"/>
          </a:xfrm>
        </p:grpSpPr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1966D515-9478-4B5B-AE1F-2C11F26C55E4}"/>
                </a:ext>
              </a:extLst>
            </p:cNvPr>
            <p:cNvSpPr/>
            <p:nvPr/>
          </p:nvSpPr>
          <p:spPr>
            <a:xfrm>
              <a:off x="1616597" y="4264305"/>
              <a:ext cx="1716912" cy="173621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5">
              <a:extLst>
                <a:ext uri="{FF2B5EF4-FFF2-40B4-BE49-F238E27FC236}">
                  <a16:creationId xmlns:a16="http://schemas.microsoft.com/office/drawing/2014/main" id="{A4159103-CBBD-4A92-8DD6-35CA6E0736B5}"/>
                </a:ext>
              </a:extLst>
            </p:cNvPr>
            <p:cNvSpPr/>
            <p:nvPr/>
          </p:nvSpPr>
          <p:spPr>
            <a:xfrm>
              <a:off x="1616597" y="5132406"/>
              <a:ext cx="1716912" cy="173621"/>
            </a:xfrm>
            <a:prstGeom prst="round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8382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Visualisation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2189"/>
            <a:ext cx="8923866" cy="4282874"/>
          </a:xfrm>
        </p:spPr>
        <p:txBody>
          <a:bodyPr>
            <a:noAutofit/>
          </a:bodyPr>
          <a:lstStyle/>
          <a:p>
            <a:r>
              <a:rPr lang="en-GB" sz="2000" dirty="0" smtClean="0"/>
              <a:t>Utilised GGPLOT2 make a variety of plots</a:t>
            </a:r>
          </a:p>
          <a:p>
            <a:pPr lvl="1"/>
            <a:r>
              <a:rPr lang="en-GB" sz="1800" dirty="0" smtClean="0"/>
              <a:t>Ggplot layers </a:t>
            </a:r>
            <a:r>
              <a:rPr lang="en-GB" sz="1800" b="1" dirty="0" smtClean="0"/>
              <a:t>+,</a:t>
            </a:r>
            <a:r>
              <a:rPr lang="en-GB" sz="1800" dirty="0" smtClean="0"/>
              <a:t> to build plots; </a:t>
            </a:r>
            <a:r>
              <a:rPr lang="en-GB" sz="1800" dirty="0" err="1" smtClean="0"/>
              <a:t>aes</a:t>
            </a:r>
            <a:r>
              <a:rPr lang="en-GB" sz="1800" dirty="0" smtClean="0"/>
              <a:t>(x = y =), colour, shape, labels etc. </a:t>
            </a:r>
          </a:p>
          <a:p>
            <a:pPr lvl="1"/>
            <a:r>
              <a:rPr lang="en-GB" sz="1800" dirty="0" smtClean="0"/>
              <a:t>Changed colour schemes Pre-built themes </a:t>
            </a:r>
            <a:r>
              <a:rPr lang="en-GB" sz="1800" dirty="0" err="1" smtClean="0"/>
              <a:t>Rcolour</a:t>
            </a:r>
            <a:r>
              <a:rPr lang="en-GB" sz="1800" dirty="0" smtClean="0"/>
              <a:t> brewer, </a:t>
            </a:r>
            <a:r>
              <a:rPr lang="en-GB" sz="1800" dirty="0" err="1" smtClean="0"/>
              <a:t>Viridis</a:t>
            </a:r>
            <a:endParaRPr lang="en-GB" sz="1800" dirty="0" smtClean="0"/>
          </a:p>
          <a:p>
            <a:pPr lvl="1"/>
            <a:r>
              <a:rPr lang="en-GB" sz="1800" dirty="0" smtClean="0"/>
              <a:t>Changed schemes using </a:t>
            </a:r>
            <a:r>
              <a:rPr lang="en-GB" sz="1800" dirty="0" err="1" smtClean="0"/>
              <a:t>colortools</a:t>
            </a:r>
            <a:r>
              <a:rPr lang="en-GB" sz="1800" dirty="0" smtClean="0"/>
              <a:t> and +</a:t>
            </a:r>
            <a:r>
              <a:rPr lang="en-GB" sz="1800" dirty="0" err="1" smtClean="0">
                <a:solidFill>
                  <a:srgbClr val="FF6600"/>
                </a:solidFill>
              </a:rPr>
              <a:t>scale_fill_manual</a:t>
            </a:r>
            <a:r>
              <a:rPr lang="en-GB" sz="1800" dirty="0" smtClean="0"/>
              <a:t>()</a:t>
            </a:r>
          </a:p>
          <a:p>
            <a:pPr lvl="1"/>
            <a:endParaRPr lang="en-GB" sz="1800" dirty="0"/>
          </a:p>
          <a:p>
            <a:r>
              <a:rPr lang="en-GB" sz="2000" dirty="0" smtClean="0"/>
              <a:t>GGPUBR Package for boxplots and more!</a:t>
            </a:r>
          </a:p>
          <a:p>
            <a:endParaRPr lang="en-GB" sz="2000" dirty="0" smtClean="0"/>
          </a:p>
          <a:p>
            <a:r>
              <a:rPr lang="en-GB" sz="2000" dirty="0" smtClean="0"/>
              <a:t>Adding statistical significance</a:t>
            </a:r>
          </a:p>
          <a:p>
            <a:pPr lvl="1"/>
            <a:r>
              <a:rPr lang="en-GB" sz="1800" dirty="0"/>
              <a:t> </a:t>
            </a:r>
            <a:r>
              <a:rPr lang="en-GB" sz="1800" dirty="0" smtClean="0"/>
              <a:t>+</a:t>
            </a:r>
            <a:r>
              <a:rPr lang="en-GB" sz="1800" dirty="0" err="1" smtClean="0">
                <a:solidFill>
                  <a:srgbClr val="FF6600"/>
                </a:solidFill>
              </a:rPr>
              <a:t>stat_compare_means</a:t>
            </a:r>
            <a:r>
              <a:rPr lang="en-GB" sz="1800" dirty="0" smtClean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582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Controlling your code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773238"/>
            <a:ext cx="8981017" cy="3880773"/>
          </a:xfrm>
        </p:spPr>
        <p:txBody>
          <a:bodyPr>
            <a:normAutofit/>
          </a:bodyPr>
          <a:lstStyle/>
          <a:p>
            <a:r>
              <a:rPr lang="en-GB" sz="2000" dirty="0" smtClean="0"/>
              <a:t>So far, we have seen how R can be used to write code that includes </a:t>
            </a:r>
            <a:r>
              <a:rPr lang="en-GB" sz="2000" dirty="0" smtClean="0">
                <a:solidFill>
                  <a:srgbClr val="FF6600"/>
                </a:solidFill>
              </a:rPr>
              <a:t>functions </a:t>
            </a:r>
            <a:r>
              <a:rPr lang="en-GB" sz="2000" dirty="0" smtClean="0"/>
              <a:t>within an order of operations to execute a task, e.g. calculating the mean or plotting a graph</a:t>
            </a:r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r>
              <a:rPr lang="en-GB" sz="2000" dirty="0" smtClean="0"/>
              <a:t>For example:</a:t>
            </a:r>
          </a:p>
          <a:p>
            <a:pPr marL="0" indent="0">
              <a:buNone/>
            </a:pPr>
            <a:endParaRPr lang="en-GB" sz="2000" dirty="0" smtClean="0"/>
          </a:p>
          <a:p>
            <a:r>
              <a:rPr lang="en-GB" sz="2000" dirty="0" err="1">
                <a:solidFill>
                  <a:schemeClr val="accent2"/>
                </a:solidFill>
              </a:rPr>
              <a:t>Data_frame</a:t>
            </a:r>
            <a:r>
              <a:rPr lang="en-GB" sz="2000" dirty="0"/>
              <a:t> %&gt;% </a:t>
            </a:r>
            <a:r>
              <a:rPr lang="en-GB" sz="2000" dirty="0">
                <a:solidFill>
                  <a:srgbClr val="FF6600"/>
                </a:solidFill>
              </a:rPr>
              <a:t>ggplot</a:t>
            </a:r>
            <a:r>
              <a:rPr lang="en-GB" sz="2000" dirty="0"/>
              <a:t>(</a:t>
            </a:r>
            <a:r>
              <a:rPr lang="en-GB" sz="2000" dirty="0" err="1"/>
              <a:t>aes</a:t>
            </a:r>
            <a:r>
              <a:rPr lang="en-GB" sz="2000" dirty="0"/>
              <a:t>(x = </a:t>
            </a:r>
            <a:r>
              <a:rPr lang="en-GB" sz="2000" dirty="0"/>
              <a:t>titre, y = </a:t>
            </a:r>
            <a:r>
              <a:rPr lang="en-GB" sz="2000" dirty="0" err="1"/>
              <a:t>phago_score</a:t>
            </a:r>
            <a:r>
              <a:rPr lang="en-GB" sz="2000" dirty="0"/>
              <a:t>)) </a:t>
            </a:r>
            <a:r>
              <a:rPr lang="en-GB" sz="2000" dirty="0"/>
              <a:t>+ </a:t>
            </a:r>
            <a:r>
              <a:rPr lang="en-GB" sz="2000" dirty="0" err="1"/>
              <a:t>geom_boxplot</a:t>
            </a:r>
            <a:r>
              <a:rPr lang="en-GB" sz="2000" dirty="0"/>
              <a:t>()</a:t>
            </a:r>
          </a:p>
          <a:p>
            <a:endParaRPr lang="en-GB" sz="2000" dirty="0" smtClean="0"/>
          </a:p>
          <a:p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15907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Controlling your </a:t>
            </a:r>
            <a:r>
              <a:rPr lang="en-GB" dirty="0" smtClean="0"/>
              <a:t>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9116"/>
            <a:ext cx="9752542" cy="2997198"/>
          </a:xfrm>
        </p:spPr>
        <p:txBody>
          <a:bodyPr>
            <a:normAutofit/>
          </a:bodyPr>
          <a:lstStyle/>
          <a:p>
            <a:r>
              <a:rPr lang="en-GB" sz="2000" dirty="0"/>
              <a:t>But what if we have lots of data to sort </a:t>
            </a:r>
            <a:r>
              <a:rPr lang="en-GB" sz="2000" dirty="0" smtClean="0"/>
              <a:t>and plot?</a:t>
            </a:r>
          </a:p>
          <a:p>
            <a:r>
              <a:rPr lang="en-GB" sz="2000" dirty="0" smtClean="0"/>
              <a:t>It’s </a:t>
            </a:r>
            <a:r>
              <a:rPr lang="en-GB" sz="2000" dirty="0"/>
              <a:t>not efficient to rewrite your code over and over again</a:t>
            </a:r>
          </a:p>
          <a:p>
            <a:r>
              <a:rPr lang="en-GB" sz="2000" dirty="0"/>
              <a:t>Loops simplify your code, letting you write out your </a:t>
            </a:r>
            <a:r>
              <a:rPr lang="en-GB" sz="2000" dirty="0" smtClean="0"/>
              <a:t>code just once!</a:t>
            </a:r>
          </a:p>
          <a:p>
            <a:r>
              <a:rPr lang="en-GB" sz="2000" dirty="0" smtClean="0"/>
              <a:t>The code then recycles </a:t>
            </a:r>
            <a:r>
              <a:rPr lang="en-GB" sz="2000" dirty="0"/>
              <a:t>through your data over and over </a:t>
            </a:r>
            <a:r>
              <a:rPr lang="en-GB" sz="2000" dirty="0" smtClean="0"/>
              <a:t>again, repeating the functions we determine, until a condition is reached</a:t>
            </a:r>
          </a:p>
          <a:p>
            <a:pPr marL="0" indent="0">
              <a:buNone/>
            </a:pPr>
            <a:endParaRPr lang="en-GB" sz="2000" dirty="0" smtClean="0"/>
          </a:p>
          <a:p>
            <a:endParaRPr lang="en-GB" sz="2000" dirty="0" smtClean="0"/>
          </a:p>
          <a:p>
            <a:endParaRPr lang="en-GB" sz="2000" dirty="0">
              <a:solidFill>
                <a:srgbClr val="C00000"/>
              </a:solidFill>
            </a:endParaRPr>
          </a:p>
          <a:p>
            <a:endParaRPr lang="en-GB" sz="2000" dirty="0" smtClean="0">
              <a:solidFill>
                <a:schemeClr val="accent2"/>
              </a:solidFill>
            </a:endParaRP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68036" y="4324649"/>
            <a:ext cx="7815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</a:t>
            </a:r>
            <a:r>
              <a:rPr lang="en-GB" dirty="0">
                <a:solidFill>
                  <a:srgbClr val="7030A0"/>
                </a:solidFill>
              </a:rPr>
              <a:t>every </a:t>
            </a:r>
            <a:r>
              <a:rPr lang="en-GB" dirty="0"/>
              <a:t>antibody feature (</a:t>
            </a:r>
            <a:r>
              <a:rPr lang="en-GB" dirty="0">
                <a:solidFill>
                  <a:schemeClr val="accent4"/>
                </a:solidFill>
              </a:rPr>
              <a:t>titre, glycosylation </a:t>
            </a:r>
            <a:r>
              <a:rPr lang="en-GB" dirty="0" smtClean="0">
                <a:solidFill>
                  <a:schemeClr val="accent4"/>
                </a:solidFill>
              </a:rPr>
              <a:t>levels </a:t>
            </a:r>
            <a:r>
              <a:rPr lang="en-GB" dirty="0" err="1" smtClean="0">
                <a:solidFill>
                  <a:schemeClr val="accent4"/>
                </a:solidFill>
              </a:rPr>
              <a:t>etc</a:t>
            </a:r>
            <a:r>
              <a:rPr lang="en-GB" dirty="0" smtClean="0"/>
              <a:t>) </a:t>
            </a:r>
            <a:r>
              <a:rPr lang="en-GB" dirty="0"/>
              <a:t>in our </a:t>
            </a:r>
            <a:r>
              <a:rPr lang="en-GB" dirty="0">
                <a:solidFill>
                  <a:schemeClr val="accent2"/>
                </a:solidFill>
              </a:rPr>
              <a:t>dataframe</a:t>
            </a:r>
            <a:r>
              <a:rPr lang="en-GB" dirty="0"/>
              <a:t>,  </a:t>
            </a:r>
            <a:r>
              <a:rPr lang="en-GB" dirty="0" smtClean="0">
                <a:solidFill>
                  <a:srgbClr val="FC9204"/>
                </a:solidFill>
              </a:rPr>
              <a:t>plot</a:t>
            </a:r>
            <a:r>
              <a:rPr lang="en-GB" dirty="0" smtClean="0"/>
              <a:t> </a:t>
            </a:r>
            <a:r>
              <a:rPr lang="en-GB" dirty="0"/>
              <a:t>the feature </a:t>
            </a:r>
            <a:r>
              <a:rPr lang="en-GB" dirty="0" smtClean="0"/>
              <a:t>with </a:t>
            </a:r>
            <a:r>
              <a:rPr lang="en-GB" dirty="0" err="1" smtClean="0"/>
              <a:t>phago</a:t>
            </a:r>
            <a:r>
              <a:rPr lang="en-GB" dirty="0" err="1"/>
              <a:t>_</a:t>
            </a:r>
            <a:r>
              <a:rPr lang="en-GB" dirty="0" err="1" smtClean="0"/>
              <a:t>score</a:t>
            </a:r>
            <a:endParaRPr lang="en-GB" dirty="0"/>
          </a:p>
          <a:p>
            <a:endParaRPr lang="en-GB" dirty="0"/>
          </a:p>
        </p:txBody>
      </p:sp>
      <p:sp>
        <p:nvSpPr>
          <p:cNvPr id="6" name="5-Point Star 5"/>
          <p:cNvSpPr/>
          <p:nvPr/>
        </p:nvSpPr>
        <p:spPr>
          <a:xfrm rot="994311">
            <a:off x="8060867" y="4214922"/>
            <a:ext cx="2044528" cy="1490291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tx1"/>
                </a:solidFill>
              </a:rPr>
              <a:t>advanced</a:t>
            </a:r>
            <a:endParaRPr lang="en-GB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74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Loop Structure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2812"/>
            <a:ext cx="9123891" cy="3880773"/>
          </a:xfrm>
        </p:spPr>
        <p:txBody>
          <a:bodyPr>
            <a:normAutofit/>
          </a:bodyPr>
          <a:lstStyle/>
          <a:p>
            <a:r>
              <a:rPr lang="en-GB" sz="2000" dirty="0"/>
              <a:t>For loops iterate over a vector – the vector’s job is to tell the loop how many times it needs to repeat </a:t>
            </a:r>
          </a:p>
          <a:p>
            <a:r>
              <a:rPr lang="en-GB" sz="2000" dirty="0"/>
              <a:t>Or vector’s can specify what variables we would like it to repeat over </a:t>
            </a:r>
            <a:r>
              <a:rPr lang="en-GB" sz="2000" b="1" dirty="0">
                <a:solidFill>
                  <a:schemeClr val="tx1"/>
                </a:solidFill>
              </a:rPr>
              <a:t>()</a:t>
            </a:r>
          </a:p>
          <a:p>
            <a:r>
              <a:rPr lang="en-GB" sz="2000" dirty="0"/>
              <a:t>The loop statement </a:t>
            </a:r>
            <a:r>
              <a:rPr lang="en-GB" sz="2000" b="1" dirty="0">
                <a:solidFill>
                  <a:schemeClr val="tx1"/>
                </a:solidFill>
              </a:rPr>
              <a:t>{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b="1" dirty="0">
                <a:solidFill>
                  <a:schemeClr val="tx1"/>
                </a:solidFill>
              </a:rPr>
              <a:t>}</a:t>
            </a:r>
            <a:r>
              <a:rPr lang="en-GB" sz="2000" dirty="0"/>
              <a:t>,</a:t>
            </a:r>
            <a:r>
              <a:rPr lang="en-GB" sz="2000" dirty="0">
                <a:solidFill>
                  <a:schemeClr val="tx1"/>
                </a:solidFill>
              </a:rPr>
              <a:t> </a:t>
            </a:r>
            <a:r>
              <a:rPr lang="en-GB" sz="2000" dirty="0"/>
              <a:t>contains information about what function we would like to perform</a:t>
            </a:r>
            <a:endParaRPr lang="en-GB" sz="2000" dirty="0"/>
          </a:p>
        </p:txBody>
      </p:sp>
      <p:sp>
        <p:nvSpPr>
          <p:cNvPr id="10" name="Rectangle 9"/>
          <p:cNvSpPr/>
          <p:nvPr/>
        </p:nvSpPr>
        <p:spPr>
          <a:xfrm>
            <a:off x="2919941" y="4121253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smtClean="0"/>
              <a:t>for (</a:t>
            </a:r>
            <a:r>
              <a:rPr lang="en-GB" sz="2000" dirty="0" smtClean="0">
                <a:solidFill>
                  <a:srgbClr val="7030A0"/>
                </a:solidFill>
              </a:rPr>
              <a:t>variable </a:t>
            </a:r>
            <a:r>
              <a:rPr lang="en-GB" sz="2000" dirty="0" smtClean="0"/>
              <a:t>in </a:t>
            </a:r>
            <a:r>
              <a:rPr lang="en-GB" sz="2000" b="1" dirty="0" smtClean="0">
                <a:solidFill>
                  <a:schemeClr val="accent4"/>
                </a:solidFill>
              </a:rPr>
              <a:t>vector</a:t>
            </a:r>
            <a:r>
              <a:rPr lang="en-GB" sz="2000" dirty="0" smtClean="0"/>
              <a:t>) {</a:t>
            </a:r>
          </a:p>
          <a:p>
            <a:r>
              <a:rPr lang="en-GB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Perform </a:t>
            </a:r>
            <a:r>
              <a:rPr lang="en-GB" sz="2000" dirty="0" smtClean="0">
                <a:solidFill>
                  <a:srgbClr val="FC9204"/>
                </a:solidFill>
              </a:rPr>
              <a:t>function on</a:t>
            </a:r>
            <a:r>
              <a:rPr lang="en-GB" sz="2000" dirty="0" smtClean="0"/>
              <a:t> </a:t>
            </a:r>
            <a:r>
              <a:rPr lang="en-GB" sz="2000" dirty="0" smtClean="0">
                <a:solidFill>
                  <a:srgbClr val="7030A0"/>
                </a:solidFill>
              </a:rPr>
              <a:t>variable</a:t>
            </a:r>
          </a:p>
          <a:p>
            <a:r>
              <a:rPr lang="en-GB" sz="2000" dirty="0" smtClean="0"/>
              <a:t>              }</a:t>
            </a:r>
            <a:endParaRPr lang="en-GB" sz="2000" dirty="0"/>
          </a:p>
        </p:txBody>
      </p:sp>
      <p:sp>
        <p:nvSpPr>
          <p:cNvPr id="11" name="Freeform 10"/>
          <p:cNvSpPr/>
          <p:nvPr/>
        </p:nvSpPr>
        <p:spPr>
          <a:xfrm>
            <a:off x="6858001" y="4111855"/>
            <a:ext cx="900171" cy="957442"/>
          </a:xfrm>
          <a:custGeom>
            <a:avLst/>
            <a:gdLst>
              <a:gd name="connsiteX0" fmla="*/ 514350 w 900171"/>
              <a:gd name="connsiteY0" fmla="*/ 0 h 957442"/>
              <a:gd name="connsiteX1" fmla="*/ 771525 w 900171"/>
              <a:gd name="connsiteY1" fmla="*/ 57150 h 957442"/>
              <a:gd name="connsiteX2" fmla="*/ 800100 w 900171"/>
              <a:gd name="connsiteY2" fmla="*/ 100012 h 957442"/>
              <a:gd name="connsiteX3" fmla="*/ 842962 w 900171"/>
              <a:gd name="connsiteY3" fmla="*/ 228600 h 957442"/>
              <a:gd name="connsiteX4" fmla="*/ 857250 w 900171"/>
              <a:gd name="connsiteY4" fmla="*/ 271462 h 957442"/>
              <a:gd name="connsiteX5" fmla="*/ 885825 w 900171"/>
              <a:gd name="connsiteY5" fmla="*/ 314325 h 957442"/>
              <a:gd name="connsiteX6" fmla="*/ 900112 w 900171"/>
              <a:gd name="connsiteY6" fmla="*/ 385762 h 957442"/>
              <a:gd name="connsiteX7" fmla="*/ 857250 w 900171"/>
              <a:gd name="connsiteY7" fmla="*/ 700087 h 957442"/>
              <a:gd name="connsiteX8" fmla="*/ 842962 w 900171"/>
              <a:gd name="connsiteY8" fmla="*/ 742950 h 957442"/>
              <a:gd name="connsiteX9" fmla="*/ 785812 w 900171"/>
              <a:gd name="connsiteY9" fmla="*/ 828675 h 957442"/>
              <a:gd name="connsiteX10" fmla="*/ 742950 w 900171"/>
              <a:gd name="connsiteY10" fmla="*/ 842962 h 957442"/>
              <a:gd name="connsiteX11" fmla="*/ 642937 w 900171"/>
              <a:gd name="connsiteY11" fmla="*/ 900112 h 957442"/>
              <a:gd name="connsiteX12" fmla="*/ 585787 w 900171"/>
              <a:gd name="connsiteY12" fmla="*/ 914400 h 957442"/>
              <a:gd name="connsiteX13" fmla="*/ 542925 w 900171"/>
              <a:gd name="connsiteY13" fmla="*/ 928687 h 957442"/>
              <a:gd name="connsiteX14" fmla="*/ 500062 w 900171"/>
              <a:gd name="connsiteY14" fmla="*/ 957262 h 957442"/>
              <a:gd name="connsiteX15" fmla="*/ 242887 w 900171"/>
              <a:gd name="connsiteY15" fmla="*/ 928687 h 957442"/>
              <a:gd name="connsiteX16" fmla="*/ 157162 w 900171"/>
              <a:gd name="connsiteY16" fmla="*/ 900112 h 957442"/>
              <a:gd name="connsiteX17" fmla="*/ 114300 w 900171"/>
              <a:gd name="connsiteY17" fmla="*/ 885825 h 957442"/>
              <a:gd name="connsiteX18" fmla="*/ 0 w 900171"/>
              <a:gd name="connsiteY18" fmla="*/ 785812 h 957442"/>
              <a:gd name="connsiteX19" fmla="*/ 14287 w 900171"/>
              <a:gd name="connsiteY19" fmla="*/ 642937 h 957442"/>
              <a:gd name="connsiteX20" fmla="*/ 42862 w 900171"/>
              <a:gd name="connsiteY20" fmla="*/ 557212 h 957442"/>
              <a:gd name="connsiteX21" fmla="*/ 85725 w 900171"/>
              <a:gd name="connsiteY21" fmla="*/ 471487 h 957442"/>
              <a:gd name="connsiteX22" fmla="*/ 142875 w 900171"/>
              <a:gd name="connsiteY22" fmla="*/ 400050 h 957442"/>
              <a:gd name="connsiteX23" fmla="*/ 185737 w 900171"/>
              <a:gd name="connsiteY23" fmla="*/ 314325 h 957442"/>
              <a:gd name="connsiteX24" fmla="*/ 228600 w 900171"/>
              <a:gd name="connsiteY24" fmla="*/ 285750 h 957442"/>
              <a:gd name="connsiteX25" fmla="*/ 314325 w 900171"/>
              <a:gd name="connsiteY25" fmla="*/ 257175 h 957442"/>
              <a:gd name="connsiteX26" fmla="*/ 385762 w 900171"/>
              <a:gd name="connsiteY26" fmla="*/ 271462 h 957442"/>
              <a:gd name="connsiteX27" fmla="*/ 400050 w 900171"/>
              <a:gd name="connsiteY27" fmla="*/ 314325 h 957442"/>
              <a:gd name="connsiteX28" fmla="*/ 428625 w 900171"/>
              <a:gd name="connsiteY28" fmla="*/ 357187 h 957442"/>
              <a:gd name="connsiteX29" fmla="*/ 457200 w 900171"/>
              <a:gd name="connsiteY29" fmla="*/ 457200 h 957442"/>
              <a:gd name="connsiteX30" fmla="*/ 385762 w 900171"/>
              <a:gd name="connsiteY30" fmla="*/ 442912 h 957442"/>
              <a:gd name="connsiteX31" fmla="*/ 471487 w 900171"/>
              <a:gd name="connsiteY31" fmla="*/ 471487 h 957442"/>
              <a:gd name="connsiteX32" fmla="*/ 514350 w 900171"/>
              <a:gd name="connsiteY32" fmla="*/ 485775 h 957442"/>
              <a:gd name="connsiteX33" fmla="*/ 500062 w 900171"/>
              <a:gd name="connsiteY33" fmla="*/ 371475 h 957442"/>
              <a:gd name="connsiteX34" fmla="*/ 457200 w 900171"/>
              <a:gd name="connsiteY34" fmla="*/ 400050 h 957442"/>
              <a:gd name="connsiteX35" fmla="*/ 428625 w 900171"/>
              <a:gd name="connsiteY35" fmla="*/ 442912 h 957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900171" h="957442">
                <a:moveTo>
                  <a:pt x="514350" y="0"/>
                </a:moveTo>
                <a:cubicBezTo>
                  <a:pt x="600075" y="19050"/>
                  <a:pt x="688639" y="28140"/>
                  <a:pt x="771525" y="57150"/>
                </a:cubicBezTo>
                <a:cubicBezTo>
                  <a:pt x="787732" y="62823"/>
                  <a:pt x="793126" y="84321"/>
                  <a:pt x="800100" y="100012"/>
                </a:cubicBezTo>
                <a:cubicBezTo>
                  <a:pt x="800109" y="100032"/>
                  <a:pt x="835815" y="207159"/>
                  <a:pt x="842962" y="228600"/>
                </a:cubicBezTo>
                <a:cubicBezTo>
                  <a:pt x="847724" y="242887"/>
                  <a:pt x="848896" y="258931"/>
                  <a:pt x="857250" y="271462"/>
                </a:cubicBezTo>
                <a:lnTo>
                  <a:pt x="885825" y="314325"/>
                </a:lnTo>
                <a:cubicBezTo>
                  <a:pt x="890587" y="338137"/>
                  <a:pt x="900112" y="361478"/>
                  <a:pt x="900112" y="385762"/>
                </a:cubicBezTo>
                <a:cubicBezTo>
                  <a:pt x="900112" y="595924"/>
                  <a:pt x="903591" y="561065"/>
                  <a:pt x="857250" y="700087"/>
                </a:cubicBezTo>
                <a:cubicBezTo>
                  <a:pt x="852487" y="714375"/>
                  <a:pt x="851316" y="730419"/>
                  <a:pt x="842962" y="742950"/>
                </a:cubicBezTo>
                <a:cubicBezTo>
                  <a:pt x="823912" y="771525"/>
                  <a:pt x="818393" y="817815"/>
                  <a:pt x="785812" y="828675"/>
                </a:cubicBezTo>
                <a:lnTo>
                  <a:pt x="742950" y="842962"/>
                </a:lnTo>
                <a:cubicBezTo>
                  <a:pt x="707419" y="866649"/>
                  <a:pt x="684370" y="884574"/>
                  <a:pt x="642937" y="900112"/>
                </a:cubicBezTo>
                <a:cubicBezTo>
                  <a:pt x="624551" y="907007"/>
                  <a:pt x="604668" y="909005"/>
                  <a:pt x="585787" y="914400"/>
                </a:cubicBezTo>
                <a:cubicBezTo>
                  <a:pt x="571306" y="918537"/>
                  <a:pt x="557212" y="923925"/>
                  <a:pt x="542925" y="928687"/>
                </a:cubicBezTo>
                <a:cubicBezTo>
                  <a:pt x="528637" y="938212"/>
                  <a:pt x="517196" y="956120"/>
                  <a:pt x="500062" y="957262"/>
                </a:cubicBezTo>
                <a:cubicBezTo>
                  <a:pt x="468753" y="959349"/>
                  <a:pt x="299805" y="942917"/>
                  <a:pt x="242887" y="928687"/>
                </a:cubicBezTo>
                <a:cubicBezTo>
                  <a:pt x="213666" y="921382"/>
                  <a:pt x="185737" y="909637"/>
                  <a:pt x="157162" y="900112"/>
                </a:cubicBezTo>
                <a:lnTo>
                  <a:pt x="114300" y="885825"/>
                </a:lnTo>
                <a:cubicBezTo>
                  <a:pt x="14287" y="819150"/>
                  <a:pt x="47625" y="857250"/>
                  <a:pt x="0" y="785812"/>
                </a:cubicBezTo>
                <a:cubicBezTo>
                  <a:pt x="4762" y="738187"/>
                  <a:pt x="5467" y="689980"/>
                  <a:pt x="14287" y="642937"/>
                </a:cubicBezTo>
                <a:cubicBezTo>
                  <a:pt x="19838" y="613332"/>
                  <a:pt x="33337" y="585787"/>
                  <a:pt x="42862" y="557212"/>
                </a:cubicBezTo>
                <a:cubicBezTo>
                  <a:pt x="62579" y="498062"/>
                  <a:pt x="48798" y="526879"/>
                  <a:pt x="85725" y="471487"/>
                </a:cubicBezTo>
                <a:cubicBezTo>
                  <a:pt x="121636" y="363751"/>
                  <a:pt x="69017" y="492374"/>
                  <a:pt x="142875" y="400050"/>
                </a:cubicBezTo>
                <a:cubicBezTo>
                  <a:pt x="235835" y="283850"/>
                  <a:pt x="65299" y="434761"/>
                  <a:pt x="185737" y="314325"/>
                </a:cubicBezTo>
                <a:cubicBezTo>
                  <a:pt x="197879" y="302183"/>
                  <a:pt x="212908" y="292724"/>
                  <a:pt x="228600" y="285750"/>
                </a:cubicBezTo>
                <a:cubicBezTo>
                  <a:pt x="256125" y="273517"/>
                  <a:pt x="314325" y="257175"/>
                  <a:pt x="314325" y="257175"/>
                </a:cubicBezTo>
                <a:cubicBezTo>
                  <a:pt x="338137" y="261937"/>
                  <a:pt x="365557" y="257992"/>
                  <a:pt x="385762" y="271462"/>
                </a:cubicBezTo>
                <a:cubicBezTo>
                  <a:pt x="398293" y="279816"/>
                  <a:pt x="393315" y="300854"/>
                  <a:pt x="400050" y="314325"/>
                </a:cubicBezTo>
                <a:cubicBezTo>
                  <a:pt x="407729" y="329683"/>
                  <a:pt x="419100" y="342900"/>
                  <a:pt x="428625" y="357187"/>
                </a:cubicBezTo>
                <a:cubicBezTo>
                  <a:pt x="431693" y="366392"/>
                  <a:pt x="461983" y="453613"/>
                  <a:pt x="457200" y="457200"/>
                </a:cubicBezTo>
                <a:cubicBezTo>
                  <a:pt x="437772" y="471770"/>
                  <a:pt x="368590" y="425740"/>
                  <a:pt x="385762" y="442912"/>
                </a:cubicBezTo>
                <a:cubicBezTo>
                  <a:pt x="407061" y="464211"/>
                  <a:pt x="442912" y="461962"/>
                  <a:pt x="471487" y="471487"/>
                </a:cubicBezTo>
                <a:lnTo>
                  <a:pt x="514350" y="485775"/>
                </a:lnTo>
                <a:cubicBezTo>
                  <a:pt x="509587" y="447675"/>
                  <a:pt x="521361" y="403423"/>
                  <a:pt x="500062" y="371475"/>
                </a:cubicBezTo>
                <a:cubicBezTo>
                  <a:pt x="490537" y="357188"/>
                  <a:pt x="469342" y="387908"/>
                  <a:pt x="457200" y="400050"/>
                </a:cubicBezTo>
                <a:cubicBezTo>
                  <a:pt x="445058" y="412192"/>
                  <a:pt x="428625" y="442912"/>
                  <a:pt x="428625" y="4429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72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Basic for loops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77334" y="1768818"/>
            <a:ext cx="85966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For </a:t>
            </a:r>
            <a:r>
              <a:rPr lang="en-GB" sz="2000" dirty="0" smtClean="0">
                <a:solidFill>
                  <a:srgbClr val="7030A0"/>
                </a:solidFill>
              </a:rPr>
              <a:t>every variable </a:t>
            </a:r>
            <a:r>
              <a:rPr lang="en-GB" sz="2000" dirty="0" smtClean="0"/>
              <a:t>in </a:t>
            </a:r>
            <a:r>
              <a:rPr lang="en-GB" sz="2000" dirty="0" smtClean="0">
                <a:solidFill>
                  <a:schemeClr val="accent4">
                    <a:lumMod val="75000"/>
                  </a:schemeClr>
                </a:solidFill>
              </a:rPr>
              <a:t>character vector</a:t>
            </a:r>
            <a:r>
              <a:rPr lang="en-GB" sz="2000" dirty="0" smtClean="0">
                <a:solidFill>
                  <a:srgbClr val="FF6600"/>
                </a:solidFill>
              </a:rPr>
              <a:t> print</a:t>
            </a:r>
            <a:r>
              <a:rPr lang="en-GB" sz="2000" dirty="0" smtClean="0">
                <a:solidFill>
                  <a:srgbClr val="7030A0"/>
                </a:solidFill>
              </a:rPr>
              <a:t> each variable</a:t>
            </a:r>
            <a:endParaRPr lang="en-GB" sz="2000" dirty="0"/>
          </a:p>
        </p:txBody>
      </p:sp>
      <p:sp>
        <p:nvSpPr>
          <p:cNvPr id="5" name="Rectangle 4"/>
          <p:cNvSpPr/>
          <p:nvPr/>
        </p:nvSpPr>
        <p:spPr>
          <a:xfrm>
            <a:off x="1005947" y="239384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 smtClean="0"/>
              <a:t>for (</a:t>
            </a:r>
            <a:r>
              <a:rPr lang="en-GB" sz="2000" dirty="0" smtClean="0">
                <a:solidFill>
                  <a:srgbClr val="7030A0"/>
                </a:solidFill>
              </a:rPr>
              <a:t>variable </a:t>
            </a:r>
            <a:r>
              <a:rPr lang="en-GB" sz="2000" dirty="0" smtClean="0"/>
              <a:t>in </a:t>
            </a:r>
            <a:r>
              <a:rPr lang="en-GB" sz="2000" b="1" dirty="0" err="1">
                <a:solidFill>
                  <a:schemeClr val="accent4"/>
                </a:solidFill>
              </a:rPr>
              <a:t>char_ve</a:t>
            </a:r>
            <a:r>
              <a:rPr lang="en-GB" sz="2000" b="1" dirty="0" err="1" smtClean="0">
                <a:solidFill>
                  <a:schemeClr val="accent4"/>
                </a:solidFill>
              </a:rPr>
              <a:t>ctor</a:t>
            </a:r>
            <a:r>
              <a:rPr lang="en-GB" sz="2000" dirty="0" smtClean="0"/>
              <a:t>) {</a:t>
            </a:r>
          </a:p>
          <a:p>
            <a:pPr lvl="1"/>
            <a:r>
              <a:rPr lang="en-GB" sz="2000" dirty="0">
                <a:solidFill>
                  <a:srgbClr val="FF6600"/>
                </a:solidFill>
              </a:rPr>
              <a:t>p</a:t>
            </a:r>
            <a:r>
              <a:rPr lang="en-GB" sz="2000" dirty="0" smtClean="0">
                <a:solidFill>
                  <a:srgbClr val="FF6600"/>
                </a:solidFill>
              </a:rPr>
              <a:t>rint</a:t>
            </a:r>
            <a:r>
              <a:rPr lang="en-GB" sz="2000" dirty="0" smtClean="0"/>
              <a:t>(</a:t>
            </a:r>
            <a:r>
              <a:rPr lang="en-GB" sz="2000" dirty="0" smtClean="0">
                <a:solidFill>
                  <a:srgbClr val="7030A0"/>
                </a:solidFill>
              </a:rPr>
              <a:t>variable)</a:t>
            </a:r>
          </a:p>
          <a:p>
            <a:r>
              <a:rPr lang="en-GB" sz="2000" dirty="0" smtClean="0"/>
              <a:t>              }</a:t>
            </a:r>
            <a:endParaRPr lang="en-GB" sz="20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4627551" y="2438231"/>
            <a:ext cx="7722227" cy="1500377"/>
            <a:chOff x="4627551" y="2438231"/>
            <a:chExt cx="7722227" cy="1500377"/>
          </a:xfrm>
        </p:grpSpPr>
        <p:sp>
          <p:nvSpPr>
            <p:cNvPr id="12" name="Rectangle 11"/>
            <p:cNvSpPr/>
            <p:nvPr/>
          </p:nvSpPr>
          <p:spPr>
            <a:xfrm>
              <a:off x="6253778" y="2438231"/>
              <a:ext cx="6096000" cy="101566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GB" sz="2000" dirty="0" smtClean="0"/>
                <a:t>for (</a:t>
              </a:r>
              <a:r>
                <a:rPr lang="en-GB" sz="2000" dirty="0" err="1" smtClean="0">
                  <a:solidFill>
                    <a:srgbClr val="7030A0"/>
                  </a:solidFill>
                </a:rPr>
                <a:t>i</a:t>
              </a:r>
              <a:r>
                <a:rPr lang="en-GB" sz="2000" dirty="0" smtClean="0">
                  <a:solidFill>
                    <a:srgbClr val="7030A0"/>
                  </a:solidFill>
                </a:rPr>
                <a:t> </a:t>
              </a:r>
              <a:r>
                <a:rPr lang="en-GB" sz="2000" dirty="0" smtClean="0"/>
                <a:t>in </a:t>
              </a:r>
              <a:r>
                <a:rPr lang="en-GB" sz="2000" b="1" dirty="0" err="1">
                  <a:solidFill>
                    <a:schemeClr val="accent4"/>
                  </a:solidFill>
                </a:rPr>
                <a:t>char_ve</a:t>
              </a:r>
              <a:r>
                <a:rPr lang="en-GB" sz="2000" b="1" dirty="0" err="1" smtClean="0">
                  <a:solidFill>
                    <a:schemeClr val="accent4"/>
                  </a:solidFill>
                </a:rPr>
                <a:t>ctor</a:t>
              </a:r>
              <a:r>
                <a:rPr lang="en-GB" sz="2000" dirty="0" smtClean="0"/>
                <a:t>) {</a:t>
              </a:r>
            </a:p>
            <a:p>
              <a:pPr lvl="1"/>
              <a:r>
                <a:rPr lang="en-GB" sz="2000" dirty="0">
                  <a:solidFill>
                    <a:srgbClr val="FF6600"/>
                  </a:solidFill>
                </a:rPr>
                <a:t>p</a:t>
              </a:r>
              <a:r>
                <a:rPr lang="en-GB" sz="2000" dirty="0" smtClean="0">
                  <a:solidFill>
                    <a:srgbClr val="FF6600"/>
                  </a:solidFill>
                </a:rPr>
                <a:t>rint</a:t>
              </a:r>
              <a:r>
                <a:rPr lang="en-GB" sz="2000" dirty="0" smtClean="0"/>
                <a:t>(</a:t>
              </a:r>
              <a:r>
                <a:rPr lang="en-GB" sz="2000" dirty="0" err="1" smtClean="0">
                  <a:solidFill>
                    <a:srgbClr val="7030A0"/>
                  </a:solidFill>
                </a:rPr>
                <a:t>i</a:t>
              </a:r>
              <a:r>
                <a:rPr lang="en-GB" sz="2000" dirty="0" smtClean="0">
                  <a:solidFill>
                    <a:srgbClr val="7030A0"/>
                  </a:solidFill>
                </a:rPr>
                <a:t>)</a:t>
              </a:r>
            </a:p>
            <a:p>
              <a:r>
                <a:rPr lang="en-GB" sz="2000" dirty="0" smtClean="0"/>
                <a:t>              }</a:t>
              </a:r>
              <a:endParaRPr lang="en-GB" sz="2000" dirty="0"/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4627551" y="3453894"/>
              <a:ext cx="1916512" cy="48471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Shorten using </a:t>
              </a:r>
              <a:r>
                <a:rPr lang="en-GB" dirty="0" err="1" smtClean="0">
                  <a:solidFill>
                    <a:srgbClr val="7030A0"/>
                  </a:solidFill>
                </a:rPr>
                <a:t>i</a:t>
              </a:r>
              <a:endParaRPr lang="en-GB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042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942" y="709291"/>
            <a:ext cx="6726588" cy="908863"/>
          </a:xfrm>
        </p:spPr>
        <p:txBody>
          <a:bodyPr/>
          <a:lstStyle/>
          <a:p>
            <a:pPr algn="l"/>
            <a:r>
              <a:rPr lang="en-GB" dirty="0" smtClean="0"/>
              <a:t>Explore in 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122" y="2074622"/>
            <a:ext cx="7621064" cy="4820323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 rot="21389402" flipH="1">
            <a:off x="4545066" y="4528611"/>
            <a:ext cx="1477958" cy="1507771"/>
            <a:chOff x="8010086" y="1452056"/>
            <a:chExt cx="1515178" cy="150777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77768" flipH="1">
              <a:off x="8652553" y="1452056"/>
              <a:ext cx="872711" cy="1507771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55024" flipH="1">
              <a:off x="8010086" y="1733295"/>
              <a:ext cx="742764" cy="945295"/>
            </a:xfrm>
            <a:prstGeom prst="rect">
              <a:avLst/>
            </a:prstGeom>
          </p:spPr>
        </p:pic>
        <p:pic>
          <p:nvPicPr>
            <p:cNvPr id="9" name="Picture 8" descr="File:R logo.svg - Wikimedia Commons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227611" y="1803017"/>
              <a:ext cx="359544" cy="278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617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FCBE27DB9E29244B4F84600A0F001DE" ma:contentTypeVersion="14" ma:contentTypeDescription="Create a new document." ma:contentTypeScope="" ma:versionID="4a02548acec65c45d06e778fadbeabca">
  <xsd:schema xmlns:xsd="http://www.w3.org/2001/XMLSchema" xmlns:xs="http://www.w3.org/2001/XMLSchema" xmlns:p="http://schemas.microsoft.com/office/2006/metadata/properties" xmlns:ns3="cf0dfbcc-b360-4cf7-9bf5-370ba522dbe9" xmlns:ns4="83c9eb58-c16a-4eef-9abf-4aeec758fe01" targetNamespace="http://schemas.microsoft.com/office/2006/metadata/properties" ma:root="true" ma:fieldsID="08df13816b3af46f7ed3e39ed6e2b510" ns3:_="" ns4:_="">
    <xsd:import namespace="cf0dfbcc-b360-4cf7-9bf5-370ba522dbe9"/>
    <xsd:import namespace="83c9eb58-c16a-4eef-9abf-4aeec758fe0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dfbcc-b360-4cf7-9bf5-370ba522d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9eb58-c16a-4eef-9abf-4aeec758fe0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887A85E-ACD4-4CD1-8061-5AD80AD9C8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0dfbcc-b360-4cf7-9bf5-370ba522dbe9"/>
    <ds:schemaRef ds:uri="83c9eb58-c16a-4eef-9abf-4aeec758fe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6D8C51-0669-4813-97CC-0507563D96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9F036A-2BEF-40FF-B1C4-EA6AD7FF344D}">
  <ds:schemaRefs>
    <ds:schemaRef ds:uri="http://schemas.microsoft.com/office/2006/documentManagement/types"/>
    <ds:schemaRef ds:uri="http://schemas.microsoft.com/office/infopath/2007/PartnerControls"/>
    <ds:schemaRef ds:uri="83c9eb58-c16a-4eef-9abf-4aeec758fe01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f0dfbcc-b360-4cf7-9bf5-370ba522dbe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1710</TotalTime>
  <Words>1066</Words>
  <Application>Microsoft Office PowerPoint</Application>
  <PresentationFormat>Widescreen</PresentationFormat>
  <Paragraphs>159</Paragraphs>
  <Slides>20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Trebuchet MS</vt:lpstr>
      <vt:lpstr>Wingdings</vt:lpstr>
      <vt:lpstr>Wingdings 3</vt:lpstr>
      <vt:lpstr>Facet</vt:lpstr>
      <vt:lpstr>Introduction to R - 6</vt:lpstr>
      <vt:lpstr>Objectives</vt:lpstr>
      <vt:lpstr>Data Manipulation</vt:lpstr>
      <vt:lpstr>Data Visualisation</vt:lpstr>
      <vt:lpstr>Controlling your code </vt:lpstr>
      <vt:lpstr>Controlling your code</vt:lpstr>
      <vt:lpstr>For Loop Structure</vt:lpstr>
      <vt:lpstr>Basic for loops</vt:lpstr>
      <vt:lpstr>Explore in R</vt:lpstr>
      <vt:lpstr>Loops, inputs and outputs</vt:lpstr>
      <vt:lpstr>Explore in R</vt:lpstr>
      <vt:lpstr>Conditional loops</vt:lpstr>
      <vt:lpstr>If Else Loops</vt:lpstr>
      <vt:lpstr>Explore in R</vt:lpstr>
      <vt:lpstr>Other loop like methods</vt:lpstr>
      <vt:lpstr>Explore in R</vt:lpstr>
      <vt:lpstr>Thank you!!</vt:lpstr>
      <vt:lpstr>Translating to code</vt:lpstr>
      <vt:lpstr>Basic structure of a For Loop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- 6</dc:title>
  <dc:creator>Mari Johnson</dc:creator>
  <cp:lastModifiedBy>Mari Johnson</cp:lastModifiedBy>
  <cp:revision>38</cp:revision>
  <dcterms:created xsi:type="dcterms:W3CDTF">2021-11-21T17:13:19Z</dcterms:created>
  <dcterms:modified xsi:type="dcterms:W3CDTF">2021-11-22T21:43:59Z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0x0101008FCBE27DB9E29244B4F84600A0F001DE</vt:lpwstr>
  </property>
</Properties>
</file>