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  <p:sldMasterId id="2147483661" r:id="rId2"/>
    <p:sldMasterId id="2147483674" r:id="rId3"/>
    <p:sldMasterId id="2147483648" r:id="rId4"/>
  </p:sldMasterIdLst>
  <p:notesMasterIdLst>
    <p:notesMasterId r:id="rId23"/>
  </p:notesMasterIdLst>
  <p:sldIdLst>
    <p:sldId id="256" r:id="rId5"/>
    <p:sldId id="257" r:id="rId6"/>
    <p:sldId id="298" r:id="rId7"/>
    <p:sldId id="258" r:id="rId8"/>
    <p:sldId id="301" r:id="rId9"/>
    <p:sldId id="299" r:id="rId10"/>
    <p:sldId id="286" r:id="rId11"/>
    <p:sldId id="289" r:id="rId12"/>
    <p:sldId id="302" r:id="rId13"/>
    <p:sldId id="296" r:id="rId14"/>
    <p:sldId id="290" r:id="rId15"/>
    <p:sldId id="305" r:id="rId16"/>
    <p:sldId id="303" r:id="rId17"/>
    <p:sldId id="293" r:id="rId18"/>
    <p:sldId id="294" r:id="rId19"/>
    <p:sldId id="304" r:id="rId20"/>
    <p:sldId id="278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9FCF"/>
    <a:srgbClr val="B31166"/>
    <a:srgbClr val="7030A0"/>
    <a:srgbClr val="81D41A"/>
    <a:srgbClr val="C7243A"/>
    <a:srgbClr val="4A0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9C9F4-C654-4FF1-A8CD-3E442B434C87}" v="105" dt="2025-06-30T08:12:03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68" autoAdjust="0"/>
  </p:normalViewPr>
  <p:slideViewPr>
    <p:cSldViewPr snapToGrid="0">
      <p:cViewPr varScale="1">
        <p:scale>
          <a:sx n="72" d="100"/>
          <a:sy n="72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entury Gothic"/>
              </a:rPr>
              <a:t>Click to move the slide</a:t>
            </a: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91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92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BE897764-4002-45AC-A8CF-EB3C11A63544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5900" indent="-215900"/>
            <a:r>
              <a:rPr lang="en-GB" sz="2000" spc="-1" dirty="0">
                <a:latin typeface="Arial"/>
                <a:cs typeface="Arial"/>
              </a:rPr>
              <a:t>We just need to figure out how to translate what we want to do into the R language, you can translate it to French, or even other programming languages like python.</a:t>
            </a:r>
          </a:p>
          <a:p>
            <a:pPr marL="215900" indent="-215900"/>
            <a:r>
              <a:rPr lang="en-GB" sz="2000" spc="-1">
                <a:latin typeface="Arial"/>
                <a:cs typeface="Arial"/>
              </a:rPr>
              <a:t>They all generally do the same thing, just have different syntax so it communicates with the computer differently</a:t>
            </a:r>
            <a:endParaRPr lang="en-GB"/>
          </a:p>
        </p:txBody>
      </p:sp>
      <p:sp>
        <p:nvSpPr>
          <p:cNvPr id="39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FB2065-B689-48EC-A357-F356A50114AD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Helpful when doing lots of operations, more like human 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BE897764-4002-45AC-A8CF-EB3C11A63544}" type="slidenum">
              <a:rPr lang="en-GB" sz="1400" b="0" strike="noStrike" spc="-1" smtClean="0">
                <a:latin typeface="Times New Roman"/>
              </a:rPr>
              <a:t>13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765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Logical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BE897764-4002-45AC-A8CF-EB3C11A63544}" type="slidenum">
              <a:rPr lang="en-GB" sz="1400" b="0" strike="noStrike" spc="-1">
                <a:latin typeface="Times New Roman"/>
              </a:rPr>
              <a:t>14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5294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GB" sz="2000" b="0" strike="noStrike" spc="-1" dirty="0">
                <a:latin typeface="Arial"/>
              </a:rPr>
              <a:t>example</a:t>
            </a:r>
          </a:p>
        </p:txBody>
      </p:sp>
      <p:sp>
        <p:nvSpPr>
          <p:cNvPr id="42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E1DFE1-62B7-4988-B921-649600E02117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9705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GB" sz="2000" b="0" strike="noStrike" spc="-1">
                <a:latin typeface="Arial"/>
              </a:rPr>
              <a:t>Like in Excel you can perform calculations, the difference being instead of appending them we save them as a data frame</a:t>
            </a:r>
          </a:p>
        </p:txBody>
      </p:sp>
      <p:sp>
        <p:nvSpPr>
          <p:cNvPr id="44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437B27-8937-42B8-8B80-91BDCCD64DEC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5900" indent="-215900">
              <a:lnSpc>
                <a:spcPct val="100000"/>
              </a:lnSpc>
              <a:buNone/>
            </a:pPr>
            <a:r>
              <a:rPr lang="en-GB" sz="2000" b="0" strike="noStrike" spc="-1" dirty="0">
                <a:latin typeface="Arial"/>
                <a:cs typeface="Arial"/>
              </a:rPr>
              <a:t>Also makes it reproducible, new data set, just load it up and run your script and you can get the exact same analysis/graphs as your first data set, very hand if you’re repeating experiments or getting updated clinical trial data</a:t>
            </a:r>
          </a:p>
        </p:txBody>
      </p:sp>
      <p:sp>
        <p:nvSpPr>
          <p:cNvPr id="39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486BDE-C7E3-411C-9801-A5CE54EF8066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006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5900" indent="-215900">
              <a:lnSpc>
                <a:spcPct val="100000"/>
              </a:lnSpc>
              <a:buNone/>
            </a:pPr>
            <a:r>
              <a:rPr lang="en-GB" sz="2000" b="0" strike="noStrike" spc="-1" dirty="0">
                <a:latin typeface="Arial"/>
                <a:cs typeface="Arial"/>
              </a:rPr>
              <a:t>Go into more detail later how to assign these things in R?</a:t>
            </a:r>
          </a:p>
          <a:p>
            <a:pPr marL="215900" indent="-215900">
              <a:lnSpc>
                <a:spcPct val="100000"/>
              </a:lnSpc>
              <a:buNone/>
            </a:pPr>
            <a:r>
              <a:rPr lang="en-GB" sz="2000" b="0" strike="noStrike" spc="-1" dirty="0" err="1">
                <a:latin typeface="Arial"/>
                <a:cs typeface="Arial"/>
              </a:rPr>
              <a:t>Onjects</a:t>
            </a:r>
            <a:r>
              <a:rPr lang="en-GB" sz="2000" b="0" strike="noStrike" spc="-1" dirty="0">
                <a:latin typeface="Arial"/>
                <a:cs typeface="Arial"/>
              </a:rPr>
              <a:t> saved in the internal memory (not yet saved to disk/new files)</a:t>
            </a:r>
            <a:endParaRPr lang="en-US" dirty="0">
              <a:cs typeface="Arial"/>
            </a:endParaRPr>
          </a:p>
          <a:p>
            <a:pPr marL="215900" indent="-215900"/>
            <a:r>
              <a:rPr lang="en-GB" sz="2000" b="0" strike="noStrike" spc="-1" dirty="0">
                <a:latin typeface="Arial"/>
                <a:cs typeface="Arial"/>
              </a:rPr>
              <a:t>Everyone writes code differently as you can see you need to know what to save your object as at the start of the code. I normally write and test out my code and then go back to save it</a:t>
            </a:r>
            <a:r>
              <a:rPr lang="en-GB" sz="2000" spc="-1" dirty="0">
                <a:latin typeface="Arial"/>
                <a:cs typeface="Arial"/>
              </a:rPr>
              <a:t> </a:t>
            </a:r>
            <a:endParaRPr lang="en-GB" sz="2000" b="0" strike="noStrike" spc="-1" dirty="0">
              <a:latin typeface="Arial"/>
              <a:cs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486BDE-C7E3-411C-9801-A5CE54EF8066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5900" indent="-215900">
              <a:lnSpc>
                <a:spcPct val="100000"/>
              </a:lnSpc>
              <a:buNone/>
            </a:pPr>
            <a:r>
              <a:rPr lang="en-GB" sz="2000" b="0" strike="noStrike" spc="-1" dirty="0">
                <a:latin typeface="Arial"/>
                <a:cs typeface="Arial"/>
              </a:rPr>
              <a:t>Packages – made for specific tasks, </a:t>
            </a:r>
          </a:p>
        </p:txBody>
      </p:sp>
      <p:sp>
        <p:nvSpPr>
          <p:cNvPr id="39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486BDE-C7E3-411C-9801-A5CE54EF8066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81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Rstudio</a:t>
            </a:r>
            <a:r>
              <a:rPr lang="en-GB" dirty="0"/>
              <a:t> is software with a GUI that lets us visually explore data in R (like excel)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Save objects to internal environment ()</a:t>
            </a:r>
          </a:p>
          <a:p>
            <a:endParaRPr lang="en-GB" dirty="0"/>
          </a:p>
          <a:p>
            <a:r>
              <a:rPr lang="en-GB" dirty="0"/>
              <a:t>When in R to r in the script</a:t>
            </a:r>
            <a:r>
              <a:rPr lang="en-GB" baseline="0" dirty="0"/>
              <a:t> ctrl + Enter or </a:t>
            </a:r>
            <a:r>
              <a:rPr lang="en-GB" baseline="0" dirty="0" err="1"/>
              <a:t>cmd</a:t>
            </a:r>
            <a:r>
              <a:rPr lang="en-GB" baseline="0" dirty="0"/>
              <a:t> Enter Mac to run line of code</a:t>
            </a:r>
          </a:p>
          <a:p>
            <a:r>
              <a:rPr lang="en-GB" baseline="0" dirty="0"/>
              <a:t>In console you can run things directly by pressing enter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705D7-4A4F-410D-8462-81E9B63335D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48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1"/>
              </a:spcBef>
              <a:buClr>
                <a:schemeClr val="tx1"/>
              </a:buClr>
              <a:buFont typeface="Arial,Sans-Serif"/>
              <a:buChar char="•"/>
            </a:pPr>
            <a:r>
              <a:rPr lang="en-GB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R is an object-based programming language, because everything we do in R will revolve around manipulating and creating objects with our functions, and these objects can be </a:t>
            </a:r>
            <a:r>
              <a:rPr lang="en-GB" spc="-1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reaccessed</a:t>
            </a:r>
            <a:r>
              <a:rPr lang="en-GB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and manipulated over and over again</a:t>
            </a:r>
          </a:p>
          <a:p>
            <a:pPr>
              <a:spcBef>
                <a:spcPts val="1001"/>
              </a:spcBef>
              <a:buClr>
                <a:schemeClr val="tx1"/>
              </a:buClr>
              <a:buFont typeface="Arial,Sans-Serif"/>
              <a:buChar char="•"/>
            </a:pPr>
            <a:endParaRPr lang="en-GB" spc="-1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>
              <a:spcBef>
                <a:spcPts val="1001"/>
              </a:spcBef>
              <a:buClr>
                <a:schemeClr val="tx1"/>
              </a:buClr>
              <a:buFont typeface="Arial,Sans-Serif"/>
              <a:buChar char="•"/>
            </a:pPr>
            <a:endParaRPr lang="en-GB" spc="-1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>
              <a:spcBef>
                <a:spcPts val="1001"/>
              </a:spcBef>
              <a:buClr>
                <a:schemeClr val="tx1"/>
              </a:buClr>
              <a:buFont typeface="Arial,Sans-Serif"/>
              <a:buChar char="•"/>
            </a:pPr>
            <a:r>
              <a:rPr lang="en-GB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Data are assigned to objects in R </a:t>
            </a:r>
            <a:r>
              <a:rPr lang="en-GB" spc="-1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e.g</a:t>
            </a:r>
            <a:r>
              <a:rPr lang="en-GB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data frames or vectors</a:t>
            </a:r>
            <a:endParaRPr lang="en-US" spc="-1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>
              <a:spcBef>
                <a:spcPts val="1001"/>
              </a:spcBef>
              <a:buFont typeface="Arial,Sans-Serif"/>
              <a:buChar char="•"/>
            </a:pPr>
            <a:r>
              <a:rPr lang="en-GB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Each object has a class </a:t>
            </a:r>
            <a:r>
              <a:rPr lang="en-GB" spc="-1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e.g</a:t>
            </a:r>
            <a:r>
              <a:rPr lang="en-GB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GB" spc="-1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charcter</a:t>
            </a:r>
            <a:r>
              <a:rPr lang="en-GB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 vector, numeric vector, </a:t>
            </a:r>
            <a:r>
              <a:rPr lang="en-GB" spc="-1" dirty="0" err="1">
                <a:solidFill>
                  <a:srgbClr val="000000"/>
                </a:solidFill>
                <a:latin typeface="Arial"/>
                <a:ea typeface="+mn-lt"/>
                <a:cs typeface="+mn-lt"/>
              </a:rPr>
              <a:t>data.frame</a:t>
            </a:r>
            <a:r>
              <a:rPr lang="en-GB" spc="-1" dirty="0">
                <a:solidFill>
                  <a:srgbClr val="000000"/>
                </a:solidFill>
                <a:latin typeface="Arial"/>
                <a:ea typeface="+mn-lt"/>
                <a:cs typeface="+mn-lt"/>
              </a:rPr>
              <a:t>, list</a:t>
            </a:r>
            <a:endParaRPr lang="en-US" spc="-1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>
              <a:spcBef>
                <a:spcPts val="1001"/>
              </a:spcBef>
              <a:buFont typeface="Arial,Sans-Serif"/>
              <a:buChar char="•"/>
            </a:pPr>
            <a:r>
              <a:rPr lang="en-GB" spc="-1" dirty="0">
                <a:latin typeface="Arial"/>
                <a:ea typeface="+mn-lt"/>
                <a:cs typeface="+mn-lt"/>
              </a:rPr>
              <a:t>Can covert data classes using </a:t>
            </a:r>
            <a:r>
              <a:rPr lang="en-GB" spc="-1" dirty="0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as.factor</a:t>
            </a:r>
            <a:r>
              <a:rPr lang="en-GB" spc="-1" dirty="0">
                <a:latin typeface="Arial"/>
                <a:ea typeface="+mn-lt"/>
                <a:cs typeface="+mn-lt"/>
              </a:rPr>
              <a:t>() or</a:t>
            </a:r>
            <a:r>
              <a:rPr lang="en-GB" spc="-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GB" spc="-1" dirty="0" err="1">
                <a:solidFill>
                  <a:srgbClr val="00B050"/>
                </a:solidFill>
                <a:latin typeface="Arial"/>
                <a:ea typeface="+mn-lt"/>
                <a:cs typeface="+mn-lt"/>
              </a:rPr>
              <a:t>as.numeric</a:t>
            </a:r>
            <a:r>
              <a:rPr lang="en-GB" spc="-1" dirty="0">
                <a:latin typeface="Arial"/>
                <a:ea typeface="+mn-lt"/>
                <a:cs typeface="+mn-lt"/>
              </a:rPr>
              <a:t>() functions</a:t>
            </a:r>
            <a:endParaRPr lang="en-US" spc="-1" dirty="0">
              <a:latin typeface="Arial"/>
              <a:ea typeface="+mn-lt"/>
              <a:cs typeface="+mn-lt"/>
            </a:endParaRPr>
          </a:p>
          <a:p>
            <a:pPr>
              <a:spcBef>
                <a:spcPts val="1001"/>
              </a:spcBef>
              <a:buFont typeface="Arial,Sans-Serif"/>
              <a:buChar char="•"/>
            </a:pPr>
            <a:r>
              <a:rPr lang="en-GB" spc="-1" dirty="0">
                <a:latin typeface="Arial"/>
                <a:ea typeface="+mn-lt"/>
                <a:cs typeface="+mn-lt"/>
              </a:rPr>
              <a:t>Check class using </a:t>
            </a:r>
            <a:r>
              <a:rPr lang="en-GB" spc="-1" dirty="0">
                <a:solidFill>
                  <a:srgbClr val="00B050"/>
                </a:solidFill>
                <a:latin typeface="Arial"/>
                <a:ea typeface="+mn-lt"/>
                <a:cs typeface="+mn-lt"/>
              </a:rPr>
              <a:t>class</a:t>
            </a:r>
            <a:r>
              <a:rPr lang="en-GB" spc="-1" dirty="0">
                <a:latin typeface="Arial"/>
                <a:ea typeface="+mn-lt"/>
                <a:cs typeface="+mn-lt"/>
              </a:rPr>
              <a:t>(object)</a:t>
            </a:r>
          </a:p>
          <a:p>
            <a:pPr marL="215900" indent="-215900"/>
            <a:r>
              <a:rPr lang="en-GB" spc="-1" dirty="0">
                <a:cs typeface="Arial"/>
              </a:rPr>
              <a:t>It’s important </a:t>
            </a:r>
            <a:r>
              <a:rPr lang="en-GB" b="0" strike="noStrike" spc="-1" dirty="0">
                <a:cs typeface="Arial"/>
              </a:rPr>
              <a:t>to </a:t>
            </a:r>
            <a:r>
              <a:rPr lang="en-GB" spc="-1" dirty="0">
                <a:cs typeface="Arial"/>
              </a:rPr>
              <a:t>understand </a:t>
            </a:r>
            <a:r>
              <a:rPr lang="en-GB" b="0" strike="noStrike" spc="-1" dirty="0">
                <a:cs typeface="Arial"/>
              </a:rPr>
              <a:t>the </a:t>
            </a:r>
            <a:r>
              <a:rPr lang="en-GB" spc="-1" dirty="0">
                <a:cs typeface="Arial"/>
              </a:rPr>
              <a:t>type </a:t>
            </a:r>
            <a:r>
              <a:rPr lang="en-GB" b="0" strike="noStrike" spc="-1" dirty="0">
                <a:cs typeface="Arial"/>
              </a:rPr>
              <a:t>of </a:t>
            </a:r>
            <a:r>
              <a:rPr lang="en-GB" spc="-1" dirty="0">
                <a:cs typeface="Arial"/>
              </a:rPr>
              <a:t>data you’re working with in R as this will often be necessary </a:t>
            </a:r>
            <a:r>
              <a:rPr lang="en-GB" b="0" strike="noStrike" spc="-1" dirty="0">
                <a:cs typeface="Arial"/>
              </a:rPr>
              <a:t>to </a:t>
            </a:r>
            <a:r>
              <a:rPr lang="en-GB" spc="-1" dirty="0">
                <a:cs typeface="Arial"/>
              </a:rPr>
              <a:t>streamline downstream processes such as manipulating or plotting your data, for example we need a time point saved as a factor (pre – post) but it often initially reads </a:t>
            </a:r>
            <a:r>
              <a:rPr lang="en-GB" b="0" strike="noStrike" spc="-1" dirty="0">
                <a:cs typeface="Arial"/>
              </a:rPr>
              <a:t>it</a:t>
            </a:r>
            <a:r>
              <a:rPr lang="en-GB" spc="-1" dirty="0">
                <a:cs typeface="Arial"/>
              </a:rPr>
              <a:t> as a character</a:t>
            </a:r>
          </a:p>
          <a:p>
            <a:pPr marL="215900" indent="-215900"/>
            <a:r>
              <a:rPr lang="en-GB" spc="-1" dirty="0">
                <a:cs typeface="Arial"/>
              </a:rPr>
              <a:t>Factors and dates aren't basic data types, under the hood they are integers but R translates it into a class that we can </a:t>
            </a:r>
            <a:r>
              <a:rPr lang="en-GB" spc="-1" dirty="0" err="1">
                <a:cs typeface="Arial"/>
              </a:rPr>
              <a:t>maniputlate</a:t>
            </a:r>
            <a:endParaRPr lang="en-GB" spc="-1" dirty="0">
              <a:cs typeface="Arial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BE897764-4002-45AC-A8CF-EB3C11A63544}" type="slidenum">
              <a:rPr lang="en-GB" sz="1400" b="0" strike="noStrike" spc="-1" smtClean="0">
                <a:latin typeface="Times New Roman"/>
              </a:rPr>
              <a:t>7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5163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also be multiple of same elements, </a:t>
            </a:r>
            <a:r>
              <a:rPr lang="en-GB" dirty="0" err="1"/>
              <a:t>e.g</a:t>
            </a:r>
            <a:r>
              <a:rPr lang="en-GB" dirty="0"/>
              <a:t> lots of data 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705D7-4A4F-410D-8462-81E9B63335D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612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 as the type of object or data we are working with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BE897764-4002-45AC-A8CF-EB3C11A63544}" type="slidenum">
              <a:rPr lang="en-GB" sz="1400" b="0" strike="noStrike" spc="-1" smtClean="0">
                <a:latin typeface="Times New Roman"/>
              </a:rPr>
              <a:t>9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0302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Generally a bit quicker when you know the index column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BE897764-4002-45AC-A8CF-EB3C11A63544}" type="slidenum">
              <a:rPr lang="en-GB" sz="1400" b="0" strike="noStrike" spc="-1">
                <a:latin typeface="Times New Roman"/>
              </a:rPr>
              <a:t>11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820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5208AA-B0C5-48E1-8BC0-F8BDD2613AB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8217CD-04F2-4E25-8CCA-A74574BF0A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C1611D-D660-4DE5-821B-664E23EB3E3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13892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712260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115488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/>
          </p:nvPr>
        </p:nvSpPr>
        <p:spPr>
          <a:xfrm>
            <a:off x="413892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/>
          </p:nvPr>
        </p:nvSpPr>
        <p:spPr>
          <a:xfrm>
            <a:off x="712260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E74D5D-517F-40BC-A9FB-D0F15F7AFB1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9F7187-FA16-4694-8D6D-C2566743C81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27ACFE-56AA-437F-9577-58564D6A99B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FBF088D-5AFA-4D6B-A7DD-C52F0A30C5C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8324E91-FF1A-4A0B-B7D9-719236ABF5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EF6490-2461-4288-969F-3683E6BF066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6F5324E-B572-488E-A4B8-54A3C165C3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FD0CCFC-C319-48C4-84B1-696E572DB3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6A3FD0-7023-4E22-A8A7-49F2A06305F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7E43EB1-F45C-4B45-BDAF-C642612DAD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309BF9-0AA9-4824-A0F0-29F02E184B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4B5EB8-1CAE-46D6-ADF6-FA9B9A605EE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6E88668-B511-4851-8025-BD687607492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13892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712260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115488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/>
          </p:nvPr>
        </p:nvSpPr>
        <p:spPr>
          <a:xfrm>
            <a:off x="413892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/>
          </p:nvPr>
        </p:nvSpPr>
        <p:spPr>
          <a:xfrm>
            <a:off x="712260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9918BF0-F96C-45D3-9332-E6A04B3B5EB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F0B3936-7F3E-4F62-96F7-553F571F191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D747CC7-8E08-435A-8298-0F04C6B9C50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74519B6-B420-4125-A179-D5D42F60043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384DA1F-F0F7-4F90-8A23-B08F847B173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B997E22-72EA-48F6-96B9-B9C0FA30E13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8087B0-F577-42B0-80A0-55F6750E125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0248438-C126-431C-9F75-755E8C974E6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D6B1564-5D60-4AC9-8800-ED93D5D445C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367E5E7-F3B0-4F88-9328-DA0D7555E1C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321555C5-4976-41C7-8E99-41587AE7760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E6C7E31-E9B2-44C2-AA1B-FEDFF51A111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6C24E54-3F56-46AB-BEAC-9D756F91535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13892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712260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115488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/>
          </p:nvPr>
        </p:nvSpPr>
        <p:spPr>
          <a:xfrm>
            <a:off x="413892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/>
          </p:nvPr>
        </p:nvSpPr>
        <p:spPr>
          <a:xfrm>
            <a:off x="712260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0211CC5-D8FD-430C-BFD7-C4088BEF8D4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0508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5248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95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5F332C-EC5B-4D75-BDAC-62B484E9BA8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8725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9093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5553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2965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164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8127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8802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308A-E47C-496E-B456-039138D7527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386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563" y="683993"/>
            <a:ext cx="10971684" cy="114463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GB" sz="3991" b="0" strike="noStrike" spc="-1">
              <a:solidFill>
                <a:srgbClr val="C7243A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563" y="2002777"/>
            <a:ext cx="10971684" cy="3578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2903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58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32C869-A41C-45B5-A870-1DEEB647358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C9230A-FBFE-47E8-B84A-4725FA93D9B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3C08C4-7DCC-4574-984C-BC891A99B0F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4110B2-1E28-4081-BC04-1F793CDAD2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563065-4E6E-4067-826F-A9CC86E3C47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1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372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235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58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Rectangle 2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1" name="Group 6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" name="Rectangle 8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4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1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lang="en-GB" sz="1000" b="0" strike="noStrike" spc="-1">
                <a:solidFill>
                  <a:srgbClr val="FFFFFF">
                    <a:alpha val="60000"/>
                  </a:srgbClr>
                </a:solidFill>
                <a:latin typeface="Century 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FFFFFF">
                    <a:alpha val="60000"/>
                  </a:srgbClr>
                </a:solidFill>
                <a:latin typeface="Century Gothic"/>
              </a:rPr>
              <a:t>&lt;date/time&gt;</a:t>
            </a:r>
            <a:endParaRPr lang="en-GB" sz="10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" name="Rectangle 1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defRPr lang="en-GB" sz="2800" b="0" strike="noStrike" spc="-1">
                <a:solidFill>
                  <a:srgbClr val="FFFFFF"/>
                </a:solidFill>
                <a:latin typeface="Century 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3A933DF-1382-45F9-A74F-7C7FCEEF7157}" type="slidenum">
              <a:rPr lang="en-GB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GB" sz="2800" b="0" strike="noStrike" spc="-1"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57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372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235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58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Rectangle 2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dt" idx="4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GB" sz="1000" b="1" strike="noStrike" spc="-1">
                <a:solidFill>
                  <a:srgbClr val="B31166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GB" sz="1000" b="1" strike="noStrike" spc="-1">
                <a:solidFill>
                  <a:srgbClr val="B31166"/>
                </a:solidFill>
                <a:latin typeface="Century Gothic"/>
              </a:rPr>
              <a:t>&lt;date/time&gt;</a:t>
            </a:r>
            <a:endParaRPr lang="en-GB" sz="1000" b="0" strike="noStrike" spc="-1"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ftr" idx="5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1" name="PlaceHolder 5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defRPr lang="en-GB" sz="2800" b="0" strike="noStrike" spc="-1">
                <a:solidFill>
                  <a:srgbClr val="FFFFFF"/>
                </a:solidFill>
                <a:latin typeface="Century 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E20F264-DBC7-46AE-9FBB-2396159E4A03}" type="slidenum">
              <a:rPr lang="en-GB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GB" sz="2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54E1AD-CCEB-4FEF-9D11-EF79C315F821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B308A-E47C-496E-B456-039138D7527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5CE82-8795-44ED-80BA-9B8F82226A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18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5400" b="0" strike="noStrike" spc="-1" dirty="0">
                <a:solidFill>
                  <a:srgbClr val="EBEBEB"/>
                </a:solidFill>
                <a:latin typeface="Century Gothic"/>
              </a:rPr>
              <a:t>Introduction to R </a:t>
            </a:r>
            <a:r>
              <a:rPr lang="en-GB" sz="5400" spc="-1" dirty="0">
                <a:solidFill>
                  <a:srgbClr val="EBEBEB"/>
                </a:solidFill>
                <a:latin typeface="Century Gothic"/>
              </a:rPr>
              <a:t>– Pt.1</a:t>
            </a:r>
            <a:endParaRPr lang="en-US" sz="5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1800" b="0" strike="noStrike" cap="all" spc="-1">
                <a:solidFill>
                  <a:srgbClr val="EF53A5"/>
                </a:solidFill>
                <a:latin typeface="Century Gothic"/>
              </a:rPr>
              <a:t>Data exploration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95" name="Picture 3" descr="Rocket Painted by Stuart-Dillon on DeviantArt"/>
          <p:cNvPicPr/>
          <p:nvPr/>
        </p:nvPicPr>
        <p:blipFill>
          <a:blip r:embed="rId2"/>
          <a:stretch/>
        </p:blipFill>
        <p:spPr>
          <a:xfrm>
            <a:off x="7947387" y="4517616"/>
            <a:ext cx="2301480" cy="1539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 dirty="0">
                <a:solidFill>
                  <a:srgbClr val="EBEBEB"/>
                </a:solidFill>
                <a:latin typeface="Century Gothic"/>
              </a:rPr>
              <a:t>Let’s Explore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06" name="Picture 10" descr="Is It Worth It? the Costs and Benefits of Space Exploration"/>
          <p:cNvPicPr/>
          <p:nvPr/>
        </p:nvPicPr>
        <p:blipFill>
          <a:blip r:embed="rId2"/>
          <a:stretch/>
        </p:blipFill>
        <p:spPr>
          <a:xfrm>
            <a:off x="2675880" y="2501640"/>
            <a:ext cx="6548400" cy="3423600"/>
          </a:xfrm>
          <a:prstGeom prst="rect">
            <a:avLst/>
          </a:prstGeom>
          <a:ln w="0">
            <a:noFill/>
          </a:ln>
        </p:spPr>
      </p:pic>
      <p:pic>
        <p:nvPicPr>
          <p:cNvPr id="307" name="Picture 8" descr="R logo.svg"/>
          <p:cNvPicPr/>
          <p:nvPr/>
        </p:nvPicPr>
        <p:blipFill>
          <a:blip r:embed="rId3"/>
          <a:stretch/>
        </p:blipFill>
        <p:spPr>
          <a:xfrm>
            <a:off x="6972480" y="2614320"/>
            <a:ext cx="2063520" cy="1599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8602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788" y="645893"/>
            <a:ext cx="10971684" cy="1144631"/>
          </a:xfrm>
        </p:spPr>
        <p:txBody>
          <a:bodyPr/>
          <a:lstStyle/>
          <a:p>
            <a:r>
              <a:rPr lang="en-GB" b="1" dirty="0"/>
              <a:t>Subset objects (base R)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88596" y="2121171"/>
            <a:ext cx="9445165" cy="3128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[ ] – To get a subset of elements</a:t>
            </a:r>
          </a:p>
          <a:p>
            <a:r>
              <a:rPr lang="en-GB" dirty="0"/>
              <a:t>[[ ]] – To get a specific element from a list (or a column of a </a:t>
            </a:r>
            <a:r>
              <a:rPr lang="en-GB" dirty="0" err="1"/>
              <a:t>data.frame</a:t>
            </a:r>
            <a:r>
              <a:rPr lang="en-GB" dirty="0"/>
              <a:t>)</a:t>
            </a:r>
          </a:p>
          <a:p>
            <a:r>
              <a:rPr lang="en-GB" dirty="0"/>
              <a:t>$ - To subset a specific column in a data frame</a:t>
            </a:r>
          </a:p>
        </p:txBody>
      </p:sp>
    </p:spTree>
    <p:extLst>
      <p:ext uri="{BB962C8B-B14F-4D97-AF65-F5344CB8AC3E}">
        <p14:creationId xmlns:p14="http://schemas.microsoft.com/office/powerpoint/2010/main" val="389299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EBEBEB"/>
                </a:solidFill>
                <a:latin typeface="Century Gothic"/>
              </a:rPr>
              <a:t>Explore in R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06" name="Picture 10" descr="Is It Worth It? the Costs and Benefits of Space Exploration"/>
          <p:cNvPicPr/>
          <p:nvPr/>
        </p:nvPicPr>
        <p:blipFill>
          <a:blip r:embed="rId2"/>
          <a:stretch/>
        </p:blipFill>
        <p:spPr>
          <a:xfrm>
            <a:off x="2675880" y="2501640"/>
            <a:ext cx="6548400" cy="3423600"/>
          </a:xfrm>
          <a:prstGeom prst="rect">
            <a:avLst/>
          </a:prstGeom>
          <a:ln w="0">
            <a:noFill/>
          </a:ln>
        </p:spPr>
      </p:pic>
      <p:pic>
        <p:nvPicPr>
          <p:cNvPr id="307" name="Picture 8" descr="R logo.svg"/>
          <p:cNvPicPr/>
          <p:nvPr/>
        </p:nvPicPr>
        <p:blipFill>
          <a:blip r:embed="rId3"/>
          <a:stretch/>
        </p:blipFill>
        <p:spPr>
          <a:xfrm>
            <a:off x="6972480" y="2614320"/>
            <a:ext cx="2063520" cy="1599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9987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F343-3F78-F38B-A184-A9931F55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73" y="704467"/>
            <a:ext cx="10971684" cy="1144631"/>
          </a:xfrm>
        </p:spPr>
        <p:txBody>
          <a:bodyPr/>
          <a:lstStyle/>
          <a:p>
            <a:r>
              <a:rPr lang="en-GB" dirty="0" err="1"/>
              <a:t>Dplyr</a:t>
            </a:r>
            <a:r>
              <a:rPr lang="en-GB" dirty="0"/>
              <a:t> </a:t>
            </a:r>
            <a:r>
              <a:rPr lang="en-GB" dirty="0">
                <a:solidFill>
                  <a:srgbClr val="B31166"/>
                </a:solidFill>
              </a:rPr>
              <a:t>package</a:t>
            </a:r>
            <a:endParaRPr lang="en-US" dirty="0">
              <a:solidFill>
                <a:srgbClr val="B3116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CC6E2-984F-EF89-7AF6-472E5C0EF14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265273" y="2002777"/>
            <a:ext cx="10315973" cy="3578440"/>
          </a:xfrm>
        </p:spPr>
        <p:txBody>
          <a:bodyPr/>
          <a:lstStyle/>
          <a:p>
            <a:r>
              <a:rPr lang="en-GB" dirty="0"/>
              <a:t>Uses different syntax to base R, works on tidy data</a:t>
            </a:r>
          </a:p>
          <a:p>
            <a:r>
              <a:rPr lang="en-US" dirty="0"/>
              <a:t>Contains </a:t>
            </a:r>
            <a:r>
              <a:rPr lang="en-US" dirty="0">
                <a:solidFill>
                  <a:srgbClr val="00B050"/>
                </a:solidFill>
              </a:rPr>
              <a:t>functions</a:t>
            </a:r>
            <a:r>
              <a:rPr lang="en-US" dirty="0"/>
              <a:t> to help us subset, filter, join data frames</a:t>
            </a:r>
          </a:p>
          <a:p>
            <a:r>
              <a:rPr lang="en-US" dirty="0"/>
              <a:t>Instead of </a:t>
            </a:r>
            <a:r>
              <a:rPr lang="en-US" dirty="0">
                <a:solidFill>
                  <a:srgbClr val="729FCF"/>
                </a:solidFill>
              </a:rPr>
              <a:t>data</a:t>
            </a:r>
            <a:r>
              <a:rPr lang="en-US" dirty="0"/>
              <a:t>$column or </a:t>
            </a:r>
            <a:r>
              <a:rPr lang="en-US" dirty="0">
                <a:solidFill>
                  <a:srgbClr val="729FCF"/>
                </a:solidFill>
              </a:rPr>
              <a:t>data</a:t>
            </a:r>
            <a:r>
              <a:rPr lang="en-US" dirty="0"/>
              <a:t>[,4], we could write: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select</a:t>
            </a:r>
            <a:r>
              <a:rPr lang="en-US" dirty="0"/>
              <a:t>(</a:t>
            </a:r>
            <a:r>
              <a:rPr lang="en-US" dirty="0">
                <a:solidFill>
                  <a:srgbClr val="729FCF"/>
                </a:solidFill>
              </a:rPr>
              <a:t>data</a:t>
            </a:r>
            <a:r>
              <a:rPr lang="en-US" dirty="0"/>
              <a:t>, column) </a:t>
            </a:r>
          </a:p>
          <a:p>
            <a:r>
              <a:rPr lang="en-US" dirty="0"/>
              <a:t>Also contains the pipe operator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%&gt;% </a:t>
            </a:r>
            <a:r>
              <a:rPr lang="en-US" dirty="0"/>
              <a:t>, passes objects to the function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29FCF"/>
                </a:solidFill>
              </a:rPr>
              <a:t>data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%&gt;% </a:t>
            </a:r>
            <a:r>
              <a:rPr lang="en-US" dirty="0">
                <a:solidFill>
                  <a:srgbClr val="00B050"/>
                </a:solidFill>
              </a:rPr>
              <a:t>select</a:t>
            </a:r>
            <a:r>
              <a:rPr lang="en-US" dirty="0"/>
              <a:t>(column) %&gt;% filter() %&gt;%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3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04" y="529249"/>
            <a:ext cx="10971684" cy="1144631"/>
          </a:xfrm>
        </p:spPr>
        <p:txBody>
          <a:bodyPr/>
          <a:lstStyle/>
          <a:p>
            <a:r>
              <a:rPr lang="en-GB" dirty="0"/>
              <a:t>Subset using </a:t>
            </a:r>
            <a:r>
              <a:rPr lang="en-GB" dirty="0" err="1"/>
              <a:t>dplyr</a:t>
            </a:r>
            <a:r>
              <a:rPr lang="en-GB" dirty="0"/>
              <a:t> package: %&gt;%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374628" y="1102023"/>
            <a:ext cx="2760804" cy="3578440"/>
          </a:xfrm>
        </p:spPr>
        <p:txBody>
          <a:bodyPr>
            <a:normAutofit/>
          </a:bodyPr>
          <a:lstStyle/>
          <a:p>
            <a:r>
              <a:rPr lang="en-GB" sz="1600" dirty="0">
                <a:solidFill>
                  <a:schemeClr val="accent1"/>
                </a:solidFill>
              </a:rPr>
              <a:t>Iris</a:t>
            </a:r>
            <a:r>
              <a:rPr lang="en-GB" sz="1600" dirty="0"/>
              <a:t> is a data frame containing observations about different types of flowers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0091" t="24826" r="20255" b="9609"/>
          <a:stretch/>
        </p:blipFill>
        <p:spPr>
          <a:xfrm>
            <a:off x="1062170" y="1622455"/>
            <a:ext cx="4061201" cy="5037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B1220C-2CC1-81F1-1B9C-0B85C40C43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17" t="25433" r="20303" b="9568"/>
          <a:stretch/>
        </p:blipFill>
        <p:spPr>
          <a:xfrm>
            <a:off x="595496" y="1673880"/>
            <a:ext cx="8351556" cy="499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8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spc="-1" dirty="0">
                <a:solidFill>
                  <a:srgbClr val="EBEBEB"/>
                </a:solidFill>
                <a:latin typeface="Century Gothic"/>
              </a:rPr>
              <a:t>Filter</a:t>
            </a:r>
            <a:r>
              <a:rPr lang="en-GB" sz="3600" b="0" strike="noStrike" spc="-1" dirty="0">
                <a:solidFill>
                  <a:srgbClr val="EBEBEB"/>
                </a:solidFill>
                <a:latin typeface="Century Gothic"/>
              </a:rPr>
              <a:t> – Logical conditions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17FCE8C-FDB5-D82F-F707-F31B020D79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22" t="26178" r="50049" b="26003"/>
          <a:stretch/>
        </p:blipFill>
        <p:spPr>
          <a:xfrm>
            <a:off x="1249546" y="2734225"/>
            <a:ext cx="3987339" cy="342051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D24A1E8-8362-BD82-CADB-62AABF022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69" t="74036" r="50145" b="9769"/>
          <a:stretch/>
        </p:blipFill>
        <p:spPr>
          <a:xfrm>
            <a:off x="5851594" y="3790120"/>
            <a:ext cx="5384767" cy="15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1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EBEBEB"/>
                </a:solidFill>
                <a:latin typeface="Century Gothic"/>
              </a:rPr>
              <a:t>Explore in R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06" name="Picture 10" descr="Is It Worth It? the Costs and Benefits of Space Exploration"/>
          <p:cNvPicPr/>
          <p:nvPr/>
        </p:nvPicPr>
        <p:blipFill>
          <a:blip r:embed="rId2"/>
          <a:stretch/>
        </p:blipFill>
        <p:spPr>
          <a:xfrm>
            <a:off x="2675880" y="2501640"/>
            <a:ext cx="6548400" cy="3423600"/>
          </a:xfrm>
          <a:prstGeom prst="rect">
            <a:avLst/>
          </a:prstGeom>
          <a:ln w="0">
            <a:noFill/>
          </a:ln>
        </p:spPr>
      </p:pic>
      <p:pic>
        <p:nvPicPr>
          <p:cNvPr id="307" name="Picture 8" descr="R logo.svg"/>
          <p:cNvPicPr/>
          <p:nvPr/>
        </p:nvPicPr>
        <p:blipFill>
          <a:blip r:embed="rId3"/>
          <a:stretch/>
        </p:blipFill>
        <p:spPr>
          <a:xfrm>
            <a:off x="6972480" y="2614320"/>
            <a:ext cx="2063520" cy="1599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1725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EBEBEB"/>
                </a:solidFill>
                <a:latin typeface="Century Gothic"/>
              </a:rPr>
              <a:t>Extra slides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E6C2-2560-A3C7-A887-EB46361D0504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1154113" y="2279723"/>
            <a:ext cx="9308324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write R 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&lt;- 1 + 1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human-readable instruction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 interpreter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reads your code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is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interpreted language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each line is translated and executed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immediately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the R engine (written mostly in C).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interpreter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code using a C-based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sends system-level instructions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you run something like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read.csv()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R calls underlying C functions or system calls to ask the operating system for help (like accessing the file system).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operating system (Windows, macOS, Linux)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interacts with: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(RAM)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store variables and objects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do calculations (math, logic, loops)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read/write files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hardware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graphics for plotting, network for downloading)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EBEBEB"/>
                </a:solidFill>
                <a:latin typeface="Century Gothic"/>
              </a:rPr>
              <a:t>Math operations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idx="4294967295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 lnSpcReduction="10000"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2200" b="0" strike="noStrike" spc="-1">
                <a:solidFill>
                  <a:srgbClr val="404040"/>
                </a:solidFill>
                <a:latin typeface="Century Gothic"/>
              </a:rPr>
              <a:t>Add, subtract, divide, multiply</a:t>
            </a:r>
            <a:endParaRPr lang="en-US" sz="2200" b="0" strike="noStrike" spc="-1">
              <a:solidFill>
                <a:srgbClr val="404040"/>
              </a:solidFill>
              <a:latin typeface="Century Gothic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2200" b="0" strike="noStrike" spc="-1">
                <a:solidFill>
                  <a:srgbClr val="404040"/>
                </a:solidFill>
                <a:latin typeface="Century Gothic"/>
              </a:rPr>
              <a:t>+ - / *</a:t>
            </a:r>
            <a:endParaRPr lang="en-US" sz="22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2200" b="0" strike="noStrike" spc="-1">
                <a:solidFill>
                  <a:srgbClr val="404040"/>
                </a:solidFill>
                <a:latin typeface="Century Gothic"/>
              </a:rPr>
              <a:t>Modulo (remainder of division)</a:t>
            </a:r>
            <a:endParaRPr lang="en-US" sz="2200" b="0" strike="noStrike" spc="-1">
              <a:solidFill>
                <a:srgbClr val="404040"/>
              </a:solidFill>
              <a:latin typeface="Century Gothic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2200" b="0" strike="noStrike" spc="-1">
                <a:solidFill>
                  <a:srgbClr val="404040"/>
                </a:solidFill>
                <a:latin typeface="Century Gothic"/>
              </a:rPr>
              <a:t>%%</a:t>
            </a:r>
            <a:endParaRPr lang="en-US" sz="22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2200" b="0" strike="noStrike" spc="-1">
                <a:solidFill>
                  <a:srgbClr val="404040"/>
                </a:solidFill>
                <a:latin typeface="Century Gothic"/>
              </a:rPr>
              <a:t>Exponent</a:t>
            </a:r>
            <a:endParaRPr lang="en-US" sz="2200" b="0" strike="noStrike" spc="-1">
              <a:solidFill>
                <a:srgbClr val="404040"/>
              </a:solidFill>
              <a:latin typeface="Century Gothic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2200" b="0" strike="noStrike" spc="-1">
                <a:solidFill>
                  <a:srgbClr val="404040"/>
                </a:solidFill>
                <a:latin typeface="Century Gothic"/>
              </a:rPr>
              <a:t>^</a:t>
            </a:r>
            <a:endParaRPr lang="en-US" sz="22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2200" b="0" strike="noStrike" spc="-1">
                <a:solidFill>
                  <a:srgbClr val="404040"/>
                </a:solidFill>
                <a:latin typeface="Century Gothic"/>
              </a:rPr>
              <a:t>Rounding</a:t>
            </a:r>
            <a:endParaRPr lang="en-US" sz="2200" b="0" strike="noStrike" spc="-1">
              <a:solidFill>
                <a:srgbClr val="404040"/>
              </a:solidFill>
              <a:latin typeface="Century Gothic"/>
            </a:endParaRP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2200" b="1" strike="noStrike" spc="-1">
                <a:solidFill>
                  <a:srgbClr val="404040"/>
                </a:solidFill>
                <a:latin typeface="Century Gothic"/>
              </a:rPr>
              <a:t>round(), </a:t>
            </a:r>
            <a:r>
              <a:rPr lang="en-GB" sz="2200" b="0" strike="noStrike" spc="-1">
                <a:solidFill>
                  <a:srgbClr val="404040"/>
                </a:solidFill>
                <a:latin typeface="Century Gothic"/>
              </a:rPr>
              <a:t>floor(), ceiling()</a:t>
            </a:r>
            <a:endParaRPr lang="en-US" sz="22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87" name="TextBox 3"/>
          <p:cNvSpPr/>
          <p:nvPr/>
        </p:nvSpPr>
        <p:spPr>
          <a:xfrm>
            <a:off x="8509680" y="3257280"/>
            <a:ext cx="218304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000000"/>
                </a:solidFill>
                <a:latin typeface="Century Gothic"/>
              </a:rPr>
              <a:t>Top tip: as you would with excel, remember brackets when writing equations (BODMAS)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 idx="4294967295"/>
          </p:nvPr>
        </p:nvSpPr>
        <p:spPr>
          <a:xfrm>
            <a:off x="1195989" y="191858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Calibri Light"/>
              </a:rPr>
              <a:t>What is R?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idx="4294967295"/>
          </p:nvPr>
        </p:nvSpPr>
        <p:spPr>
          <a:xfrm>
            <a:off x="1073546" y="1507453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</a:rPr>
              <a:t>R is a computer programming language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</a:rPr>
              <a:t>It is a way of communicating with a computer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 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000000"/>
                </a:solidFill>
                <a:latin typeface="Calibri"/>
              </a:rPr>
              <a:t>R was developed for and by statisticians, therefore very good for 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visualizing</a:t>
            </a:r>
            <a:r>
              <a:rPr lang="en-GB" sz="2800" b="0" strike="noStrike" spc="-1" dirty="0">
                <a:solidFill>
                  <a:srgbClr val="000000"/>
                </a:solidFill>
                <a:latin typeface="Calibri"/>
              </a:rPr>
              <a:t> + analysing data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Oval Callout 3"/>
          <p:cNvSpPr/>
          <p:nvPr/>
        </p:nvSpPr>
        <p:spPr>
          <a:xfrm>
            <a:off x="3761280" y="3606480"/>
            <a:ext cx="2867400" cy="1842120"/>
          </a:xfrm>
          <a:prstGeom prst="wedgeEllipseCallout">
            <a:avLst>
              <a:gd name="adj1" fmla="val -54649"/>
              <a:gd name="adj2" fmla="val 39943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</a:rPr>
              <a:t>I would like to plot a bar graph from my incidence data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99" name="Picture 7" descr="Female computer user image | Free SVG"/>
          <p:cNvPicPr/>
          <p:nvPr/>
        </p:nvPicPr>
        <p:blipFill>
          <a:blip r:embed="rId3"/>
          <a:stretch/>
        </p:blipFill>
        <p:spPr>
          <a:xfrm flipH="1">
            <a:off x="1720644" y="4054163"/>
            <a:ext cx="2649917" cy="2653386"/>
          </a:xfrm>
          <a:prstGeom prst="rect">
            <a:avLst/>
          </a:prstGeom>
          <a:ln w="0">
            <a:noFill/>
          </a:ln>
        </p:spPr>
      </p:pic>
      <p:sp>
        <p:nvSpPr>
          <p:cNvPr id="200" name="Oval Callout 4"/>
          <p:cNvSpPr/>
          <p:nvPr/>
        </p:nvSpPr>
        <p:spPr>
          <a:xfrm flipH="1">
            <a:off x="6909480" y="3738240"/>
            <a:ext cx="2867760" cy="1578960"/>
          </a:xfrm>
          <a:prstGeom prst="wedgeEllipseCallout">
            <a:avLst>
              <a:gd name="adj1" fmla="val -54649"/>
              <a:gd name="adj2" fmla="val 39943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rgbClr val="FFFFFF"/>
                </a:solidFill>
                <a:latin typeface="Calibri"/>
              </a:rPr>
              <a:t>Je voudrais tracer un diagramme à bandes de mes données incidence</a:t>
            </a:r>
            <a:endParaRPr lang="en-GB" sz="1600" b="0" strike="noStrike" spc="-1">
              <a:latin typeface="Arial"/>
            </a:endParaRPr>
          </a:p>
        </p:txBody>
      </p:sp>
      <p:pic>
        <p:nvPicPr>
          <p:cNvPr id="201" name="Picture 9" descr="WSGI, the first steps - Python - Romain Dorgueil"/>
          <p:cNvPicPr/>
          <p:nvPr/>
        </p:nvPicPr>
        <p:blipFill>
          <a:blip r:embed="rId4"/>
          <a:stretch/>
        </p:blipFill>
        <p:spPr>
          <a:xfrm>
            <a:off x="9766721" y="4753104"/>
            <a:ext cx="2031480" cy="178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 idx="4294967295"/>
          </p:nvPr>
        </p:nvSpPr>
        <p:spPr>
          <a:xfrm>
            <a:off x="1080535" y="180313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 dirty="0">
                <a:solidFill>
                  <a:srgbClr val="000000"/>
                </a:solidFill>
                <a:latin typeface="Calibri Light"/>
              </a:rPr>
              <a:t>The old ways…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idx="4294967295"/>
          </p:nvPr>
        </p:nvSpPr>
        <p:spPr>
          <a:xfrm>
            <a:off x="1070950" y="1345339"/>
            <a:ext cx="6055407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spcBef>
                <a:spcPts val="1001"/>
              </a:spcBef>
              <a:buClr>
                <a:srgbClr val="00B050"/>
              </a:buClr>
            </a:pPr>
            <a:r>
              <a:rPr lang="en-GB" sz="2400" spc="-1" dirty="0">
                <a:solidFill>
                  <a:schemeClr val="bg2">
                    <a:lumMod val="10000"/>
                  </a:schemeClr>
                </a:solidFill>
                <a:latin typeface="Calibri"/>
              </a:rPr>
              <a:t>Excel is software we can use to store and explore .csv and .xlsx files</a:t>
            </a:r>
          </a:p>
          <a:p>
            <a:pPr>
              <a:spcBef>
                <a:spcPts val="1001"/>
              </a:spcBef>
              <a:buClr>
                <a:srgbClr val="00B050"/>
              </a:buClr>
            </a:pPr>
            <a:r>
              <a:rPr lang="en-GB" sz="2400" spc="-1" dirty="0">
                <a:solidFill>
                  <a:schemeClr val="bg2">
                    <a:lumMod val="10000"/>
                  </a:schemeClr>
                </a:solidFill>
                <a:latin typeface="Calibri"/>
              </a:rPr>
              <a:t>Ultimately these files are rows and columns of text/numeric data</a:t>
            </a:r>
          </a:p>
          <a:p>
            <a:pPr>
              <a:spcBef>
                <a:spcPts val="1001"/>
              </a:spcBef>
              <a:buClr>
                <a:srgbClr val="00B050"/>
              </a:buClr>
            </a:pPr>
            <a:r>
              <a:rPr lang="en-GB" sz="2400" spc="-1" dirty="0">
                <a:solidFill>
                  <a:schemeClr val="bg2">
                    <a:lumMod val="10000"/>
                  </a:schemeClr>
                </a:solidFill>
                <a:latin typeface="Calibri"/>
              </a:rPr>
              <a:t>Functions can be used to summarize data </a:t>
            </a:r>
            <a:r>
              <a:rPr lang="en-GB" sz="2400" spc="-1" dirty="0" err="1">
                <a:solidFill>
                  <a:schemeClr val="bg2">
                    <a:lumMod val="10000"/>
                  </a:schemeClr>
                </a:solidFill>
                <a:latin typeface="Calibri"/>
              </a:rPr>
              <a:t>e.g</a:t>
            </a:r>
            <a:r>
              <a:rPr lang="en-GB" sz="2400" spc="-1" dirty="0">
                <a:solidFill>
                  <a:schemeClr val="bg2">
                    <a:lumMod val="10000"/>
                  </a:schemeClr>
                </a:solidFill>
                <a:latin typeface="Calibri"/>
              </a:rPr>
              <a:t> get the mean value of a column, but this requires lots of clicking!</a:t>
            </a:r>
          </a:p>
          <a:p>
            <a:pPr>
              <a:spcBef>
                <a:spcPts val="1001"/>
              </a:spcBef>
              <a:buClr>
                <a:srgbClr val="00B050"/>
              </a:buClr>
            </a:pPr>
            <a:r>
              <a:rPr lang="en-GB" sz="2400" spc="-1" dirty="0">
                <a:solidFill>
                  <a:schemeClr val="bg2">
                    <a:lumMod val="10000"/>
                  </a:schemeClr>
                </a:solidFill>
                <a:latin typeface="Calibri"/>
              </a:rPr>
              <a:t>What if you have 20,000+ rows of data for each gene, for 1000+ people, that’s a lot to load and analyse!</a:t>
            </a:r>
          </a:p>
          <a:p>
            <a:pPr>
              <a:spcBef>
                <a:spcPts val="1001"/>
              </a:spcBef>
              <a:buClr>
                <a:srgbClr val="00B050"/>
              </a:buClr>
            </a:pPr>
            <a:r>
              <a:rPr lang="en-GB" sz="2400" spc="-1" dirty="0">
                <a:solidFill>
                  <a:schemeClr val="bg2">
                    <a:lumMod val="10000"/>
                  </a:schemeClr>
                </a:solidFill>
                <a:latin typeface="Calibri"/>
              </a:rPr>
              <a:t>R helps us automate the analysis, instead of clicking over our data, we can type a line of code to select the data for 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E1C51C-B7FE-6C4D-36C6-1B6EEB5889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8" r="58831" b="56666"/>
          <a:stretch/>
        </p:blipFill>
        <p:spPr>
          <a:xfrm>
            <a:off x="7252729" y="1342211"/>
            <a:ext cx="4661453" cy="2298419"/>
          </a:xfrm>
          <a:prstGeom prst="rect">
            <a:avLst/>
          </a:prstGeom>
        </p:spPr>
      </p:pic>
      <p:pic>
        <p:nvPicPr>
          <p:cNvPr id="1026" name="Picture 2" descr="Cartoon Mouse Using a Computer #68957 by Ron Leishman">
            <a:extLst>
              <a:ext uri="{FF2B5EF4-FFF2-40B4-BE49-F238E27FC236}">
                <a16:creationId xmlns:a16="http://schemas.microsoft.com/office/drawing/2014/main" id="{59966087-CA05-84A9-EAA9-EDB2DC3E9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9" b="8889"/>
          <a:stretch/>
        </p:blipFill>
        <p:spPr bwMode="auto">
          <a:xfrm>
            <a:off x="8657996" y="4080318"/>
            <a:ext cx="1850917" cy="161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9FD0E61D-52F1-F077-7689-84C40C150462}"/>
              </a:ext>
            </a:extLst>
          </p:cNvPr>
          <p:cNvSpPr/>
          <p:nvPr/>
        </p:nvSpPr>
        <p:spPr>
          <a:xfrm>
            <a:off x="9036287" y="3899808"/>
            <a:ext cx="1709530" cy="1615981"/>
          </a:xfrm>
          <a:prstGeom prst="noSmoking">
            <a:avLst/>
          </a:prstGeom>
          <a:solidFill>
            <a:srgbClr val="B31166">
              <a:alpha val="58039"/>
            </a:srgbClr>
          </a:solidFill>
          <a:ln>
            <a:solidFill>
              <a:srgbClr val="4A0327">
                <a:alpha val="8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98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 idx="4294967295"/>
          </p:nvPr>
        </p:nvSpPr>
        <p:spPr>
          <a:xfrm>
            <a:off x="1080535" y="180313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 dirty="0">
                <a:solidFill>
                  <a:srgbClr val="000000"/>
                </a:solidFill>
                <a:latin typeface="Calibri Light"/>
              </a:rPr>
              <a:t>What makes up 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idx="4294967295"/>
          </p:nvPr>
        </p:nvSpPr>
        <p:spPr>
          <a:xfrm>
            <a:off x="1070950" y="1345339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spcBef>
                <a:spcPts val="1001"/>
              </a:spcBef>
              <a:buClr>
                <a:srgbClr val="00B050"/>
              </a:buClr>
            </a:pPr>
            <a:r>
              <a:rPr lang="en-GB" spc="-1" dirty="0">
                <a:solidFill>
                  <a:srgbClr val="5B9BD5"/>
                </a:solidFill>
                <a:latin typeface="Calibri"/>
              </a:rPr>
              <a:t>Objects</a:t>
            </a:r>
            <a:r>
              <a:rPr lang="en-GB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 – things you create, </a:t>
            </a:r>
            <a:r>
              <a:rPr lang="en-GB" b="0" strike="noStrike" spc="-1" dirty="0" err="1">
                <a:solidFill>
                  <a:srgbClr val="000000"/>
                </a:solidFill>
                <a:latin typeface="Calibri"/>
                <a:ea typeface="Noto Sans CJK SC"/>
              </a:rPr>
              <a:t>e.g</a:t>
            </a:r>
            <a:r>
              <a:rPr lang="en-GB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 </a:t>
            </a:r>
            <a:r>
              <a:rPr lang="en-GB" spc="-1" dirty="0">
                <a:solidFill>
                  <a:srgbClr val="5B9BD5"/>
                </a:solidFill>
                <a:latin typeface="Calibri"/>
              </a:rPr>
              <a:t>d</a:t>
            </a:r>
            <a:r>
              <a:rPr lang="en-GB" b="0" strike="noStrike" spc="-1" dirty="0">
                <a:solidFill>
                  <a:srgbClr val="5B9BD5"/>
                </a:solidFill>
                <a:latin typeface="Calibri"/>
              </a:rPr>
              <a:t>ata frames</a:t>
            </a:r>
            <a:r>
              <a:rPr lang="en-GB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lists, plots</a:t>
            </a:r>
          </a:p>
          <a:p>
            <a:pPr>
              <a:spcBef>
                <a:spcPts val="1001"/>
              </a:spcBef>
              <a:buClr>
                <a:srgbClr val="00B050"/>
              </a:buClr>
            </a:pPr>
            <a:r>
              <a:rPr lang="en-GB" b="0" strike="noStrike" spc="-1" dirty="0">
                <a:solidFill>
                  <a:srgbClr val="00B050"/>
                </a:solidFill>
                <a:latin typeface="Calibri"/>
              </a:rPr>
              <a:t>Functions</a:t>
            </a:r>
            <a:r>
              <a:rPr lang="en-GB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b="0" strike="noStrike" spc="-1" dirty="0" err="1">
                <a:solidFill>
                  <a:srgbClr val="000000"/>
                </a:solidFill>
                <a:latin typeface="Calibri"/>
              </a:rPr>
              <a:t>e.g</a:t>
            </a:r>
            <a:r>
              <a:rPr lang="en-GB" b="0" strike="noStrike" spc="-1" dirty="0">
                <a:solidFill>
                  <a:srgbClr val="000000"/>
                </a:solidFill>
                <a:latin typeface="Calibri"/>
              </a:rPr>
              <a:t> plotting graphs, joining tables, sorting data</a:t>
            </a:r>
            <a:endParaRPr lang="en-US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C000"/>
              </a:buClr>
              <a:buFont typeface="Arial"/>
              <a:buChar char="•"/>
            </a:pPr>
            <a:r>
              <a:rPr lang="en-GB" b="0" strike="noStrike" spc="-1" dirty="0">
                <a:solidFill>
                  <a:schemeClr val="accent4"/>
                </a:solidFill>
                <a:latin typeface="Calibri"/>
              </a:rPr>
              <a:t>Operators</a:t>
            </a:r>
            <a:r>
              <a:rPr lang="en-GB" b="0" strike="noStrike" spc="-1" dirty="0">
                <a:solidFill>
                  <a:srgbClr val="000000"/>
                </a:solidFill>
                <a:latin typeface="Calibri"/>
              </a:rPr>
              <a:t> – includes symbols we use to assign objects &lt;- or =</a:t>
            </a:r>
          </a:p>
          <a:p>
            <a:pPr marL="0" indent="0">
              <a:spcBef>
                <a:spcPts val="1001"/>
              </a:spcBef>
              <a:buClr>
                <a:srgbClr val="FFC000"/>
              </a:buClr>
              <a:buNone/>
            </a:pPr>
            <a:r>
              <a:rPr lang="en-GB" spc="-1" dirty="0">
                <a:solidFill>
                  <a:srgbClr val="000000"/>
                </a:solidFill>
                <a:latin typeface="Calibri"/>
              </a:rPr>
              <a:t> and mathematical functions </a:t>
            </a:r>
            <a:r>
              <a:rPr lang="en-GB" spc="-1" dirty="0" err="1">
                <a:solidFill>
                  <a:srgbClr val="000000"/>
                </a:solidFill>
                <a:latin typeface="Calibri"/>
              </a:rPr>
              <a:t>e.g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 / * + -</a:t>
            </a:r>
          </a:p>
          <a:p>
            <a:pPr>
              <a:spcBef>
                <a:spcPts val="1001"/>
              </a:spcBef>
            </a:pPr>
            <a:r>
              <a:rPr lang="en-GB" spc="-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Scripts </a:t>
            </a:r>
            <a:r>
              <a:rPr lang="en-GB" spc="-1" dirty="0">
                <a:latin typeface="Calibri"/>
              </a:rPr>
              <a:t>– where we write and save our code to run the analysis</a:t>
            </a:r>
            <a:endParaRPr lang="en-GB" spc="-1" dirty="0">
              <a:solidFill>
                <a:schemeClr val="bg2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204" name="Oval Callout 1"/>
          <p:cNvSpPr/>
          <p:nvPr/>
        </p:nvSpPr>
        <p:spPr>
          <a:xfrm>
            <a:off x="1912067" y="3991523"/>
            <a:ext cx="3269592" cy="1865210"/>
          </a:xfrm>
          <a:prstGeom prst="wedgeEllipseCallout">
            <a:avLst>
              <a:gd name="adj1" fmla="val -54649"/>
              <a:gd name="adj2" fmla="val 39943"/>
            </a:avLst>
          </a:prstGeom>
          <a:solidFill>
            <a:schemeClr val="bg1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sz="1800" b="0" strike="noStrike" spc="-1" dirty="0">
                <a:solidFill>
                  <a:srgbClr val="00B050"/>
                </a:solidFill>
                <a:latin typeface="Calibri"/>
              </a:rPr>
              <a:t>I would like to plot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GB" sz="1800" b="0" strike="noStrike" spc="-1" dirty="0">
                <a:solidFill>
                  <a:srgbClr val="002060"/>
                </a:solidFill>
                <a:latin typeface="Calibri"/>
              </a:rPr>
              <a:t>bar graph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from my </a:t>
            </a:r>
            <a:r>
              <a:rPr lang="en-GB" spc="-1" dirty="0">
                <a:solidFill>
                  <a:srgbClr val="5B9BD5"/>
                </a:solidFill>
                <a:latin typeface="Calibri"/>
              </a:rPr>
              <a:t>incidence d</a:t>
            </a:r>
            <a:r>
              <a:rPr lang="en-GB" sz="1800" b="0" strike="noStrike" spc="-1" dirty="0">
                <a:solidFill>
                  <a:srgbClr val="5B9BD5"/>
                </a:solidFill>
                <a:latin typeface="Calibri"/>
              </a:rPr>
              <a:t>ata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GB" sz="1800" b="0" strike="noStrike" spc="-1" dirty="0">
                <a:solidFill>
                  <a:schemeClr val="accent4"/>
                </a:solidFill>
                <a:latin typeface="Calibri"/>
              </a:rPr>
              <a:t>save 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</a:rPr>
              <a:t>it as a </a:t>
            </a:r>
            <a:r>
              <a:rPr lang="en-GB" sz="1800" b="0" strike="noStrike" spc="-1" dirty="0">
                <a:solidFill>
                  <a:srgbClr val="002060"/>
                </a:solidFill>
                <a:latin typeface="Calibri"/>
              </a:rPr>
              <a:t>new graph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205" name="Picture 1" descr="Female computer user image | Free SVG"/>
          <p:cNvPicPr/>
          <p:nvPr/>
        </p:nvPicPr>
        <p:blipFill>
          <a:blip r:embed="rId3"/>
          <a:stretch/>
        </p:blipFill>
        <p:spPr>
          <a:xfrm flipH="1">
            <a:off x="542777" y="4581053"/>
            <a:ext cx="2095199" cy="2149586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2" descr="R (programming language) - Wikipedia"/>
          <p:cNvPicPr/>
          <p:nvPr/>
        </p:nvPicPr>
        <p:blipFill>
          <a:blip r:embed="rId4"/>
          <a:stretch/>
        </p:blipFill>
        <p:spPr>
          <a:xfrm>
            <a:off x="9940378" y="5152493"/>
            <a:ext cx="2095200" cy="1618920"/>
          </a:xfrm>
          <a:prstGeom prst="rect">
            <a:avLst/>
          </a:prstGeom>
          <a:ln w="0">
            <a:noFill/>
          </a:ln>
        </p:spPr>
      </p:pic>
      <p:sp>
        <p:nvSpPr>
          <p:cNvPr id="207" name="Oval Callout 2"/>
          <p:cNvSpPr/>
          <p:nvPr/>
        </p:nvSpPr>
        <p:spPr>
          <a:xfrm flipH="1">
            <a:off x="6297475" y="4254473"/>
            <a:ext cx="4172899" cy="1707480"/>
          </a:xfrm>
          <a:prstGeom prst="wedgeEllipseCallout">
            <a:avLst>
              <a:gd name="adj1" fmla="val -54649"/>
              <a:gd name="adj2" fmla="val 39943"/>
            </a:avLst>
          </a:prstGeom>
          <a:solidFill>
            <a:schemeClr val="bg1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u="sng" spc="-1" dirty="0" err="1">
                <a:solidFill>
                  <a:srgbClr val="5B9BD5"/>
                </a:solidFill>
                <a:uFill>
                  <a:solidFill>
                    <a:srgbClr val="002060"/>
                  </a:solidFill>
                </a:uFill>
                <a:latin typeface="Calibri"/>
              </a:rPr>
              <a:t>new_graph</a:t>
            </a:r>
            <a:r>
              <a:rPr lang="en-GB" u="sng" spc="-1" dirty="0">
                <a:solidFill>
                  <a:srgbClr val="5B9BD5"/>
                </a:solidFill>
                <a:uFill>
                  <a:solidFill>
                    <a:srgbClr val="002060"/>
                  </a:solidFill>
                </a:uFill>
                <a:latin typeface="Calibri"/>
              </a:rPr>
              <a:t> </a:t>
            </a:r>
            <a:r>
              <a:rPr lang="en-GB" b="1" strike="noStrike" spc="-1" dirty="0">
                <a:solidFill>
                  <a:schemeClr val="accent4"/>
                </a:solidFill>
                <a:latin typeface="Calibri"/>
              </a:rPr>
              <a:t>&lt;-</a:t>
            </a:r>
            <a:r>
              <a:rPr lang="en-GB" strike="noStrike" spc="-1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GB" strike="noStrike" spc="-1" dirty="0" err="1">
                <a:solidFill>
                  <a:srgbClr val="00B050"/>
                </a:solidFill>
                <a:latin typeface="Calibri"/>
              </a:rPr>
              <a:t>ggplot</a:t>
            </a:r>
            <a:r>
              <a:rPr lang="en-GB" strike="noStrike" spc="-1" dirty="0">
                <a:solidFill>
                  <a:srgbClr val="000000"/>
                </a:solidFill>
                <a:latin typeface="Calibri"/>
              </a:rPr>
              <a:t>(data = </a:t>
            </a:r>
            <a:r>
              <a:rPr lang="en-GB" u="sng" spc="-1" dirty="0" err="1">
                <a:solidFill>
                  <a:srgbClr val="5B9BD5"/>
                </a:solidFill>
                <a:uFill>
                  <a:solidFill>
                    <a:srgbClr val="002060"/>
                  </a:solidFill>
                </a:uFill>
                <a:latin typeface="Calibri"/>
              </a:rPr>
              <a:t>incidence</a:t>
            </a:r>
            <a:r>
              <a:rPr lang="en-GB" u="sng" strike="noStrike" spc="-1" dirty="0" err="1">
                <a:solidFill>
                  <a:srgbClr val="5B9BD5"/>
                </a:solidFill>
                <a:uFill>
                  <a:solidFill>
                    <a:srgbClr val="002060"/>
                  </a:solidFill>
                </a:uFill>
                <a:latin typeface="Calibri"/>
              </a:rPr>
              <a:t>_data</a:t>
            </a:r>
            <a:r>
              <a:rPr lang="en-GB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GB" strike="noStrike" spc="-1" dirty="0" err="1">
                <a:solidFill>
                  <a:srgbClr val="000000"/>
                </a:solidFill>
                <a:latin typeface="Calibri"/>
              </a:rPr>
              <a:t>aes</a:t>
            </a:r>
            <a:r>
              <a:rPr lang="en-GB" strike="noStrike" spc="-1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GB" strike="noStrike" spc="-1" dirty="0">
                <a:solidFill>
                  <a:srgbClr val="000000"/>
                </a:solidFill>
                <a:latin typeface="Calibri"/>
              </a:rPr>
              <a:t>(x=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year</a:t>
            </a:r>
            <a:r>
              <a:rPr lang="en-GB" strike="noStrike" spc="-1" dirty="0">
                <a:solidFill>
                  <a:srgbClr val="000000"/>
                </a:solidFill>
                <a:latin typeface="Calibri"/>
              </a:rPr>
              <a:t>, y=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cases)</a:t>
            </a:r>
            <a:r>
              <a:rPr lang="en-GB" strike="noStrike" spc="-1" dirty="0">
                <a:solidFill>
                  <a:srgbClr val="000000"/>
                </a:solidFill>
                <a:latin typeface="Calibri"/>
              </a:rPr>
              <a:t> + </a:t>
            </a:r>
            <a:r>
              <a:rPr lang="en-GB" strike="noStrike" spc="-1" dirty="0" err="1">
                <a:solidFill>
                  <a:srgbClr val="000000"/>
                </a:solidFill>
                <a:latin typeface="Calibri"/>
              </a:rPr>
              <a:t>geom_bar</a:t>
            </a:r>
            <a:r>
              <a:rPr lang="en-GB" strike="noStrike" spc="-1" dirty="0">
                <a:solidFill>
                  <a:srgbClr val="000000"/>
                </a:solidFill>
                <a:latin typeface="Calibri"/>
              </a:rPr>
              <a:t>()</a:t>
            </a:r>
            <a:endParaRPr lang="en-GB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 idx="4294967295"/>
          </p:nvPr>
        </p:nvSpPr>
        <p:spPr>
          <a:xfrm>
            <a:off x="1080535" y="180313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 dirty="0">
                <a:solidFill>
                  <a:srgbClr val="000000"/>
                </a:solidFill>
                <a:latin typeface="Calibri Light"/>
              </a:rPr>
              <a:t>What makes up 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idx="4294967295"/>
          </p:nvPr>
        </p:nvSpPr>
        <p:spPr>
          <a:xfrm>
            <a:off x="1039855" y="1505473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spcBef>
                <a:spcPts val="1001"/>
              </a:spcBef>
              <a:buClr>
                <a:schemeClr val="accent6">
                  <a:lumMod val="75000"/>
                </a:schemeClr>
              </a:buClr>
            </a:pP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Packages 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contain groups of </a:t>
            </a:r>
            <a:r>
              <a:rPr lang="en-GB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can help manipulate, analyse, visualize data</a:t>
            </a:r>
          </a:p>
          <a:p>
            <a:pPr>
              <a:spcBef>
                <a:spcPts val="1001"/>
              </a:spcBef>
              <a:buClr>
                <a:schemeClr val="accent6">
                  <a:lumMod val="75000"/>
                </a:schemeClr>
              </a:buClr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package authors made functions which wrap around lots of code so you don’t have to think about it! </a:t>
            </a:r>
          </a:p>
          <a:p>
            <a:pPr>
              <a:spcBef>
                <a:spcPts val="1001"/>
              </a:spcBef>
              <a:buClr>
                <a:schemeClr val="accent6">
                  <a:lumMod val="75000"/>
                </a:schemeClr>
              </a:buClr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Installed from CRAN or Bioconductor</a:t>
            </a:r>
          </a:p>
          <a:p>
            <a:pPr>
              <a:spcBef>
                <a:spcPts val="1001"/>
              </a:spcBef>
              <a:buClr>
                <a:schemeClr val="accent6">
                  <a:lumMod val="75000"/>
                </a:schemeClr>
              </a:buClr>
            </a:pPr>
            <a:r>
              <a:rPr lang="en-GB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 documentation and help</a:t>
            </a:r>
          </a:p>
          <a:p>
            <a:pPr>
              <a:spcBef>
                <a:spcPts val="1001"/>
              </a:spcBef>
              <a:buClr>
                <a:schemeClr val="accent6">
                  <a:lumMod val="75000"/>
                </a:schemeClr>
              </a:buClr>
            </a:pP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6" name="Picture 2" descr="R (programming language) - Wikipedia"/>
          <p:cNvPicPr/>
          <p:nvPr/>
        </p:nvPicPr>
        <p:blipFill>
          <a:blip r:embed="rId3"/>
          <a:stretch/>
        </p:blipFill>
        <p:spPr>
          <a:xfrm>
            <a:off x="9940378" y="5152493"/>
            <a:ext cx="2095200" cy="1618920"/>
          </a:xfrm>
          <a:prstGeom prst="rect">
            <a:avLst/>
          </a:prstGeom>
          <a:ln w="0">
            <a:noFill/>
          </a:ln>
        </p:spPr>
      </p:pic>
      <p:sp>
        <p:nvSpPr>
          <p:cNvPr id="3" name="Oval Callout 2">
            <a:extLst>
              <a:ext uri="{FF2B5EF4-FFF2-40B4-BE49-F238E27FC236}">
                <a16:creationId xmlns:a16="http://schemas.microsoft.com/office/drawing/2014/main" id="{44042B84-543D-2AD8-9B59-C5AD0CB7AEE3}"/>
              </a:ext>
            </a:extLst>
          </p:cNvPr>
          <p:cNvSpPr/>
          <p:nvPr/>
        </p:nvSpPr>
        <p:spPr>
          <a:xfrm flipH="1">
            <a:off x="6297475" y="4254473"/>
            <a:ext cx="4172899" cy="1707480"/>
          </a:xfrm>
          <a:prstGeom prst="wedgeEllipseCallout">
            <a:avLst>
              <a:gd name="adj1" fmla="val -54649"/>
              <a:gd name="adj2" fmla="val 39943"/>
            </a:avLst>
          </a:prstGeom>
          <a:solidFill>
            <a:schemeClr val="bg1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GB" u="sng" spc="-1" dirty="0" err="1">
                <a:solidFill>
                  <a:srgbClr val="5B9BD5"/>
                </a:solidFill>
                <a:uFill>
                  <a:solidFill>
                    <a:srgbClr val="002060"/>
                  </a:solidFill>
                </a:uFill>
                <a:latin typeface="Calibri"/>
              </a:rPr>
              <a:t>new_graph</a:t>
            </a:r>
            <a:r>
              <a:rPr lang="en-GB" u="sng" spc="-1" dirty="0">
                <a:solidFill>
                  <a:srgbClr val="5B9BD5"/>
                </a:solidFill>
                <a:uFill>
                  <a:solidFill>
                    <a:srgbClr val="002060"/>
                  </a:solidFill>
                </a:uFill>
                <a:latin typeface="Calibri"/>
              </a:rPr>
              <a:t> </a:t>
            </a:r>
            <a:r>
              <a:rPr lang="en-GB" b="1" strike="noStrike" spc="-1" dirty="0">
                <a:solidFill>
                  <a:schemeClr val="accent4"/>
                </a:solidFill>
                <a:latin typeface="Calibri"/>
              </a:rPr>
              <a:t>&lt;-</a:t>
            </a:r>
            <a:r>
              <a:rPr lang="en-GB" strike="noStrike" spc="-1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GB" strike="noStrike" spc="-1" dirty="0" err="1">
                <a:solidFill>
                  <a:srgbClr val="00B050"/>
                </a:solidFill>
                <a:latin typeface="Calibri"/>
              </a:rPr>
              <a:t>ggplot</a:t>
            </a:r>
            <a:r>
              <a:rPr lang="en-GB" strike="noStrike" spc="-1" dirty="0">
                <a:solidFill>
                  <a:srgbClr val="000000"/>
                </a:solidFill>
                <a:latin typeface="Calibri"/>
              </a:rPr>
              <a:t>(data = </a:t>
            </a:r>
            <a:r>
              <a:rPr lang="en-GB" u="sng" spc="-1" dirty="0" err="1">
                <a:solidFill>
                  <a:srgbClr val="5B9BD5"/>
                </a:solidFill>
                <a:uFill>
                  <a:solidFill>
                    <a:srgbClr val="002060"/>
                  </a:solidFill>
                </a:uFill>
                <a:latin typeface="Calibri"/>
              </a:rPr>
              <a:t>incidence</a:t>
            </a:r>
            <a:r>
              <a:rPr lang="en-GB" u="sng" strike="noStrike" spc="-1" dirty="0" err="1">
                <a:solidFill>
                  <a:srgbClr val="5B9BD5"/>
                </a:solidFill>
                <a:uFill>
                  <a:solidFill>
                    <a:srgbClr val="002060"/>
                  </a:solidFill>
                </a:uFill>
                <a:latin typeface="Calibri"/>
              </a:rPr>
              <a:t>_data</a:t>
            </a:r>
            <a:r>
              <a:rPr lang="en-GB" u="sng" strike="noStrike" spc="-1" dirty="0">
                <a:uFill>
                  <a:solidFill>
                    <a:srgbClr val="002060"/>
                  </a:solidFill>
                </a:uFill>
                <a:latin typeface="Calibri"/>
              </a:rPr>
              <a:t>,</a:t>
            </a:r>
            <a:r>
              <a:rPr lang="en-GB" strike="noStrike" spc="-1" dirty="0">
                <a:latin typeface="Calibri"/>
              </a:rPr>
              <a:t> </a:t>
            </a:r>
            <a:r>
              <a:rPr lang="en-GB" strike="noStrike" spc="-1" dirty="0" err="1">
                <a:solidFill>
                  <a:srgbClr val="000000"/>
                </a:solidFill>
                <a:latin typeface="Calibri"/>
              </a:rPr>
              <a:t>aes</a:t>
            </a:r>
            <a:r>
              <a:rPr lang="en-GB" strike="noStrike" spc="-1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GB" strike="noStrike" spc="-1" dirty="0">
                <a:solidFill>
                  <a:srgbClr val="000000"/>
                </a:solidFill>
                <a:latin typeface="Calibri"/>
              </a:rPr>
              <a:t>(x=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year</a:t>
            </a:r>
            <a:r>
              <a:rPr lang="en-GB" strike="noStrike" spc="-1" dirty="0">
                <a:solidFill>
                  <a:srgbClr val="000000"/>
                </a:solidFill>
                <a:latin typeface="Calibri"/>
              </a:rPr>
              <a:t>, y=</a:t>
            </a:r>
            <a:r>
              <a:rPr lang="en-GB" spc="-1" dirty="0">
                <a:solidFill>
                  <a:srgbClr val="000000"/>
                </a:solidFill>
                <a:latin typeface="Calibri"/>
              </a:rPr>
              <a:t>cases)</a:t>
            </a:r>
            <a:r>
              <a:rPr lang="en-GB" strike="noStrike" spc="-1" dirty="0">
                <a:solidFill>
                  <a:srgbClr val="000000"/>
                </a:solidFill>
                <a:latin typeface="Calibri"/>
              </a:rPr>
              <a:t> + </a:t>
            </a:r>
            <a:r>
              <a:rPr lang="en-GB" strike="noStrike" spc="-1" dirty="0" err="1">
                <a:solidFill>
                  <a:srgbClr val="000000"/>
                </a:solidFill>
                <a:latin typeface="Calibri"/>
              </a:rPr>
              <a:t>geom_bar</a:t>
            </a:r>
            <a:r>
              <a:rPr lang="en-GB" strike="noStrike" spc="-1" dirty="0">
                <a:solidFill>
                  <a:srgbClr val="000000"/>
                </a:solidFill>
                <a:latin typeface="Calibri"/>
              </a:rPr>
              <a:t>()</a:t>
            </a:r>
            <a:endParaRPr lang="en-GB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ECB78-9E06-D666-9989-BF63AEFCCBCE}"/>
              </a:ext>
            </a:extLst>
          </p:cNvPr>
          <p:cNvSpPr txBox="1"/>
          <p:nvPr/>
        </p:nvSpPr>
        <p:spPr>
          <a:xfrm rot="950170">
            <a:off x="8820477" y="3714655"/>
            <a:ext cx="20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library</a:t>
            </a:r>
            <a:r>
              <a:rPr lang="en-GB" dirty="0"/>
              <a:t>(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ggplot2</a:t>
            </a:r>
            <a:r>
              <a:rPr lang="en-GB" dirty="0"/>
              <a:t>)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47A134-87EF-747D-9CC3-1B682BDC24D7}"/>
              </a:ext>
            </a:extLst>
          </p:cNvPr>
          <p:cNvCxnSpPr/>
          <p:nvPr/>
        </p:nvCxnSpPr>
        <p:spPr>
          <a:xfrm flipH="1">
            <a:off x="8935278" y="4035604"/>
            <a:ext cx="749630" cy="69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2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B50813F-C797-47AF-B8DD-F43C26C4787B}"/>
              </a:ext>
            </a:extLst>
          </p:cNvPr>
          <p:cNvGrpSpPr/>
          <p:nvPr/>
        </p:nvGrpSpPr>
        <p:grpSpPr>
          <a:xfrm>
            <a:off x="5220466" y="1585824"/>
            <a:ext cx="6613337" cy="3686352"/>
            <a:chOff x="2888471" y="1759226"/>
            <a:chExt cx="6613337" cy="3686352"/>
          </a:xfrm>
        </p:grpSpPr>
        <p:sp>
          <p:nvSpPr>
            <p:cNvPr id="26" name="TextShape 1">
              <a:extLst>
                <a:ext uri="{FF2B5EF4-FFF2-40B4-BE49-F238E27FC236}">
                  <a16:creationId xmlns:a16="http://schemas.microsoft.com/office/drawing/2014/main" id="{3B8A5031-38CF-47AB-9BBF-65221EAB0DE1}"/>
                </a:ext>
              </a:extLst>
            </p:cNvPr>
            <p:cNvSpPr txBox="1"/>
            <p:nvPr/>
          </p:nvSpPr>
          <p:spPr>
            <a:xfrm>
              <a:off x="3160163" y="2200196"/>
              <a:ext cx="6152446" cy="863626"/>
            </a:xfrm>
            <a:prstGeom prst="rect">
              <a:avLst/>
            </a:prstGeom>
          </p:spPr>
          <p:txBody>
            <a:bodyPr vert="horz" lIns="82944" tIns="41472" rIns="82944" bIns="41472" rtlCol="0" anchor="b">
              <a:normAutofit fontScale="85000" lnSpcReduction="10000"/>
            </a:bodyPr>
            <a:lstStyle/>
            <a:p>
              <a:pPr algn="ctr" defTabSz="457200">
                <a:lnSpc>
                  <a:spcPct val="85000"/>
                </a:lnSpc>
                <a:spcBef>
                  <a:spcPct val="0"/>
                </a:spcBef>
                <a:spcAft>
                  <a:spcPts val="544"/>
                </a:spcAft>
                <a:defRPr/>
              </a:pPr>
              <a:r>
                <a:rPr lang="en-US" sz="4354" b="1" spc="-45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Your R (</a:t>
              </a:r>
              <a:r>
                <a:rPr lang="en-US" sz="4354" b="1" spc="-45" dirty="0" err="1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Rstudio</a:t>
              </a:r>
              <a:r>
                <a:rPr lang="en-US" sz="4354" b="1" spc="-45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Calibri"/>
                </a:rPr>
                <a:t>) environment</a:t>
              </a:r>
            </a:p>
          </p:txBody>
        </p:sp>
        <p:pic>
          <p:nvPicPr>
            <p:cNvPr id="91" name="Picture 90"/>
            <p:cNvPicPr/>
            <p:nvPr/>
          </p:nvPicPr>
          <p:blipFill>
            <a:blip r:embed="rId3"/>
            <a:srcRect l="4085" t="2628"/>
            <a:stretch/>
          </p:blipFill>
          <p:spPr>
            <a:xfrm>
              <a:off x="2888471" y="1759226"/>
              <a:ext cx="6613337" cy="3675207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2" name="CustomShape 1"/>
            <p:cNvSpPr/>
            <p:nvPr/>
          </p:nvSpPr>
          <p:spPr>
            <a:xfrm>
              <a:off x="2888471" y="2205798"/>
              <a:ext cx="3462201" cy="1814277"/>
            </a:xfrm>
            <a:prstGeom prst="rect">
              <a:avLst/>
            </a:prstGeom>
            <a:solidFill>
              <a:srgbClr val="C7243A">
                <a:alpha val="14902"/>
              </a:srgbClr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CustomShape 2"/>
            <p:cNvSpPr/>
            <p:nvPr/>
          </p:nvSpPr>
          <p:spPr>
            <a:xfrm>
              <a:off x="6455816" y="2205798"/>
              <a:ext cx="3017974" cy="1684686"/>
            </a:xfrm>
            <a:prstGeom prst="rect">
              <a:avLst/>
            </a:prstGeom>
            <a:solidFill>
              <a:srgbClr val="729FCF">
                <a:alpha val="14902"/>
              </a:srgbClr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CustomShape 3"/>
            <p:cNvSpPr/>
            <p:nvPr/>
          </p:nvSpPr>
          <p:spPr>
            <a:xfrm>
              <a:off x="2888471" y="4020074"/>
              <a:ext cx="3462201" cy="1414359"/>
            </a:xfrm>
            <a:prstGeom prst="rect">
              <a:avLst/>
            </a:prstGeom>
            <a:solidFill>
              <a:srgbClr val="81D41A">
                <a:alpha val="14902"/>
              </a:srgbClr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95" name="CustomShape 4"/>
            <p:cNvSpPr/>
            <p:nvPr/>
          </p:nvSpPr>
          <p:spPr>
            <a:xfrm>
              <a:off x="6483833" y="3890484"/>
              <a:ext cx="3017974" cy="1555094"/>
            </a:xfrm>
            <a:prstGeom prst="rect">
              <a:avLst/>
            </a:prstGeom>
            <a:solidFill>
              <a:srgbClr val="7030A0">
                <a:alpha val="14902"/>
              </a:srgbClr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TextShape 5"/>
            <p:cNvSpPr txBox="1"/>
            <p:nvPr/>
          </p:nvSpPr>
          <p:spPr>
            <a:xfrm>
              <a:off x="4134815" y="2481049"/>
              <a:ext cx="798970" cy="249333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txBody>
            <a:bodyPr lIns="81638" tIns="40819" rIns="81638" bIns="40819">
              <a:noAutofit/>
            </a:bodyPr>
            <a:lstStyle/>
            <a:p>
              <a:pPr algn="ctr" defTabSz="457200">
                <a:defRPr/>
              </a:pPr>
              <a:r>
                <a:rPr lang="en-GB" sz="1633" b="1" spc="-1" dirty="0">
                  <a:solidFill>
                    <a:srgbClr val="000000"/>
                  </a:solidFill>
                  <a:latin typeface="Arial"/>
                </a:rPr>
                <a:t>Script</a:t>
              </a:r>
            </a:p>
          </p:txBody>
        </p:sp>
        <p:sp>
          <p:nvSpPr>
            <p:cNvPr id="97" name="TextShape 6"/>
            <p:cNvSpPr txBox="1"/>
            <p:nvPr/>
          </p:nvSpPr>
          <p:spPr>
            <a:xfrm>
              <a:off x="3984020" y="4668031"/>
              <a:ext cx="1271101" cy="259182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txBody>
            <a:bodyPr lIns="81638" tIns="40819" rIns="81638" bIns="40819">
              <a:noAutofit/>
            </a:bodyPr>
            <a:lstStyle/>
            <a:p>
              <a:pPr algn="ctr" defTabSz="457200">
                <a:defRPr/>
              </a:pPr>
              <a:r>
                <a:rPr lang="en-GB" sz="1633" b="1" spc="-1">
                  <a:solidFill>
                    <a:srgbClr val="000000"/>
                  </a:solidFill>
                  <a:latin typeface="Arial"/>
                </a:rPr>
                <a:t>Console</a:t>
              </a:r>
            </a:p>
          </p:txBody>
        </p:sp>
        <p:sp>
          <p:nvSpPr>
            <p:cNvPr id="98" name="TextShape 7"/>
            <p:cNvSpPr txBox="1"/>
            <p:nvPr/>
          </p:nvSpPr>
          <p:spPr>
            <a:xfrm>
              <a:off x="6983958" y="2503497"/>
              <a:ext cx="2024730" cy="347642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txBody>
            <a:bodyPr lIns="81638" tIns="40819" rIns="81638" bIns="40819">
              <a:noAutofit/>
            </a:bodyPr>
            <a:lstStyle/>
            <a:p>
              <a:pPr algn="ctr" defTabSz="457200">
                <a:defRPr/>
              </a:pPr>
              <a:r>
                <a:rPr lang="en-GB" sz="1633" b="1" spc="-1" dirty="0">
                  <a:solidFill>
                    <a:srgbClr val="000000"/>
                  </a:solidFill>
                  <a:latin typeface="Arial"/>
                </a:rPr>
                <a:t>Environment</a:t>
              </a:r>
            </a:p>
          </p:txBody>
        </p:sp>
        <p:sp>
          <p:nvSpPr>
            <p:cNvPr id="99" name="TextShape 8"/>
            <p:cNvSpPr txBox="1"/>
            <p:nvPr/>
          </p:nvSpPr>
          <p:spPr>
            <a:xfrm>
              <a:off x="7579517" y="4180948"/>
              <a:ext cx="1524727" cy="536198"/>
            </a:xfrm>
            <a:prstGeom prst="rect">
              <a:avLst/>
            </a:prstGeom>
            <a:solidFill>
              <a:srgbClr val="FFFFFF"/>
            </a:solidFill>
            <a:ln w="0">
              <a:noFill/>
            </a:ln>
          </p:spPr>
          <p:txBody>
            <a:bodyPr lIns="81638" tIns="40819" rIns="81638" bIns="40819">
              <a:noAutofit/>
            </a:bodyPr>
            <a:lstStyle/>
            <a:p>
              <a:pPr algn="ctr" defTabSz="457200">
                <a:defRPr/>
              </a:pPr>
              <a:r>
                <a:rPr lang="en-GB" sz="1400" b="1" spc="-1" dirty="0">
                  <a:solidFill>
                    <a:srgbClr val="000000"/>
                  </a:solidFill>
                  <a:latin typeface="Arial"/>
                </a:rPr>
                <a:t>Files/ Help / Plots </a:t>
              </a:r>
            </a:p>
          </p:txBody>
        </p:sp>
      </p:grpSp>
      <p:sp>
        <p:nvSpPr>
          <p:cNvPr id="3" name="PlaceHolder 1">
            <a:extLst>
              <a:ext uri="{FF2B5EF4-FFF2-40B4-BE49-F238E27FC236}">
                <a16:creationId xmlns:a16="http://schemas.microsoft.com/office/drawing/2014/main" id="{934EDC6B-20BE-C3DF-2FE8-F5295A914C16}"/>
              </a:ext>
            </a:extLst>
          </p:cNvPr>
          <p:cNvSpPr txBox="1">
            <a:spLocks/>
          </p:cNvSpPr>
          <p:nvPr/>
        </p:nvSpPr>
        <p:spPr>
          <a:xfrm>
            <a:off x="1080535" y="180313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pc="-1" dirty="0">
                <a:solidFill>
                  <a:srgbClr val="000000"/>
                </a:solidFill>
                <a:latin typeface="Calibri Light"/>
              </a:rPr>
              <a:t>R Studio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0E08B345-1232-26DB-67BC-95498C032DA8}"/>
              </a:ext>
            </a:extLst>
          </p:cNvPr>
          <p:cNvSpPr txBox="1">
            <a:spLocks/>
          </p:cNvSpPr>
          <p:nvPr/>
        </p:nvSpPr>
        <p:spPr>
          <a:xfrm>
            <a:off x="934302" y="1671192"/>
            <a:ext cx="4010014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01"/>
              </a:spcBef>
              <a:buClr>
                <a:schemeClr val="accent6">
                  <a:lumMod val="75000"/>
                </a:schemeClr>
              </a:buClr>
              <a:buNone/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RStudio software provides a GUI that lets us visually explore data in R </a:t>
            </a:r>
          </a:p>
          <a:p>
            <a:pPr>
              <a:spcBef>
                <a:spcPts val="1001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Write our code: script</a:t>
            </a:r>
          </a:p>
          <a:p>
            <a:pPr>
              <a:spcBef>
                <a:spcPts val="1001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Run our code: console</a:t>
            </a:r>
          </a:p>
          <a:p>
            <a:pPr>
              <a:spcBef>
                <a:spcPts val="1001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Save objects: environment</a:t>
            </a:r>
          </a:p>
          <a:p>
            <a:pPr>
              <a:spcBef>
                <a:spcPts val="1001"/>
              </a:spcBef>
              <a:buClr>
                <a:schemeClr val="accent6">
                  <a:lumMod val="75000"/>
                </a:schemeClr>
              </a:buClr>
            </a:pP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View file directories, plots and package help</a:t>
            </a:r>
          </a:p>
        </p:txBody>
      </p:sp>
    </p:spTree>
    <p:extLst>
      <p:ext uri="{BB962C8B-B14F-4D97-AF65-F5344CB8AC3E}">
        <p14:creationId xmlns:p14="http://schemas.microsoft.com/office/powerpoint/2010/main" val="180006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36" y="568538"/>
            <a:ext cx="10971684" cy="1144631"/>
          </a:xfrm>
        </p:spPr>
        <p:txBody>
          <a:bodyPr/>
          <a:lstStyle/>
          <a:p>
            <a:r>
              <a:rPr lang="en-GB" b="1" dirty="0"/>
              <a:t>Objects in R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70269" y="3041279"/>
            <a:ext cx="8228763" cy="13459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150" dirty="0"/>
              <a:t>Matrix</a:t>
            </a:r>
            <a:endParaRPr lang="en-GB" sz="2177" dirty="0"/>
          </a:p>
          <a:p>
            <a:pPr lvl="1"/>
            <a:r>
              <a:rPr lang="en-GB" sz="1814" dirty="0"/>
              <a:t>All elements are of the same type, data organised in rows and columns (normally all numeric data)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2B74DB-94B9-47DE-AB22-E78060D7BF70}"/>
              </a:ext>
            </a:extLst>
          </p:cNvPr>
          <p:cNvGrpSpPr/>
          <p:nvPr/>
        </p:nvGrpSpPr>
        <p:grpSpPr>
          <a:xfrm>
            <a:off x="9173172" y="3151124"/>
            <a:ext cx="1584186" cy="1152884"/>
            <a:chOff x="817553" y="1462073"/>
            <a:chExt cx="1746455" cy="127097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8D05E7-E779-4EA8-AD38-880BC10C0A9C}"/>
                </a:ext>
              </a:extLst>
            </p:cNvPr>
            <p:cNvSpPr txBox="1"/>
            <p:nvPr/>
          </p:nvSpPr>
          <p:spPr>
            <a:xfrm>
              <a:off x="1200026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CCF275-9425-4F78-9BA1-C38A07773DC0}"/>
                </a:ext>
              </a:extLst>
            </p:cNvPr>
            <p:cNvSpPr txBox="1"/>
            <p:nvPr/>
          </p:nvSpPr>
          <p:spPr>
            <a:xfrm>
              <a:off x="1539240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0A6468-F47D-44E3-A694-84E1E25C35F3}"/>
                </a:ext>
              </a:extLst>
            </p:cNvPr>
            <p:cNvGrpSpPr/>
            <p:nvPr/>
          </p:nvGrpSpPr>
          <p:grpSpPr>
            <a:xfrm>
              <a:off x="817553" y="1749378"/>
              <a:ext cx="1746455" cy="983669"/>
              <a:chOff x="817553" y="1749378"/>
              <a:chExt cx="1746455" cy="983669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E54A518-C4A7-476E-9AED-B017AD2CA234}"/>
                  </a:ext>
                </a:extLst>
              </p:cNvPr>
              <p:cNvSpPr/>
              <p:nvPr/>
            </p:nvSpPr>
            <p:spPr>
              <a:xfrm>
                <a:off x="11963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42D5840-559C-42C0-AD15-2B1B0BA74BB9}"/>
                  </a:ext>
                </a:extLst>
              </p:cNvPr>
              <p:cNvSpPr/>
              <p:nvPr/>
            </p:nvSpPr>
            <p:spPr>
              <a:xfrm>
                <a:off x="1539240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E42BD8F-BC5C-44F3-8A15-A1CF7ED8FBCC}"/>
                  </a:ext>
                </a:extLst>
              </p:cNvPr>
              <p:cNvSpPr/>
              <p:nvPr/>
            </p:nvSpPr>
            <p:spPr>
              <a:xfrm>
                <a:off x="1876734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7460B95-E16F-41CC-BAF4-BD13828741C8}"/>
                  </a:ext>
                </a:extLst>
              </p:cNvPr>
              <p:cNvSpPr/>
              <p:nvPr/>
            </p:nvSpPr>
            <p:spPr>
              <a:xfrm>
                <a:off x="2221108" y="179070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A403960-AFE1-4907-BB5F-D757F0566600}"/>
                  </a:ext>
                </a:extLst>
              </p:cNvPr>
              <p:cNvSpPr/>
              <p:nvPr/>
            </p:nvSpPr>
            <p:spPr>
              <a:xfrm>
                <a:off x="11963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42A3E2E-FF1A-4762-A612-24473E2E5313}"/>
                  </a:ext>
                </a:extLst>
              </p:cNvPr>
              <p:cNvSpPr/>
              <p:nvPr/>
            </p:nvSpPr>
            <p:spPr>
              <a:xfrm>
                <a:off x="1539240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D81E58B-E5BE-4657-8092-557AE421A494}"/>
                  </a:ext>
                </a:extLst>
              </p:cNvPr>
              <p:cNvSpPr/>
              <p:nvPr/>
            </p:nvSpPr>
            <p:spPr>
              <a:xfrm>
                <a:off x="1876734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1605AE9-A19F-4B79-86F2-982ED7928D93}"/>
                  </a:ext>
                </a:extLst>
              </p:cNvPr>
              <p:cNvSpPr/>
              <p:nvPr/>
            </p:nvSpPr>
            <p:spPr>
              <a:xfrm>
                <a:off x="2221108" y="208788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8532252-F604-4827-A59A-23D5394B0931}"/>
                  </a:ext>
                </a:extLst>
              </p:cNvPr>
              <p:cNvSpPr/>
              <p:nvPr/>
            </p:nvSpPr>
            <p:spPr>
              <a:xfrm>
                <a:off x="11963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6CF973-B222-4C7A-B3BA-73F74AF4100B}"/>
                  </a:ext>
                </a:extLst>
              </p:cNvPr>
              <p:cNvSpPr/>
              <p:nvPr/>
            </p:nvSpPr>
            <p:spPr>
              <a:xfrm>
                <a:off x="1539240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DB8E0CA-841D-4136-9621-5FA053F7B67D}"/>
                  </a:ext>
                </a:extLst>
              </p:cNvPr>
              <p:cNvSpPr/>
              <p:nvPr/>
            </p:nvSpPr>
            <p:spPr>
              <a:xfrm>
                <a:off x="1876734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DCDA367-5723-432B-9625-24B8DE14BA7A}"/>
                  </a:ext>
                </a:extLst>
              </p:cNvPr>
              <p:cNvSpPr/>
              <p:nvPr/>
            </p:nvSpPr>
            <p:spPr>
              <a:xfrm>
                <a:off x="2221108" y="2385060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4CC95F-6AA1-46E0-B1B8-EB1301E76F99}"/>
                  </a:ext>
                </a:extLst>
              </p:cNvPr>
              <p:cNvSpPr txBox="1"/>
              <p:nvPr/>
            </p:nvSpPr>
            <p:spPr>
              <a:xfrm>
                <a:off x="817553" y="1749378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B999067-515B-49FD-A864-5FB43AD4AB32}"/>
                  </a:ext>
                </a:extLst>
              </p:cNvPr>
              <p:cNvSpPr txBox="1"/>
              <p:nvPr/>
            </p:nvSpPr>
            <p:spPr>
              <a:xfrm>
                <a:off x="817553" y="2051803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4E5C488-764C-497F-BFA6-681378E79402}"/>
                  </a:ext>
                </a:extLst>
              </p:cNvPr>
              <p:cNvSpPr txBox="1"/>
              <p:nvPr/>
            </p:nvSpPr>
            <p:spPr>
              <a:xfrm>
                <a:off x="817553" y="2354230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DDFD08-D8EE-43D5-9B94-C3DB408038AB}"/>
                </a:ext>
              </a:extLst>
            </p:cNvPr>
            <p:cNvSpPr txBox="1"/>
            <p:nvPr/>
          </p:nvSpPr>
          <p:spPr>
            <a:xfrm>
              <a:off x="1876734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E728327-8B4C-4FAF-A772-43FC7A9155DE}"/>
                </a:ext>
              </a:extLst>
            </p:cNvPr>
            <p:cNvSpPr txBox="1"/>
            <p:nvPr/>
          </p:nvSpPr>
          <p:spPr>
            <a:xfrm>
              <a:off x="2217668" y="1462073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4</a:t>
              </a:r>
            </a:p>
          </p:txBody>
        </p:sp>
      </p:grp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48088" y="4504294"/>
            <a:ext cx="9619162" cy="1003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150" dirty="0"/>
              <a:t>Atomic vector</a:t>
            </a:r>
          </a:p>
          <a:p>
            <a:pPr lvl="1"/>
            <a:r>
              <a:rPr lang="en-GB" sz="1814" dirty="0"/>
              <a:t>All elements are of the same type. Different vector types </a:t>
            </a:r>
            <a:r>
              <a:rPr lang="en-GB" sz="1814" dirty="0" err="1"/>
              <a:t>e.g</a:t>
            </a:r>
            <a:r>
              <a:rPr lang="en-GB" sz="1814" dirty="0"/>
              <a:t> character numeric, logical (categorical data) 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C22BDE2-46E6-BADE-E6E8-B25F2A9C69CB}"/>
              </a:ext>
            </a:extLst>
          </p:cNvPr>
          <p:cNvGrpSpPr/>
          <p:nvPr/>
        </p:nvGrpSpPr>
        <p:grpSpPr>
          <a:xfrm>
            <a:off x="6349542" y="5323487"/>
            <a:ext cx="4389756" cy="591489"/>
            <a:chOff x="5054981" y="699544"/>
            <a:chExt cx="4389756" cy="59148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880137-62D5-47C1-89C5-F187A4B039FD}"/>
                </a:ext>
              </a:extLst>
            </p:cNvPr>
            <p:cNvGrpSpPr/>
            <p:nvPr/>
          </p:nvGrpSpPr>
          <p:grpSpPr>
            <a:xfrm>
              <a:off x="5054981" y="699544"/>
              <a:ext cx="1240593" cy="576162"/>
              <a:chOff x="2822327" y="556159"/>
              <a:chExt cx="1240593" cy="576162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21270878-3B4A-43C8-816F-0452D62312A6}"/>
                  </a:ext>
                </a:extLst>
              </p:cNvPr>
              <p:cNvGrpSpPr/>
              <p:nvPr/>
            </p:nvGrpSpPr>
            <p:grpSpPr>
              <a:xfrm>
                <a:off x="2822327" y="860420"/>
                <a:ext cx="1240593" cy="271901"/>
                <a:chOff x="1196340" y="1102328"/>
                <a:chExt cx="1367668" cy="299752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DFA8638C-C48B-4699-AFF1-1A16631E97F9}"/>
                    </a:ext>
                  </a:extLst>
                </p:cNvPr>
                <p:cNvSpPr/>
                <p:nvPr/>
              </p:nvSpPr>
              <p:spPr>
                <a:xfrm>
                  <a:off x="1196340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“a”</a:t>
                  </a: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F9979996-BABC-4019-846D-CBEC9AE71630}"/>
                    </a:ext>
                  </a:extLst>
                </p:cNvPr>
                <p:cNvSpPr/>
                <p:nvPr/>
              </p:nvSpPr>
              <p:spPr>
                <a:xfrm>
                  <a:off x="1539240" y="1102328"/>
                  <a:ext cx="342900" cy="299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“a”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148A9882-89F7-410B-A8D4-7037F5F66C5F}"/>
                    </a:ext>
                  </a:extLst>
                </p:cNvPr>
                <p:cNvSpPr/>
                <p:nvPr/>
              </p:nvSpPr>
              <p:spPr>
                <a:xfrm>
                  <a:off x="1880174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“c”</a:t>
                  </a: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5DB3A633-2462-4DD7-8E15-992255347F12}"/>
                    </a:ext>
                  </a:extLst>
                </p:cNvPr>
                <p:cNvSpPr/>
                <p:nvPr/>
              </p:nvSpPr>
              <p:spPr>
                <a:xfrm>
                  <a:off x="2221108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“f”</a:t>
                  </a: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4B750FB-E879-402F-B5B4-5F1B4824E217}"/>
                  </a:ext>
                </a:extLst>
              </p:cNvPr>
              <p:cNvSpPr txBox="1"/>
              <p:nvPr/>
            </p:nvSpPr>
            <p:spPr>
              <a:xfrm>
                <a:off x="2825448" y="556316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66DE1A8-FD86-4864-A5E7-91A76AB60A92}"/>
                  </a:ext>
                </a:extLst>
              </p:cNvPr>
              <p:cNvSpPr txBox="1"/>
              <p:nvPr/>
            </p:nvSpPr>
            <p:spPr>
              <a:xfrm>
                <a:off x="3130025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446CCE0C-E2AF-4463-A633-A121D1F4EC57}"/>
                  </a:ext>
                </a:extLst>
              </p:cNvPr>
              <p:cNvSpPr txBox="1"/>
              <p:nvPr/>
            </p:nvSpPr>
            <p:spPr>
              <a:xfrm>
                <a:off x="3434378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4CE0806-D2BE-4E69-8FBA-6778F15DF936}"/>
                  </a:ext>
                </a:extLst>
              </p:cNvPr>
              <p:cNvSpPr txBox="1"/>
              <p:nvPr/>
            </p:nvSpPr>
            <p:spPr>
              <a:xfrm>
                <a:off x="3751880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4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AA52471-3729-41EE-984F-0B47C42CE9DE}"/>
                </a:ext>
              </a:extLst>
            </p:cNvPr>
            <p:cNvGrpSpPr/>
            <p:nvPr/>
          </p:nvGrpSpPr>
          <p:grpSpPr>
            <a:xfrm>
              <a:off x="6628002" y="708995"/>
              <a:ext cx="1240593" cy="573829"/>
              <a:chOff x="4754344" y="556159"/>
              <a:chExt cx="1240593" cy="573829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C1A2B0B8-9A3D-495C-92DC-7B7CEBD0090B}"/>
                  </a:ext>
                </a:extLst>
              </p:cNvPr>
              <p:cNvGrpSpPr/>
              <p:nvPr/>
            </p:nvGrpSpPr>
            <p:grpSpPr>
              <a:xfrm>
                <a:off x="4754344" y="860420"/>
                <a:ext cx="1240593" cy="269568"/>
                <a:chOff x="1196340" y="1104900"/>
                <a:chExt cx="1367668" cy="297180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29F68B6D-7A58-49E0-96F6-60CC4075ED0D}"/>
                    </a:ext>
                  </a:extLst>
                </p:cNvPr>
                <p:cNvSpPr/>
                <p:nvPr/>
              </p:nvSpPr>
              <p:spPr>
                <a:xfrm>
                  <a:off x="1196340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000B45B-19D1-425A-8D41-11BDECB87293}"/>
                    </a:ext>
                  </a:extLst>
                </p:cNvPr>
                <p:cNvSpPr/>
                <p:nvPr/>
              </p:nvSpPr>
              <p:spPr>
                <a:xfrm>
                  <a:off x="1539240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3BFC443-EE0E-4D33-B96E-66D6E0A5327B}"/>
                    </a:ext>
                  </a:extLst>
                </p:cNvPr>
                <p:cNvSpPr/>
                <p:nvPr/>
              </p:nvSpPr>
              <p:spPr>
                <a:xfrm>
                  <a:off x="1880174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4BF39FA-1E22-4083-9482-7D380D60319A}"/>
                    </a:ext>
                  </a:extLst>
                </p:cNvPr>
                <p:cNvSpPr/>
                <p:nvPr/>
              </p:nvSpPr>
              <p:spPr>
                <a:xfrm>
                  <a:off x="2221108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4</a:t>
                  </a:r>
                </a:p>
              </p:txBody>
            </p:sp>
          </p:grp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D1DD5A2-3CA5-4E47-A9FD-DC3C8B1CF534}"/>
                  </a:ext>
                </a:extLst>
              </p:cNvPr>
              <p:cNvSpPr txBox="1"/>
              <p:nvPr/>
            </p:nvSpPr>
            <p:spPr>
              <a:xfrm>
                <a:off x="4757465" y="556316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D4AA701-80A6-4567-AB67-CC5A11FC5F17}"/>
                  </a:ext>
                </a:extLst>
              </p:cNvPr>
              <p:cNvSpPr txBox="1"/>
              <p:nvPr/>
            </p:nvSpPr>
            <p:spPr>
              <a:xfrm>
                <a:off x="5062042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EDC113F-F57F-4BEE-989F-1E04479038E6}"/>
                  </a:ext>
                </a:extLst>
              </p:cNvPr>
              <p:cNvSpPr txBox="1"/>
              <p:nvPr/>
            </p:nvSpPr>
            <p:spPr>
              <a:xfrm>
                <a:off x="5366395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749CE49-624F-48E6-BC5E-AB38C79F826A}"/>
                  </a:ext>
                </a:extLst>
              </p:cNvPr>
              <p:cNvSpPr txBox="1"/>
              <p:nvPr/>
            </p:nvSpPr>
            <p:spPr>
              <a:xfrm>
                <a:off x="5683897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4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8457D8A-0723-49CC-92C5-B82AA9012E7D}"/>
                </a:ext>
              </a:extLst>
            </p:cNvPr>
            <p:cNvGrpSpPr/>
            <p:nvPr/>
          </p:nvGrpSpPr>
          <p:grpSpPr>
            <a:xfrm>
              <a:off x="8198148" y="718057"/>
              <a:ext cx="1246589" cy="572976"/>
              <a:chOff x="6680587" y="557012"/>
              <a:chExt cx="1246589" cy="572976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477E7E4-5C6E-44DF-BE25-A6D6103C63D6}"/>
                  </a:ext>
                </a:extLst>
              </p:cNvPr>
              <p:cNvGrpSpPr/>
              <p:nvPr/>
            </p:nvGrpSpPr>
            <p:grpSpPr>
              <a:xfrm>
                <a:off x="6686583" y="860420"/>
                <a:ext cx="1240593" cy="269568"/>
                <a:chOff x="1196340" y="1104900"/>
                <a:chExt cx="1367668" cy="297180"/>
              </a:xfrm>
              <a:solidFill>
                <a:srgbClr val="FFFF00"/>
              </a:solidFill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7008499-A4D5-4C5D-B2E9-3E381BC82C62}"/>
                    </a:ext>
                  </a:extLst>
                </p:cNvPr>
                <p:cNvSpPr/>
                <p:nvPr/>
              </p:nvSpPr>
              <p:spPr>
                <a:xfrm>
                  <a:off x="1196340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T</a:t>
                  </a: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026CB9F-729B-4A32-8D4E-FB7AB2838173}"/>
                    </a:ext>
                  </a:extLst>
                </p:cNvPr>
                <p:cNvSpPr/>
                <p:nvPr/>
              </p:nvSpPr>
              <p:spPr>
                <a:xfrm>
                  <a:off x="1539240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F</a:t>
                  </a: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8E076350-8319-43AC-BF7B-289EF25BBEA0}"/>
                    </a:ext>
                  </a:extLst>
                </p:cNvPr>
                <p:cNvSpPr/>
                <p:nvPr/>
              </p:nvSpPr>
              <p:spPr>
                <a:xfrm>
                  <a:off x="1880174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T</a:t>
                  </a: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C72C3F57-2F01-4269-AFB7-BDF543DB06A7}"/>
                    </a:ext>
                  </a:extLst>
                </p:cNvPr>
                <p:cNvSpPr/>
                <p:nvPr/>
              </p:nvSpPr>
              <p:spPr>
                <a:xfrm>
                  <a:off x="2221108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T</a:t>
                  </a:r>
                </a:p>
              </p:txBody>
            </p: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A3F6ED9-17FE-40D6-BD85-7BCB2D7A10EF}"/>
                  </a:ext>
                </a:extLst>
              </p:cNvPr>
              <p:cNvSpPr txBox="1"/>
              <p:nvPr/>
            </p:nvSpPr>
            <p:spPr>
              <a:xfrm>
                <a:off x="6680587" y="55716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08E983D-1C66-43F4-9BFA-7B28097FF1DF}"/>
                  </a:ext>
                </a:extLst>
              </p:cNvPr>
              <p:cNvSpPr txBox="1"/>
              <p:nvPr/>
            </p:nvSpPr>
            <p:spPr>
              <a:xfrm>
                <a:off x="6985164" y="55701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FA393C7-9332-4A1A-BBDE-B9BE0BD894EA}"/>
                  </a:ext>
                </a:extLst>
              </p:cNvPr>
              <p:cNvSpPr txBox="1"/>
              <p:nvPr/>
            </p:nvSpPr>
            <p:spPr>
              <a:xfrm>
                <a:off x="7289517" y="55701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3C8E8D4-1DDD-41C8-AFFF-32BC2274BA4E}"/>
                  </a:ext>
                </a:extLst>
              </p:cNvPr>
              <p:cNvSpPr txBox="1"/>
              <p:nvPr/>
            </p:nvSpPr>
            <p:spPr>
              <a:xfrm>
                <a:off x="7607019" y="55701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4</a:t>
                </a:r>
              </a:p>
            </p:txBody>
          </p:sp>
        </p:grp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/>
        </p:nvSpPr>
        <p:spPr>
          <a:xfrm>
            <a:off x="858510" y="1594377"/>
            <a:ext cx="8228763" cy="12316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50" dirty="0" err="1"/>
              <a:t>Data.frame</a:t>
            </a:r>
            <a:endParaRPr lang="en-GB" sz="2150" dirty="0" err="1">
              <a:ea typeface="Calibri"/>
              <a:cs typeface="Calibri"/>
            </a:endParaRPr>
          </a:p>
          <a:p>
            <a:pPr lvl="1"/>
            <a:r>
              <a:rPr lang="en-GB" sz="1800" dirty="0"/>
              <a:t>Data organised into rows and columns; elements of each column are of the same type, but different columns can be of different types.</a:t>
            </a:r>
            <a:br>
              <a:rPr lang="en-GB" sz="1800" dirty="0"/>
            </a:br>
            <a:r>
              <a:rPr lang="en-GB" sz="1800" dirty="0"/>
              <a:t>Tibble is a 'neater' style of data frame</a:t>
            </a:r>
            <a:endParaRPr lang="en-GB" sz="1800" dirty="0" err="1">
              <a:ea typeface="Calibri"/>
              <a:cs typeface="Calibri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7FDD44-6671-48C4-BEA6-BCEBA21B4527}"/>
              </a:ext>
            </a:extLst>
          </p:cNvPr>
          <p:cNvGrpSpPr/>
          <p:nvPr/>
        </p:nvGrpSpPr>
        <p:grpSpPr>
          <a:xfrm>
            <a:off x="9145998" y="1658187"/>
            <a:ext cx="1584183" cy="1152883"/>
            <a:chOff x="9311464" y="3366375"/>
            <a:chExt cx="1746455" cy="1270974"/>
          </a:xfrm>
        </p:grpSpPr>
        <p:sp>
          <p:nvSpPr>
            <p:cNvPr id="28" name="TextBox 4">
              <a:extLst>
                <a:ext uri="{FF2B5EF4-FFF2-40B4-BE49-F238E27FC236}">
                  <a16:creationId xmlns:a16="http://schemas.microsoft.com/office/drawing/2014/main" id="{7B109741-A301-4A71-B61A-46397F223621}"/>
                </a:ext>
              </a:extLst>
            </p:cNvPr>
            <p:cNvSpPr txBox="1"/>
            <p:nvPr/>
          </p:nvSpPr>
          <p:spPr>
            <a:xfrm>
              <a:off x="9672307" y="3366375"/>
              <a:ext cx="36453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>
                <a:defRPr/>
              </a:pPr>
              <a:r>
                <a:rPr lang="en-GB" sz="1633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132AB361-233E-4607-962F-8B54FEEB0334}"/>
                </a:ext>
              </a:extLst>
            </p:cNvPr>
            <p:cNvSpPr txBox="1"/>
            <p:nvPr/>
          </p:nvSpPr>
          <p:spPr>
            <a:xfrm>
              <a:off x="10033151" y="3366375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8FE0DFD-7A15-4581-8107-2919477C5D4D}"/>
                </a:ext>
              </a:extLst>
            </p:cNvPr>
            <p:cNvGrpSpPr/>
            <p:nvPr/>
          </p:nvGrpSpPr>
          <p:grpSpPr>
            <a:xfrm>
              <a:off x="9311464" y="3653680"/>
              <a:ext cx="1746455" cy="983669"/>
              <a:chOff x="9311464" y="3653680"/>
              <a:chExt cx="1746455" cy="98366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F710FC5-A9CE-4550-9662-5394D9D0512A}"/>
                  </a:ext>
                </a:extLst>
              </p:cNvPr>
              <p:cNvSpPr/>
              <p:nvPr/>
            </p:nvSpPr>
            <p:spPr>
              <a:xfrm>
                <a:off x="9690251" y="369500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BEC8938-AFAE-455E-97D7-553AA88DEBA2}"/>
                  </a:ext>
                </a:extLst>
              </p:cNvPr>
              <p:cNvSpPr/>
              <p:nvPr/>
            </p:nvSpPr>
            <p:spPr>
              <a:xfrm>
                <a:off x="10033151" y="3695002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0870A76-C340-4167-AFB5-5E962F9A0240}"/>
                  </a:ext>
                </a:extLst>
              </p:cNvPr>
              <p:cNvSpPr/>
              <p:nvPr/>
            </p:nvSpPr>
            <p:spPr>
              <a:xfrm>
                <a:off x="10370645" y="369500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8F54A0B-2B32-48EF-9346-A4080D6B5109}"/>
                  </a:ext>
                </a:extLst>
              </p:cNvPr>
              <p:cNvSpPr/>
              <p:nvPr/>
            </p:nvSpPr>
            <p:spPr>
              <a:xfrm>
                <a:off x="10715019" y="369500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A3E972D-0CAC-4821-866F-6132FB410BD7}"/>
                  </a:ext>
                </a:extLst>
              </p:cNvPr>
              <p:cNvSpPr/>
              <p:nvPr/>
            </p:nvSpPr>
            <p:spPr>
              <a:xfrm>
                <a:off x="9690251" y="399218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C3D7D323-D6F2-4EB1-BC18-7AFA6B01D433}"/>
                  </a:ext>
                </a:extLst>
              </p:cNvPr>
              <p:cNvSpPr/>
              <p:nvPr/>
            </p:nvSpPr>
            <p:spPr>
              <a:xfrm>
                <a:off x="10033151" y="3992182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747023F-9355-459A-8679-52394E905B7E}"/>
                  </a:ext>
                </a:extLst>
              </p:cNvPr>
              <p:cNvSpPr/>
              <p:nvPr/>
            </p:nvSpPr>
            <p:spPr>
              <a:xfrm>
                <a:off x="10370645" y="399218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040822D-4D9A-43DF-8AB0-EBD55CBD7C66}"/>
                  </a:ext>
                </a:extLst>
              </p:cNvPr>
              <p:cNvSpPr/>
              <p:nvPr/>
            </p:nvSpPr>
            <p:spPr>
              <a:xfrm>
                <a:off x="10715019" y="399218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77D8707-2297-4E4C-BE13-2DF50F1DE3DA}"/>
                  </a:ext>
                </a:extLst>
              </p:cNvPr>
              <p:cNvSpPr/>
              <p:nvPr/>
            </p:nvSpPr>
            <p:spPr>
              <a:xfrm>
                <a:off x="9690251" y="428936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2E0CA7-F66B-454D-9A5E-E30C5DB59DDD}"/>
                  </a:ext>
                </a:extLst>
              </p:cNvPr>
              <p:cNvSpPr/>
              <p:nvPr/>
            </p:nvSpPr>
            <p:spPr>
              <a:xfrm>
                <a:off x="10033151" y="4289362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BD9A45E-4CE3-4D99-8B7B-744708056C65}"/>
                  </a:ext>
                </a:extLst>
              </p:cNvPr>
              <p:cNvSpPr/>
              <p:nvPr/>
            </p:nvSpPr>
            <p:spPr>
              <a:xfrm>
                <a:off x="10370645" y="428936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724127D-F83C-4309-872E-1F83E1EBDAB4}"/>
                  </a:ext>
                </a:extLst>
              </p:cNvPr>
              <p:cNvSpPr/>
              <p:nvPr/>
            </p:nvSpPr>
            <p:spPr>
              <a:xfrm>
                <a:off x="10715019" y="428936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6" name="TextBox 22">
                <a:extLst>
                  <a:ext uri="{FF2B5EF4-FFF2-40B4-BE49-F238E27FC236}">
                    <a16:creationId xmlns:a16="http://schemas.microsoft.com/office/drawing/2014/main" id="{2F46ED7C-8B1A-420E-B70B-C69E186C746A}"/>
                  </a:ext>
                </a:extLst>
              </p:cNvPr>
              <p:cNvSpPr txBox="1"/>
              <p:nvPr/>
            </p:nvSpPr>
            <p:spPr>
              <a:xfrm>
                <a:off x="9311464" y="3653680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47" name="TextBox 23">
                <a:extLst>
                  <a:ext uri="{FF2B5EF4-FFF2-40B4-BE49-F238E27FC236}">
                    <a16:creationId xmlns:a16="http://schemas.microsoft.com/office/drawing/2014/main" id="{297A9267-D787-47BD-AEC1-A5B715AB8865}"/>
                  </a:ext>
                </a:extLst>
              </p:cNvPr>
              <p:cNvSpPr txBox="1"/>
              <p:nvPr/>
            </p:nvSpPr>
            <p:spPr>
              <a:xfrm>
                <a:off x="9311464" y="3956105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48" name="TextBox 24">
                <a:extLst>
                  <a:ext uri="{FF2B5EF4-FFF2-40B4-BE49-F238E27FC236}">
                    <a16:creationId xmlns:a16="http://schemas.microsoft.com/office/drawing/2014/main" id="{C73B6BC6-5E14-4DF8-9D78-46791C38FD30}"/>
                  </a:ext>
                </a:extLst>
              </p:cNvPr>
              <p:cNvSpPr txBox="1"/>
              <p:nvPr/>
            </p:nvSpPr>
            <p:spPr>
              <a:xfrm>
                <a:off x="9311464" y="4258532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</p:grpSp>
        <p:sp>
          <p:nvSpPr>
            <p:cNvPr id="32" name="TextBox 8">
              <a:extLst>
                <a:ext uri="{FF2B5EF4-FFF2-40B4-BE49-F238E27FC236}">
                  <a16:creationId xmlns:a16="http://schemas.microsoft.com/office/drawing/2014/main" id="{23238CC5-0A02-4E5D-8058-7E165D9F9F1B}"/>
                </a:ext>
              </a:extLst>
            </p:cNvPr>
            <p:cNvSpPr txBox="1"/>
            <p:nvPr/>
          </p:nvSpPr>
          <p:spPr>
            <a:xfrm>
              <a:off x="10370645" y="3366375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33" name="TextBox 9">
              <a:extLst>
                <a:ext uri="{FF2B5EF4-FFF2-40B4-BE49-F238E27FC236}">
                  <a16:creationId xmlns:a16="http://schemas.microsoft.com/office/drawing/2014/main" id="{C09E1DFB-33D1-4BAC-BBC6-DA7CF2354376}"/>
                </a:ext>
              </a:extLst>
            </p:cNvPr>
            <p:cNvSpPr txBox="1"/>
            <p:nvPr/>
          </p:nvSpPr>
          <p:spPr>
            <a:xfrm>
              <a:off x="10711579" y="3366375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296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Objects in R: List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99991" y="2186114"/>
            <a:ext cx="9008252" cy="9077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/>
              <a:t>List</a:t>
            </a:r>
          </a:p>
          <a:p>
            <a:pPr lvl="1"/>
            <a:r>
              <a:rPr lang="en-GB" sz="2000" dirty="0"/>
              <a:t>Elements can be different types, elements can also be other data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9636A4-B593-4CDA-B528-01D69CF363C2}"/>
              </a:ext>
            </a:extLst>
          </p:cNvPr>
          <p:cNvSpPr txBox="1"/>
          <p:nvPr/>
        </p:nvSpPr>
        <p:spPr>
          <a:xfrm>
            <a:off x="1662519" y="3996343"/>
            <a:ext cx="1402242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GB" sz="1633" dirty="0">
                <a:solidFill>
                  <a:prstClr val="black"/>
                </a:solidFill>
                <a:latin typeface="Calibri"/>
              </a:rPr>
              <a:t>list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4608A6-CF56-4701-AF70-15BDDE2ED6B1}"/>
              </a:ext>
            </a:extLst>
          </p:cNvPr>
          <p:cNvGrpSpPr/>
          <p:nvPr/>
        </p:nvGrpSpPr>
        <p:grpSpPr>
          <a:xfrm>
            <a:off x="2382614" y="3173376"/>
            <a:ext cx="5992485" cy="1617480"/>
            <a:chOff x="2687654" y="4535663"/>
            <a:chExt cx="5992485" cy="161748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5925A1-6815-42BC-BB34-7D4B6E4D4514}"/>
                </a:ext>
              </a:extLst>
            </p:cNvPr>
            <p:cNvGrpSpPr/>
            <p:nvPr/>
          </p:nvGrpSpPr>
          <p:grpSpPr>
            <a:xfrm>
              <a:off x="2687654" y="4865020"/>
              <a:ext cx="5992485" cy="1288123"/>
              <a:chOff x="2687654" y="4865020"/>
              <a:chExt cx="5992485" cy="128812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863C24-7012-45BF-96BB-C1E0480DC733}"/>
                  </a:ext>
                </a:extLst>
              </p:cNvPr>
              <p:cNvSpPr/>
              <p:nvPr/>
            </p:nvSpPr>
            <p:spPr>
              <a:xfrm>
                <a:off x="2687654" y="4880736"/>
                <a:ext cx="1425546" cy="12724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CFDB4E-4606-4494-BACD-11EB7AC456E1}"/>
                  </a:ext>
                </a:extLst>
              </p:cNvPr>
              <p:cNvSpPr/>
              <p:nvPr/>
            </p:nvSpPr>
            <p:spPr>
              <a:xfrm>
                <a:off x="4113200" y="4880736"/>
                <a:ext cx="1425546" cy="12724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D9C6CD7-C50E-474B-B9D7-EEF5BA832FEB}"/>
                  </a:ext>
                </a:extLst>
              </p:cNvPr>
              <p:cNvSpPr/>
              <p:nvPr/>
            </p:nvSpPr>
            <p:spPr>
              <a:xfrm>
                <a:off x="5538746" y="4880736"/>
                <a:ext cx="1425546" cy="12724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69DD2C8-A8C9-46C3-AA39-1709E63C62AA}"/>
                  </a:ext>
                </a:extLst>
              </p:cNvPr>
              <p:cNvSpPr/>
              <p:nvPr/>
            </p:nvSpPr>
            <p:spPr>
              <a:xfrm>
                <a:off x="6964291" y="4880736"/>
                <a:ext cx="1715848" cy="127240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67C1795-8392-4140-9857-DE0D9F87B8EA}"/>
                  </a:ext>
                </a:extLst>
              </p:cNvPr>
              <p:cNvGrpSpPr/>
              <p:nvPr/>
            </p:nvGrpSpPr>
            <p:grpSpPr>
              <a:xfrm>
                <a:off x="4102389" y="4865020"/>
                <a:ext cx="1271809" cy="1152884"/>
                <a:chOff x="817553" y="1462073"/>
                <a:chExt cx="1402081" cy="1270974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13CF44D-72D8-450D-8F18-A5315F8DFA35}"/>
                    </a:ext>
                  </a:extLst>
                </p:cNvPr>
                <p:cNvSpPr txBox="1"/>
                <p:nvPr/>
              </p:nvSpPr>
              <p:spPr>
                <a:xfrm>
                  <a:off x="1200026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955FD1B-4479-4053-9BFB-B8CC77D92FAF}"/>
                    </a:ext>
                  </a:extLst>
                </p:cNvPr>
                <p:cNvSpPr txBox="1"/>
                <p:nvPr/>
              </p:nvSpPr>
              <p:spPr>
                <a:xfrm>
                  <a:off x="1539240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2</a:t>
                  </a:r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2453B5FD-BAB9-4584-A576-B9DC1BC66A05}"/>
                    </a:ext>
                  </a:extLst>
                </p:cNvPr>
                <p:cNvGrpSpPr/>
                <p:nvPr/>
              </p:nvGrpSpPr>
              <p:grpSpPr>
                <a:xfrm>
                  <a:off x="817553" y="1749378"/>
                  <a:ext cx="1402081" cy="983669"/>
                  <a:chOff x="817553" y="1749378"/>
                  <a:chExt cx="1402081" cy="983669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35ECC537-83D5-46E9-BAB9-752F120D16FB}"/>
                      </a:ext>
                    </a:extLst>
                  </p:cNvPr>
                  <p:cNvSpPr/>
                  <p:nvPr/>
                </p:nvSpPr>
                <p:spPr>
                  <a:xfrm>
                    <a:off x="1196340" y="17907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7F847ED7-6B0B-4D6A-ACA8-653FBBAB5634}"/>
                      </a:ext>
                    </a:extLst>
                  </p:cNvPr>
                  <p:cNvSpPr/>
                  <p:nvPr/>
                </p:nvSpPr>
                <p:spPr>
                  <a:xfrm>
                    <a:off x="1539240" y="17907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F2413E53-D75A-4AAF-8DB5-8C81ED04DA9D}"/>
                      </a:ext>
                    </a:extLst>
                  </p:cNvPr>
                  <p:cNvSpPr/>
                  <p:nvPr/>
                </p:nvSpPr>
                <p:spPr>
                  <a:xfrm>
                    <a:off x="1876734" y="17907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CC41399F-B9DF-42B0-8052-F12766F564F4}"/>
                      </a:ext>
                    </a:extLst>
                  </p:cNvPr>
                  <p:cNvSpPr/>
                  <p:nvPr/>
                </p:nvSpPr>
                <p:spPr>
                  <a:xfrm>
                    <a:off x="1196340" y="208788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44308A6A-8605-491D-B671-0868F7AC19BD}"/>
                      </a:ext>
                    </a:extLst>
                  </p:cNvPr>
                  <p:cNvSpPr/>
                  <p:nvPr/>
                </p:nvSpPr>
                <p:spPr>
                  <a:xfrm>
                    <a:off x="1539240" y="208788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D9234979-52A3-484A-8D04-49336035641F}"/>
                      </a:ext>
                    </a:extLst>
                  </p:cNvPr>
                  <p:cNvSpPr/>
                  <p:nvPr/>
                </p:nvSpPr>
                <p:spPr>
                  <a:xfrm>
                    <a:off x="1876734" y="208788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64A428B9-35FC-4D72-8F62-AD8343C81C13}"/>
                      </a:ext>
                    </a:extLst>
                  </p:cNvPr>
                  <p:cNvSpPr/>
                  <p:nvPr/>
                </p:nvSpPr>
                <p:spPr>
                  <a:xfrm>
                    <a:off x="1196340" y="238506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951C3459-AFBC-4F87-99A8-7997C6665C6D}"/>
                      </a:ext>
                    </a:extLst>
                  </p:cNvPr>
                  <p:cNvSpPr/>
                  <p:nvPr/>
                </p:nvSpPr>
                <p:spPr>
                  <a:xfrm>
                    <a:off x="1539240" y="238506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D078C94D-1ECE-4940-B17C-799AE61DE22E}"/>
                      </a:ext>
                    </a:extLst>
                  </p:cNvPr>
                  <p:cNvSpPr/>
                  <p:nvPr/>
                </p:nvSpPr>
                <p:spPr>
                  <a:xfrm>
                    <a:off x="1876734" y="238506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8D52705-1422-4F71-80DB-FF3DE88EE495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53" y="1749378"/>
                    <a:ext cx="342900" cy="3788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GB" sz="1633">
                        <a:solidFill>
                          <a:prstClr val="black"/>
                        </a:solidFill>
                        <a:latin typeface="Calibri"/>
                      </a:rPr>
                      <a:t>1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F958CBE1-3C19-4B70-8FB0-096A70EA730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53" y="2051803"/>
                    <a:ext cx="342900" cy="3788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GB" sz="1633">
                        <a:solidFill>
                          <a:prstClr val="black"/>
                        </a:solidFill>
                        <a:latin typeface="Calibri"/>
                      </a:rPr>
                      <a:t>2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192DDB0B-846D-48F3-830B-C8E1E18ED931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53" y="2354230"/>
                    <a:ext cx="342900" cy="3788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GB" sz="1633">
                        <a:solidFill>
                          <a:prstClr val="black"/>
                        </a:solidFill>
                        <a:latin typeface="Calibri"/>
                      </a:rPr>
                      <a:t>3</a:t>
                    </a:r>
                  </a:p>
                </p:txBody>
              </p: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36B9EA66-F6BA-4CE4-B758-0A289F3B1092}"/>
                    </a:ext>
                  </a:extLst>
                </p:cNvPr>
                <p:cNvSpPr txBox="1"/>
                <p:nvPr/>
              </p:nvSpPr>
              <p:spPr>
                <a:xfrm>
                  <a:off x="1876734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3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D002C95-8797-4CC6-ADD5-A0DBE484D5CF}"/>
                  </a:ext>
                </a:extLst>
              </p:cNvPr>
              <p:cNvGrpSpPr/>
              <p:nvPr/>
            </p:nvGrpSpPr>
            <p:grpSpPr>
              <a:xfrm>
                <a:off x="6953922" y="4865020"/>
                <a:ext cx="1584186" cy="1152884"/>
                <a:chOff x="817553" y="1462073"/>
                <a:chExt cx="1746455" cy="1270974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6E544ED-DE0A-40AE-A4F2-4063A03E8527}"/>
                    </a:ext>
                  </a:extLst>
                </p:cNvPr>
                <p:cNvSpPr txBox="1"/>
                <p:nvPr/>
              </p:nvSpPr>
              <p:spPr>
                <a:xfrm>
                  <a:off x="1200026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BF155F1-D7B3-4A0E-B3EF-E0150B8A6A0B}"/>
                    </a:ext>
                  </a:extLst>
                </p:cNvPr>
                <p:cNvSpPr txBox="1"/>
                <p:nvPr/>
              </p:nvSpPr>
              <p:spPr>
                <a:xfrm>
                  <a:off x="1539240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2</a:t>
                  </a:r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BA307987-5484-4CDA-AE1D-1DFCF652E8E9}"/>
                    </a:ext>
                  </a:extLst>
                </p:cNvPr>
                <p:cNvGrpSpPr/>
                <p:nvPr/>
              </p:nvGrpSpPr>
              <p:grpSpPr>
                <a:xfrm>
                  <a:off x="817553" y="1749378"/>
                  <a:ext cx="1746455" cy="983669"/>
                  <a:chOff x="817553" y="1749378"/>
                  <a:chExt cx="1746455" cy="983669"/>
                </a:xfrm>
              </p:grpSpPr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F51D7807-92C1-424E-A152-0C63E6D689F7}"/>
                      </a:ext>
                    </a:extLst>
                  </p:cNvPr>
                  <p:cNvSpPr/>
                  <p:nvPr/>
                </p:nvSpPr>
                <p:spPr>
                  <a:xfrm>
                    <a:off x="1196340" y="17907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E7A8D039-69FA-4756-92E7-3E7D17E19FC9}"/>
                      </a:ext>
                    </a:extLst>
                  </p:cNvPr>
                  <p:cNvSpPr/>
                  <p:nvPr/>
                </p:nvSpPr>
                <p:spPr>
                  <a:xfrm>
                    <a:off x="1539240" y="1790700"/>
                    <a:ext cx="342900" cy="297180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A25D126F-C734-4660-8D79-7A92B0619A9C}"/>
                      </a:ext>
                    </a:extLst>
                  </p:cNvPr>
                  <p:cNvSpPr/>
                  <p:nvPr/>
                </p:nvSpPr>
                <p:spPr>
                  <a:xfrm>
                    <a:off x="1876734" y="17907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6AC3C2AD-1C4F-4074-8561-DAAC1BDD1CF3}"/>
                      </a:ext>
                    </a:extLst>
                  </p:cNvPr>
                  <p:cNvSpPr/>
                  <p:nvPr/>
                </p:nvSpPr>
                <p:spPr>
                  <a:xfrm>
                    <a:off x="2221108" y="17907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E59BE34F-6E08-4049-9AB6-F72A2BFDB425}"/>
                      </a:ext>
                    </a:extLst>
                  </p:cNvPr>
                  <p:cNvSpPr/>
                  <p:nvPr/>
                </p:nvSpPr>
                <p:spPr>
                  <a:xfrm>
                    <a:off x="1196340" y="208788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E445DEB4-43E2-43FE-B354-C0D5CD47CAD1}"/>
                      </a:ext>
                    </a:extLst>
                  </p:cNvPr>
                  <p:cNvSpPr/>
                  <p:nvPr/>
                </p:nvSpPr>
                <p:spPr>
                  <a:xfrm>
                    <a:off x="1539240" y="2087880"/>
                    <a:ext cx="342900" cy="297180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81CFD15F-CA5D-4F68-B532-D801010A30C6}"/>
                      </a:ext>
                    </a:extLst>
                  </p:cNvPr>
                  <p:cNvSpPr/>
                  <p:nvPr/>
                </p:nvSpPr>
                <p:spPr>
                  <a:xfrm>
                    <a:off x="1876734" y="208788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94BB814-0C26-4A9C-A1B5-D9746AFB4029}"/>
                      </a:ext>
                    </a:extLst>
                  </p:cNvPr>
                  <p:cNvSpPr/>
                  <p:nvPr/>
                </p:nvSpPr>
                <p:spPr>
                  <a:xfrm>
                    <a:off x="2221108" y="208788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783A492-306E-4F7A-B720-76FCBF313BA0}"/>
                      </a:ext>
                    </a:extLst>
                  </p:cNvPr>
                  <p:cNvSpPr/>
                  <p:nvPr/>
                </p:nvSpPr>
                <p:spPr>
                  <a:xfrm>
                    <a:off x="1196340" y="238506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632FA9A-B875-45F5-B1C5-153912C977AB}"/>
                      </a:ext>
                    </a:extLst>
                  </p:cNvPr>
                  <p:cNvSpPr/>
                  <p:nvPr/>
                </p:nvSpPr>
                <p:spPr>
                  <a:xfrm>
                    <a:off x="1539240" y="2385060"/>
                    <a:ext cx="342900" cy="297180"/>
                  </a:xfrm>
                  <a:prstGeom prst="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9E524DE5-DC21-4ADE-862B-4E877077A8C5}"/>
                      </a:ext>
                    </a:extLst>
                  </p:cNvPr>
                  <p:cNvSpPr/>
                  <p:nvPr/>
                </p:nvSpPr>
                <p:spPr>
                  <a:xfrm>
                    <a:off x="1876734" y="238506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09DC61A-60B2-4E92-A891-929CC882E461}"/>
                      </a:ext>
                    </a:extLst>
                  </p:cNvPr>
                  <p:cNvSpPr/>
                  <p:nvPr/>
                </p:nvSpPr>
                <p:spPr>
                  <a:xfrm>
                    <a:off x="2221108" y="238506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endParaRPr lang="en-GB" sz="1633">
                      <a:solidFill>
                        <a:prstClr val="white"/>
                      </a:solidFill>
                      <a:latin typeface="Calibri"/>
                    </a:endParaRP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1C968A37-53E7-4B01-ADC4-18719A4AB4F7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53" y="1749378"/>
                    <a:ext cx="342900" cy="3788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GB" sz="1633">
                        <a:solidFill>
                          <a:prstClr val="black"/>
                        </a:solidFill>
                        <a:latin typeface="Calibri"/>
                      </a:rPr>
                      <a:t>1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88F2167A-5452-4B6B-8A9F-3170C12DDB4C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53" y="2051803"/>
                    <a:ext cx="342900" cy="3788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GB" sz="1633">
                        <a:solidFill>
                          <a:prstClr val="black"/>
                        </a:solidFill>
                        <a:latin typeface="Calibri"/>
                      </a:rPr>
                      <a:t>2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0771D12B-A65C-45B5-88B3-D7883F21C198}"/>
                      </a:ext>
                    </a:extLst>
                  </p:cNvPr>
                  <p:cNvSpPr txBox="1"/>
                  <p:nvPr/>
                </p:nvSpPr>
                <p:spPr>
                  <a:xfrm>
                    <a:off x="817553" y="2354230"/>
                    <a:ext cx="342900" cy="3788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defTabSz="457200">
                      <a:defRPr/>
                    </a:pPr>
                    <a:r>
                      <a:rPr lang="en-GB" sz="1633">
                        <a:solidFill>
                          <a:prstClr val="black"/>
                        </a:solidFill>
                        <a:latin typeface="Calibri"/>
                      </a:rPr>
                      <a:t>3</a:t>
                    </a:r>
                  </a:p>
                </p:txBody>
              </p: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801DA24-935D-4950-9AE7-F3DFEA916DAF}"/>
                    </a:ext>
                  </a:extLst>
                </p:cNvPr>
                <p:cNvSpPr txBox="1"/>
                <p:nvPr/>
              </p:nvSpPr>
              <p:spPr>
                <a:xfrm>
                  <a:off x="1876734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BDBD909-23B3-418B-AA7F-C71364959FAE}"/>
                    </a:ext>
                  </a:extLst>
                </p:cNvPr>
                <p:cNvSpPr txBox="1"/>
                <p:nvPr/>
              </p:nvSpPr>
              <p:spPr>
                <a:xfrm>
                  <a:off x="2217668" y="1462073"/>
                  <a:ext cx="342900" cy="378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>
                      <a:solidFill>
                        <a:prstClr val="black"/>
                      </a:solidFill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688F73B-CB8B-44ED-809B-A9C7919143CC}"/>
                  </a:ext>
                </a:extLst>
              </p:cNvPr>
              <p:cNvGrpSpPr/>
              <p:nvPr/>
            </p:nvGrpSpPr>
            <p:grpSpPr>
              <a:xfrm>
                <a:off x="2764217" y="5095222"/>
                <a:ext cx="1240593" cy="576162"/>
                <a:chOff x="2822327" y="556159"/>
                <a:chExt cx="1240593" cy="576162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56F6B99-4073-4D0B-BDD3-153C58D8C33B}"/>
                    </a:ext>
                  </a:extLst>
                </p:cNvPr>
                <p:cNvGrpSpPr/>
                <p:nvPr/>
              </p:nvGrpSpPr>
              <p:grpSpPr>
                <a:xfrm>
                  <a:off x="2822327" y="860420"/>
                  <a:ext cx="1240593" cy="271901"/>
                  <a:chOff x="1196340" y="1102328"/>
                  <a:chExt cx="1367668" cy="299752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DCE3B070-E7C7-4743-9BA6-1C28E9224396}"/>
                      </a:ext>
                    </a:extLst>
                  </p:cNvPr>
                  <p:cNvSpPr/>
                  <p:nvPr/>
                </p:nvSpPr>
                <p:spPr>
                  <a:xfrm>
                    <a:off x="1196340" y="11049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700" dirty="0">
                        <a:solidFill>
                          <a:prstClr val="white"/>
                        </a:solidFill>
                        <a:latin typeface="Calibri"/>
                      </a:rPr>
                      <a:t>“a”</a:t>
                    </a: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50EA6D0-51EE-4148-ABAE-AC2772B2CAB6}"/>
                      </a:ext>
                    </a:extLst>
                  </p:cNvPr>
                  <p:cNvSpPr/>
                  <p:nvPr/>
                </p:nvSpPr>
                <p:spPr>
                  <a:xfrm>
                    <a:off x="1539240" y="1102328"/>
                    <a:ext cx="342900" cy="29975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700" dirty="0">
                        <a:solidFill>
                          <a:prstClr val="white"/>
                        </a:solidFill>
                        <a:latin typeface="Calibri"/>
                      </a:rPr>
                      <a:t>“a”</a:t>
                    </a: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7B08FF3C-C318-4F2F-A7AB-126CE112C29B}"/>
                      </a:ext>
                    </a:extLst>
                  </p:cNvPr>
                  <p:cNvSpPr/>
                  <p:nvPr/>
                </p:nvSpPr>
                <p:spPr>
                  <a:xfrm>
                    <a:off x="1880174" y="11049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700" dirty="0">
                        <a:solidFill>
                          <a:prstClr val="white"/>
                        </a:solidFill>
                        <a:latin typeface="Calibri"/>
                      </a:rPr>
                      <a:t>“c”</a:t>
                    </a: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B7DFA3FF-D12E-44E9-9F60-2FAB8E9CF50C}"/>
                      </a:ext>
                    </a:extLst>
                  </p:cNvPr>
                  <p:cNvSpPr/>
                  <p:nvPr/>
                </p:nvSpPr>
                <p:spPr>
                  <a:xfrm>
                    <a:off x="2221108" y="1104900"/>
                    <a:ext cx="342900" cy="29718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700" dirty="0">
                        <a:solidFill>
                          <a:prstClr val="white"/>
                        </a:solidFill>
                        <a:latin typeface="Calibri"/>
                      </a:rPr>
                      <a:t>“f”</a:t>
                    </a: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C347DD4-043E-422F-927C-825318E1BD77}"/>
                    </a:ext>
                  </a:extLst>
                </p:cNvPr>
                <p:cNvSpPr txBox="1"/>
                <p:nvPr/>
              </p:nvSpPr>
              <p:spPr>
                <a:xfrm>
                  <a:off x="2825448" y="556316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7B5DD8B-689F-4274-87F2-FFD821425589}"/>
                    </a:ext>
                  </a:extLst>
                </p:cNvPr>
                <p:cNvSpPr txBox="1"/>
                <p:nvPr/>
              </p:nvSpPr>
              <p:spPr>
                <a:xfrm>
                  <a:off x="3130025" y="556159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27AF328-B149-4972-A0AB-E87528045BD3}"/>
                    </a:ext>
                  </a:extLst>
                </p:cNvPr>
                <p:cNvSpPr txBox="1"/>
                <p:nvPr/>
              </p:nvSpPr>
              <p:spPr>
                <a:xfrm>
                  <a:off x="3434378" y="556159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0D762C0-98C6-41CF-9049-D48B59AB4FA9}"/>
                    </a:ext>
                  </a:extLst>
                </p:cNvPr>
                <p:cNvSpPr txBox="1"/>
                <p:nvPr/>
              </p:nvSpPr>
              <p:spPr>
                <a:xfrm>
                  <a:off x="3751880" y="556159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4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8F91997-4911-4ED9-A265-33D6EF6D8ABE}"/>
                  </a:ext>
                </a:extLst>
              </p:cNvPr>
              <p:cNvGrpSpPr/>
              <p:nvPr/>
            </p:nvGrpSpPr>
            <p:grpSpPr>
              <a:xfrm>
                <a:off x="5645696" y="5087858"/>
                <a:ext cx="1246589" cy="572976"/>
                <a:chOff x="6680587" y="557012"/>
                <a:chExt cx="1246589" cy="572976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1E3FCE2C-3A39-4F05-B646-413CDD17E4B8}"/>
                    </a:ext>
                  </a:extLst>
                </p:cNvPr>
                <p:cNvGrpSpPr/>
                <p:nvPr/>
              </p:nvGrpSpPr>
              <p:grpSpPr>
                <a:xfrm>
                  <a:off x="6686583" y="860420"/>
                  <a:ext cx="1240593" cy="269568"/>
                  <a:chOff x="1196340" y="1104900"/>
                  <a:chExt cx="1367668" cy="297180"/>
                </a:xfrm>
                <a:solidFill>
                  <a:srgbClr val="FFFF00"/>
                </a:solidFill>
              </p:grpSpPr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5429FCA3-A528-4BCF-96F2-224DF11BA46F}"/>
                      </a:ext>
                    </a:extLst>
                  </p:cNvPr>
                  <p:cNvSpPr/>
                  <p:nvPr/>
                </p:nvSpPr>
                <p:spPr>
                  <a:xfrm>
                    <a:off x="1196340" y="1104900"/>
                    <a:ext cx="342900" cy="29718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1633" dirty="0">
                        <a:solidFill>
                          <a:prstClr val="black"/>
                        </a:solidFill>
                        <a:latin typeface="Calibri"/>
                      </a:rPr>
                      <a:t>T</a:t>
                    </a: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38B20A78-319D-4185-9B4D-6FD5C45662BF}"/>
                      </a:ext>
                    </a:extLst>
                  </p:cNvPr>
                  <p:cNvSpPr/>
                  <p:nvPr/>
                </p:nvSpPr>
                <p:spPr>
                  <a:xfrm>
                    <a:off x="1539240" y="1104900"/>
                    <a:ext cx="342900" cy="29718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1633" dirty="0">
                        <a:solidFill>
                          <a:prstClr val="black"/>
                        </a:solidFill>
                        <a:latin typeface="Calibri"/>
                      </a:rPr>
                      <a:t>F</a:t>
                    </a: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700BA233-2E38-4BFD-BCDF-CC4DB96FC81C}"/>
                      </a:ext>
                    </a:extLst>
                  </p:cNvPr>
                  <p:cNvSpPr/>
                  <p:nvPr/>
                </p:nvSpPr>
                <p:spPr>
                  <a:xfrm>
                    <a:off x="1880174" y="1104900"/>
                    <a:ext cx="342900" cy="29718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1633" dirty="0">
                        <a:solidFill>
                          <a:prstClr val="black"/>
                        </a:solidFill>
                        <a:latin typeface="Calibri"/>
                      </a:rPr>
                      <a:t>T</a:t>
                    </a: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6EF8A3F-6867-4EE8-9976-2EC71A38D5C0}"/>
                      </a:ext>
                    </a:extLst>
                  </p:cNvPr>
                  <p:cNvSpPr/>
                  <p:nvPr/>
                </p:nvSpPr>
                <p:spPr>
                  <a:xfrm>
                    <a:off x="2221108" y="1104900"/>
                    <a:ext cx="342900" cy="297180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200">
                      <a:defRPr/>
                    </a:pPr>
                    <a:r>
                      <a:rPr lang="en-GB" sz="1633" dirty="0">
                        <a:solidFill>
                          <a:prstClr val="black"/>
                        </a:solidFill>
                        <a:latin typeface="Calibri"/>
                      </a:rPr>
                      <a:t>T</a:t>
                    </a:r>
                  </a:p>
                </p:txBody>
              </p:sp>
            </p:grp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94932CD-64C2-4351-B78B-A011759AF1EA}"/>
                    </a:ext>
                  </a:extLst>
                </p:cNvPr>
                <p:cNvSpPr txBox="1"/>
                <p:nvPr/>
              </p:nvSpPr>
              <p:spPr>
                <a:xfrm>
                  <a:off x="6680587" y="557169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A02473D-0CE7-4094-864F-BEA27DC5EDF2}"/>
                    </a:ext>
                  </a:extLst>
                </p:cNvPr>
                <p:cNvSpPr txBox="1"/>
                <p:nvPr/>
              </p:nvSpPr>
              <p:spPr>
                <a:xfrm>
                  <a:off x="6985164" y="557012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7B1382C-AE65-4170-B177-4532978CC78C}"/>
                    </a:ext>
                  </a:extLst>
                </p:cNvPr>
                <p:cNvSpPr txBox="1"/>
                <p:nvPr/>
              </p:nvSpPr>
              <p:spPr>
                <a:xfrm>
                  <a:off x="7289517" y="557012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3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92A80CC-07B9-4A7C-9FA6-2C334A7525E2}"/>
                    </a:ext>
                  </a:extLst>
                </p:cNvPr>
                <p:cNvSpPr txBox="1"/>
                <p:nvPr/>
              </p:nvSpPr>
              <p:spPr>
                <a:xfrm>
                  <a:off x="7607019" y="557012"/>
                  <a:ext cx="311040" cy="3436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4</a:t>
                  </a:r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2E9D22-2AF4-426B-ACD0-2B74160A6347}"/>
                </a:ext>
              </a:extLst>
            </p:cNvPr>
            <p:cNvSpPr txBox="1"/>
            <p:nvPr/>
          </p:nvSpPr>
          <p:spPr>
            <a:xfrm>
              <a:off x="3240562" y="4541821"/>
              <a:ext cx="33066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E2DEB0-68D6-4ACA-9306-BFDF00C9CD5A}"/>
                </a:ext>
              </a:extLst>
            </p:cNvPr>
            <p:cNvSpPr txBox="1"/>
            <p:nvPr/>
          </p:nvSpPr>
          <p:spPr>
            <a:xfrm>
              <a:off x="4662486" y="4543477"/>
              <a:ext cx="33066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273332-C92D-4F06-BB95-1F14F423B5F6}"/>
                </a:ext>
              </a:extLst>
            </p:cNvPr>
            <p:cNvSpPr txBox="1"/>
            <p:nvPr/>
          </p:nvSpPr>
          <p:spPr>
            <a:xfrm>
              <a:off x="6183902" y="4543477"/>
              <a:ext cx="33066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 dirty="0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7E7BDC-1F50-4400-8A35-19165EF026F9}"/>
                </a:ext>
              </a:extLst>
            </p:cNvPr>
            <p:cNvSpPr txBox="1"/>
            <p:nvPr/>
          </p:nvSpPr>
          <p:spPr>
            <a:xfrm>
              <a:off x="7659960" y="4535663"/>
              <a:ext cx="33066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>
                <a:defRPr/>
              </a:pPr>
              <a:r>
                <a:rPr lang="en-GB" sz="1633" dirty="0">
                  <a:solidFill>
                    <a:prstClr val="black"/>
                  </a:solidFill>
                  <a:latin typeface="Calibri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62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707D6-F3A0-E1C1-1902-AF10563A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Classes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148B6-9044-C6EA-5093-C723C1498E5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189598" y="1962514"/>
            <a:ext cx="10971684" cy="3578440"/>
          </a:xfrm>
        </p:spPr>
        <p:txBody>
          <a:bodyPr/>
          <a:lstStyle/>
          <a:p>
            <a:r>
              <a:rPr lang="en-US" b="0" i="0" dirty="0">
                <a:solidFill>
                  <a:srgbClr val="343A40"/>
                </a:solidFill>
                <a:effectLst/>
              </a:rPr>
              <a:t>All the objects stored in R have a </a:t>
            </a:r>
            <a:r>
              <a:rPr lang="en-US" b="0" i="1" dirty="0">
                <a:solidFill>
                  <a:srgbClr val="343A40"/>
                </a:solidFill>
                <a:effectLst/>
              </a:rPr>
              <a:t>class</a:t>
            </a:r>
            <a:r>
              <a:rPr lang="en-US" b="0" i="0" dirty="0">
                <a:solidFill>
                  <a:srgbClr val="343A40"/>
                </a:solidFill>
                <a:effectLst/>
              </a:rPr>
              <a:t> which tells R how to handle the object</a:t>
            </a:r>
          </a:p>
          <a:p>
            <a:pPr marL="0" indent="0">
              <a:buNone/>
            </a:pPr>
            <a:endParaRPr lang="en-US" b="0" i="0" dirty="0">
              <a:solidFill>
                <a:srgbClr val="343A40"/>
              </a:solidFill>
              <a:effectLst/>
            </a:endParaRPr>
          </a:p>
          <a:p>
            <a:pPr lvl="1"/>
            <a:r>
              <a:rPr lang="en-US" dirty="0" err="1">
                <a:solidFill>
                  <a:srgbClr val="343A40"/>
                </a:solidFill>
              </a:rPr>
              <a:t>Data.frame</a:t>
            </a:r>
            <a:endParaRPr lang="en-US" dirty="0">
              <a:solidFill>
                <a:srgbClr val="343A40"/>
              </a:solidFill>
            </a:endParaRPr>
          </a:p>
          <a:p>
            <a:pPr lvl="1"/>
            <a:r>
              <a:rPr lang="en-US" dirty="0">
                <a:solidFill>
                  <a:srgbClr val="343A40"/>
                </a:solidFill>
              </a:rPr>
              <a:t>Tibble</a:t>
            </a:r>
          </a:p>
          <a:p>
            <a:pPr lvl="1"/>
            <a:r>
              <a:rPr lang="en-US" dirty="0">
                <a:solidFill>
                  <a:srgbClr val="343A40"/>
                </a:solidFill>
              </a:rPr>
              <a:t>Matrix</a:t>
            </a:r>
          </a:p>
          <a:p>
            <a:pPr lvl="1"/>
            <a:r>
              <a:rPr lang="en-US" dirty="0">
                <a:solidFill>
                  <a:srgbClr val="343A40"/>
                </a:solidFill>
              </a:rPr>
              <a:t>List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2CA81-5D93-5734-DDB6-DF8D0CE53E04}"/>
              </a:ext>
            </a:extLst>
          </p:cNvPr>
          <p:cNvSpPr txBox="1"/>
          <p:nvPr/>
        </p:nvSpPr>
        <p:spPr>
          <a:xfrm>
            <a:off x="4699647" y="3216435"/>
            <a:ext cx="6097656" cy="201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43A40"/>
                </a:solidFill>
                <a:effectLst/>
                <a:uLnTx/>
                <a:uFillTx/>
                <a:ea typeface="+mn-ea"/>
                <a:cs typeface="+mn-cs"/>
              </a:rPr>
              <a:t>Character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43A40"/>
                </a:solidFill>
                <a:effectLst/>
                <a:uLnTx/>
                <a:uFillTx/>
                <a:ea typeface="+mn-ea"/>
                <a:cs typeface="+mn-cs"/>
              </a:rPr>
              <a:t>Numeric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343A40"/>
                </a:solidFill>
              </a:rPr>
              <a:t>Integer (Whole numbers)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343A40"/>
                </a:solidFill>
              </a:rPr>
              <a:t>Logical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43A40"/>
                </a:solidFill>
                <a:effectLst/>
                <a:uLnTx/>
                <a:uFillTx/>
                <a:ea typeface="+mn-ea"/>
                <a:cs typeface="+mn-cs"/>
              </a:rPr>
              <a:t>Factor (categorical data)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55C455-F8E8-84F0-6D3C-486C58A84EFD}"/>
              </a:ext>
            </a:extLst>
          </p:cNvPr>
          <p:cNvGrpSpPr/>
          <p:nvPr/>
        </p:nvGrpSpPr>
        <p:grpSpPr>
          <a:xfrm>
            <a:off x="1514288" y="5105073"/>
            <a:ext cx="1584183" cy="1152883"/>
            <a:chOff x="9311464" y="3366375"/>
            <a:chExt cx="1746455" cy="1270974"/>
          </a:xfrm>
        </p:grpSpPr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B5E8F1B5-BFDF-089F-C054-09F49CBF9738}"/>
                </a:ext>
              </a:extLst>
            </p:cNvPr>
            <p:cNvSpPr txBox="1"/>
            <p:nvPr/>
          </p:nvSpPr>
          <p:spPr>
            <a:xfrm>
              <a:off x="9672307" y="3366375"/>
              <a:ext cx="36453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>
                <a:defRPr/>
              </a:pPr>
              <a:r>
                <a:rPr lang="en-GB" sz="1633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D0344FD6-F568-C1BD-8CD0-A8DCAE3CFA72}"/>
                </a:ext>
              </a:extLst>
            </p:cNvPr>
            <p:cNvSpPr txBox="1"/>
            <p:nvPr/>
          </p:nvSpPr>
          <p:spPr>
            <a:xfrm>
              <a:off x="10033151" y="3366375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622A83-04D5-FC22-E8CB-6A60A3FDAEAB}"/>
                </a:ext>
              </a:extLst>
            </p:cNvPr>
            <p:cNvGrpSpPr/>
            <p:nvPr/>
          </p:nvGrpSpPr>
          <p:grpSpPr>
            <a:xfrm>
              <a:off x="9311464" y="3653680"/>
              <a:ext cx="1746455" cy="983669"/>
              <a:chOff x="9311464" y="3653680"/>
              <a:chExt cx="1746455" cy="98366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21B35B6-EA06-569C-08D4-01AE865BCDB1}"/>
                  </a:ext>
                </a:extLst>
              </p:cNvPr>
              <p:cNvSpPr/>
              <p:nvPr/>
            </p:nvSpPr>
            <p:spPr>
              <a:xfrm>
                <a:off x="9690251" y="369500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 dirty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BF86657-39EB-6C51-C533-7C0333F21E2D}"/>
                  </a:ext>
                </a:extLst>
              </p:cNvPr>
              <p:cNvSpPr/>
              <p:nvPr/>
            </p:nvSpPr>
            <p:spPr>
              <a:xfrm>
                <a:off x="10033151" y="3695002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7BA93AB-4400-EEA5-B88F-E3F8DFA50C54}"/>
                  </a:ext>
                </a:extLst>
              </p:cNvPr>
              <p:cNvSpPr/>
              <p:nvPr/>
            </p:nvSpPr>
            <p:spPr>
              <a:xfrm>
                <a:off x="10370645" y="369500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9D7262-7362-F260-37E4-E93BBE975470}"/>
                  </a:ext>
                </a:extLst>
              </p:cNvPr>
              <p:cNvSpPr/>
              <p:nvPr/>
            </p:nvSpPr>
            <p:spPr>
              <a:xfrm>
                <a:off x="10715019" y="369500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A5D7F0E-36EC-999A-FCE5-4F43F1C10573}"/>
                  </a:ext>
                </a:extLst>
              </p:cNvPr>
              <p:cNvSpPr/>
              <p:nvPr/>
            </p:nvSpPr>
            <p:spPr>
              <a:xfrm>
                <a:off x="9690251" y="399218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D575DD6-D73B-5640-79E2-4A3C75853374}"/>
                  </a:ext>
                </a:extLst>
              </p:cNvPr>
              <p:cNvSpPr/>
              <p:nvPr/>
            </p:nvSpPr>
            <p:spPr>
              <a:xfrm>
                <a:off x="10033151" y="3992182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A66E715-4823-162E-E077-8120CE72AA7C}"/>
                  </a:ext>
                </a:extLst>
              </p:cNvPr>
              <p:cNvSpPr/>
              <p:nvPr/>
            </p:nvSpPr>
            <p:spPr>
              <a:xfrm>
                <a:off x="10370645" y="399218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4C4130-EC4E-83F5-2905-61F83F0FD3DC}"/>
                  </a:ext>
                </a:extLst>
              </p:cNvPr>
              <p:cNvSpPr/>
              <p:nvPr/>
            </p:nvSpPr>
            <p:spPr>
              <a:xfrm>
                <a:off x="10715019" y="399218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BE5A4BF-5279-5F71-D1B7-003229F9C1F0}"/>
                  </a:ext>
                </a:extLst>
              </p:cNvPr>
              <p:cNvSpPr/>
              <p:nvPr/>
            </p:nvSpPr>
            <p:spPr>
              <a:xfrm>
                <a:off x="9690251" y="428936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F80B1CB-6363-BABF-BC58-E1F23D9A552C}"/>
                  </a:ext>
                </a:extLst>
              </p:cNvPr>
              <p:cNvSpPr/>
              <p:nvPr/>
            </p:nvSpPr>
            <p:spPr>
              <a:xfrm>
                <a:off x="10033151" y="4289362"/>
                <a:ext cx="342900" cy="29718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3E4E031-CB9A-C0EB-BD4A-70EF8648B79E}"/>
                  </a:ext>
                </a:extLst>
              </p:cNvPr>
              <p:cNvSpPr/>
              <p:nvPr/>
            </p:nvSpPr>
            <p:spPr>
              <a:xfrm>
                <a:off x="10370645" y="428936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7C534DA-6217-F136-D1CF-34035DEE6A65}"/>
                  </a:ext>
                </a:extLst>
              </p:cNvPr>
              <p:cNvSpPr/>
              <p:nvPr/>
            </p:nvSpPr>
            <p:spPr>
              <a:xfrm>
                <a:off x="10715019" y="4289362"/>
                <a:ext cx="342900" cy="29718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endParaRPr lang="en-GB" sz="1633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TextBox 22">
                <a:extLst>
                  <a:ext uri="{FF2B5EF4-FFF2-40B4-BE49-F238E27FC236}">
                    <a16:creationId xmlns:a16="http://schemas.microsoft.com/office/drawing/2014/main" id="{87C9AE70-C6D1-E2EB-2372-EC4AA6AA3837}"/>
                  </a:ext>
                </a:extLst>
              </p:cNvPr>
              <p:cNvSpPr txBox="1"/>
              <p:nvPr/>
            </p:nvSpPr>
            <p:spPr>
              <a:xfrm>
                <a:off x="9311464" y="3653680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29" name="TextBox 23">
                <a:extLst>
                  <a:ext uri="{FF2B5EF4-FFF2-40B4-BE49-F238E27FC236}">
                    <a16:creationId xmlns:a16="http://schemas.microsoft.com/office/drawing/2014/main" id="{FC625315-0E62-2DD3-F583-961E219AD970}"/>
                  </a:ext>
                </a:extLst>
              </p:cNvPr>
              <p:cNvSpPr txBox="1"/>
              <p:nvPr/>
            </p:nvSpPr>
            <p:spPr>
              <a:xfrm>
                <a:off x="9311464" y="3956105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30" name="TextBox 24">
                <a:extLst>
                  <a:ext uri="{FF2B5EF4-FFF2-40B4-BE49-F238E27FC236}">
                    <a16:creationId xmlns:a16="http://schemas.microsoft.com/office/drawing/2014/main" id="{436FD868-97F0-9541-3265-2E543F3AEB80}"/>
                  </a:ext>
                </a:extLst>
              </p:cNvPr>
              <p:cNvSpPr txBox="1"/>
              <p:nvPr/>
            </p:nvSpPr>
            <p:spPr>
              <a:xfrm>
                <a:off x="9311464" y="4258532"/>
                <a:ext cx="342900" cy="37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457200">
                  <a:defRPr/>
                </a:pPr>
                <a:r>
                  <a:rPr lang="en-GB" sz="1633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</p:grp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5595EA60-DC14-E766-7060-97748F643F4A}"/>
                </a:ext>
              </a:extLst>
            </p:cNvPr>
            <p:cNvSpPr txBox="1"/>
            <p:nvPr/>
          </p:nvSpPr>
          <p:spPr>
            <a:xfrm>
              <a:off x="10370645" y="3366375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3</a:t>
              </a: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D802A3E8-F935-7CE7-BF9B-1ED082DE2CC7}"/>
                </a:ext>
              </a:extLst>
            </p:cNvPr>
            <p:cNvSpPr txBox="1"/>
            <p:nvPr/>
          </p:nvSpPr>
          <p:spPr>
            <a:xfrm>
              <a:off x="10711579" y="3366375"/>
              <a:ext cx="342900" cy="378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>
                <a:defRPr/>
              </a:pPr>
              <a:r>
                <a:rPr lang="en-GB" sz="1633">
                  <a:solidFill>
                    <a:prstClr val="black"/>
                  </a:solidFill>
                  <a:latin typeface="Calibri"/>
                </a:rPr>
                <a:t>4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FF40BE-E8B0-8615-34C7-EC4197E41F13}"/>
              </a:ext>
            </a:extLst>
          </p:cNvPr>
          <p:cNvGrpSpPr/>
          <p:nvPr/>
        </p:nvGrpSpPr>
        <p:grpSpPr>
          <a:xfrm>
            <a:off x="5226421" y="5365683"/>
            <a:ext cx="4389756" cy="591489"/>
            <a:chOff x="5054981" y="699544"/>
            <a:chExt cx="4389756" cy="59148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C099823-1E6D-B18A-E40C-6C096C6E4256}"/>
                </a:ext>
              </a:extLst>
            </p:cNvPr>
            <p:cNvGrpSpPr/>
            <p:nvPr/>
          </p:nvGrpSpPr>
          <p:grpSpPr>
            <a:xfrm>
              <a:off x="5054981" y="699544"/>
              <a:ext cx="1240593" cy="576162"/>
              <a:chOff x="2822327" y="556159"/>
              <a:chExt cx="1240593" cy="576162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3FC9996-8315-60BE-362B-8972C34FD49C}"/>
                  </a:ext>
                </a:extLst>
              </p:cNvPr>
              <p:cNvGrpSpPr/>
              <p:nvPr/>
            </p:nvGrpSpPr>
            <p:grpSpPr>
              <a:xfrm>
                <a:off x="2822327" y="860420"/>
                <a:ext cx="1240593" cy="271901"/>
                <a:chOff x="1196340" y="1102328"/>
                <a:chExt cx="1367668" cy="299752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B903386-8DC6-DD9B-4DB2-32EF65E81EA1}"/>
                    </a:ext>
                  </a:extLst>
                </p:cNvPr>
                <p:cNvSpPr/>
                <p:nvPr/>
              </p:nvSpPr>
              <p:spPr>
                <a:xfrm>
                  <a:off x="1196340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“a”</a:t>
                  </a:r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A2CB9C1-5527-0737-5ACA-9A5213238BED}"/>
                    </a:ext>
                  </a:extLst>
                </p:cNvPr>
                <p:cNvSpPr/>
                <p:nvPr/>
              </p:nvSpPr>
              <p:spPr>
                <a:xfrm>
                  <a:off x="1539240" y="1102328"/>
                  <a:ext cx="342900" cy="299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“a”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95758FC3-7C97-1DAD-BEAC-ED69079ECD21}"/>
                    </a:ext>
                  </a:extLst>
                </p:cNvPr>
                <p:cNvSpPr/>
                <p:nvPr/>
              </p:nvSpPr>
              <p:spPr>
                <a:xfrm>
                  <a:off x="1880174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“c”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297AA550-E4A0-5CC0-10BA-CD4E0C695B6F}"/>
                    </a:ext>
                  </a:extLst>
                </p:cNvPr>
                <p:cNvSpPr/>
                <p:nvPr/>
              </p:nvSpPr>
              <p:spPr>
                <a:xfrm>
                  <a:off x="2221108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“f”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1EA8EE1-1A1F-ECCA-B4FE-0492F78B9F6C}"/>
                  </a:ext>
                </a:extLst>
              </p:cNvPr>
              <p:cNvSpPr txBox="1"/>
              <p:nvPr/>
            </p:nvSpPr>
            <p:spPr>
              <a:xfrm>
                <a:off x="2825448" y="556316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61D38A5-C534-4DE9-5424-14913BCF8C80}"/>
                  </a:ext>
                </a:extLst>
              </p:cNvPr>
              <p:cNvSpPr txBox="1"/>
              <p:nvPr/>
            </p:nvSpPr>
            <p:spPr>
              <a:xfrm>
                <a:off x="3130025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37B1581-FFAA-BC43-9E7D-741D4D0A6728}"/>
                  </a:ext>
                </a:extLst>
              </p:cNvPr>
              <p:cNvSpPr txBox="1"/>
              <p:nvPr/>
            </p:nvSpPr>
            <p:spPr>
              <a:xfrm>
                <a:off x="3434378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AF8DB92-8374-458E-2501-803A57F35FC8}"/>
                  </a:ext>
                </a:extLst>
              </p:cNvPr>
              <p:cNvSpPr txBox="1"/>
              <p:nvPr/>
            </p:nvSpPr>
            <p:spPr>
              <a:xfrm>
                <a:off x="3751880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4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A463B18-A6AC-2EB7-2B9A-E435EE9615B4}"/>
                </a:ext>
              </a:extLst>
            </p:cNvPr>
            <p:cNvGrpSpPr/>
            <p:nvPr/>
          </p:nvGrpSpPr>
          <p:grpSpPr>
            <a:xfrm>
              <a:off x="6628002" y="708995"/>
              <a:ext cx="1240593" cy="573829"/>
              <a:chOff x="4754344" y="556159"/>
              <a:chExt cx="1240593" cy="573829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A607112-81EF-D7B7-B72A-BAA84C139C72}"/>
                  </a:ext>
                </a:extLst>
              </p:cNvPr>
              <p:cNvGrpSpPr/>
              <p:nvPr/>
            </p:nvGrpSpPr>
            <p:grpSpPr>
              <a:xfrm>
                <a:off x="4754344" y="860420"/>
                <a:ext cx="1240593" cy="269568"/>
                <a:chOff x="1196340" y="1104900"/>
                <a:chExt cx="1367668" cy="29718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47FB41D-14B4-0F74-8233-C98DFB7281CB}"/>
                    </a:ext>
                  </a:extLst>
                </p:cNvPr>
                <p:cNvSpPr/>
                <p:nvPr/>
              </p:nvSpPr>
              <p:spPr>
                <a:xfrm>
                  <a:off x="1196340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C5C7AF09-6AC3-935D-F554-755696EBB18D}"/>
                    </a:ext>
                  </a:extLst>
                </p:cNvPr>
                <p:cNvSpPr/>
                <p:nvPr/>
              </p:nvSpPr>
              <p:spPr>
                <a:xfrm>
                  <a:off x="1539240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2</a:t>
                  </a: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02748DD-9F29-9CD8-B74D-E8231B918C4F}"/>
                    </a:ext>
                  </a:extLst>
                </p:cNvPr>
                <p:cNvSpPr/>
                <p:nvPr/>
              </p:nvSpPr>
              <p:spPr>
                <a:xfrm>
                  <a:off x="1880174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1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1087D6B-1083-3E77-BB8C-DFDF957B9485}"/>
                    </a:ext>
                  </a:extLst>
                </p:cNvPr>
                <p:cNvSpPr/>
                <p:nvPr/>
              </p:nvSpPr>
              <p:spPr>
                <a:xfrm>
                  <a:off x="2221108" y="1104900"/>
                  <a:ext cx="342900" cy="297180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700" dirty="0">
                      <a:solidFill>
                        <a:prstClr val="white"/>
                      </a:solidFill>
                      <a:latin typeface="Calibri"/>
                    </a:rPr>
                    <a:t>4</a:t>
                  </a: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9E5CCD3-6115-8AB2-4D09-62D6397358E4}"/>
                  </a:ext>
                </a:extLst>
              </p:cNvPr>
              <p:cNvSpPr txBox="1"/>
              <p:nvPr/>
            </p:nvSpPr>
            <p:spPr>
              <a:xfrm>
                <a:off x="4757465" y="556316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2F528C2-E59C-14EE-8531-C8EBF461596B}"/>
                  </a:ext>
                </a:extLst>
              </p:cNvPr>
              <p:cNvSpPr txBox="1"/>
              <p:nvPr/>
            </p:nvSpPr>
            <p:spPr>
              <a:xfrm>
                <a:off x="5062042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5D1D7C0-35D0-6CA8-5DA9-B13C83EB5BC1}"/>
                  </a:ext>
                </a:extLst>
              </p:cNvPr>
              <p:cNvSpPr txBox="1"/>
              <p:nvPr/>
            </p:nvSpPr>
            <p:spPr>
              <a:xfrm>
                <a:off x="5366395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43767E-9517-094B-D671-D4483084C02A}"/>
                  </a:ext>
                </a:extLst>
              </p:cNvPr>
              <p:cNvSpPr txBox="1"/>
              <p:nvPr/>
            </p:nvSpPr>
            <p:spPr>
              <a:xfrm>
                <a:off x="5683897" y="55615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4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485BA6F-F9D0-88C4-F209-869370F24DEB}"/>
                </a:ext>
              </a:extLst>
            </p:cNvPr>
            <p:cNvGrpSpPr/>
            <p:nvPr/>
          </p:nvGrpSpPr>
          <p:grpSpPr>
            <a:xfrm>
              <a:off x="8198148" y="718057"/>
              <a:ext cx="1246589" cy="572976"/>
              <a:chOff x="6680587" y="557012"/>
              <a:chExt cx="1246589" cy="57297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EC7308F7-8806-D942-E1EC-7B1F3B7965B6}"/>
                  </a:ext>
                </a:extLst>
              </p:cNvPr>
              <p:cNvGrpSpPr/>
              <p:nvPr/>
            </p:nvGrpSpPr>
            <p:grpSpPr>
              <a:xfrm>
                <a:off x="6686583" y="860420"/>
                <a:ext cx="1240593" cy="269568"/>
                <a:chOff x="1196340" y="1104900"/>
                <a:chExt cx="1367668" cy="297180"/>
              </a:xfrm>
              <a:solidFill>
                <a:srgbClr val="FFFF00"/>
              </a:solidFill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44C668E-6CEB-2959-558F-6401A6D51B0F}"/>
                    </a:ext>
                  </a:extLst>
                </p:cNvPr>
                <p:cNvSpPr/>
                <p:nvPr/>
              </p:nvSpPr>
              <p:spPr>
                <a:xfrm>
                  <a:off x="1196340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T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930F8F0-FF51-BCB6-CDBB-FEE0D03D6382}"/>
                    </a:ext>
                  </a:extLst>
                </p:cNvPr>
                <p:cNvSpPr/>
                <p:nvPr/>
              </p:nvSpPr>
              <p:spPr>
                <a:xfrm>
                  <a:off x="1539240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F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596A9E-EA3F-4635-2B4C-C927C2DD8FB0}"/>
                    </a:ext>
                  </a:extLst>
                </p:cNvPr>
                <p:cNvSpPr/>
                <p:nvPr/>
              </p:nvSpPr>
              <p:spPr>
                <a:xfrm>
                  <a:off x="1880174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T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79E4E14-8B2E-95F5-E16C-E9D99C149EA9}"/>
                    </a:ext>
                  </a:extLst>
                </p:cNvPr>
                <p:cNvSpPr/>
                <p:nvPr/>
              </p:nvSpPr>
              <p:spPr>
                <a:xfrm>
                  <a:off x="2221108" y="1104900"/>
                  <a:ext cx="342900" cy="297180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GB" sz="1633" dirty="0">
                      <a:solidFill>
                        <a:prstClr val="black"/>
                      </a:solidFill>
                      <a:latin typeface="Calibri"/>
                    </a:rPr>
                    <a:t>T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31C39F2-3AA4-C9DF-C6F7-642D4BA578CC}"/>
                  </a:ext>
                </a:extLst>
              </p:cNvPr>
              <p:cNvSpPr txBox="1"/>
              <p:nvPr/>
            </p:nvSpPr>
            <p:spPr>
              <a:xfrm>
                <a:off x="6680587" y="557169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1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39F1AB-2AB7-6CF8-79C0-38D7F4694D75}"/>
                  </a:ext>
                </a:extLst>
              </p:cNvPr>
              <p:cNvSpPr txBox="1"/>
              <p:nvPr/>
            </p:nvSpPr>
            <p:spPr>
              <a:xfrm>
                <a:off x="6985164" y="55701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2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13FB0D-5E1B-615B-CE26-37CA1AB16207}"/>
                  </a:ext>
                </a:extLst>
              </p:cNvPr>
              <p:cNvSpPr txBox="1"/>
              <p:nvPr/>
            </p:nvSpPr>
            <p:spPr>
              <a:xfrm>
                <a:off x="7289517" y="55701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3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634FE5-25E7-FA63-60EA-D9B1900B6915}"/>
                  </a:ext>
                </a:extLst>
              </p:cNvPr>
              <p:cNvSpPr txBox="1"/>
              <p:nvPr/>
            </p:nvSpPr>
            <p:spPr>
              <a:xfrm>
                <a:off x="7607019" y="557012"/>
                <a:ext cx="311040" cy="343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GB" sz="1633" dirty="0">
                    <a:solidFill>
                      <a:prstClr val="black"/>
                    </a:solidFill>
                    <a:latin typeface="Calibri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40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2852</TotalTime>
  <Words>1519</Words>
  <Application>Microsoft Office PowerPoint</Application>
  <PresentationFormat>Widescreen</PresentationFormat>
  <Paragraphs>246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Arial Unicode MS</vt:lpstr>
      <vt:lpstr>Arial,Sans-Serif</vt:lpstr>
      <vt:lpstr>Calibri</vt:lpstr>
      <vt:lpstr>Calibri Light</vt:lpstr>
      <vt:lpstr>Century Gothic</vt:lpstr>
      <vt:lpstr>Symbol</vt:lpstr>
      <vt:lpstr>Times New Roman</vt:lpstr>
      <vt:lpstr>Wingdings</vt:lpstr>
      <vt:lpstr>Wingdings 3</vt:lpstr>
      <vt:lpstr>Office Theme</vt:lpstr>
      <vt:lpstr>Office Theme</vt:lpstr>
      <vt:lpstr>Office Theme</vt:lpstr>
      <vt:lpstr>Office Theme</vt:lpstr>
      <vt:lpstr>Introduction to R – Pt.1</vt:lpstr>
      <vt:lpstr>What is R?</vt:lpstr>
      <vt:lpstr>The old ways…</vt:lpstr>
      <vt:lpstr>What makes up R</vt:lpstr>
      <vt:lpstr>What makes up R</vt:lpstr>
      <vt:lpstr>PowerPoint Presentation</vt:lpstr>
      <vt:lpstr>Objects in R</vt:lpstr>
      <vt:lpstr>Objects in R: List</vt:lpstr>
      <vt:lpstr>Object Classes</vt:lpstr>
      <vt:lpstr>Let’s Explore</vt:lpstr>
      <vt:lpstr>Subset objects (base R)</vt:lpstr>
      <vt:lpstr>Explore in R</vt:lpstr>
      <vt:lpstr>Dplyr package</vt:lpstr>
      <vt:lpstr>Subset using dplyr package: %&gt;%</vt:lpstr>
      <vt:lpstr>Filter – Logical conditions</vt:lpstr>
      <vt:lpstr>Explore in R</vt:lpstr>
      <vt:lpstr>Extra slides</vt:lpstr>
      <vt:lpstr>Math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-2</dc:title>
  <dc:subject/>
  <dc:creator>Mari Johnson</dc:creator>
  <dc:description/>
  <cp:lastModifiedBy>Johnson, Mari</cp:lastModifiedBy>
  <cp:revision>495</cp:revision>
  <dcterms:created xsi:type="dcterms:W3CDTF">2021-10-25T19:27:16Z</dcterms:created>
  <dcterms:modified xsi:type="dcterms:W3CDTF">2025-07-24T06:08:54Z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0x010100CB7409888684A04497F0377C3038C524</vt:lpwstr>
  </property>
  <property fmtid="{D5CDD505-2E9C-101B-9397-08002B2CF9AE}" pid="3" name="Notes">
    <vt:i4>13</vt:i4>
  </property>
  <property fmtid="{D5CDD505-2E9C-101B-9397-08002B2CF9AE}" pid="4" name="PresentationFormat">
    <vt:lpwstr>Widescreen</vt:lpwstr>
  </property>
  <property fmtid="{D5CDD505-2E9C-101B-9397-08002B2CF9AE}" pid="5" name="Slides">
    <vt:i4>24</vt:i4>
  </property>
</Properties>
</file>