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20"/>
  </p:notesMasterIdLst>
  <p:sldIdLst>
    <p:sldId id="306" r:id="rId3"/>
    <p:sldId id="308" r:id="rId4"/>
    <p:sldId id="309" r:id="rId5"/>
    <p:sldId id="310" r:id="rId6"/>
    <p:sldId id="311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3" r:id="rId16"/>
    <p:sldId id="272" r:id="rId17"/>
    <p:sldId id="276" r:id="rId18"/>
    <p:sldId id="277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097" autoAdjust="0"/>
  </p:normalViewPr>
  <p:slideViewPr>
    <p:cSldViewPr snapToGrid="0">
      <p:cViewPr varScale="1">
        <p:scale>
          <a:sx n="69" d="100"/>
          <a:sy n="69" d="100"/>
        </p:scale>
        <p:origin x="12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643A9-14B2-4995-8D33-964B76ED9D99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2C5775-D8E6-4D5E-AFE1-EC697FDB8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37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/>
            <a:r>
              <a:rPr lang="en-GB" dirty="0">
                <a:cs typeface="Arial"/>
              </a:rPr>
              <a:t>An object is anything we make in R, list, data frame, vector (a single string of the same data type)</a:t>
            </a:r>
          </a:p>
          <a:p>
            <a:pPr marL="215900" indent="-215900"/>
            <a:r>
              <a:rPr lang="en-GB" dirty="0">
                <a:cs typeface="Arial"/>
              </a:rPr>
              <a:t>Load packages to get extra, documented functions</a:t>
            </a:r>
          </a:p>
          <a:p>
            <a:pPr marL="215900" indent="-215900"/>
            <a:r>
              <a:rPr lang="en-GB" dirty="0" err="1">
                <a:cs typeface="Arial"/>
              </a:rPr>
              <a:t>Dplyr</a:t>
            </a:r>
            <a:r>
              <a:rPr lang="en-GB" dirty="0">
                <a:cs typeface="Arial"/>
              </a:rPr>
              <a:t> uses different syntax slightly l</a:t>
            </a:r>
          </a:p>
        </p:txBody>
      </p:sp>
      <p:sp>
        <p:nvSpPr>
          <p:cNvPr id="41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57CCD-71B4-4A44-992B-7BD91A20A74F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44713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spcBef>
                <a:spcPts val="1001"/>
              </a:spcBef>
              <a:buFont typeface="Arial"/>
              <a:buChar char="•"/>
            </a:pPr>
            <a:r>
              <a:rPr lang="en-GB" dirty="0"/>
              <a:t>In my data, I would like to calculate the amount of Vi IgA antibody purified, and the percentage of Vi IgA purified</a:t>
            </a:r>
            <a:endParaRPr lang="en-US"/>
          </a:p>
          <a:p>
            <a:pPr marL="285750" indent="-285750">
              <a:spcBef>
                <a:spcPts val="1001"/>
              </a:spcBef>
              <a:buFont typeface="Arial"/>
              <a:buChar char="•"/>
            </a:pPr>
            <a:r>
              <a:rPr lang="en-GB" dirty="0"/>
              <a:t>Steps:</a:t>
            </a:r>
            <a:endParaRPr lang="en-US"/>
          </a:p>
          <a:p>
            <a:pPr marL="0" lvl="1">
              <a:spcBef>
                <a:spcPts val="1001"/>
              </a:spcBef>
              <a:buFont typeface="Arial"/>
              <a:buChar char="•"/>
            </a:pPr>
            <a:r>
              <a:rPr lang="en-GB" dirty="0"/>
              <a:t>Subset data frame using [ ] or filter for logical conditions</a:t>
            </a:r>
            <a:endParaRPr lang="en-US"/>
          </a:p>
          <a:p>
            <a:pPr marL="0" lvl="1">
              <a:spcBef>
                <a:spcPts val="1001"/>
              </a:spcBef>
              <a:buFont typeface="Arial"/>
              <a:buChar char="•"/>
            </a:pPr>
            <a:r>
              <a:rPr lang="en-GB" dirty="0"/>
              <a:t>Calculate new values</a:t>
            </a:r>
            <a:endParaRPr lang="en-US"/>
          </a:p>
          <a:p>
            <a:pPr marL="0" lvl="1">
              <a:spcBef>
                <a:spcPts val="1001"/>
              </a:spcBef>
              <a:buFont typeface="Arial"/>
              <a:buChar char="•"/>
            </a:pPr>
            <a:r>
              <a:rPr lang="en-GB" dirty="0"/>
              <a:t>Save results as a new column in data frame using </a:t>
            </a:r>
            <a:r>
              <a:rPr lang="en-GB" dirty="0" err="1"/>
              <a:t>dplyr</a:t>
            </a:r>
            <a:r>
              <a:rPr lang="en-GB" dirty="0"/>
              <a:t>::mutate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7764-4002-45AC-A8CF-EB3C11A63544}" type="slidenum">
              <a:rPr kumimoji="0" lang="en-GB" sz="1400" b="0" i="0" u="none" strike="noStrike" kern="1200" cap="none" spc="-1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GB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583171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>
                <a:latin typeface="Arial"/>
              </a:rPr>
              <a:t>Now that our data is in good shape and all the variables are computed, we’re ready to try some plotting </a:t>
            </a:r>
            <a:r>
              <a:rPr lang="en-GB" sz="2000" b="0" strike="noStrike" spc="-1">
                <a:latin typeface="Wingdings"/>
              </a:rPr>
              <a:t>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34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AB3031-2F07-4F38-8C3B-ACD72BB2E992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Mandatory </a:t>
            </a:r>
            <a:r>
              <a:rPr lang="en-GB" dirty="0" err="1"/>
              <a:t>args</a:t>
            </a:r>
            <a:r>
              <a:rPr lang="en-GB" dirty="0"/>
              <a:t>, the object.</a:t>
            </a:r>
            <a:endParaRPr lang="en-GB" sz="1400" b="1" dirty="0"/>
          </a:p>
          <a:p>
            <a:r>
              <a:rPr lang="en-GB" sz="1400" b="1" dirty="0"/>
              <a:t>X - </a:t>
            </a:r>
            <a:r>
              <a:rPr lang="en-GB" sz="1400" b="1" dirty="0" err="1"/>
              <a:t>dataframe</a:t>
            </a:r>
            <a:endParaRPr lang="en-GB" sz="1400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/>
              <a:t>Na.rm – </a:t>
            </a:r>
            <a:r>
              <a:rPr lang="en-GB" sz="1400" dirty="0" err="1"/>
              <a:t>na</a:t>
            </a:r>
            <a:r>
              <a:rPr lang="en-GB" sz="1400" dirty="0"/>
              <a:t> removal, optional as it has a default value which it will use if you don’t specify one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/>
              <a:t>For help/more details use</a:t>
            </a:r>
            <a:r>
              <a:rPr lang="en-GB" sz="1600" b="1" dirty="0"/>
              <a:t> ?(function)</a:t>
            </a:r>
          </a:p>
          <a:p>
            <a:endParaRPr lang="en-GB" sz="1400" b="1" dirty="0"/>
          </a:p>
          <a:p>
            <a:endParaRPr lang="en-GB" sz="1400" b="1" dirty="0"/>
          </a:p>
          <a:p>
            <a:r>
              <a:rPr lang="en-GB" sz="1400" b="0" dirty="0"/>
              <a:t>Eventually you will be able to write your own little functions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897764-4002-45AC-A8CF-EB3C11A63544}" type="slidenum">
              <a:rPr kumimoji="0" lang="en-GB" sz="1400" b="0" i="0" u="none" strike="noStrike" kern="1200" cap="none" spc="-1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400" b="0" i="0" u="none" strike="noStrike" kern="1200" cap="none" spc="-1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58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/>
            <a:r>
              <a:rPr lang="en-GB" sz="2000" spc="-1" dirty="0">
                <a:latin typeface="Arial"/>
                <a:cs typeface="Arial"/>
              </a:rPr>
              <a:t>More like in excel</a:t>
            </a:r>
          </a:p>
          <a:p>
            <a:pPr marL="215900" indent="-215900"/>
            <a:r>
              <a:rPr lang="en-GB" sz="2000" spc="-1" dirty="0">
                <a:latin typeface="Arial"/>
                <a:cs typeface="Arial"/>
              </a:rPr>
              <a:t>Summary calculations done in a new column</a:t>
            </a:r>
            <a:endParaRPr lang="en-GB" dirty="0">
              <a:cs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57CCD-71B4-4A44-992B-7BD91A20A74F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3845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/>
            <a:r>
              <a:rPr lang="en-GB" sz="2000" spc="-1" dirty="0">
                <a:latin typeface="Arial"/>
                <a:cs typeface="Arial"/>
              </a:rPr>
              <a:t>This is the 'tidy way of storing data</a:t>
            </a:r>
          </a:p>
          <a:p>
            <a:pPr marL="215900" indent="-215900"/>
            <a:r>
              <a:rPr lang="en-GB" spc="-1" dirty="0"/>
              <a:t># Refer to columns as variables, rows are observations (long format)</a:t>
            </a:r>
            <a:endParaRPr lang="en-GB" dirty="0"/>
          </a:p>
          <a:p>
            <a:pPr marL="215900" indent="-215900"/>
            <a:endParaRPr lang="en-GB" spc="-1" dirty="0">
              <a:cs typeface="Arial"/>
            </a:endParaRPr>
          </a:p>
          <a:p>
            <a:pPr marL="215900" indent="-215900"/>
            <a:r>
              <a:rPr lang="en-GB" spc="-1" dirty="0">
                <a:cs typeface="Arial"/>
              </a:rPr>
              <a:t>Works best with </a:t>
            </a:r>
            <a:r>
              <a:rPr lang="en-GB" spc="-1" dirty="0" err="1">
                <a:cs typeface="Arial"/>
              </a:rPr>
              <a:t>ggplot</a:t>
            </a:r>
            <a:r>
              <a:rPr lang="en-GB" spc="-1" dirty="0">
                <a:cs typeface="Arial"/>
              </a:rPr>
              <a:t> and other functions</a:t>
            </a:r>
          </a:p>
          <a:p>
            <a:pPr marL="215900" indent="-215900"/>
            <a:r>
              <a:rPr lang="en-GB" spc="-1" dirty="0">
                <a:cs typeface="Arial"/>
              </a:rPr>
              <a:t>Note use </a:t>
            </a:r>
            <a:r>
              <a:rPr lang="en-GB" spc="-1" dirty="0" err="1">
                <a:cs typeface="Arial"/>
              </a:rPr>
              <a:t>group_by</a:t>
            </a:r>
            <a:r>
              <a:rPr lang="en-GB" spc="-1" dirty="0">
                <a:cs typeface="Arial"/>
              </a:rPr>
              <a:t> function</a:t>
            </a:r>
            <a:endParaRPr lang="en-GB" dirty="0">
              <a:cs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6957CCD-71B4-4A44-992B-7BD91A20A74F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</a:rPr>
              <a:t>You need to know what ‘key’ you are splitting them by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 dirty="0">
                <a:latin typeface="Arial"/>
              </a:rPr>
              <a:t>Data in csv is already in long format</a:t>
            </a:r>
          </a:p>
        </p:txBody>
      </p:sp>
      <p:sp>
        <p:nvSpPr>
          <p:cNvPr id="419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8479DA-C7BB-4E87-AB2F-7AEFFF25A4B1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>
                <a:latin typeface="Arial"/>
              </a:rPr>
              <a:t>Short term, it is easier in excel, long term it is much faster in R &gt; more possibilities to plot and analyse your data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GB" sz="2000" b="0" strike="noStrike" spc="-1">
                <a:latin typeface="Arial"/>
              </a:rPr>
              <a:t>Like in Excel you can perform calculations, the difference being instead of appending them we save them as a data frame</a:t>
            </a:r>
          </a:p>
          <a:p>
            <a:pPr>
              <a:lnSpc>
                <a:spcPct val="100000"/>
              </a:lnSpc>
              <a:buNone/>
              <a:tabLst>
                <a:tab pos="0" algn="l"/>
              </a:tabLst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422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EB71D9-C8BF-4A91-B7E8-63A9ED69570A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25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22B578-2ECB-451E-949B-AD3E48551EAA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5900" indent="-215900"/>
            <a:r>
              <a:rPr lang="en-GB" sz="2000" spc="-1" dirty="0" err="1">
                <a:latin typeface="Arial"/>
                <a:cs typeface="Arial"/>
              </a:rPr>
              <a:t>e.g</a:t>
            </a:r>
            <a:r>
              <a:rPr lang="en-GB" sz="2000" spc="-1" dirty="0">
                <a:latin typeface="Arial"/>
                <a:cs typeface="Arial"/>
              </a:rPr>
              <a:t> country, and both sex, then summarise </a:t>
            </a:r>
            <a:r>
              <a:rPr lang="en-GB" sz="2000" spc="-1" dirty="0" err="1">
                <a:latin typeface="Arial"/>
                <a:cs typeface="Arial"/>
              </a:rPr>
              <a:t>num</a:t>
            </a:r>
            <a:r>
              <a:rPr lang="en-GB" sz="2000" spc="-1" dirty="0">
                <a:latin typeface="Arial"/>
                <a:cs typeface="Arial"/>
              </a:rPr>
              <a:t> of deaths</a:t>
            </a:r>
            <a:endParaRPr lang="en-GB" sz="2000" b="0" strike="noStrike" spc="-1" dirty="0">
              <a:latin typeface="Arial"/>
              <a:cs typeface="Arial"/>
            </a:endParaRPr>
          </a:p>
        </p:txBody>
      </p:sp>
      <p:sp>
        <p:nvSpPr>
          <p:cNvPr id="428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CE1DFE1-62B7-4988-B921-649600E02117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>
                <a:latin typeface="Arial"/>
              </a:rPr>
              <a:t>Lots of functions you can try</a:t>
            </a:r>
          </a:p>
          <a:p>
            <a:pPr marL="216000" indent="-216000">
              <a:lnSpc>
                <a:spcPct val="100000"/>
              </a:lnSpc>
              <a:buNone/>
            </a:pPr>
            <a:r>
              <a:rPr lang="en-GB" sz="2000" b="0" strike="noStrike" spc="-1">
                <a:latin typeface="Arial"/>
              </a:rPr>
              <a:t>Summarise mean, sd etc.</a:t>
            </a:r>
          </a:p>
        </p:txBody>
      </p:sp>
      <p:sp>
        <p:nvSpPr>
          <p:cNvPr id="431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EAD125-5324-44CF-ADAF-BE234EB06D6F}" type="slidenum">
              <a:rPr kumimoji="0" lang="en-GB" sz="1200" b="0" i="0" u="none" strike="noStrike" kern="1200" cap="none" spc="-1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200" b="0" i="0" u="none" strike="noStrike" kern="1200" cap="none" spc="-1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5208AA-B0C5-48E1-8BC0-F8BDD2613AB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80713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8217CD-04F2-4E25-8CCA-A74574BF0A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5894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0C1611D-D660-4DE5-821B-664E23EB3E39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21500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E74D5D-517F-40BC-A9FB-D0F15F7AFB18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12679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A9F7187-FA16-4694-8D6D-C2566743C81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2074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F827ACFE-56AA-437F-9577-58564D6A99B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0622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FBF088D-5AFA-4D6B-A7DD-C52F0A30C5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55607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8324E91-FF1A-4A0B-B7D9-719236ABF55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5242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5AEF6490-2461-4288-969F-3683E6BF066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561337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6F5324E-B572-488E-A4B8-54A3C165C31A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59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2FD0CCFC-C319-48C4-84B1-696E572DB31C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798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C6A3FD0-7023-4E22-A8A7-49F2A06305F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80835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7E43EB1-F45C-4B45-BDAF-C642612DAD0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1433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8309BF9-0AA9-4824-A0F0-29F02E184B2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503664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9F4B5EB8-1CAE-46D6-ADF6-FA9B9A605EE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47048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C6E88668-B511-4851-8025-BD6876074926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981955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13892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7122600" y="260352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5" name="PlaceHolder 5"/>
          <p:cNvSpPr>
            <a:spLocks noGrp="1"/>
          </p:cNvSpPr>
          <p:nvPr>
            <p:ph/>
          </p:nvPr>
        </p:nvSpPr>
        <p:spPr>
          <a:xfrm>
            <a:off x="115488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6" name="PlaceHolder 6"/>
          <p:cNvSpPr>
            <a:spLocks noGrp="1"/>
          </p:cNvSpPr>
          <p:nvPr>
            <p:ph/>
          </p:nvPr>
        </p:nvSpPr>
        <p:spPr>
          <a:xfrm>
            <a:off x="413892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107" name="PlaceHolder 7"/>
          <p:cNvSpPr>
            <a:spLocks noGrp="1"/>
          </p:cNvSpPr>
          <p:nvPr>
            <p:ph/>
          </p:nvPr>
        </p:nvSpPr>
        <p:spPr>
          <a:xfrm>
            <a:off x="7122600" y="4388040"/>
            <a:ext cx="28414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D9918BF0-F96C-45D3-9332-E6A04B3B5EBE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34664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08087B0-F577-42B0-80A0-55F6750E125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3052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05F332C-EC5B-4D75-BDAC-62B484E9BA88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45072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232C869-A41C-45B5-A870-1DEEB647358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70381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1154880" y="973800"/>
            <a:ext cx="8760960" cy="3277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C9230A-FBFE-47E8-B84A-4725FA93D9B1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527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3C08C4-7DCC-4574-984C-BC891A99B0F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10304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3416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5677200" y="438804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94110B2-1E28-4081-BC04-1F793CDAD2BD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7919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115488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5677200" y="2603520"/>
            <a:ext cx="430668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/>
          </p:nvPr>
        </p:nvSpPr>
        <p:spPr>
          <a:xfrm>
            <a:off x="1154880" y="4388040"/>
            <a:ext cx="8825400" cy="1629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563065-4E6E-4067-826F-A9CC86E3C473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415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21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3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4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7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8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9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0" name="Rectangle 20" hidden="1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grpSp>
        <p:nvGrpSpPr>
          <p:cNvPr id="11" name="Group 6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12" name="Rectangle 8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3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54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54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 idx="1"/>
          </p:nvPr>
        </p:nvSpPr>
        <p:spPr>
          <a:xfrm rot="5400000">
            <a:off x="10159200" y="179208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>
            <a:lvl1pPr>
              <a:lnSpc>
                <a:spcPct val="100000"/>
              </a:lnSpc>
              <a:buNone/>
              <a:defRPr lang="en-GB" sz="10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en-GB" sz="1000" b="0" strike="noStrike" spc="-1">
                <a:solidFill>
                  <a:srgbClr val="FFFFFF">
                    <a:alpha val="60000"/>
                  </a:srgbClr>
                </a:solidFill>
                <a:latin typeface="Century Gothic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 idx="2"/>
          </p:nvPr>
        </p:nvSpPr>
        <p:spPr>
          <a:xfrm rot="5400000">
            <a:off x="8952120" y="322776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7" name="Rectangle 1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8" name="PlaceHolder 4"/>
          <p:cNvSpPr>
            <a:spLocks noGrp="1"/>
          </p:cNvSpPr>
          <p:nvPr>
            <p:ph type="sldNum" idx="3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defRPr lang="en-GB" sz="28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93A933DF-1382-45F9-A74F-7C7FCEEF7157}" type="slidenum">
              <a:rPr lang="en-GB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GB" sz="2800" b="0" strike="noStrike" spc="-1"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404040"/>
                </a:solidFill>
                <a:latin typeface="Century Gothic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18134690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7"/>
          <p:cNvGrpSpPr/>
          <p:nvPr/>
        </p:nvGrpSpPr>
        <p:grpSpPr>
          <a:xfrm>
            <a:off x="0" y="0"/>
            <a:ext cx="12191760" cy="6857640"/>
            <a:chOff x="0" y="0"/>
            <a:chExt cx="12191760" cy="6857640"/>
          </a:xfrm>
        </p:grpSpPr>
        <p:sp>
          <p:nvSpPr>
            <p:cNvPr id="57" name="Rectangle 6"/>
            <p:cNvSpPr/>
            <p:nvPr/>
          </p:nvSpPr>
          <p:spPr>
            <a:xfrm>
              <a:off x="0" y="0"/>
              <a:ext cx="12191760" cy="6857640"/>
            </a:xfrm>
            <a:prstGeom prst="rect">
              <a:avLst/>
            </a:prstGeom>
            <a:blipFill rotWithShape="0">
              <a:blip r:embed="rId14"/>
              <a:srcRect/>
              <a:stretch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58" name="Oval 12"/>
            <p:cNvSpPr/>
            <p:nvPr/>
          </p:nvSpPr>
          <p:spPr>
            <a:xfrm>
              <a:off x="0" y="2666880"/>
              <a:ext cx="4190760" cy="41907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1372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59" name="Oval 14"/>
            <p:cNvSpPr/>
            <p:nvPr/>
          </p:nvSpPr>
          <p:spPr>
            <a:xfrm>
              <a:off x="0" y="2895480"/>
              <a:ext cx="2361960" cy="23619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8235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0" name="Oval 17"/>
            <p:cNvSpPr/>
            <p:nvPr/>
          </p:nvSpPr>
          <p:spPr>
            <a:xfrm>
              <a:off x="8609040" y="5867280"/>
              <a:ext cx="990360" cy="9903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1" name="Oval 15"/>
            <p:cNvSpPr/>
            <p:nvPr/>
          </p:nvSpPr>
          <p:spPr>
            <a:xfrm>
              <a:off x="8609040" y="1676520"/>
              <a:ext cx="2819160" cy="281916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7058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2" name="Oval 16"/>
            <p:cNvSpPr/>
            <p:nvPr/>
          </p:nvSpPr>
          <p:spPr>
            <a:xfrm>
              <a:off x="7999560" y="8640"/>
              <a:ext cx="1599840" cy="1599840"/>
            </a:xfrm>
            <a:prstGeom prst="ellipse">
              <a:avLst/>
            </a:prstGeom>
            <a:gradFill rotWithShape="0">
              <a:gsLst>
                <a:gs pos="0">
                  <a:srgbClr val="9B6BF2">
                    <a:alpha val="14117"/>
                  </a:srgbClr>
                </a:gs>
                <a:gs pos="100000">
                  <a:srgbClr val="9B6BF2"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outerShdw blurRad="38160" dist="25560" dir="5400000" rotWithShape="0">
                <a:srgbClr val="000000">
                  <a:alpha val="4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</p:sp>
        <p:sp>
          <p:nvSpPr>
            <p:cNvPr id="63" name="Freeform 5"/>
            <p:cNvSpPr/>
            <p:nvPr/>
          </p:nvSpPr>
          <p:spPr>
            <a:xfrm rot="21010200">
              <a:off x="8490960" y="1797480"/>
              <a:ext cx="3299040" cy="440640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4" name="Freeform 5"/>
            <p:cNvSpPr/>
            <p:nvPr/>
          </p:nvSpPr>
          <p:spPr>
            <a:xfrm>
              <a:off x="459360" y="1866240"/>
              <a:ext cx="11277360" cy="4533480"/>
            </a:xfrm>
            <a:custGeom>
              <a:avLst/>
              <a:gdLst/>
              <a:ahLst/>
              <a:cxnLst/>
              <a:rect l="l" t="t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sp>
          <p:nvSpPr>
            <p:cNvPr id="65" name="Freeform 5"/>
            <p:cNvSpPr/>
            <p:nvPr/>
          </p:nvSpPr>
          <p:spPr>
            <a:xfrm>
              <a:off x="0" y="1440"/>
              <a:ext cx="12191760" cy="6856200"/>
            </a:xfrm>
            <a:custGeom>
              <a:avLst/>
              <a:gdLst/>
              <a:ahLst/>
              <a:cxnLst/>
              <a:rect l="l" t="t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sp>
        <p:nvSpPr>
          <p:cNvPr id="66" name="Rectangle 20"/>
          <p:cNvSpPr/>
          <p:nvPr/>
        </p:nvSpPr>
        <p:spPr>
          <a:xfrm>
            <a:off x="10437840" y="0"/>
            <a:ext cx="685440" cy="114264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60" dist="25560" dir="5400000" rotWithShape="0">
              <a:srgbClr val="000000">
                <a:alpha val="4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600" b="0" strike="noStrike" spc="-1">
                <a:solidFill>
                  <a:srgbClr val="EBEBEB"/>
                </a:solidFill>
                <a:latin typeface="Century Gothic"/>
              </a:rPr>
              <a:t>Click to edit Master title style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800" b="0" strike="noStrike" spc="-1">
                <a:solidFill>
                  <a:srgbClr val="404040"/>
                </a:solidFill>
                <a:latin typeface="Century Gothic"/>
              </a:rPr>
              <a:t>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600" b="0" strike="noStrike" spc="-1">
                <a:solidFill>
                  <a:srgbClr val="404040"/>
                </a:solidFill>
                <a:latin typeface="Century Gothic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400" b="0" strike="noStrike" spc="-1">
                <a:solidFill>
                  <a:srgbClr val="404040"/>
                </a:solidFill>
                <a:latin typeface="Century Gothic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US" sz="1200" b="0" strike="noStrike" spc="-1">
                <a:solidFill>
                  <a:srgbClr val="404040"/>
                </a:solidFill>
                <a:latin typeface="Century Gothic"/>
              </a:rPr>
              <a:t>Fifth level</a:t>
            </a:r>
          </a:p>
        </p:txBody>
      </p:sp>
      <p:sp>
        <p:nvSpPr>
          <p:cNvPr id="69" name="PlaceHolder 3"/>
          <p:cNvSpPr>
            <a:spLocks noGrp="1"/>
          </p:cNvSpPr>
          <p:nvPr>
            <p:ph type="dt" idx="4"/>
          </p:nvPr>
        </p:nvSpPr>
        <p:spPr>
          <a:xfrm>
            <a:off x="10653120" y="6391800"/>
            <a:ext cx="9903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en-GB" sz="1000" b="1" strike="noStrike" spc="-1">
                <a:solidFill>
                  <a:srgbClr val="B31166"/>
                </a:solidFill>
                <a:latin typeface="Century Gothic"/>
              </a:defRPr>
            </a:lvl1pPr>
          </a:lstStyle>
          <a:p>
            <a:pPr algn="r">
              <a:lnSpc>
                <a:spcPct val="100000"/>
              </a:lnSpc>
              <a:buNone/>
            </a:pPr>
            <a:r>
              <a:rPr lang="en-GB" sz="1000" b="1" strike="noStrike" spc="-1">
                <a:solidFill>
                  <a:srgbClr val="B31166"/>
                </a:solidFill>
                <a:latin typeface="Century Gothic"/>
              </a:rPr>
              <a:t>&lt;date/time&gt;</a:t>
            </a:r>
            <a:endParaRPr lang="en-GB" sz="1000" b="0" strike="noStrike" spc="-1">
              <a:latin typeface="Times New Roman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ftr" idx="5"/>
          </p:nvPr>
        </p:nvSpPr>
        <p:spPr>
          <a:xfrm>
            <a:off x="561240" y="6391800"/>
            <a:ext cx="3859560" cy="3045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71" name="PlaceHolder 5"/>
          <p:cNvSpPr>
            <a:spLocks noGrp="1"/>
          </p:cNvSpPr>
          <p:nvPr>
            <p:ph type="sldNum" idx="6"/>
          </p:nvPr>
        </p:nvSpPr>
        <p:spPr>
          <a:xfrm>
            <a:off x="10352520" y="295560"/>
            <a:ext cx="837720" cy="7671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buNone/>
              <a:defRPr lang="en-GB" sz="2800" b="0" strike="noStrike" spc="-1">
                <a:solidFill>
                  <a:srgbClr val="FFFFFF"/>
                </a:solidFill>
                <a:latin typeface="Century Gothic"/>
              </a:defRPr>
            </a:lvl1pPr>
          </a:lstStyle>
          <a:p>
            <a:pPr algn="ctr">
              <a:lnSpc>
                <a:spcPct val="100000"/>
              </a:lnSpc>
              <a:buNone/>
            </a:pPr>
            <a:fld id="{FE20F264-DBC7-46AE-9FBB-2396159E4A03}" type="slidenum">
              <a:rPr lang="en-GB" sz="2800" b="0" strike="noStrike" spc="-1">
                <a:solidFill>
                  <a:srgbClr val="FFFFFF"/>
                </a:solidFill>
                <a:latin typeface="Century Gothic"/>
              </a:rPr>
              <a:t>‹#›</a:t>
            </a:fld>
            <a:endParaRPr lang="en-GB" sz="28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7051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hda.com/english/wiki/ggplot2-essential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www.sthda.com/english/wiki/tidyr-crucial-step-reshaping-data-with-r-for-easier-analyses" TargetMode="External"/><Relationship Id="rId4" Type="http://schemas.openxmlformats.org/officeDocument/2006/relationships/hyperlink" Target="https://ademos.people.uic.edu/Chapter8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54880" y="2099880"/>
            <a:ext cx="8825400" cy="26773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5400" b="0" strike="noStrike" spc="-1" dirty="0">
                <a:solidFill>
                  <a:srgbClr val="EBEBEB"/>
                </a:solidFill>
                <a:latin typeface="Century Gothic"/>
              </a:rPr>
              <a:t>Introduction to R Pt. 2</a:t>
            </a:r>
            <a:endParaRPr lang="en-US" sz="54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1154880" y="4777560"/>
            <a:ext cx="8825400" cy="86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GB" sz="1800" b="0" strike="noStrike" cap="all" spc="-1">
                <a:solidFill>
                  <a:srgbClr val="EF53A5"/>
                </a:solidFill>
                <a:latin typeface="Century Gothic"/>
              </a:rPr>
              <a:t>Data exploration</a:t>
            </a:r>
            <a:endParaRPr lang="en-GB" sz="1800" b="0" strike="noStrike" spc="-1">
              <a:latin typeface="Arial"/>
            </a:endParaRPr>
          </a:p>
        </p:txBody>
      </p:sp>
      <p:pic>
        <p:nvPicPr>
          <p:cNvPr id="195" name="Picture 3" descr="Rocket Painted by Stuart-Dillon on DeviantArt"/>
          <p:cNvPicPr/>
          <p:nvPr/>
        </p:nvPicPr>
        <p:blipFill>
          <a:blip r:embed="rId2"/>
          <a:stretch/>
        </p:blipFill>
        <p:spPr>
          <a:xfrm>
            <a:off x="7219800" y="4488120"/>
            <a:ext cx="2301480" cy="15390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712002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Summarise – Find the mean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idx="4294967295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We can summarise data most simply by </a:t>
            </a:r>
            <a:r>
              <a:rPr lang="en-GB" sz="1800" b="0" strike="noStrike" spc="-1" dirty="0" err="1">
                <a:solidFill>
                  <a:srgbClr val="404040"/>
                </a:solidFill>
                <a:latin typeface="Century Gothic"/>
              </a:rPr>
              <a:t>subsetting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either a column or row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Base R uses functions such as mean() to calculate averages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 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E.g. </a:t>
            </a:r>
            <a:r>
              <a:rPr lang="en-GB" sz="1800" b="0" strike="noStrike" spc="-1" dirty="0">
                <a:solidFill>
                  <a:srgbClr val="7E1233"/>
                </a:solidFill>
                <a:latin typeface="Century Gothic"/>
              </a:rPr>
              <a:t>mean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(</a:t>
            </a:r>
            <a:r>
              <a:rPr lang="en-GB" sz="1800" b="0" strike="noStrike" spc="-1" dirty="0" err="1">
                <a:solidFill>
                  <a:srgbClr val="404040"/>
                </a:solidFill>
                <a:latin typeface="Century Gothic"/>
              </a:rPr>
              <a:t>dataframe$colname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)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Summarize and filter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idx="4294967295"/>
          </p:nvPr>
        </p:nvSpPr>
        <p:spPr>
          <a:xfrm>
            <a:off x="1154880" y="2603520"/>
            <a:ext cx="100058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We can also filter columns and rows based on logical conditions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For example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,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if I wanted to find the mean 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number of deaths for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one 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country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1) subset 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condition of interest (rows)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2) then 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select variable to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summarise (column)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  <p:pic>
        <p:nvPicPr>
          <p:cNvPr id="314" name="Picture 4"/>
          <p:cNvPicPr/>
          <p:nvPr/>
        </p:nvPicPr>
        <p:blipFill>
          <a:blip r:embed="rId3"/>
          <a:srcRect l="18715" t="74380" r="49577" b="9567"/>
          <a:stretch/>
        </p:blipFill>
        <p:spPr>
          <a:xfrm>
            <a:off x="1383480" y="3958200"/>
            <a:ext cx="7260480" cy="20610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Summarise data (2)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idx="4294967295"/>
          </p:nvPr>
        </p:nvSpPr>
        <p:spPr>
          <a:xfrm>
            <a:off x="1122840" y="2452320"/>
            <a:ext cx="107773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2000" b="0" strike="noStrike" spc="-1" dirty="0">
                <a:solidFill>
                  <a:srgbClr val="404040"/>
                </a:solidFill>
              </a:rPr>
              <a:t>In </a:t>
            </a:r>
            <a:r>
              <a:rPr lang="en-GB" sz="2000" b="0" strike="noStrike" spc="-1" dirty="0" err="1">
                <a:solidFill>
                  <a:srgbClr val="404040"/>
                </a:solidFill>
              </a:rPr>
              <a:t>dplyr</a:t>
            </a:r>
            <a:r>
              <a:rPr lang="en-GB" sz="2000" b="0" strike="noStrike" spc="-1" dirty="0">
                <a:solidFill>
                  <a:srgbClr val="404040"/>
                </a:solidFill>
              </a:rPr>
              <a:t>, we can subset rows using filter() or </a:t>
            </a:r>
            <a:r>
              <a:rPr lang="en-GB" sz="2000" b="1" strike="noStrike" spc="-1" dirty="0" err="1">
                <a:solidFill>
                  <a:srgbClr val="404040"/>
                </a:solidFill>
              </a:rPr>
              <a:t>group_by</a:t>
            </a:r>
            <a:r>
              <a:rPr lang="en-GB" sz="2000" b="0" strike="noStrike" spc="-1" dirty="0">
                <a:solidFill>
                  <a:srgbClr val="404040"/>
                </a:solidFill>
              </a:rPr>
              <a:t>() functions</a:t>
            </a:r>
            <a:endParaRPr lang="en-US" sz="2000" b="0" strike="noStrike" spc="-1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2000" b="0" strike="noStrike" spc="-1" dirty="0">
                <a:solidFill>
                  <a:srgbClr val="404040"/>
                </a:solidFill>
              </a:rPr>
              <a:t>Pipe %&gt;% filtered table into summarise function</a:t>
            </a:r>
            <a:endParaRPr lang="en-US" sz="2000" b="0" strike="noStrike" spc="-1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2000" b="0" strike="noStrike" spc="-1" dirty="0">
                <a:solidFill>
                  <a:srgbClr val="404040"/>
                </a:solidFill>
              </a:rPr>
              <a:t>Pick operation to perform</a:t>
            </a:r>
            <a:endParaRPr lang="en-US" sz="2000" b="0" strike="noStrike" spc="-1" dirty="0">
              <a:solidFill>
                <a:srgbClr val="404040"/>
              </a:solidFill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2000" b="0" strike="noStrike" spc="-1" dirty="0" err="1">
                <a:solidFill>
                  <a:srgbClr val="404040"/>
                </a:solidFill>
              </a:rPr>
              <a:t>E.g</a:t>
            </a:r>
            <a:r>
              <a:rPr lang="en-GB" sz="2000" b="0" strike="noStrike" spc="-1" dirty="0">
                <a:solidFill>
                  <a:srgbClr val="404040"/>
                </a:solidFill>
              </a:rPr>
              <a:t> data %&gt;% </a:t>
            </a:r>
            <a:r>
              <a:rPr lang="en-GB" sz="2000" b="0" strike="noStrike" spc="-1" dirty="0">
                <a:solidFill>
                  <a:srgbClr val="7E1233"/>
                </a:solidFill>
              </a:rPr>
              <a:t>filter</a:t>
            </a:r>
            <a:r>
              <a:rPr lang="en-GB" sz="2000" b="0" strike="noStrike" spc="-1" dirty="0">
                <a:solidFill>
                  <a:srgbClr val="404040"/>
                </a:solidFill>
              </a:rPr>
              <a:t>(condition == TRUE) %&gt;% </a:t>
            </a:r>
            <a:r>
              <a:rPr lang="en-GB" sz="2000" b="0" strike="noStrike" spc="-1" dirty="0">
                <a:solidFill>
                  <a:srgbClr val="7E1233"/>
                </a:solidFill>
              </a:rPr>
              <a:t>summarise</a:t>
            </a:r>
            <a:r>
              <a:rPr lang="en-GB" sz="2000" b="0" strike="noStrike" spc="-1" dirty="0">
                <a:solidFill>
                  <a:srgbClr val="404040"/>
                </a:solidFill>
              </a:rPr>
              <a:t>(average = mean(</a:t>
            </a:r>
            <a:r>
              <a:rPr lang="en-GB" sz="2000" b="0" strike="noStrike" spc="-1" dirty="0" err="1">
                <a:solidFill>
                  <a:srgbClr val="404040"/>
                </a:solidFill>
              </a:rPr>
              <a:t>colname</a:t>
            </a:r>
            <a:r>
              <a:rPr lang="en-GB" sz="2000" b="0" strike="noStrike" spc="-1" dirty="0">
                <a:solidFill>
                  <a:srgbClr val="404040"/>
                </a:solidFill>
              </a:rPr>
              <a:t>))</a:t>
            </a:r>
            <a:endParaRPr lang="en-US" sz="2000" b="0" strike="noStrike" spc="-1" dirty="0">
              <a:solidFill>
                <a:srgbClr val="404040"/>
              </a:solidFill>
            </a:endParaRPr>
          </a:p>
        </p:txBody>
      </p:sp>
      <p:pic>
        <p:nvPicPr>
          <p:cNvPr id="320" name="Picture 3"/>
          <p:cNvPicPr/>
          <p:nvPr/>
        </p:nvPicPr>
        <p:blipFill>
          <a:blip r:embed="rId3"/>
          <a:srcRect l="2238" t="59518" r="72024" b="9926"/>
          <a:stretch/>
        </p:blipFill>
        <p:spPr>
          <a:xfrm>
            <a:off x="4227372" y="4633597"/>
            <a:ext cx="3016440" cy="2013120"/>
          </a:xfrm>
          <a:prstGeom prst="rect">
            <a:avLst/>
          </a:prstGeom>
          <a:ln w="0">
            <a:noFill/>
          </a:ln>
        </p:spPr>
      </p:pic>
      <p:pic>
        <p:nvPicPr>
          <p:cNvPr id="321" name="Picture 4"/>
          <p:cNvPicPr/>
          <p:nvPr/>
        </p:nvPicPr>
        <p:blipFill>
          <a:blip r:embed="rId3"/>
          <a:srcRect l="2238" t="18548" r="72024" b="41088"/>
          <a:stretch/>
        </p:blipFill>
        <p:spPr>
          <a:xfrm>
            <a:off x="1445760" y="4311000"/>
            <a:ext cx="2741254" cy="2391659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1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1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Tidy data - Mutate</a:t>
            </a: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 new column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8" name="PlaceHolder 2">
            <a:extLst>
              <a:ext uri="{FF2B5EF4-FFF2-40B4-BE49-F238E27FC236}">
                <a16:creationId xmlns:a16="http://schemas.microsoft.com/office/drawing/2014/main" id="{E861FC28-81AA-9286-FEAD-84DBF6189109}"/>
              </a:ext>
            </a:extLst>
          </p:cNvPr>
          <p:cNvSpPr txBox="1">
            <a:spLocks/>
          </p:cNvSpPr>
          <p:nvPr/>
        </p:nvSpPr>
        <p:spPr>
          <a:xfrm>
            <a:off x="1092421" y="2703454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/>
                <a:ea typeface="+mn-lt"/>
                <a:cs typeface="Arial"/>
              </a:rPr>
              <a:t>Often, we want to calculate a new variable, such as fold change between two time points or summarise a value</a:t>
            </a:r>
            <a:endParaRPr kumimoji="0" lang="en-GB" sz="1800" b="0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/>
              </a:rPr>
              <a:t>When you use mutate(), you need typically to specify 3 things: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/>
              </a:rPr>
              <a:t>the name of the data frame you want to modify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/>
              </a:rPr>
              <a:t>name of the new variable that you’ll create</a:t>
            </a:r>
            <a:endParaRPr kumimoji="0" lang="en-US" sz="1600" b="0" i="0" u="none" strike="noStrike" kern="1200" cap="none" spc="-1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600" b="0" i="0" u="none" strike="noStrike" kern="1200" cap="none" spc="-1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Century Gothic"/>
              </a:rPr>
              <a:t>the formula/value you will assign to the new variable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-1" normalizeH="0" baseline="0" noProof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</a:endParaRPr>
          </a:p>
        </p:txBody>
      </p:sp>
      <p:pic>
        <p:nvPicPr>
          <p:cNvPr id="10" name="Picture 3" descr="How to use mutate in R, an explanation of the syntax.">
            <a:extLst>
              <a:ext uri="{FF2B5EF4-FFF2-40B4-BE49-F238E27FC236}">
                <a16:creationId xmlns:a16="http://schemas.microsoft.com/office/drawing/2014/main" id="{A7347D89-6DBA-DEDD-1A97-7B0C7F19E79D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287661" y="4410504"/>
            <a:ext cx="4590360" cy="22546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23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24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Plotting - Basics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idx="4294967295"/>
          </p:nvPr>
        </p:nvSpPr>
        <p:spPr>
          <a:xfrm>
            <a:off x="1154880" y="2603520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u="sng" strike="noStrike" spc="-1">
                <a:solidFill>
                  <a:srgbClr val="ABABAB"/>
                </a:solidFill>
                <a:uFillTx/>
                <a:latin typeface="Century Gothic"/>
                <a:hlinkClick r:id="rId3"/>
              </a:rPr>
              <a:t>http://www.sthda.com/english/wiki/ggplot2-essentials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For plotting data we will use the ggplot package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Plot = data + Aesthetics + Geometry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data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is a data frame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Aesthetics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is used to indicate x and y variables. It can also be used to control the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color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 the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size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or the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shape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of points, the height of bars, etc…..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 marL="343080" indent="-34308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Wingdings 3" charset="2"/>
              <a:buChar char=""/>
            </a:pP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Geometry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 defines the type of graphics (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histogram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box plot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line plot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density plot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 </a:t>
            </a:r>
            <a:r>
              <a:rPr lang="en-GB" sz="1800" b="1" strike="noStrike" spc="-1">
                <a:solidFill>
                  <a:srgbClr val="404040"/>
                </a:solidFill>
                <a:latin typeface="Century Gothic"/>
              </a:rPr>
              <a:t>dot plot</a:t>
            </a:r>
            <a:r>
              <a:rPr lang="en-GB" sz="1800" b="0" strike="noStrike" spc="-1">
                <a:solidFill>
                  <a:srgbClr val="404040"/>
                </a:solidFill>
                <a:latin typeface="Century Gothic"/>
              </a:rPr>
              <a:t>, ….)</a:t>
            </a: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3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3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Recap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idx="4294967295"/>
          </p:nvPr>
        </p:nvSpPr>
        <p:spPr>
          <a:xfrm>
            <a:off x="1154880" y="2432123"/>
            <a:ext cx="882540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b="1" strike="noStrike" spc="-1" dirty="0">
                <a:solidFill>
                  <a:srgbClr val="404040"/>
                </a:solidFill>
                <a:latin typeface="Century Gothic"/>
              </a:rPr>
              <a:t>R is an </a:t>
            </a:r>
            <a:r>
              <a:rPr lang="en-GB" sz="2000" b="1" u="sng" strike="noStrike" spc="-1" dirty="0">
                <a:solidFill>
                  <a:srgbClr val="0070C0"/>
                </a:solidFill>
                <a:latin typeface="Century Gothic"/>
              </a:rPr>
              <a:t>object</a:t>
            </a:r>
            <a:r>
              <a:rPr lang="en-GB" sz="2000" b="1" u="sng" strike="noStrike" spc="-1" dirty="0">
                <a:solidFill>
                  <a:srgbClr val="404040"/>
                </a:solidFill>
                <a:latin typeface="Century Gothic"/>
              </a:rPr>
              <a:t>-oriented</a:t>
            </a:r>
            <a:r>
              <a:rPr lang="en-GB" sz="2000" b="1" strike="noStrike" spc="-1" dirty="0">
                <a:solidFill>
                  <a:srgbClr val="404040"/>
                </a:solidFill>
                <a:latin typeface="Century Gothic"/>
              </a:rPr>
              <a:t> programming language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b="1" spc="-1" dirty="0">
                <a:solidFill>
                  <a:srgbClr val="00B050"/>
                </a:solidFill>
                <a:latin typeface="Century Gothic"/>
                <a:ea typeface="+mn-lt"/>
                <a:cs typeface="+mn-lt"/>
              </a:rPr>
              <a:t>Functions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 are actions which we want to apply to our objects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None/>
            </a:pP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		</a:t>
            </a:r>
            <a:r>
              <a:rPr lang="en-GB" sz="2000" b="1" spc="-1" dirty="0">
                <a:solidFill>
                  <a:srgbClr val="00B050"/>
                </a:solidFill>
                <a:latin typeface="Century Gothic"/>
                <a:ea typeface="+mn-lt"/>
                <a:cs typeface="+mn-lt"/>
              </a:rPr>
              <a:t>filter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(</a:t>
            </a:r>
            <a:r>
              <a:rPr lang="en-GB" sz="2000" b="1" spc="-1" dirty="0" err="1">
                <a:solidFill>
                  <a:srgbClr val="00B0F0"/>
                </a:solidFill>
                <a:latin typeface="Century Gothic"/>
                <a:ea typeface="+mn-lt"/>
                <a:cs typeface="+mn-lt"/>
              </a:rPr>
              <a:t>data_frame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b="1" spc="-1" dirty="0" err="1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Dplyr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 is a package containing useful functions to tidy data %&gt;%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None/>
            </a:pPr>
            <a:endParaRPr lang="en-GB" sz="2000" b="1" spc="-1" dirty="0">
              <a:solidFill>
                <a:srgbClr val="404040"/>
              </a:solidFill>
              <a:latin typeface="Century Gothic"/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Save objects in R using </a:t>
            </a:r>
            <a:r>
              <a:rPr lang="en-GB" sz="2000" b="1" spc="-1" dirty="0">
                <a:solidFill>
                  <a:schemeClr val="accent4"/>
                </a:solidFill>
                <a:latin typeface="Century Gothic"/>
                <a:ea typeface="+mn-lt"/>
                <a:cs typeface="+mn-lt"/>
              </a:rPr>
              <a:t>&lt;- </a:t>
            </a:r>
          </a:p>
          <a:p>
            <a:pPr marL="0" indent="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None/>
            </a:pPr>
            <a:r>
              <a:rPr lang="en-GB" sz="2000" b="1" spc="-1" dirty="0">
                <a:solidFill>
                  <a:srgbClr val="00B0F0"/>
                </a:solidFill>
                <a:latin typeface="Century Gothic"/>
                <a:ea typeface="+mn-lt"/>
                <a:cs typeface="+mn-lt"/>
              </a:rPr>
              <a:t>		</a:t>
            </a:r>
            <a:r>
              <a:rPr lang="en-GB" sz="2000" b="1" spc="-1" dirty="0" err="1">
                <a:solidFill>
                  <a:srgbClr val="00B0F0"/>
                </a:solidFill>
                <a:latin typeface="Century Gothic"/>
                <a:ea typeface="+mn-lt"/>
                <a:cs typeface="+mn-lt"/>
              </a:rPr>
              <a:t>new_df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 </a:t>
            </a:r>
            <a:r>
              <a:rPr lang="en-GB" sz="2000" b="1" spc="-1" dirty="0">
                <a:solidFill>
                  <a:schemeClr val="accent4"/>
                </a:solidFill>
                <a:latin typeface="Century Gothic"/>
                <a:ea typeface="+mn-lt"/>
                <a:cs typeface="+mn-lt"/>
              </a:rPr>
              <a:t>&lt;-</a:t>
            </a:r>
            <a:r>
              <a:rPr lang="en-GB" sz="2000" b="1" spc="-1" dirty="0">
                <a:solidFill>
                  <a:srgbClr val="00B050"/>
                </a:solidFill>
                <a:latin typeface="Century Gothic"/>
                <a:ea typeface="+mn-lt"/>
                <a:cs typeface="+mn-lt"/>
              </a:rPr>
              <a:t> filter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(</a:t>
            </a:r>
            <a:r>
              <a:rPr lang="en-GB" sz="2000" b="1" spc="-1" dirty="0" err="1">
                <a:solidFill>
                  <a:srgbClr val="00B0F0"/>
                </a:solidFill>
                <a:latin typeface="Century Gothic"/>
                <a:ea typeface="+mn-lt"/>
                <a:cs typeface="+mn-lt"/>
              </a:rPr>
              <a:t>data_frame</a:t>
            </a:r>
            <a:r>
              <a:rPr lang="en-GB" sz="2000" b="1" spc="-1" dirty="0">
                <a:solidFill>
                  <a:srgbClr val="404040"/>
                </a:solidFill>
                <a:latin typeface="Century Gothic"/>
                <a:ea typeface="+mn-lt"/>
                <a:cs typeface="+mn-lt"/>
              </a:rPr>
              <a:t>)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endParaRPr lang="en-GB" sz="2000" b="1" spc="-1" dirty="0">
              <a:solidFill>
                <a:schemeClr val="accent4"/>
              </a:solidFill>
              <a:latin typeface="Century Gothic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1332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7FCA-FAFA-E3C9-20DF-AE3BED3D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Functions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PlaceHolder 2">
            <a:extLst>
              <a:ext uri="{FF2B5EF4-FFF2-40B4-BE49-F238E27FC236}">
                <a16:creationId xmlns:a16="http://schemas.microsoft.com/office/drawing/2014/main" id="{55CEA42F-94BB-5EA4-CF0C-8925C87BE01D}"/>
              </a:ext>
            </a:extLst>
          </p:cNvPr>
          <p:cNvSpPr txBox="1">
            <a:spLocks/>
          </p:cNvSpPr>
          <p:nvPr/>
        </p:nvSpPr>
        <p:spPr>
          <a:xfrm>
            <a:off x="2384189" y="6079681"/>
            <a:ext cx="5479836" cy="187406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/>
              <a:buChar char="•"/>
              <a:tabLst/>
              <a:defRPr/>
            </a:pPr>
            <a:endParaRPr kumimoji="0" lang="en-GB" sz="2000" b="1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+mn-lt"/>
              <a:cs typeface="Arial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1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Arial"/>
              <a:buChar char="•"/>
              <a:tabLst/>
              <a:defRPr/>
            </a:pPr>
            <a:endParaRPr kumimoji="0" lang="en-GB" sz="2000" b="1" i="0" u="none" strike="noStrike" kern="1200" cap="none" spc="-1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Century Gothic"/>
              <a:ea typeface="+mn-lt"/>
              <a:cs typeface="Arial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D2BC9F-5736-AA76-0DA1-57AD90757F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39" t="33643" r="42878" b="60620"/>
          <a:stretch/>
        </p:blipFill>
        <p:spPr>
          <a:xfrm>
            <a:off x="1314368" y="6079681"/>
            <a:ext cx="8893963" cy="53162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9E9FAA8-EF1F-BCB1-D6E2-AC3A90044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821" y="1883700"/>
            <a:ext cx="5229225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Rectangle 7">
            <a:extLst>
              <a:ext uri="{FF2B5EF4-FFF2-40B4-BE49-F238E27FC236}">
                <a16:creationId xmlns:a16="http://schemas.microsoft.com/office/drawing/2014/main" id="{41574628-B128-D111-249B-AF7852DC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880" y="1927938"/>
            <a:ext cx="507579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Arguments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are the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inputs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or </a:t>
            </a:r>
            <a:r>
              <a:rPr kumimoji="0" lang="en-US" alt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settings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that control how a function behaves.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They are specified by the user when calling the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There are two types: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 Mandatory arguments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must be provided by the user.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- Optional arguments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: have default values; if not specified, the default is used.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</a:rPr>
            </a:b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/>
              </a:rPr>
              <a:t>mean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(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</a:rPr>
              <a:t>x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, na.rm = FALSE)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x is mandatory.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na.rm is optional, default is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131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6536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Data </a:t>
            </a: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frame</a:t>
            </a: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wide format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idx="4294967295"/>
          </p:nvPr>
        </p:nvSpPr>
        <p:spPr>
          <a:xfrm>
            <a:off x="1154879" y="2432123"/>
            <a:ext cx="9424515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Wide format:</a:t>
            </a:r>
            <a:r>
              <a:rPr lang="en-US" sz="18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Repeated measures or time points appear as separate columns instead of rows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Multiple columns per sample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61215A-15A2-E4D4-E9B0-A218D6D7A8C7}"/>
              </a:ext>
            </a:extLst>
          </p:cNvPr>
          <p:cNvGraphicFramePr>
            <a:graphicFrameLocks noGrp="1"/>
          </p:cNvGraphicFramePr>
          <p:nvPr/>
        </p:nvGraphicFramePr>
        <p:xfrm>
          <a:off x="1044796" y="4315903"/>
          <a:ext cx="8003511" cy="109728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667837">
                  <a:extLst>
                    <a:ext uri="{9D8B030D-6E8A-4147-A177-3AD203B41FA5}">
                      <a16:colId xmlns:a16="http://schemas.microsoft.com/office/drawing/2014/main" val="2682645035"/>
                    </a:ext>
                  </a:extLst>
                </a:gridCol>
                <a:gridCol w="2667837">
                  <a:extLst>
                    <a:ext uri="{9D8B030D-6E8A-4147-A177-3AD203B41FA5}">
                      <a16:colId xmlns:a16="http://schemas.microsoft.com/office/drawing/2014/main" val="118952301"/>
                    </a:ext>
                  </a:extLst>
                </a:gridCol>
                <a:gridCol w="2667837">
                  <a:extLst>
                    <a:ext uri="{9D8B030D-6E8A-4147-A177-3AD203B41FA5}">
                      <a16:colId xmlns:a16="http://schemas.microsoft.com/office/drawing/2014/main" val="213532339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sample_id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incidence_1999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incidence_2000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79269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1467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0.27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4038874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8732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0.05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0.09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993652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4426BFB-D5D3-9BAB-A6B4-B02D9CD316C3}"/>
              </a:ext>
            </a:extLst>
          </p:cNvPr>
          <p:cNvGraphicFramePr>
            <a:graphicFrameLocks noGrp="1"/>
          </p:cNvGraphicFramePr>
          <p:nvPr/>
        </p:nvGraphicFramePr>
        <p:xfrm>
          <a:off x="9404734" y="4315903"/>
          <a:ext cx="1946439" cy="109728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946439">
                  <a:extLst>
                    <a:ext uri="{9D8B030D-6E8A-4147-A177-3AD203B41FA5}">
                      <a16:colId xmlns:a16="http://schemas.microsoft.com/office/drawing/2014/main" val="23721152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Change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02902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0.07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857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0.04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43033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203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Data </a:t>
            </a: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frame</a:t>
            </a: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 </a:t>
            </a:r>
            <a:r>
              <a:rPr lang="en-GB" sz="3600" spc="-1" dirty="0">
                <a:solidFill>
                  <a:srgbClr val="EBEBEB"/>
                </a:solidFill>
                <a:latin typeface="Century Gothic"/>
              </a:rPr>
              <a:t>tidy structure </a:t>
            </a: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(R)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 idx="4294967295"/>
          </p:nvPr>
        </p:nvSpPr>
        <p:spPr>
          <a:xfrm>
            <a:off x="1154879" y="2432123"/>
            <a:ext cx="9424515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b="1" strike="noStrike" spc="-1" dirty="0">
                <a:solidFill>
                  <a:srgbClr val="404040"/>
                </a:solidFill>
              </a:rPr>
              <a:t>Long </a:t>
            </a:r>
            <a:r>
              <a:rPr lang="en-GB" sz="2000" b="1" spc="-1" dirty="0">
                <a:solidFill>
                  <a:srgbClr val="404040"/>
                </a:solidFill>
              </a:rPr>
              <a:t>format</a:t>
            </a:r>
            <a:r>
              <a:rPr lang="en-GB" sz="2000" spc="-1" dirty="0">
                <a:solidFill>
                  <a:srgbClr val="404040"/>
                </a:solidFill>
              </a:rPr>
              <a:t>: </a:t>
            </a: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2000" spc="-1" dirty="0">
                <a:solidFill>
                  <a:srgbClr val="404040"/>
                </a:solidFill>
              </a:rPr>
              <a:t>If there are </a:t>
            </a:r>
            <a:r>
              <a:rPr lang="en-GB" sz="2000" b="0" strike="noStrike" spc="-1" dirty="0">
                <a:solidFill>
                  <a:srgbClr val="404040"/>
                </a:solidFill>
              </a:rPr>
              <a:t>multiple </a:t>
            </a:r>
            <a:r>
              <a:rPr lang="en-GB" sz="2000" spc="-1" dirty="0">
                <a:solidFill>
                  <a:srgbClr val="404040"/>
                </a:solidFill>
              </a:rPr>
              <a:t>observations from the same </a:t>
            </a:r>
            <a:r>
              <a:rPr lang="en-GB" sz="2000" b="0" strike="noStrike" spc="-1" dirty="0">
                <a:solidFill>
                  <a:srgbClr val="404040"/>
                </a:solidFill>
              </a:rPr>
              <a:t>sample or subject, then there would be </a:t>
            </a:r>
            <a:r>
              <a:rPr lang="en-GB" sz="2000" b="1" strike="noStrike" spc="-1" dirty="0">
                <a:solidFill>
                  <a:srgbClr val="404040"/>
                </a:solidFill>
              </a:rPr>
              <a:t>multiple rows </a:t>
            </a:r>
            <a:r>
              <a:rPr lang="en-GB" sz="2000" b="1" spc="-1" dirty="0">
                <a:solidFill>
                  <a:srgbClr val="404040"/>
                </a:solidFill>
              </a:rPr>
              <a:t>per </a:t>
            </a:r>
            <a:r>
              <a:rPr lang="en-GB" sz="2000" b="1" strike="noStrike" spc="-1" dirty="0">
                <a:solidFill>
                  <a:srgbClr val="404040"/>
                </a:solidFill>
              </a:rPr>
              <a:t>sample</a:t>
            </a:r>
            <a:endParaRPr lang="en-US" sz="2000" b="1" strike="noStrike" spc="-1" dirty="0">
              <a:solidFill>
                <a:srgbClr val="404040"/>
              </a:solidFill>
            </a:endParaRPr>
          </a:p>
        </p:txBody>
      </p:sp>
      <p:sp>
        <p:nvSpPr>
          <p:cNvPr id="299" name="Down Arrow 5"/>
          <p:cNvSpPr/>
          <p:nvPr/>
        </p:nvSpPr>
        <p:spPr>
          <a:xfrm>
            <a:off x="4682361" y="5675723"/>
            <a:ext cx="139680" cy="344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B31166"/>
          </a:solidFill>
          <a:ln cap="rnd">
            <a:solidFill>
              <a:srgbClr val="840C4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476DA-5582-8BF8-8F19-B525FA1DEE11}"/>
              </a:ext>
            </a:extLst>
          </p:cNvPr>
          <p:cNvGraphicFramePr>
            <a:graphicFrameLocks noGrp="1"/>
          </p:cNvGraphicFramePr>
          <p:nvPr/>
        </p:nvGraphicFramePr>
        <p:xfrm>
          <a:off x="3604647" y="3993963"/>
          <a:ext cx="410643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2655">
                  <a:extLst>
                    <a:ext uri="{9D8B030D-6E8A-4147-A177-3AD203B41FA5}">
                      <a16:colId xmlns:a16="http://schemas.microsoft.com/office/drawing/2014/main" val="1965458220"/>
                    </a:ext>
                  </a:extLst>
                </a:gridCol>
                <a:gridCol w="1344965">
                  <a:extLst>
                    <a:ext uri="{9D8B030D-6E8A-4147-A177-3AD203B41FA5}">
                      <a16:colId xmlns:a16="http://schemas.microsoft.com/office/drawing/2014/main" val="2134925932"/>
                    </a:ext>
                  </a:extLst>
                </a:gridCol>
                <a:gridCol w="1368810">
                  <a:extLst>
                    <a:ext uri="{9D8B030D-6E8A-4147-A177-3AD203B41FA5}">
                      <a16:colId xmlns:a16="http://schemas.microsoft.com/office/drawing/2014/main" val="35188316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sample_id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incidence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5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69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29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077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8732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02177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 dirty="0">
                <a:solidFill>
                  <a:srgbClr val="EBEBEB"/>
                </a:solidFill>
                <a:latin typeface="Century Gothic"/>
              </a:rPr>
              <a:t>Wide vs Long format data</a:t>
            </a:r>
            <a:endParaRPr lang="en-US" sz="3600" b="0" strike="noStrike" spc="-1" dirty="0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2" name="Picture 5"/>
          <p:cNvPicPr/>
          <p:nvPr/>
        </p:nvPicPr>
        <p:blipFill>
          <a:blip r:embed="rId3"/>
          <a:srcRect l="17658" t="43829" r="66665" b="17362"/>
          <a:stretch/>
        </p:blipFill>
        <p:spPr>
          <a:xfrm>
            <a:off x="3440880" y="3774960"/>
            <a:ext cx="2369880" cy="3300120"/>
          </a:xfrm>
          <a:prstGeom prst="rect">
            <a:avLst/>
          </a:prstGeom>
          <a:ln w="0">
            <a:noFill/>
          </a:ln>
        </p:spPr>
      </p:pic>
      <p:pic>
        <p:nvPicPr>
          <p:cNvPr id="303" name="Picture 6"/>
          <p:cNvPicPr/>
          <p:nvPr/>
        </p:nvPicPr>
        <p:blipFill>
          <a:blip r:embed="rId3"/>
          <a:srcRect l="61920" t="43829" r="17279" b="17362"/>
          <a:stretch/>
        </p:blipFill>
        <p:spPr>
          <a:xfrm>
            <a:off x="5811120" y="3943800"/>
            <a:ext cx="2859120" cy="2999880"/>
          </a:xfrm>
          <a:prstGeom prst="rect">
            <a:avLst/>
          </a:prstGeom>
          <a:ln w="0">
            <a:noFill/>
          </a:ln>
        </p:spPr>
      </p:pic>
      <p:sp>
        <p:nvSpPr>
          <p:cNvPr id="304" name="PlaceHolder 2"/>
          <p:cNvSpPr>
            <a:spLocks noGrp="1"/>
          </p:cNvSpPr>
          <p:nvPr>
            <p:ph idx="4294967295"/>
          </p:nvPr>
        </p:nvSpPr>
        <p:spPr>
          <a:xfrm>
            <a:off x="1154880" y="2529360"/>
            <a:ext cx="9312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I try to set up my data in excel as long format data when I can – good for plotting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However</a:t>
            </a:r>
            <a:r>
              <a:rPr lang="en-GB" sz="1800" spc="-1" dirty="0">
                <a:solidFill>
                  <a:srgbClr val="404040"/>
                </a:solidFill>
                <a:latin typeface="Century Gothic"/>
              </a:rPr>
              <a:t>,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 you can convert between the two using R </a:t>
            </a:r>
            <a:r>
              <a:rPr lang="en-GB" sz="1800" b="0" strike="noStrike" spc="-1" dirty="0">
                <a:solidFill>
                  <a:srgbClr val="404040"/>
                </a:solidFill>
                <a:latin typeface="Wingdings"/>
              </a:rPr>
              <a:t>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strike="noStrike" spc="-1" dirty="0" err="1">
                <a:solidFill>
                  <a:srgbClr val="404040"/>
                </a:solidFill>
                <a:latin typeface="Century Gothic"/>
              </a:rPr>
              <a:t>Pivot_wider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/longer or </a:t>
            </a:r>
            <a:r>
              <a:rPr lang="en-GB" sz="1800" b="0" strike="noStrike" spc="-1" dirty="0" err="1">
                <a:solidFill>
                  <a:srgbClr val="404040"/>
                </a:solidFill>
                <a:latin typeface="Century Gothic"/>
              </a:rPr>
              <a:t>dcast</a:t>
            </a: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/melt or gather/tidy </a:t>
            </a:r>
            <a:r>
              <a:rPr lang="en-GB" sz="1800" b="0" u="sng" strike="noStrike" spc="-1" dirty="0">
                <a:solidFill>
                  <a:srgbClr val="ABABAB"/>
                </a:solidFill>
                <a:uFillTx/>
                <a:latin typeface="Century Gothic"/>
                <a:hlinkClick r:id="rId4"/>
              </a:rPr>
              <a:t>https://ademos.people.uic.edu/Chapter8.html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  <a:buFont typeface="Arial"/>
              <a:buChar char="•"/>
            </a:pPr>
            <a:r>
              <a:rPr lang="en-GB" sz="1800" b="0" u="sng" strike="noStrike" spc="-1" dirty="0">
                <a:solidFill>
                  <a:srgbClr val="ABABAB"/>
                </a:solidFill>
                <a:uFillTx/>
                <a:latin typeface="Century Gothic"/>
                <a:hlinkClick r:id="rId5"/>
              </a:rPr>
              <a:t>http://www.sthda.com/english/wiki/tidyr-crucial-step-reshaping-data-with-r-for-easier-analyses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</a:pP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Explore in R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pic>
        <p:nvPicPr>
          <p:cNvPr id="306" name="Picture 10" descr="Is It Worth It? the Costs and Benefits of Space Exploration"/>
          <p:cNvPicPr/>
          <p:nvPr/>
        </p:nvPicPr>
        <p:blipFill>
          <a:blip r:embed="rId2"/>
          <a:stretch/>
        </p:blipFill>
        <p:spPr>
          <a:xfrm>
            <a:off x="2675880" y="2501640"/>
            <a:ext cx="6548400" cy="3423600"/>
          </a:xfrm>
          <a:prstGeom prst="rect">
            <a:avLst/>
          </a:prstGeom>
          <a:ln w="0">
            <a:noFill/>
          </a:ln>
        </p:spPr>
      </p:pic>
      <p:pic>
        <p:nvPicPr>
          <p:cNvPr id="307" name="Picture 8" descr="R logo.svg"/>
          <p:cNvPicPr/>
          <p:nvPr/>
        </p:nvPicPr>
        <p:blipFill>
          <a:blip r:embed="rId3"/>
          <a:stretch/>
        </p:blipFill>
        <p:spPr>
          <a:xfrm>
            <a:off x="6972480" y="2614320"/>
            <a:ext cx="2063520" cy="1599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 idx="4294967295"/>
          </p:nvPr>
        </p:nvSpPr>
        <p:spPr>
          <a:xfrm>
            <a:off x="1154880" y="973800"/>
            <a:ext cx="8760960" cy="706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GB" sz="3600" b="0" strike="noStrike" spc="-1">
                <a:solidFill>
                  <a:srgbClr val="EBEBEB"/>
                </a:solidFill>
                <a:latin typeface="Century Gothic"/>
              </a:rPr>
              <a:t>Summarising data (1)</a:t>
            </a:r>
            <a:endParaRPr lang="en-US" sz="3600" b="0" strike="noStrike" spc="-1">
              <a:solidFill>
                <a:srgbClr val="000000"/>
              </a:solidFill>
              <a:latin typeface="Century Gothic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idx="4294967295"/>
          </p:nvPr>
        </p:nvSpPr>
        <p:spPr>
          <a:xfrm>
            <a:off x="1154880" y="2603520"/>
            <a:ext cx="9312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In excel we use formulae to summarise data at the end of tables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In R we can also summarise our data, save it as a separate object using (&lt;-)</a:t>
            </a:r>
            <a:endParaRPr lang="en-US" sz="1800" b="0" strike="noStrike" spc="-1" dirty="0">
              <a:solidFill>
                <a:srgbClr val="404040"/>
              </a:solidFill>
              <a:latin typeface="Century Gothic"/>
            </a:endParaRPr>
          </a:p>
          <a:p>
            <a:pPr marL="285750" indent="-285750">
              <a:lnSpc>
                <a:spcPct val="100000"/>
              </a:lnSpc>
              <a:spcBef>
                <a:spcPts val="1001"/>
              </a:spcBef>
              <a:buClr>
                <a:srgbClr val="B31166"/>
              </a:buClr>
              <a:buSzPct val="80000"/>
            </a:pPr>
            <a:r>
              <a:rPr lang="en-GB" sz="1800" b="0" strike="noStrike" spc="-1" dirty="0">
                <a:solidFill>
                  <a:srgbClr val="404040"/>
                </a:solidFill>
                <a:latin typeface="Century Gothic"/>
              </a:rPr>
              <a:t>Or add a new column to the data frame using </a:t>
            </a:r>
            <a:r>
              <a:rPr lang="en-GB" sz="1800" b="0" strike="noStrike" spc="-1" dirty="0" err="1">
                <a:solidFill>
                  <a:srgbClr val="404040"/>
                </a:solidFill>
                <a:latin typeface="Century Gothic"/>
              </a:rPr>
              <a:t>dplyr:mutate</a:t>
            </a:r>
            <a:endParaRPr lang="en-US" sz="1800" b="0" strike="noStrike" spc="-1" dirty="0" err="1">
              <a:solidFill>
                <a:srgbClr val="404040"/>
              </a:solidFill>
              <a:latin typeface="Century Gothic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404040"/>
              </a:solidFill>
              <a:latin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999</Words>
  <Application>Microsoft Office PowerPoint</Application>
  <PresentationFormat>Widescreen</PresentationFormat>
  <Paragraphs>137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Century Gothic</vt:lpstr>
      <vt:lpstr>Symbol</vt:lpstr>
      <vt:lpstr>Times New Roman</vt:lpstr>
      <vt:lpstr>Wingdings</vt:lpstr>
      <vt:lpstr>Wingdings 3</vt:lpstr>
      <vt:lpstr>1_Office Theme</vt:lpstr>
      <vt:lpstr>2_Office Theme</vt:lpstr>
      <vt:lpstr>Introduction to R Pt. 2</vt:lpstr>
      <vt:lpstr>Recap</vt:lpstr>
      <vt:lpstr>Functions</vt:lpstr>
      <vt:lpstr>Explore in R</vt:lpstr>
      <vt:lpstr>Data frame wide format</vt:lpstr>
      <vt:lpstr>Data frame tidy structure (R)</vt:lpstr>
      <vt:lpstr>Wide vs Long format data</vt:lpstr>
      <vt:lpstr>Explore in R</vt:lpstr>
      <vt:lpstr>Summarising data (1)</vt:lpstr>
      <vt:lpstr>Summarise – Find the mean</vt:lpstr>
      <vt:lpstr>Summarize and filter</vt:lpstr>
      <vt:lpstr>Summarise data (2)</vt:lpstr>
      <vt:lpstr>Explore in R</vt:lpstr>
      <vt:lpstr>Tidy data - Mutate new column</vt:lpstr>
      <vt:lpstr>Explore in R</vt:lpstr>
      <vt:lpstr>Plotting - Basics</vt:lpstr>
      <vt:lpstr>Explore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Johnson, Mari</dc:creator>
  <cp:lastModifiedBy>Johnson, Mari</cp:lastModifiedBy>
  <cp:revision>3</cp:revision>
  <dcterms:created xsi:type="dcterms:W3CDTF">2025-06-30T19:18:14Z</dcterms:created>
  <dcterms:modified xsi:type="dcterms:W3CDTF">2025-07-24T06:09:20Z</dcterms:modified>
</cp:coreProperties>
</file>