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2" r:id="rId3"/>
    <p:sldId id="276" r:id="rId4"/>
    <p:sldId id="257" r:id="rId5"/>
    <p:sldId id="284" r:id="rId6"/>
    <p:sldId id="283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290" autoAdjust="0"/>
  </p:normalViewPr>
  <p:slideViewPr>
    <p:cSldViewPr snapToGrid="0">
      <p:cViewPr varScale="1">
        <p:scale>
          <a:sx n="58" d="100"/>
          <a:sy n="58" d="100"/>
        </p:scale>
        <p:origin x="16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6903-961A-47D6-922B-4E6139419F3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177A2-8D60-4D37-91F8-E5EEF26B3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1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Parameters (beta </a:t>
            </a:r>
            <a:r>
              <a:rPr lang="en-GB" dirty="0" err="1"/>
              <a:t>coeficients</a:t>
            </a:r>
            <a:r>
              <a:rPr lang="en-GB" dirty="0"/>
              <a:t>) that best split the data (beta is a parameter)</a:t>
            </a:r>
          </a:p>
          <a:p>
            <a:r>
              <a:rPr lang="en-GB" dirty="0"/>
              <a:t>Tomorrow we will explore these concepts more in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0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In R regression, each predictor (independent variable) must be its own column in the data frame.# This is because </a:t>
            </a:r>
            <a:r>
              <a:rPr lang="en-US" dirty="0" err="1"/>
              <a:t>lm</a:t>
            </a:r>
            <a:r>
              <a:rPr lang="en-US" dirty="0"/>
              <a:t>() (and other modeling functions) expect each column to represent a single numeric variable you can assign a coefficient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5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classical statistical inference (focused on parameter estimation and hypothesis testing), ML is </a:t>
            </a:r>
            <a:r>
              <a:rPr lang="en-US" b="1" dirty="0"/>
              <a:t>primarily concerned with prediction accuracy and generalization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primary goal</a:t>
            </a:r>
            <a:r>
              <a:rPr lang="en-US" dirty="0"/>
              <a:t> is to understand </a:t>
            </a:r>
            <a:r>
              <a:rPr lang="en-US" b="1" dirty="0"/>
              <a:t>how</a:t>
            </a:r>
            <a:r>
              <a:rPr lang="en-US" dirty="0"/>
              <a:t> variables relate to each other.</a:t>
            </a:r>
          </a:p>
          <a:p>
            <a:r>
              <a:rPr lang="en-US" dirty="0"/>
              <a:t>Focus is on </a:t>
            </a:r>
            <a:r>
              <a:rPr lang="en-US" b="1" dirty="0"/>
              <a:t>parameter estimation</a:t>
            </a:r>
            <a:r>
              <a:rPr lang="en-US" dirty="0"/>
              <a:t>:</a:t>
            </a:r>
          </a:p>
          <a:p>
            <a:r>
              <a:rPr lang="en-US" dirty="0"/>
              <a:t>β^1 estimates the effect of x1 on y\hat{\beta}_1 \text{ estimates the effect of } x_1 \text{ on } yβ^​1​ estimates the effect of x1​ on y And on </a:t>
            </a:r>
            <a:r>
              <a:rPr lang="en-US" b="1" dirty="0"/>
              <a:t>testing hypotheses</a:t>
            </a:r>
            <a:r>
              <a:rPr lang="en-US" dirty="0"/>
              <a:t>:</a:t>
            </a:r>
          </a:p>
          <a:p>
            <a:r>
              <a:rPr lang="en-US" dirty="0"/>
              <a:t>Is the relationship statistically significant?</a:t>
            </a:r>
          </a:p>
          <a:p>
            <a:r>
              <a:rPr lang="en-US" dirty="0"/>
              <a:t>What is the </a:t>
            </a:r>
            <a:r>
              <a:rPr lang="en-US" b="1" dirty="0"/>
              <a:t>confidence interval</a:t>
            </a:r>
            <a:r>
              <a:rPr lang="en-US" dirty="0"/>
              <a:t> for β1\beta_1β1​?</a:t>
            </a:r>
          </a:p>
          <a:p>
            <a:r>
              <a:rPr lang="en-US" dirty="0"/>
              <a:t>Are the model assumptions met (e.g., normality, independence, linearity)?</a:t>
            </a:r>
          </a:p>
          <a:p>
            <a:r>
              <a:rPr lang="en-US" b="1" dirty="0"/>
              <a:t>Machine Learning</a:t>
            </a:r>
          </a:p>
          <a:p>
            <a:r>
              <a:rPr lang="en-US" dirty="0"/>
              <a:t>The </a:t>
            </a:r>
            <a:r>
              <a:rPr lang="en-US" b="1" dirty="0"/>
              <a:t>primary goal</a:t>
            </a:r>
            <a:r>
              <a:rPr lang="en-US" dirty="0"/>
              <a:t> is to </a:t>
            </a:r>
            <a:r>
              <a:rPr lang="en-US" b="1" dirty="0"/>
              <a:t>make accurate predictions</a:t>
            </a:r>
            <a:r>
              <a:rPr lang="en-US" dirty="0"/>
              <a:t> on </a:t>
            </a:r>
            <a:r>
              <a:rPr lang="en-US" b="1" dirty="0"/>
              <a:t>new/unseen data</a:t>
            </a:r>
            <a:r>
              <a:rPr lang="en-US" dirty="0"/>
              <a:t>.</a:t>
            </a:r>
          </a:p>
          <a:p>
            <a:r>
              <a:rPr lang="en-US" dirty="0"/>
              <a:t>Focus is on </a:t>
            </a:r>
            <a:r>
              <a:rPr lang="en-US" b="1" dirty="0"/>
              <a:t>minimizing prediction error</a:t>
            </a:r>
            <a:r>
              <a:rPr lang="en-US" dirty="0"/>
              <a:t>, not explaining relationships.</a:t>
            </a:r>
          </a:p>
          <a:p>
            <a:pPr lvl="1"/>
            <a:r>
              <a:rPr lang="en-US" dirty="0"/>
              <a:t>Fit a model f^(X)\hat{f}(X)f^​(X) that generalizes well to new observations</a:t>
            </a:r>
          </a:p>
          <a:p>
            <a:r>
              <a:rPr lang="en-US" dirty="0"/>
              <a:t>Often uses </a:t>
            </a:r>
            <a:r>
              <a:rPr lang="en-US" b="1" dirty="0"/>
              <a:t>flexible models</a:t>
            </a:r>
            <a:r>
              <a:rPr lang="en-US" dirty="0"/>
              <a:t> (e.g., random forests, neural networks) that capture complex interactions and nonlinearity — but </a:t>
            </a:r>
            <a:r>
              <a:rPr lang="en-US" b="1" dirty="0"/>
              <a:t>don’t provide interpretable parameters</a:t>
            </a:r>
            <a:r>
              <a:rPr lang="en-US" dirty="0"/>
              <a:t>.</a:t>
            </a:r>
          </a:p>
          <a:p>
            <a:r>
              <a:rPr lang="en-US" b="1" dirty="0"/>
              <a:t>Examples:</a:t>
            </a:r>
          </a:p>
          <a:p>
            <a:r>
              <a:rPr lang="en-US" dirty="0"/>
              <a:t>“Can we predict whether a patient will be re-hospitalized?”</a:t>
            </a:r>
          </a:p>
          <a:p>
            <a:r>
              <a:rPr lang="en-US" dirty="0"/>
              <a:t>“Can we classify a tumor as malignant or benign based on hundreds of features?”</a:t>
            </a:r>
          </a:p>
          <a:p>
            <a:r>
              <a:rPr lang="en-US" dirty="0"/>
              <a:t>➡️ </a:t>
            </a:r>
            <a:r>
              <a:rPr lang="en-US" b="1" dirty="0"/>
              <a:t>Key outcome</a:t>
            </a:r>
            <a:r>
              <a:rPr lang="en-US" dirty="0"/>
              <a:t>: accuracy, AUC, sensitivity/specificity, generalization performance</a:t>
            </a:r>
          </a:p>
          <a:p>
            <a:endParaRPr lang="en-US" dirty="0"/>
          </a:p>
          <a:p>
            <a:r>
              <a:rPr lang="en-US" dirty="0"/>
              <a:t>So logistic regression as you might have noticed, </a:t>
            </a:r>
            <a:r>
              <a:rPr lang="en-US" dirty="0" err="1"/>
              <a:t>rememeb</a:t>
            </a:r>
            <a:r>
              <a:rPr lang="en-US" dirty="0"/>
              <a:t> that was modelling the probability of a data point being in either 1 or 0 category – that is a form of supervised machine learning</a:t>
            </a:r>
          </a:p>
          <a:p>
            <a:r>
              <a:rPr lang="en-US" dirty="0"/>
              <a:t>Linear regression we could also use our line of best fit to make predictions based on our data </a:t>
            </a:r>
          </a:p>
          <a:p>
            <a:r>
              <a:rPr lang="en-US" dirty="0"/>
              <a:t>So these can be thought of as very simple machine learning methods- but the focus in machine learning changes, we also have a lot more complex methods, parameter tuning that we can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177A2-8D60-4D37-91F8-E5EEF26B32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7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Focus on Supervised Learning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177A2-8D60-4D37-91F8-E5EEF26B32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8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Things to be aware of when developing your machine learning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E177A2-8D60-4D37-91F8-E5EEF26B32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3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6476-68E6-7EA3-CB29-FBDE7AF9B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E8B50-FAB2-B6A9-6E80-DDE87AD2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12031-F160-1935-2C09-4246EADA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1EB-46E8-4010-BAF3-76163E13F0DF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08C48-095F-3D3C-CCE1-67742F68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1C23-4397-5D36-32DA-795A40FF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23AE-7ECD-408A-BD53-17DC5B71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2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9D70-4684-E4CE-1319-8FD48745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336C5-AA41-5E7C-EE12-F0C585D8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8F46-9E72-FF12-15F9-17522534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1EB-46E8-4010-BAF3-76163E13F0DF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899C-1264-B4E2-B1B3-AD9D3585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B473-6C3D-C400-8377-CEF5A242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23AE-7ECD-408A-BD53-17DC5B71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7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C1132-6E14-AD2C-F806-B51A7C0AD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492D3-6F5C-8461-103F-A1880C601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9229-C6EA-C4A5-2269-4B6E3D10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1EB-46E8-4010-BAF3-76163E13F0DF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D68B0-1843-F98D-9C12-854C1A95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1AFB0-FD0E-FE57-43A5-4C928C49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23AE-7ECD-408A-BD53-17DC5B71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6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F1D1-923C-AB0F-A214-3396EFB8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CDD2-636B-AFA9-CBD7-DAF3F2FC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313E-D042-1D6B-BA99-31CAFF77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1EB-46E8-4010-BAF3-76163E13F0DF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9508-9917-A510-6701-804CC400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9599-57B8-F7A7-A4F3-8DE7F1CC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23AE-7ECD-408A-BD53-17DC5B71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5E3B-34AE-0F94-76CC-0630AED5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40F6F-8732-4EE7-47F9-277B8B30B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0D41-8005-582D-BEFC-925C3076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1EB-46E8-4010-BAF3-76163E13F0DF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ABA6-FB00-1E0D-1811-C1BA54F3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C07B-BFB9-E786-CD1D-EA8CA65D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23AE-7ECD-408A-BD53-17DC5B71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8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28DF-CF9D-5E0A-7579-E2EB680C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59EF-13F1-435C-B59E-738EB8DC8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FC94E-510E-867F-2B12-47C9B0980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6D55D-C3DE-0C35-FCF8-916EC4B8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1EB-46E8-4010-BAF3-76163E13F0DF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9D54B-4686-513C-CE3F-10E8F06C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3014-7266-BF64-7AF1-BA004045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23AE-7ECD-408A-BD53-17DC5B71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6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6E67-2689-B4FB-321F-80779528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583F7-0481-9373-3182-0B9BC771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CA276-4A34-7EB8-A57E-8C07F8C8E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5F10-7495-0281-69AD-744B27528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9FE42-43D6-A037-C68C-F726D05D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C8B2E-B2EA-9703-CA6B-7CCFCF88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1EB-46E8-4010-BAF3-76163E13F0DF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A63D0-79AA-C66F-6DCC-479159F9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57036-5A56-15D2-0485-5F1254C8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23AE-7ECD-408A-BD53-17DC5B71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FC29-3F15-5F7C-882A-67A259A2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5AA8F-C42F-0B18-A53A-66119F1D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1EB-46E8-4010-BAF3-76163E13F0DF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188D7-A460-1068-2222-42842658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4A1A2-E2E1-13F5-53A6-02935CE1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23AE-7ECD-408A-BD53-17DC5B71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3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56E88-1316-1F99-3C4F-59ACF100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1EB-46E8-4010-BAF3-76163E13F0DF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999BD-5F31-0795-DE19-91C48DBF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51059-7564-9DA3-37CD-2C284FB4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23AE-7ECD-408A-BD53-17DC5B71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F0A3-D65F-FE30-0CD7-C5AFA785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B446-2253-1674-ACA2-616EC0DC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F193E-071F-307F-B198-C03F6ED3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D5F08-58EC-870B-03F5-D4FEA313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1EB-46E8-4010-BAF3-76163E13F0DF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251A-5DF9-7B48-A07B-FE84E2E1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BEC7E-598E-DCAC-573C-7D91B4BE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23AE-7ECD-408A-BD53-17DC5B71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6D1D-3E87-5DC1-7208-82BACB15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4E503-31C2-88F0-8D94-607256471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73654-CEC6-6DA8-C03D-B729B2038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0953D-43EE-4E9F-0834-E97091D3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D1EB-46E8-4010-BAF3-76163E13F0DF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D32E5-845F-35AB-77B0-DA72E167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678F-E31A-C742-943C-EC8B0EBF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23AE-7ECD-408A-BD53-17DC5B71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6DC31-94F1-2503-9FC0-4421FF33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8157D-2C17-8FAB-61C7-9344FF6C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E2454-9E36-AA71-7BF1-DC3FE646D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DD1EB-46E8-4010-BAF3-76163E13F0DF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34B4-D7D3-10D1-44C2-E311D74D5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F2A4A-B293-D9DA-0CB2-C922B1A16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123AE-7ECD-408A-BD53-17DC5B712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7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D84B-7035-2C9C-8AC1-2813D0E7D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Regression in 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F21B-3930-7FA7-28B5-BDB6D2F58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0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10C8-9029-5917-7AEB-EDBD80EE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CARET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2D70-7582-720E-871F-C3B121F8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</a:t>
            </a:r>
            <a:r>
              <a:rPr lang="en-US" dirty="0"/>
              <a:t>lassification </a:t>
            </a:r>
            <a:r>
              <a:rPr lang="en-US" b="1" dirty="0"/>
              <a:t>A</a:t>
            </a:r>
            <a:r>
              <a:rPr lang="en-US" dirty="0"/>
              <a:t>nd </a:t>
            </a:r>
            <a:r>
              <a:rPr lang="en-US" b="1" dirty="0"/>
              <a:t>R</a:t>
            </a:r>
            <a:r>
              <a:rPr lang="en-US" dirty="0"/>
              <a:t>egression </a:t>
            </a:r>
            <a:r>
              <a:rPr lang="en-US" b="1" dirty="0"/>
              <a:t>T</a:t>
            </a:r>
            <a:r>
              <a:rPr lang="en-US" dirty="0"/>
              <a:t>raining (CARET) package provides a unified framework for building and evaluating machine learning models in R</a:t>
            </a:r>
          </a:p>
          <a:p>
            <a:r>
              <a:rPr lang="en-US" dirty="0"/>
              <a:t>Simplifies the model development workflow: data preprocessing, model training, resampling, hyperparameter tuning, and evaluation—all in one place.</a:t>
            </a:r>
          </a:p>
        </p:txBody>
      </p:sp>
    </p:spTree>
    <p:extLst>
      <p:ext uri="{BB962C8B-B14F-4D97-AF65-F5344CB8AC3E}">
        <p14:creationId xmlns:p14="http://schemas.microsoft.com/office/powerpoint/2010/main" val="75070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AFEC-1D54-30B2-C045-39229C3E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Refresh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AC14-A0FC-4968-D0B8-F78FD6924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68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🔹 Linear Regression</a:t>
            </a:r>
          </a:p>
          <a:p>
            <a:r>
              <a:rPr lang="en-US" dirty="0"/>
              <a:t>Predicts </a:t>
            </a:r>
            <a:r>
              <a:rPr lang="en-US" b="1" dirty="0"/>
              <a:t>continuous outcomes</a:t>
            </a:r>
            <a:r>
              <a:rPr lang="en-US" dirty="0"/>
              <a:t> (e.g., Number of Typhoid Deaths)</a:t>
            </a:r>
          </a:p>
          <a:p>
            <a:r>
              <a:rPr lang="en-US" dirty="0"/>
              <a:t>Fits a </a:t>
            </a:r>
            <a:r>
              <a:rPr lang="en-US" b="1" dirty="0"/>
              <a:t>straight line</a:t>
            </a:r>
            <a:r>
              <a:rPr lang="en-US" dirty="0"/>
              <a:t> to minimize </a:t>
            </a:r>
            <a:r>
              <a:rPr lang="en-US" b="1" dirty="0"/>
              <a:t>squared residuals</a:t>
            </a:r>
            <a:endParaRPr lang="en-US" dirty="0"/>
          </a:p>
          <a:p>
            <a:r>
              <a:rPr lang="en-US" dirty="0"/>
              <a:t>Assumes linearity, normality of residuals, and constant variance</a:t>
            </a:r>
          </a:p>
          <a:p>
            <a:pPr marL="0" indent="0">
              <a:buNone/>
            </a:pPr>
            <a:r>
              <a:rPr lang="en-US" b="1" dirty="0"/>
              <a:t>🔹 Logistic Regression</a:t>
            </a:r>
          </a:p>
          <a:p>
            <a:r>
              <a:rPr lang="en-US" dirty="0"/>
              <a:t>Predicts </a:t>
            </a:r>
            <a:r>
              <a:rPr lang="en-US" b="1" dirty="0"/>
              <a:t>probability of binary outcomes</a:t>
            </a:r>
            <a:r>
              <a:rPr lang="en-US" dirty="0"/>
              <a:t> (e.g., disease/no disease)</a:t>
            </a:r>
          </a:p>
          <a:p>
            <a:r>
              <a:rPr lang="en-US" dirty="0"/>
              <a:t>Uses the </a:t>
            </a:r>
            <a:r>
              <a:rPr lang="en-US" b="1" dirty="0"/>
              <a:t>logit function</a:t>
            </a:r>
            <a:r>
              <a:rPr lang="en-US" dirty="0"/>
              <a:t> to model </a:t>
            </a:r>
            <a:r>
              <a:rPr lang="en-US" b="1" dirty="0"/>
              <a:t>log-odds</a:t>
            </a:r>
            <a:endParaRPr lang="en-US" dirty="0"/>
          </a:p>
          <a:p>
            <a:r>
              <a:rPr lang="en-US" dirty="0"/>
              <a:t>Estimates parameters via </a:t>
            </a:r>
            <a:r>
              <a:rPr lang="en-US" b="1" dirty="0"/>
              <a:t>Maximum Likelihood Estimation (MLE)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2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AE44-BA45-612D-AA94-90EE0AF6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Regression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A602-8C03-33CC-66B4-FE1FAE5BC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GB" dirty="0"/>
              <a:t>Download Data</a:t>
            </a:r>
          </a:p>
          <a:p>
            <a:pPr marL="514350" indent="-514350">
              <a:buAutoNum type="arabicParenR"/>
            </a:pPr>
            <a:r>
              <a:rPr lang="en-GB" dirty="0"/>
              <a:t>Tidy and Join New Data</a:t>
            </a:r>
          </a:p>
          <a:p>
            <a:pPr marL="514350" indent="-514350">
              <a:buAutoNum type="arabicParenR"/>
            </a:pPr>
            <a:r>
              <a:rPr lang="en-GB" dirty="0"/>
              <a:t>Explore the data graphically</a:t>
            </a:r>
          </a:p>
          <a:p>
            <a:pPr marL="514350" indent="-514350">
              <a:buAutoNum type="arabicParenR"/>
            </a:pPr>
            <a:r>
              <a:rPr lang="en-GB" dirty="0"/>
              <a:t>Select variables of interest</a:t>
            </a:r>
          </a:p>
          <a:p>
            <a:pPr marL="514350" indent="-514350">
              <a:buAutoNum type="arabicParenR"/>
            </a:pPr>
            <a:r>
              <a:rPr lang="en-GB" dirty="0"/>
              <a:t>Reshape data (long –&gt; wide)</a:t>
            </a:r>
          </a:p>
          <a:p>
            <a:pPr marL="514350" indent="-514350">
              <a:buAutoNum type="arabicParenR"/>
            </a:pPr>
            <a:r>
              <a:rPr lang="en-GB" dirty="0"/>
              <a:t>Run Regression Model</a:t>
            </a:r>
          </a:p>
          <a:p>
            <a:pPr marL="514350" indent="-514350">
              <a:buAutoNum type="arabicParenR"/>
            </a:pPr>
            <a:r>
              <a:rPr lang="en-GB" dirty="0"/>
              <a:t>Evaluate Regression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9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ings You Didn't Know About Xena">
            <a:extLst>
              <a:ext uri="{FF2B5EF4-FFF2-40B4-BE49-F238E27FC236}">
                <a16:creationId xmlns:a16="http://schemas.microsoft.com/office/drawing/2014/main" id="{EB5AF0C8-83B7-F0A6-F04A-550C1D254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"/>
          <a:stretch>
            <a:fillRect/>
          </a:stretch>
        </p:blipFill>
        <p:spPr bwMode="auto">
          <a:xfrm>
            <a:off x="838200" y="704765"/>
            <a:ext cx="10628376" cy="54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BAE159-440C-331B-0D26-5E9B85DD303B}"/>
              </a:ext>
            </a:extLst>
          </p:cNvPr>
          <p:cNvSpPr txBox="1">
            <a:spLocks/>
          </p:cNvSpPr>
          <p:nvPr/>
        </p:nvSpPr>
        <p:spPr bwMode="gray">
          <a:xfrm>
            <a:off x="1253486" y="-678415"/>
            <a:ext cx="2921464" cy="3281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>
                <a:solidFill>
                  <a:srgbClr val="002060"/>
                </a:solidFill>
              </a:rPr>
              <a:t>Explore in R</a:t>
            </a:r>
          </a:p>
        </p:txBody>
      </p:sp>
    </p:spTree>
    <p:extLst>
      <p:ext uri="{BB962C8B-B14F-4D97-AF65-F5344CB8AC3E}">
        <p14:creationId xmlns:p14="http://schemas.microsoft.com/office/powerpoint/2010/main" val="94348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CAA6C-F804-FCC1-AAC4-73E48361A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5DAD-6785-BD6F-E814-019683F50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in 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21A17-EC82-BAD7-ED21-871DFBE0C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7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C34F-0178-F4E3-06D1-F5AC10FB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4926-3B02-B56E-830A-CCD1DA36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4891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Machine Learning, like regression, are a set of methods which can be used to help predict outcomes (y), based on known variables (x)</a:t>
            </a:r>
          </a:p>
          <a:p>
            <a:r>
              <a:rPr lang="en-GB" dirty="0"/>
              <a:t>Uses data driven algorithms to minimize prediction error and improve accuracy of prediction or classification</a:t>
            </a:r>
          </a:p>
          <a:p>
            <a:r>
              <a:rPr lang="en-GB" dirty="0"/>
              <a:t>It does this by learning or generalizing from training data, to apply the predictive model to new test data</a:t>
            </a:r>
          </a:p>
          <a:p>
            <a:endParaRPr lang="en-GB" dirty="0"/>
          </a:p>
          <a:p>
            <a:r>
              <a:rPr lang="en-US" dirty="0"/>
              <a:t>Used for:</a:t>
            </a:r>
          </a:p>
          <a:p>
            <a:r>
              <a:rPr lang="en-US" dirty="0"/>
              <a:t>Predicting outcomes (e.g., disease risk or severity)</a:t>
            </a:r>
          </a:p>
          <a:p>
            <a:r>
              <a:rPr lang="en-US" dirty="0"/>
              <a:t>Classifying objects (e.g., disease/no disease)</a:t>
            </a:r>
          </a:p>
          <a:p>
            <a:r>
              <a:rPr lang="en-US" dirty="0"/>
              <a:t>Detecting patterns (e.g., in images (single cell sequencing) or text)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6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7028-D1F3-9499-157B-317B8CF5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Machine Learning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96CF6F-5C91-0F25-523A-1DF4ECF707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61777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Supervised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(what we've done so far!)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 data with known outcomes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Goal: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classify</a:t>
            </a:r>
            <a:endParaRPr lang="en-US" altLang="en-US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Examples: Linear/logistic regression, random forest, neural networks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Unsupervised Learning</a:t>
            </a:r>
            <a:endParaRPr lang="en-US" altLang="en-US" sz="24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 data without labels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Goal: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Find structure or patterns</a:t>
            </a:r>
            <a:endParaRPr lang="en-US" altLang="en-US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Examples: Clustering (e.g., k-means), dimensionality reduction (e.g., PCA)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Reinforcement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(advanced)</a:t>
            </a:r>
            <a:endParaRPr lang="en-US" altLang="en-US" sz="24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Learns by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trial and 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maximize reward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Common in robotics and game 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2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DEAC-BF7F-32A7-CDA6-162CB89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Workflow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3F9694-427F-F8C2-E287-A68D07AC9B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77107"/>
            <a:ext cx="93394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 the problem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(classification, regression, etc.)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Collect and prepare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(cleaning, encoding, splitting)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 the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part of the data (training set)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Validate/test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separate data (test set)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performance (e.g., accuracy, AUC, RMSE)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Tune and improve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model (e.g., hyperparameters)</a:t>
            </a:r>
          </a:p>
        </p:txBody>
      </p:sp>
    </p:spTree>
    <p:extLst>
      <p:ext uri="{BB962C8B-B14F-4D97-AF65-F5344CB8AC3E}">
        <p14:creationId xmlns:p14="http://schemas.microsoft.com/office/powerpoint/2010/main" val="296755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DF2F-6869-CBB6-6BDC-9C230AB0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Concepts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6FA01E-E048-B4AF-0262-3E24F20AE6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83" y="1874728"/>
            <a:ext cx="10515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vs.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data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Overfitting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Model memorizes training data but fails on new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Underfitting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Model is too simple to capture real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Bias-variance tradeoff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Cross-validation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way to better estimate model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Feature engineering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How you represent input variables can strongly influence performance</a:t>
            </a:r>
          </a:p>
        </p:txBody>
      </p:sp>
    </p:spTree>
    <p:extLst>
      <p:ext uri="{BB962C8B-B14F-4D97-AF65-F5344CB8AC3E}">
        <p14:creationId xmlns:p14="http://schemas.microsoft.com/office/powerpoint/2010/main" val="379580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918</Words>
  <Application>Microsoft Office PowerPoint</Application>
  <PresentationFormat>Widescreen</PresentationFormat>
  <Paragraphs>91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Regression in R</vt:lpstr>
      <vt:lpstr>Refresh</vt:lpstr>
      <vt:lpstr>Running Regression in R</vt:lpstr>
      <vt:lpstr>PowerPoint Presentation</vt:lpstr>
      <vt:lpstr>Machine Learning in R</vt:lpstr>
      <vt:lpstr>What is machine learning</vt:lpstr>
      <vt:lpstr>Types of Machine Learning</vt:lpstr>
      <vt:lpstr>Machine Learning Workflow</vt:lpstr>
      <vt:lpstr>Key Concepts</vt:lpstr>
      <vt:lpstr>CARET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Johnson, Mari</dc:creator>
  <cp:lastModifiedBy>Johnson, Mari</cp:lastModifiedBy>
  <cp:revision>1</cp:revision>
  <dcterms:created xsi:type="dcterms:W3CDTF">2025-07-22T23:49:55Z</dcterms:created>
  <dcterms:modified xsi:type="dcterms:W3CDTF">2025-07-23T17:03:26Z</dcterms:modified>
</cp:coreProperties>
</file>