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0" r:id="rId5"/>
    <p:sldId id="259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B5E6-B901-72F4-7A0E-4EABEB3BB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E731C-3903-9540-760B-A04A7CA55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7CED7-8F29-CE57-C646-86AE8A12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7C10A-518F-22B2-425D-5AC2E221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19F8C-A970-6CE7-2201-C289010C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73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8B65-656A-932E-9099-EEB92C3C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67F1D-7BE0-C147-5DC4-5BF927958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06EF7-6413-ED09-D1EC-A451DD98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200D-1A92-751F-AE99-F5AB334C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3FB68-1B8E-AF03-7791-6B0E1D80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0B52DC-0321-71F4-CBD5-6DDF7468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14AD5-B7E7-0116-9399-AB1D86D77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ED1C6-2D29-8231-51D6-149F155A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900BE-6E52-01CD-7E7D-98236E5C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B6903-CFBB-8859-F831-B4B2F7F9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5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DE5E-A3CB-F40B-45AD-A8683858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7A56-EDAA-E3A3-F5AD-947FF4C6F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519B9-D12F-D7EA-86B0-E387BE49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8CF3-4697-FDA9-564F-0A052B84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C64C-5A95-35CF-2B8C-A26586A0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39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4B52-49D2-79E8-A5C3-02C03A99B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CCE0C-06E1-5E86-44AF-A814B1000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B4C78-DBA8-F2D0-10FF-BF79B52B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B055-3F89-7219-9FF4-649AB9B6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3CE2-2F8D-A025-54DD-87918813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1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ECF4-BFE2-7B9C-EF90-DD56FF61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59676-39B8-9DFA-D42C-35E0290DD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285A3-D0E0-B407-1187-8EF5BADBF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C0B24-4DF5-74BF-C79A-A76DB458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8341-05C7-4447-F65B-331267E1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B79F-7FCF-C610-F7F7-45CC3BCA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7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91D8-97B0-2F25-4628-8F334F20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56EBD-2AA1-BAFD-9075-09EDDF434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59A8D-48C7-C0BB-2A50-990CCA9BB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83E632-6395-E90F-9D05-5DF460430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FB1411-3C93-2B62-2B09-448FBFEE8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7461CF-9BBC-4EBD-D95B-BA5FC1CF5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FAF0C-FA71-9178-A3F3-1CFA13B2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D058C-CD50-8FE6-F4CF-3207D05F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59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8F349-A859-9EE5-AB07-CC81FD21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5340F-C891-9B8E-4861-306F8549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0E2D7-8BDB-2B92-398C-A7EE1899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419B9-C96F-5EA2-ADB2-7E7D5CA5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97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8600B-C32B-5A82-14FB-98730F28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87820-41BE-8A66-D413-D35A2BAF7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232A2-0665-8117-9F68-D69AFC88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38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34CA4-67A1-41CA-A5B4-1BA023ED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BE6E-CD64-0000-5291-2847BED13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42D93-761C-882D-169E-13B37C46E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AE7B9-9A22-795A-9B34-C3A9B48C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E556B-10C5-EC0D-8667-40C29142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2DDB7-F18B-68B2-E58B-DFC80383E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402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93F50-62CB-FFC0-3E59-86F4EC33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47888-A63C-DA0E-F293-B73C67BDA2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49FFE-C888-8821-DB12-FF9CED39F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AE648-6B76-E547-B33C-509254EF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4EFBD-7AF0-4780-A26E-538745E2526B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8C261-FDA9-9DB5-87F4-4735C5FE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7E198-5C83-97E9-E1B7-FE1A6F18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30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DB882-5479-4331-A5AA-6872E62A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AACE2-1588-F7A4-B912-83AD83314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A9FA7-ACD7-7592-AB6C-197D09A26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4EFBD-7AF0-4780-A26E-538745E2526B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1C1C1-D412-D650-E114-7EE75BAD1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C0577-5D23-4DC3-A12D-D21B9D8BF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AEB70-AE7D-4278-AC8A-ECE9197E2D8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4B2A4-728B-D37F-B041-A4A56DFE8FE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933250" y="6672580"/>
            <a:ext cx="347662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956064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5D6E9-348A-6EBB-1D1A-FD51D4392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3600" dirty="0"/>
              <a:t>Research Paper Review</a:t>
            </a:r>
            <a:br>
              <a:rPr lang="en-US" sz="6600" dirty="0"/>
            </a:br>
            <a:r>
              <a:rPr lang="en-US" sz="2400" dirty="0"/>
              <a:t>1. Communication-Efficient Massive UAV Online Path Control: Federated Learning Meets Mean-Field Game Theory.</a:t>
            </a:r>
            <a:br>
              <a:rPr lang="en-US" sz="2400" dirty="0"/>
            </a:br>
            <a:r>
              <a:rPr lang="en-US" sz="2400" dirty="0"/>
              <a:t>2. Distributed Federated Learning for </a:t>
            </a:r>
            <a:r>
              <a:rPr lang="en-US" sz="2400" i="1" dirty="0"/>
              <a:t>Ultra-Reliable Low Latency</a:t>
            </a:r>
            <a:r>
              <a:rPr lang="en-US" sz="2400" dirty="0"/>
              <a:t> vehicular communication</a:t>
            </a:r>
            <a:br>
              <a:rPr lang="en-US" sz="2400" dirty="0"/>
            </a:br>
            <a:r>
              <a:rPr lang="en-US" sz="2400" dirty="0"/>
              <a:t>3. A V2X-based Privacy Preserving Federated Measuring and Learning System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F9807-DCE6-33F2-4848-68016A38D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CW27CY25</a:t>
            </a:r>
            <a:endParaRPr lang="en-IN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2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371A-B8E4-F0CB-41D5-155AF12F0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725"/>
            <a:ext cx="11221720" cy="1199515"/>
          </a:xfrm>
        </p:spPr>
        <p:txBody>
          <a:bodyPr>
            <a:normAutofit/>
          </a:bodyPr>
          <a:lstStyle/>
          <a:p>
            <a:r>
              <a:rPr lang="en-US" sz="3000" dirty="0"/>
              <a:t>Paper-1: Communication-Efficient Massive UAV Online Path Control: Federated Learning Meets Mean-Field Game Theory (MFG)</a:t>
            </a:r>
            <a:endParaRPr lang="en-IN" sz="3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1135D3-B32C-7507-6671-5C422C77D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54600" cy="46666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u="sng" dirty="0"/>
              <a:t>Problem:</a:t>
            </a:r>
          </a:p>
          <a:p>
            <a:r>
              <a:rPr lang="en-US" sz="1600" dirty="0"/>
              <a:t>In this paper, To solve the following issues when massive of UAVs from source to destination in a windy environment.</a:t>
            </a:r>
          </a:p>
          <a:p>
            <a:pPr lvl="1"/>
            <a:r>
              <a:rPr lang="en-US" sz="1600" dirty="0"/>
              <a:t>To minimize UAVs travel time</a:t>
            </a:r>
          </a:p>
          <a:p>
            <a:pPr lvl="1"/>
            <a:r>
              <a:rPr lang="en-US" sz="1600" dirty="0"/>
              <a:t>To minimize motion energy </a:t>
            </a:r>
          </a:p>
          <a:p>
            <a:pPr lvl="1"/>
            <a:r>
              <a:rPr lang="en-US" sz="1600" dirty="0"/>
              <a:t>To avoid UAVs collision</a:t>
            </a:r>
          </a:p>
          <a:p>
            <a:pPr lvl="1"/>
            <a:endParaRPr lang="en-US" sz="1200" dirty="0"/>
          </a:p>
          <a:p>
            <a:pPr marL="0" indent="0">
              <a:buNone/>
            </a:pPr>
            <a:r>
              <a:rPr lang="en-US" sz="1600" b="1" u="sng" dirty="0"/>
              <a:t>Solution/Implementation:</a:t>
            </a:r>
          </a:p>
          <a:p>
            <a:r>
              <a:rPr lang="en-US" sz="1600" dirty="0"/>
              <a:t>There are 2 ways to solve the problem </a:t>
            </a:r>
          </a:p>
          <a:p>
            <a:pPr lvl="1"/>
            <a:r>
              <a:rPr lang="en-US" sz="1600" dirty="0"/>
              <a:t>Mean Field Game (MFG) theory  framework consist NN based </a:t>
            </a:r>
            <a:r>
              <a:rPr lang="en-IN" sz="1600" dirty="0"/>
              <a:t>Hamilton-Jacobi-Bellman (HJB) and Fokker-Planck-Kolmogorov (FPK) equations</a:t>
            </a:r>
          </a:p>
          <a:p>
            <a:pPr lvl="1"/>
            <a:r>
              <a:rPr lang="en-IN" sz="1600" dirty="0"/>
              <a:t>Federated Learning based MFG, this approach ensures data privacy . FL-MFG based UAVs shares only local models instead share states of the UAVs.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IN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549C75-8CD0-3DAB-B84C-D405FE207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441" y="1412240"/>
            <a:ext cx="4856480" cy="245723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8787ED-31C2-2347-8659-4E4FDF630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108964"/>
              </p:ext>
            </p:extLst>
          </p:nvPr>
        </p:nvGraphicFramePr>
        <p:xfrm>
          <a:off x="5892800" y="4421232"/>
          <a:ext cx="6096000" cy="2272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305146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196032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83418310"/>
                    </a:ext>
                  </a:extLst>
                </a:gridCol>
              </a:tblGrid>
              <a:tr h="443889">
                <a:tc>
                  <a:txBody>
                    <a:bodyPr/>
                    <a:lstStyle/>
                    <a:p>
                      <a:r>
                        <a:rPr lang="en-US" sz="1200" dirty="0"/>
                        <a:t>HJB Control Algorithm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MFG Control Algorithm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FL MFG Control Algorithm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976872"/>
                  </a:ext>
                </a:extLst>
              </a:tr>
              <a:tr h="621444">
                <a:tc gridSpan="2">
                  <a:txBody>
                    <a:bodyPr/>
                    <a:lstStyle/>
                    <a:p>
                      <a:r>
                        <a:rPr lang="en-US" sz="1200" dirty="0"/>
                        <a:t>UAVs share state (acceleration, Velocity, Location) and each UAVs are uses NN (HJB &amp; MPK) algorithm to calculate optimal actions. </a:t>
                      </a:r>
                      <a:endParaRPr lang="en-IN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Leaders UAVs shares the model to the Swam UAVs and vice-versa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91936"/>
                  </a:ext>
                </a:extLst>
              </a:tr>
              <a:tr h="1158711">
                <a:tc gridSpan="2"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Communication cost is very high due to share the states (larger size samples) of the UAVs each other.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Data privacy is the biggest concerns</a:t>
                      </a:r>
                      <a:endParaRPr lang="en-IN" sz="12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It reduces the communication cost due to share models (less in size).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Make sure data privacy 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9644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992024-840A-C77F-E837-62BAD9692A30}"/>
              </a:ext>
            </a:extLst>
          </p:cNvPr>
          <p:cNvSpPr txBox="1"/>
          <p:nvPr/>
        </p:nvSpPr>
        <p:spPr>
          <a:xfrm>
            <a:off x="5961381" y="4061466"/>
            <a:ext cx="5054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u="sng" dirty="0"/>
              <a:t>Solution/Implementation -  Algorithm: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131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5E6B1-1C88-D871-C364-76B801A9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144"/>
            <a:ext cx="10684764" cy="1060237"/>
          </a:xfrm>
        </p:spPr>
        <p:txBody>
          <a:bodyPr>
            <a:normAutofit/>
          </a:bodyPr>
          <a:lstStyle/>
          <a:p>
            <a:r>
              <a:rPr lang="en-US" sz="3000" dirty="0"/>
              <a:t>Paper : 2 – Distributed Federated Learning for </a:t>
            </a:r>
            <a:r>
              <a:rPr lang="en-US" sz="3000" i="1" dirty="0"/>
              <a:t>Ultra-Reliable Low Latency</a:t>
            </a:r>
            <a:r>
              <a:rPr lang="en-US" sz="3000" dirty="0"/>
              <a:t> vehicular communication</a:t>
            </a:r>
            <a:endParaRPr lang="en-IN" sz="30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1B49-31C9-ACFF-4C81-252F0C6B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u="sng" dirty="0"/>
              <a:t>Problem:</a:t>
            </a:r>
          </a:p>
          <a:p>
            <a:pPr marL="0" indent="0">
              <a:buNone/>
            </a:pPr>
            <a:r>
              <a:rPr lang="en-US" sz="1600" dirty="0"/>
              <a:t>“The Joint Power and Resource Allocation (JPRA) for ultra-reliable low latency communication in vehicular network”</a:t>
            </a:r>
          </a:p>
          <a:p>
            <a:r>
              <a:rPr lang="en-US" sz="1600" dirty="0"/>
              <a:t>“Vehicle took lots of transmission power consumption to communicate each other due to high latency and not reliable”</a:t>
            </a:r>
          </a:p>
          <a:p>
            <a:r>
              <a:rPr lang="en-US" sz="1600" dirty="0"/>
              <a:t>High latency – long delay to send/transmit the message/payload from vehicle to vehicle and it resultant to missing the critical\extreme events are collision, blind spot in autonomous vehicle.</a:t>
            </a:r>
            <a:endParaRPr lang="en-US" sz="1600" u="sng" dirty="0"/>
          </a:p>
          <a:p>
            <a:pPr marL="0" indent="0">
              <a:buNone/>
            </a:pPr>
            <a:r>
              <a:rPr lang="en-US" sz="1600" b="1" u="sng" dirty="0"/>
              <a:t>Solution / implementation: </a:t>
            </a:r>
          </a:p>
          <a:p>
            <a:r>
              <a:rPr lang="en-US" sz="1600" dirty="0"/>
              <a:t>Extreme Value theory – analyze and extreme the queue length value with predefined threshold queue length. </a:t>
            </a:r>
          </a:p>
          <a:p>
            <a:r>
              <a:rPr lang="en-US" sz="1600" dirty="0"/>
              <a:t>To learn the extreme event, samples are IID over vehicles, a noval distributed approach based on FL  is proposed to estimate the tail distribution of the queue length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177675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40984-3944-F5A9-DAF7-8044F66D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900"/>
              <a:t>Centralized Learning Algorithm (CEN)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9E87C-93BA-9F82-1EB3-215E54945997}"/>
              </a:ext>
            </a:extLst>
          </p:cNvPr>
          <p:cNvSpPr txBox="1"/>
          <p:nvPr/>
        </p:nvSpPr>
        <p:spPr>
          <a:xfrm>
            <a:off x="1100736" y="2508105"/>
            <a:ext cx="470934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All vehicles are continuously  uploading the queue length samples to RSU.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number of vehicles increases, the sample size grows and so the vehicle access to the RSU causing congestion resulting in increased network latency.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RSU Side: </a:t>
            </a:r>
            <a:r>
              <a:rPr lang="en-US" sz="1600" dirty="0"/>
              <a:t>Machine Learning Model Algorithm. using Maximum Likelygood Estimation and stochastic variance reduced gradient descent to find the optimal GPD parameters.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RSU share the GPD parameters to all vehicles.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86996-EE05-FC18-9395-7CBB62C0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8" r="-3" b="2828"/>
          <a:stretch>
            <a:fillRect/>
          </a:stretch>
        </p:blipFill>
        <p:spPr>
          <a:xfrm>
            <a:off x="6538366" y="1383738"/>
            <a:ext cx="4929098" cy="475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7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2C59-3A6C-4E83-F0A0-563D018E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294005"/>
            <a:ext cx="9880600" cy="1148715"/>
          </a:xfrm>
        </p:spPr>
        <p:txBody>
          <a:bodyPr>
            <a:normAutofit/>
          </a:bodyPr>
          <a:lstStyle/>
          <a:p>
            <a:r>
              <a:rPr lang="en-US" sz="2600" dirty="0"/>
              <a:t>Synchronization / Asynchronization FL Algorithm</a:t>
            </a:r>
            <a:endParaRPr lang="en-IN" sz="26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47E1B52-F2AA-225B-DAF1-45988B23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" y="1426816"/>
            <a:ext cx="5237350" cy="400436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EC24206-3FE8-A3B3-012C-A066EE23BFCE}"/>
              </a:ext>
            </a:extLst>
          </p:cNvPr>
          <p:cNvSpPr txBox="1"/>
          <p:nvPr/>
        </p:nvSpPr>
        <p:spPr>
          <a:xfrm>
            <a:off x="6004560" y="1554480"/>
            <a:ext cx="60147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Sync-FL 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In synchronous approach, the predefine time interval all the vehicles share the trained local models(many epochs based on the algorithm)  to the RSU simultaneously.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RSU  do average all vehicle’s local models and obtained the global model. It will be download to all vehicles simultaneously.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simultaneous transmissions to the RSU by all vehicles degrades the Vehicle - RSU data rates and thus, introduces significant delays to ongoing V2V communication.</a:t>
            </a:r>
          </a:p>
          <a:p>
            <a:r>
              <a:rPr lang="en-US" sz="1600" b="1" u="sng" dirty="0"/>
              <a:t>Async-FL: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vehicle must wait until predefined K number of Queue length samples- collected.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Once K number of samples reached in a vehicle, the local model evaluate and share the model to RSU.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RSU, the newly received local model is averaged out with the existing local models of other vehicles, and the updated global model  send to the vehicle.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delay of the upload and download models is very low</a:t>
            </a:r>
          </a:p>
        </p:txBody>
      </p:sp>
    </p:spTree>
    <p:extLst>
      <p:ext uri="{BB962C8B-B14F-4D97-AF65-F5344CB8AC3E}">
        <p14:creationId xmlns:p14="http://schemas.microsoft.com/office/powerpoint/2010/main" val="344901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BD0E-9EB6-1CED-1E42-83832BBC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Results &amp; Future Focus Research </a:t>
            </a:r>
            <a:endParaRPr lang="en-IN" sz="2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108A2-C4DD-5C02-2CA8-BC585B37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z="2800" u="sng" dirty="0"/>
          </a:p>
          <a:p>
            <a:pPr marL="0" indent="0">
              <a:buNone/>
            </a:pPr>
            <a:r>
              <a:rPr lang="en-US" sz="1600" b="1" u="sng" dirty="0"/>
              <a:t>Results</a:t>
            </a:r>
            <a:r>
              <a:rPr lang="en-US" sz="2800" u="sng" dirty="0"/>
              <a:t> </a:t>
            </a:r>
            <a:r>
              <a:rPr lang="en-US" sz="1600" u="sng" dirty="0"/>
              <a:t>:</a:t>
            </a:r>
            <a:r>
              <a:rPr lang="en-US" sz="2800" dirty="0"/>
              <a:t> </a:t>
            </a:r>
          </a:p>
          <a:p>
            <a:r>
              <a:rPr lang="en-US" sz="1600" dirty="0"/>
              <a:t>FL enables the proposed method to estimate the tail distribution of queues with an accuracy that is close to a centralized solution with up to 79 % reductions in the amount of exchanged data. </a:t>
            </a:r>
          </a:p>
          <a:p>
            <a:r>
              <a:rPr lang="en-US" sz="1600" dirty="0"/>
              <a:t>Furthermore, the proposed method yields up to 60% reductions of VUEs with large queue lengths</a:t>
            </a:r>
          </a:p>
          <a:p>
            <a:pPr marL="0" indent="0">
              <a:buNone/>
            </a:pPr>
            <a:r>
              <a:rPr lang="en-US" sz="1600" b="1" u="sng" dirty="0"/>
              <a:t>Future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r>
              <a:rPr lang="en-US" sz="1600" dirty="0"/>
              <a:t>Future extension of this work is to study FL in the presence of non-IID training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71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5E6B1-1C88-D871-C364-76B801A93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0972800" cy="1071521"/>
          </a:xfrm>
        </p:spPr>
        <p:txBody>
          <a:bodyPr anchor="b">
            <a:normAutofit/>
          </a:bodyPr>
          <a:lstStyle/>
          <a:p>
            <a:r>
              <a:rPr lang="en-US" sz="3000" dirty="0"/>
              <a:t>Paper : 3 – A V2X-based Privacy Preserving Federated</a:t>
            </a:r>
            <a:br>
              <a:rPr lang="en-US" sz="3000" dirty="0"/>
            </a:br>
            <a:r>
              <a:rPr lang="en-US" sz="3000" dirty="0"/>
              <a:t>Measuring and Learning System</a:t>
            </a:r>
            <a:endParaRPr lang="en-IN" sz="30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1B49-31C9-ACFF-4C81-252F0C6B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/>
              <a:t>Problem: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In this paper, 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FL measurement – V2V communication </a:t>
            </a:r>
          </a:p>
          <a:p>
            <a:pPr lvl="1">
              <a:lnSpc>
                <a:spcPct val="100000"/>
              </a:lnSpc>
            </a:pPr>
            <a:r>
              <a:rPr lang="en-US" sz="1600" dirty="0"/>
              <a:t>FL Learning  - V2N communication </a:t>
            </a:r>
          </a:p>
          <a:p>
            <a:pPr>
              <a:lnSpc>
                <a:spcPct val="100000"/>
              </a:lnSpc>
            </a:pPr>
            <a:endParaRPr lang="en-US" sz="1600" u="sng" dirty="0"/>
          </a:p>
          <a:p>
            <a:pPr>
              <a:lnSpc>
                <a:spcPct val="100000"/>
              </a:lnSpc>
            </a:pPr>
            <a:r>
              <a:rPr lang="en-US" sz="1600" dirty="0"/>
              <a:t>The ML model in vehicle as well as server and it trains with </a:t>
            </a:r>
            <a:r>
              <a:rPr lang="en-US" sz="1600" b="1" dirty="0"/>
              <a:t>non- IID </a:t>
            </a:r>
            <a:r>
              <a:rPr lang="en-US" sz="1600" dirty="0"/>
              <a:t>data sets (like AV’s real time data) to evaluate the capability of proposed system in terms of performance and Privacy.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Non-IID data can cause performance issues and open the way for privacy threats for the FL system.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The non-IID nature of the data might disclose information about a vehicle’s route revealing the origins and destinations of the passengers. In the case of </a:t>
            </a:r>
            <a:r>
              <a:rPr lang="en-US" sz="1600" b="1" dirty="0"/>
              <a:t>commercial vehicles</a:t>
            </a:r>
            <a:r>
              <a:rPr lang="en-US" sz="1600" dirty="0"/>
              <a:t>, that would mean that the whole supply chain of a company might be exposed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endParaRPr lang="en-US" sz="2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B5284-F2EF-0D2F-9413-3E4496B3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32" r="21059" b="2"/>
          <a:stretch>
            <a:fillRect/>
          </a:stretch>
        </p:blipFill>
        <p:spPr>
          <a:xfrm>
            <a:off x="7487920" y="1898833"/>
            <a:ext cx="4128802" cy="4291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2F653-EC83-7A6B-59E4-7D4184D0687A}"/>
              </a:ext>
            </a:extLst>
          </p:cNvPr>
          <p:cNvSpPr txBox="1"/>
          <p:nvPr/>
        </p:nvSpPr>
        <p:spPr>
          <a:xfrm>
            <a:off x="9646190" y="2866214"/>
            <a:ext cx="1375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FedAvg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566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6A2A-4E4A-96FC-61C4-628B7B57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410" y="428238"/>
            <a:ext cx="4478327" cy="965835"/>
          </a:xfrm>
        </p:spPr>
        <p:txBody>
          <a:bodyPr>
            <a:normAutofit/>
          </a:bodyPr>
          <a:lstStyle/>
          <a:p>
            <a:r>
              <a:rPr lang="en-US" sz="2600" b="1" u="sng" dirty="0"/>
              <a:t>Solution/Implementation:</a:t>
            </a:r>
            <a:endParaRPr lang="en-IN" sz="2600" b="1" u="sng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BB38E48-E40A-06D6-875E-772F28DB12F9}"/>
              </a:ext>
            </a:extLst>
          </p:cNvPr>
          <p:cNvGrpSpPr/>
          <p:nvPr/>
        </p:nvGrpSpPr>
        <p:grpSpPr>
          <a:xfrm>
            <a:off x="5924375" y="660468"/>
            <a:ext cx="5952315" cy="4153272"/>
            <a:chOff x="4757727" y="645553"/>
            <a:chExt cx="7332673" cy="5933265"/>
          </a:xfrm>
        </p:grpSpPr>
        <p:sp>
          <p:nvSpPr>
            <p:cNvPr id="5" name="Thought Bubble: Cloud 4">
              <a:extLst>
                <a:ext uri="{FF2B5EF4-FFF2-40B4-BE49-F238E27FC236}">
                  <a16:creationId xmlns:a16="http://schemas.microsoft.com/office/drawing/2014/main" id="{8B95F7C0-B8FD-A3AE-3734-5A8DA79A540A}"/>
                </a:ext>
              </a:extLst>
            </p:cNvPr>
            <p:cNvSpPr/>
            <p:nvPr/>
          </p:nvSpPr>
          <p:spPr>
            <a:xfrm>
              <a:off x="8023116" y="735237"/>
              <a:ext cx="2126724" cy="1134203"/>
            </a:xfrm>
            <a:prstGeom prst="cloudCallo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FedAvg – FL</a:t>
              </a:r>
            </a:p>
            <a:p>
              <a:pPr algn="ctr"/>
              <a:r>
                <a:rPr lang="en-US" sz="1200" dirty="0"/>
                <a:t>Server</a:t>
              </a:r>
              <a:endParaRPr lang="en-IN" sz="1200" dirty="0"/>
            </a:p>
          </p:txBody>
        </p:sp>
        <p:pic>
          <p:nvPicPr>
            <p:cNvPr id="10" name="Graphic 9" descr="Car outline">
              <a:extLst>
                <a:ext uri="{FF2B5EF4-FFF2-40B4-BE49-F238E27FC236}">
                  <a16:creationId xmlns:a16="http://schemas.microsoft.com/office/drawing/2014/main" id="{48C55DBE-BFA0-860D-237D-60BA41DF8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46532" y="3429000"/>
              <a:ext cx="884912" cy="884912"/>
            </a:xfrm>
            <a:prstGeom prst="rect">
              <a:avLst/>
            </a:prstGeom>
          </p:spPr>
        </p:pic>
        <p:pic>
          <p:nvPicPr>
            <p:cNvPr id="17" name="Graphic 16" descr="Lock outline">
              <a:extLst>
                <a:ext uri="{FF2B5EF4-FFF2-40B4-BE49-F238E27FC236}">
                  <a16:creationId xmlns:a16="http://schemas.microsoft.com/office/drawing/2014/main" id="{9D7D29B3-DFC8-760D-330A-5003A7B0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96800" y="3671981"/>
              <a:ext cx="398950" cy="398950"/>
            </a:xfrm>
            <a:prstGeom prst="rect">
              <a:avLst/>
            </a:prstGeom>
          </p:spPr>
        </p:pic>
        <p:pic>
          <p:nvPicPr>
            <p:cNvPr id="19" name="Graphic 18" descr="Car outline">
              <a:extLst>
                <a:ext uri="{FF2B5EF4-FFF2-40B4-BE49-F238E27FC236}">
                  <a16:creationId xmlns:a16="http://schemas.microsoft.com/office/drawing/2014/main" id="{9D0D6A1C-2D56-6C54-678F-2E645D684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23116" y="3468990"/>
              <a:ext cx="884912" cy="884912"/>
            </a:xfrm>
            <a:prstGeom prst="rect">
              <a:avLst/>
            </a:prstGeom>
          </p:spPr>
        </p:pic>
        <p:pic>
          <p:nvPicPr>
            <p:cNvPr id="20" name="Graphic 19" descr="Car outline">
              <a:extLst>
                <a:ext uri="{FF2B5EF4-FFF2-40B4-BE49-F238E27FC236}">
                  <a16:creationId xmlns:a16="http://schemas.microsoft.com/office/drawing/2014/main" id="{6F6C122D-975B-D973-FAFF-3AB37AB89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82307" y="3386044"/>
              <a:ext cx="884912" cy="884912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7F49C47-33F3-3724-1407-1A034E027567}"/>
                </a:ext>
              </a:extLst>
            </p:cNvPr>
            <p:cNvCxnSpPr>
              <a:cxnSpLocks/>
              <a:stCxn id="20" idx="3"/>
              <a:endCxn id="5" idx="4"/>
            </p:cNvCxnSpPr>
            <p:nvPr/>
          </p:nvCxnSpPr>
          <p:spPr>
            <a:xfrm flipV="1">
              <a:off x="6167219" y="2011215"/>
              <a:ext cx="2476199" cy="1817285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A8FCD95-85C5-1FC6-AE60-B789EFEA4211}"/>
                </a:ext>
              </a:extLst>
            </p:cNvPr>
            <p:cNvCxnSpPr>
              <a:cxnSpLocks/>
              <a:stCxn id="19" idx="3"/>
              <a:endCxn id="5" idx="4"/>
            </p:cNvCxnSpPr>
            <p:nvPr/>
          </p:nvCxnSpPr>
          <p:spPr>
            <a:xfrm flipH="1" flipV="1">
              <a:off x="8643418" y="2011215"/>
              <a:ext cx="264610" cy="190023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0BC5F20-CD52-7621-D8D0-865879A90B62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8710588" y="2011215"/>
              <a:ext cx="2235944" cy="1860241"/>
            </a:xfrm>
            <a:prstGeom prst="straightConnector1">
              <a:avLst/>
            </a:prstGeom>
            <a:ln w="25400">
              <a:prstDash val="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B368BFB-15FD-3D4B-3722-F0F17DD319BD}"/>
                </a:ext>
              </a:extLst>
            </p:cNvPr>
            <p:cNvCxnSpPr>
              <a:cxnSpLocks/>
              <a:stCxn id="19" idx="3"/>
              <a:endCxn id="17" idx="1"/>
            </p:cNvCxnSpPr>
            <p:nvPr/>
          </p:nvCxnSpPr>
          <p:spPr>
            <a:xfrm flipV="1">
              <a:off x="8908028" y="3871456"/>
              <a:ext cx="988772" cy="39990"/>
            </a:xfrm>
            <a:prstGeom prst="straightConnector1">
              <a:avLst/>
            </a:prstGeom>
            <a:ln w="25400">
              <a:prstDash val="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A37072F-C5CF-E8E3-75DC-D94D53A2FC30}"/>
                </a:ext>
              </a:extLst>
            </p:cNvPr>
            <p:cNvCxnSpPr>
              <a:cxnSpLocks/>
              <a:stCxn id="17" idx="3"/>
              <a:endCxn id="10" idx="1"/>
            </p:cNvCxnSpPr>
            <p:nvPr/>
          </p:nvCxnSpPr>
          <p:spPr>
            <a:xfrm>
              <a:off x="10295750" y="3871456"/>
              <a:ext cx="650782" cy="0"/>
            </a:xfrm>
            <a:prstGeom prst="straightConnector1">
              <a:avLst/>
            </a:prstGeom>
            <a:ln w="25400">
              <a:prstDash val="dash"/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53" name="Graphic 52" descr="Lock outline">
              <a:extLst>
                <a:ext uri="{FF2B5EF4-FFF2-40B4-BE49-F238E27FC236}">
                  <a16:creationId xmlns:a16="http://schemas.microsoft.com/office/drawing/2014/main" id="{CE474FE5-12C3-FFD5-92A9-31695672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2548" y="3650778"/>
              <a:ext cx="398950" cy="398950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CA437F7-770D-F20C-871C-726F4241BCCC}"/>
                </a:ext>
              </a:extLst>
            </p:cNvPr>
            <p:cNvCxnSpPr>
              <a:cxnSpLocks/>
              <a:stCxn id="20" idx="3"/>
              <a:endCxn id="53" idx="1"/>
            </p:cNvCxnSpPr>
            <p:nvPr/>
          </p:nvCxnSpPr>
          <p:spPr>
            <a:xfrm>
              <a:off x="6167219" y="3828500"/>
              <a:ext cx="795329" cy="21753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60F63C3-C17E-B148-60CE-A8E88E57307B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>
              <a:off x="7361498" y="3850253"/>
              <a:ext cx="718529" cy="270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4ED2F50-E2EB-02E3-2CF0-D82836E9ABDD}"/>
                </a:ext>
              </a:extLst>
            </p:cNvPr>
            <p:cNvSpPr txBox="1"/>
            <p:nvPr/>
          </p:nvSpPr>
          <p:spPr>
            <a:xfrm>
              <a:off x="5424118" y="3251150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v1</a:t>
              </a:r>
              <a:endParaRPr lang="en-IN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52C451A-CA82-7255-8E79-935AE45F165F}"/>
                </a:ext>
              </a:extLst>
            </p:cNvPr>
            <p:cNvSpPr txBox="1"/>
            <p:nvPr/>
          </p:nvSpPr>
          <p:spPr>
            <a:xfrm>
              <a:off x="8181275" y="3385873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v2</a:t>
              </a:r>
              <a:endParaRPr lang="en-IN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BE2AF0F-109F-960F-0A43-B939BBC9E15E}"/>
                </a:ext>
              </a:extLst>
            </p:cNvPr>
            <p:cNvSpPr txBox="1"/>
            <p:nvPr/>
          </p:nvSpPr>
          <p:spPr>
            <a:xfrm>
              <a:off x="11013702" y="334213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v10</a:t>
              </a:r>
              <a:endParaRPr lang="en-IN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AB60274-9AAB-00A5-248B-9C93EE59CE8D}"/>
                </a:ext>
              </a:extLst>
            </p:cNvPr>
            <p:cNvSpPr/>
            <p:nvPr/>
          </p:nvSpPr>
          <p:spPr>
            <a:xfrm>
              <a:off x="4757727" y="5447505"/>
              <a:ext cx="7332673" cy="764943"/>
            </a:xfrm>
            <a:prstGeom prst="rect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52410 – Samples</a:t>
              </a:r>
            </a:p>
            <a:p>
              <a:pPr algn="ctr"/>
              <a:r>
                <a:rPr lang="en-US" sz="1200" dirty="0"/>
                <a:t>0-9 digits (classification)</a:t>
              </a:r>
            </a:p>
            <a:p>
              <a:pPr algn="ctr"/>
              <a:r>
                <a:rPr lang="en-US" sz="1200" dirty="0"/>
                <a:t>Overrepresentation bit – 50% ( Particular digit – like ‘5’ or ‘7’)</a:t>
              </a:r>
              <a:endParaRPr lang="en-IN" sz="1200" dirty="0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663AE9A-2E51-91AD-C7D6-899068194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5142" y="4185920"/>
              <a:ext cx="0" cy="12615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6E222F0-15AC-188B-33A6-B494457AE14C}"/>
                </a:ext>
              </a:extLst>
            </p:cNvPr>
            <p:cNvCxnSpPr>
              <a:cxnSpLocks/>
              <a:stCxn id="69" idx="0"/>
              <a:endCxn id="107" idx="2"/>
            </p:cNvCxnSpPr>
            <p:nvPr/>
          </p:nvCxnSpPr>
          <p:spPr>
            <a:xfrm flipV="1">
              <a:off x="8424064" y="4313145"/>
              <a:ext cx="34130" cy="11343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0F0BBB1-4B5C-1B9C-46E8-45A9786FE735}"/>
                </a:ext>
              </a:extLst>
            </p:cNvPr>
            <p:cNvCxnSpPr>
              <a:cxnSpLocks/>
              <a:endCxn id="108" idx="2"/>
            </p:cNvCxnSpPr>
            <p:nvPr/>
          </p:nvCxnSpPr>
          <p:spPr>
            <a:xfrm flipH="1" flipV="1">
              <a:off x="11416326" y="4242389"/>
              <a:ext cx="15098" cy="12051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75F71DC6-44AC-078C-9608-F013161B0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287869" y="3962207"/>
              <a:ext cx="340650" cy="350938"/>
            </a:xfrm>
            <a:prstGeom prst="rect">
              <a:avLst/>
            </a:prstGeom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3941354E-E605-C8DB-134F-BB39A15D9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246001" y="3891451"/>
              <a:ext cx="340650" cy="350938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B87B0980-6A9C-1400-6B9B-8E0DD94BD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23626" y="3827483"/>
              <a:ext cx="340649" cy="350938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C6B14BC7-160A-47C6-C22C-4D2A4CA4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28302" y="2480059"/>
              <a:ext cx="340650" cy="350938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18D85E7D-BCAC-D8A0-306F-82B6BA148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05923" y="2643608"/>
              <a:ext cx="340650" cy="350938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096714FE-D6A8-785A-C433-785C7603F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34743" y="2817461"/>
              <a:ext cx="340650" cy="350938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45CE304C-B70A-C101-558E-8B985804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88858" y="645553"/>
              <a:ext cx="857143" cy="88303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D70646-1A0F-3E3E-57F4-10F8DFA6A1E3}"/>
                </a:ext>
              </a:extLst>
            </p:cNvPr>
            <p:cNvSpPr txBox="1"/>
            <p:nvPr/>
          </p:nvSpPr>
          <p:spPr>
            <a:xfrm>
              <a:off x="7360311" y="6254722"/>
              <a:ext cx="1936018" cy="3240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MNIST data sets</a:t>
              </a:r>
              <a:endParaRPr lang="en-IN" sz="1200" dirty="0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34D7CF9-C311-CE03-B5ED-47A4CFDF910B}"/>
              </a:ext>
            </a:extLst>
          </p:cNvPr>
          <p:cNvSpPr txBox="1"/>
          <p:nvPr/>
        </p:nvSpPr>
        <p:spPr>
          <a:xfrm>
            <a:off x="195447" y="1394073"/>
            <a:ext cx="5459291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FL Server initiates communication round c=3 (e.g.)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FL Clients are  exchange (V2V) the training data sets (MNIST)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FL clients/participant ran exactly 1 epoch (forward &amp; backward propagation) of training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Finally, participant upload the new weight matrix to the server.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FL server aggregates the participant weight matrix and resultant/new global model download to each participant. (This is one communication round . C=1)</a:t>
            </a:r>
          </a:p>
          <a:p>
            <a:endParaRPr lang="en-US" dirty="0"/>
          </a:p>
          <a:p>
            <a:r>
              <a:rPr lang="en-US" sz="2600" b="1" u="sng" dirty="0"/>
              <a:t>Results: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Proposed learning scheme improves the learning performance and, at the same time, mitigates the possible passive eavesdropping attacks against private information in V2X communication systems.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AVs shall incorporate the real-time data exchanged on V2V into their training dataset to make it more independently and identically distributed (</a:t>
            </a:r>
            <a:r>
              <a:rPr lang="en-US" sz="1600" b="1" dirty="0"/>
              <a:t>IID</a:t>
            </a:r>
            <a:r>
              <a:rPr lang="en-US" sz="1600" dirty="0"/>
              <a:t>)</a:t>
            </a:r>
            <a:endParaRPr lang="en-IN" sz="1600" dirty="0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C7A2C738-C3D1-30DE-3C12-73CD8D46D0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1497" y="5000263"/>
            <a:ext cx="5305776" cy="147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41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e753c2c-bb14-4786-921b-97c6a6fc424f}" enabled="1" method="Standard" siteId="{3bd97919-57c3-48d3-9e9a-8e4c01614a8f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1024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Wingdings</vt:lpstr>
      <vt:lpstr>Office Theme</vt:lpstr>
      <vt:lpstr>Research Paper Review 1. Communication-Efficient Massive UAV Online Path Control: Federated Learning Meets Mean-Field Game Theory. 2. Distributed Federated Learning for Ultra-Reliable Low Latency vehicular communication 3. A V2X-based Privacy Preserving Federated Measuring and Learning System</vt:lpstr>
      <vt:lpstr>Paper-1: Communication-Efficient Massive UAV Online Path Control: Federated Learning Meets Mean-Field Game Theory (MFG)</vt:lpstr>
      <vt:lpstr>Paper : 2 – Distributed Federated Learning for Ultra-Reliable Low Latency vehicular communication</vt:lpstr>
      <vt:lpstr>Centralized Learning Algorithm (CEN)</vt:lpstr>
      <vt:lpstr>Synchronization / Asynchronization FL Algorithm</vt:lpstr>
      <vt:lpstr>Results &amp; Future Focus Research </vt:lpstr>
      <vt:lpstr>Paper : 3 – A V2X-based Privacy Preserving Federated Measuring and Learning System</vt:lpstr>
      <vt:lpstr>Solution/Implementation: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Kasi, Marichamy</dc:creator>
  <cp:lastModifiedBy>Kasi, Marichamy</cp:lastModifiedBy>
  <cp:revision>84</cp:revision>
  <dcterms:created xsi:type="dcterms:W3CDTF">2025-08-01T05:26:40Z</dcterms:created>
  <dcterms:modified xsi:type="dcterms:W3CDTF">2025-08-16T05:27:21Z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