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1999" r:id="rId2"/>
    <p:sldId id="2038" r:id="rId3"/>
    <p:sldId id="2036" r:id="rId4"/>
    <p:sldId id="2068" r:id="rId5"/>
    <p:sldId id="2081" r:id="rId6"/>
    <p:sldId id="2004" r:id="rId7"/>
    <p:sldId id="2046" r:id="rId8"/>
    <p:sldId id="2049" r:id="rId9"/>
    <p:sldId id="2047" r:id="rId10"/>
    <p:sldId id="2048" r:id="rId11"/>
    <p:sldId id="2050" r:id="rId12"/>
    <p:sldId id="2051" r:id="rId13"/>
    <p:sldId id="2052" r:id="rId14"/>
    <p:sldId id="2057" r:id="rId15"/>
    <p:sldId id="2053" r:id="rId16"/>
    <p:sldId id="2055" r:id="rId17"/>
    <p:sldId id="2061" r:id="rId18"/>
    <p:sldId id="2056" r:id="rId19"/>
    <p:sldId id="2079" r:id="rId20"/>
    <p:sldId id="2080" r:id="rId21"/>
    <p:sldId id="2062" r:id="rId22"/>
    <p:sldId id="2059" r:id="rId23"/>
    <p:sldId id="2060" r:id="rId24"/>
    <p:sldId id="2069" r:id="rId25"/>
    <p:sldId id="2071" r:id="rId26"/>
    <p:sldId id="2073" r:id="rId27"/>
    <p:sldId id="2074" r:id="rId28"/>
    <p:sldId id="2075" r:id="rId29"/>
    <p:sldId id="2066" r:id="rId30"/>
    <p:sldId id="2078" r:id="rId31"/>
    <p:sldId id="2024" r:id="rId32"/>
    <p:sldId id="2067" r:id="rId3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278" userDrawn="1">
          <p15:clr>
            <a:srgbClr val="A4A3A4"/>
          </p15:clr>
        </p15:guide>
        <p15:guide id="5" pos="1078" userDrawn="1">
          <p15:clr>
            <a:srgbClr val="A4A3A4"/>
          </p15:clr>
        </p15:guide>
        <p15:guide id="7" pos="7678" userDrawn="1">
          <p15:clr>
            <a:srgbClr val="A4A3A4"/>
          </p15:clr>
        </p15:guide>
        <p15:guide id="8" orient="horz" pos="5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cmAuthor id="2" name="Microsoft Office User"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72A5"/>
    <a:srgbClr val="FFDC00"/>
    <a:srgbClr val="96D1FE"/>
    <a:srgbClr val="03A997"/>
    <a:srgbClr val="7DAED3"/>
    <a:srgbClr val="FF9900"/>
    <a:srgbClr val="4AEDDE"/>
    <a:srgbClr val="FA5C79"/>
    <a:srgbClr val="000000"/>
    <a:srgbClr val="3B1F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snapToObjects="1">
      <p:cViewPr varScale="1">
        <p:scale>
          <a:sx n="37" d="100"/>
          <a:sy n="37" d="100"/>
        </p:scale>
        <p:origin x="618" y="78"/>
      </p:cViewPr>
      <p:guideLst>
        <p:guide orient="horz" pos="8136"/>
        <p:guide pos="14278"/>
        <p:guide pos="1078"/>
        <p:guide pos="7678"/>
        <p:guide orient="horz" pos="504"/>
      </p:guideLst>
    </p:cSldViewPr>
  </p:slideViewPr>
  <p:notesTextViewPr>
    <p:cViewPr>
      <p:scale>
        <a:sx n="100" d="100"/>
        <a:sy n="100" d="100"/>
      </p:scale>
      <p:origin x="0" y="0"/>
    </p:cViewPr>
  </p:notesTextViewPr>
  <p:sorterViewPr>
    <p:cViewPr>
      <p:scale>
        <a:sx n="65" d="100"/>
        <a:sy n="6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2/1/2022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‹Nº›</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8042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9414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58700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11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02285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30909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890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60335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60119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67897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53751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91116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48941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94943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0860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55809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4643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7744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42680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1535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30162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69010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1676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26940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82699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9" name="Picture Placeholder 13"/>
          <p:cNvSpPr>
            <a:spLocks noGrp="1"/>
          </p:cNvSpPr>
          <p:nvPr>
            <p:ph type="pic" sz="quarter" idx="14"/>
          </p:nvPr>
        </p:nvSpPr>
        <p:spPr>
          <a:xfrm>
            <a:off x="2867751" y="4518870"/>
            <a:ext cx="8003365" cy="4538261"/>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65190758"/>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13483712" y="3314539"/>
            <a:ext cx="8149654" cy="14371295"/>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1597461797"/>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16" name="Picture Placeholder 13"/>
          <p:cNvSpPr>
            <a:spLocks noGrp="1"/>
          </p:cNvSpPr>
          <p:nvPr>
            <p:ph type="pic" sz="quarter" idx="14"/>
          </p:nvPr>
        </p:nvSpPr>
        <p:spPr>
          <a:xfrm>
            <a:off x="8016277" y="2042067"/>
            <a:ext cx="8389538" cy="5280609"/>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565679538"/>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15879336" y="0"/>
            <a:ext cx="8498313"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243966868"/>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alf Left Image">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12188824" y="0"/>
            <a:ext cx="12188825"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366416236"/>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1" y="0"/>
            <a:ext cx="1221740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1721947180"/>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958" r:id="rId2"/>
    <p:sldLayoutId id="2147483959" r:id="rId3"/>
    <p:sldLayoutId id="2147483960" r:id="rId4"/>
    <p:sldLayoutId id="2147483953" r:id="rId5"/>
    <p:sldLayoutId id="2147483954" r:id="rId6"/>
    <p:sldLayoutId id="2147483955" r:id="rId7"/>
    <p:sldLayoutId id="2147483956" r:id="rId8"/>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6.wdp"/><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png"/><Relationship Id="rId5" Type="http://schemas.microsoft.com/office/2007/relationships/hdphoto" Target="../media/hdphoto5.wdp"/><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4.png"/><Relationship Id="rId4" Type="http://schemas.microsoft.com/office/2007/relationships/hdphoto" Target="../media/hdphoto7.wdp"/></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1.jpeg"/><Relationship Id="rId4" Type="http://schemas.openxmlformats.org/officeDocument/2006/relationships/image" Target="../media/image30.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
          <p:cNvSpPr/>
          <p:nvPr/>
        </p:nvSpPr>
        <p:spPr>
          <a:xfrm>
            <a:off x="1" y="1964645"/>
            <a:ext cx="24377649" cy="96477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2" name="Oval 1"/>
          <p:cNvSpPr/>
          <p:nvPr/>
        </p:nvSpPr>
        <p:spPr>
          <a:xfrm>
            <a:off x="8275289" y="2922820"/>
            <a:ext cx="7871676" cy="7871676"/>
          </a:xfrm>
          <a:prstGeom prst="ellipse">
            <a:avLst/>
          </a:prstGeom>
          <a:solidFill>
            <a:srgbClr val="96D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104849" y="4689147"/>
            <a:ext cx="8212556" cy="4196020"/>
          </a:xfrm>
          <a:prstGeom prst="rect">
            <a:avLst/>
          </a:prstGeom>
          <a:noFill/>
        </p:spPr>
        <p:txBody>
          <a:bodyPr wrap="square" rtlCol="0">
            <a:spAutoFit/>
          </a:bodyPr>
          <a:lstStyle/>
          <a:p>
            <a:pPr algn="ctr">
              <a:lnSpc>
                <a:spcPts val="8000"/>
              </a:lnSpc>
            </a:pPr>
            <a:r>
              <a:rPr lang="en-US" sz="4000" b="1" spc="600" dirty="0">
                <a:solidFill>
                  <a:schemeClr val="bg1"/>
                </a:solidFill>
                <a:latin typeface="Montserrat" charset="0"/>
                <a:ea typeface="Montserrat" charset="0"/>
                <a:cs typeface="Montserrat" charset="0"/>
              </a:rPr>
              <a:t>SISTEMA PARA LA DETECCIÓN DE DEPRESIÓN EN JÓVENES ADULTOS</a:t>
            </a:r>
          </a:p>
        </p:txBody>
      </p:sp>
      <p:sp>
        <p:nvSpPr>
          <p:cNvPr id="8" name="Oval 7"/>
          <p:cNvSpPr/>
          <p:nvPr/>
        </p:nvSpPr>
        <p:spPr>
          <a:xfrm>
            <a:off x="7784096" y="2387020"/>
            <a:ext cx="8854062" cy="8854062"/>
          </a:xfrm>
          <a:prstGeom prst="ellipse">
            <a:avLst/>
          </a:prstGeom>
          <a:noFill/>
          <a:ln w="19050">
            <a:solidFill>
              <a:srgbClr val="96D1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Resultado de imagen de upemo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24230" t="8346" r="24614" b="41464"/>
          <a:stretch/>
        </p:blipFill>
        <p:spPr bwMode="auto">
          <a:xfrm>
            <a:off x="156754" y="108392"/>
            <a:ext cx="1881051" cy="18510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Resultado de imagen de upemo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6468" t="59089" r="6022" b="6753"/>
          <a:stretch/>
        </p:blipFill>
        <p:spPr bwMode="auto">
          <a:xfrm>
            <a:off x="2194560" y="404022"/>
            <a:ext cx="3217817" cy="12597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uaem"/>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17149" t="10993" r="19851" b="33437"/>
          <a:stretch/>
        </p:blipFill>
        <p:spPr bwMode="auto">
          <a:xfrm>
            <a:off x="20324439" y="60281"/>
            <a:ext cx="3841847" cy="18991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Resultado de imagen de uaem"/>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l="18006" t="63872" r="18994" b="10502"/>
          <a:stretch/>
        </p:blipFill>
        <p:spPr bwMode="auto">
          <a:xfrm>
            <a:off x="15616867" y="471966"/>
            <a:ext cx="4719204" cy="10757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2"/>
          <p:cNvSpPr txBox="1"/>
          <p:nvPr/>
        </p:nvSpPr>
        <p:spPr>
          <a:xfrm>
            <a:off x="156754" y="11728460"/>
            <a:ext cx="12209946" cy="584775"/>
          </a:xfrm>
          <a:prstGeom prst="rect">
            <a:avLst/>
          </a:prstGeom>
          <a:noFill/>
        </p:spPr>
        <p:txBody>
          <a:bodyPr wrap="none" rtlCol="0">
            <a:spAutoFit/>
          </a:bodyPr>
          <a:lstStyle/>
          <a:p>
            <a:r>
              <a:rPr lang="en-US" sz="3200" dirty="0">
                <a:solidFill>
                  <a:schemeClr val="tx2"/>
                </a:solidFill>
                <a:latin typeface="Raleway" charset="0"/>
                <a:ea typeface="Raleway" charset="0"/>
                <a:cs typeface="Raleway" charset="0"/>
              </a:rPr>
              <a:t>Por: Gabriel Romero Maria Arely, Hernández Trujillo Juan Carlos</a:t>
            </a:r>
          </a:p>
        </p:txBody>
      </p:sp>
      <p:sp>
        <p:nvSpPr>
          <p:cNvPr id="19" name="TextBox 12"/>
          <p:cNvSpPr txBox="1"/>
          <p:nvPr/>
        </p:nvSpPr>
        <p:spPr>
          <a:xfrm>
            <a:off x="156754" y="12953183"/>
            <a:ext cx="9683485" cy="584775"/>
          </a:xfrm>
          <a:prstGeom prst="rect">
            <a:avLst/>
          </a:prstGeom>
          <a:noFill/>
        </p:spPr>
        <p:txBody>
          <a:bodyPr wrap="none" rtlCol="0">
            <a:spAutoFit/>
          </a:bodyPr>
          <a:lstStyle/>
          <a:p>
            <a:r>
              <a:rPr lang="es-MX" sz="3200" dirty="0">
                <a:solidFill>
                  <a:schemeClr val="tx2"/>
                </a:solidFill>
                <a:latin typeface="Raleway" charset="0"/>
                <a:ea typeface="Raleway" charset="0"/>
                <a:cs typeface="Raleway" charset="0"/>
              </a:rPr>
              <a:t>Asesor Externo: Dr. José Alberto Hernández Aguilar </a:t>
            </a:r>
          </a:p>
        </p:txBody>
      </p:sp>
      <p:sp>
        <p:nvSpPr>
          <p:cNvPr id="20" name="TextBox 6"/>
          <p:cNvSpPr txBox="1"/>
          <p:nvPr/>
        </p:nvSpPr>
        <p:spPr>
          <a:xfrm>
            <a:off x="17379668" y="11990034"/>
            <a:ext cx="6786618" cy="963149"/>
          </a:xfrm>
          <a:prstGeom prst="rect">
            <a:avLst/>
          </a:prstGeom>
          <a:noFill/>
        </p:spPr>
        <p:txBody>
          <a:bodyPr wrap="square" rtlCol="0">
            <a:spAutoFit/>
          </a:bodyPr>
          <a:lstStyle/>
          <a:p>
            <a:pPr algn="ctr">
              <a:lnSpc>
                <a:spcPts val="8000"/>
              </a:lnSpc>
            </a:pPr>
            <a:r>
              <a:rPr lang="en-US" sz="3200" spc="600" dirty="0">
                <a:solidFill>
                  <a:srgbClr val="EC72A5"/>
                </a:solidFill>
                <a:latin typeface="Montserrat" charset="0"/>
                <a:ea typeface="Montserrat" charset="0"/>
                <a:cs typeface="Montserrat" charset="0"/>
              </a:rPr>
              <a:t>07 de Mayo del 2020</a:t>
            </a:r>
          </a:p>
        </p:txBody>
      </p:sp>
      <p:sp>
        <p:nvSpPr>
          <p:cNvPr id="15" name="TextBox 12">
            <a:extLst>
              <a:ext uri="{FF2B5EF4-FFF2-40B4-BE49-F238E27FC236}">
                <a16:creationId xmlns:a16="http://schemas.microsoft.com/office/drawing/2014/main" id="{3232DE33-BD9F-4CFA-AFED-FDF9C9741BA4}"/>
              </a:ext>
            </a:extLst>
          </p:cNvPr>
          <p:cNvSpPr txBox="1"/>
          <p:nvPr/>
        </p:nvSpPr>
        <p:spPr>
          <a:xfrm>
            <a:off x="156754" y="12340821"/>
            <a:ext cx="8325549" cy="584775"/>
          </a:xfrm>
          <a:prstGeom prst="rect">
            <a:avLst/>
          </a:prstGeom>
          <a:noFill/>
        </p:spPr>
        <p:txBody>
          <a:bodyPr wrap="none" rtlCol="0">
            <a:spAutoFit/>
          </a:bodyPr>
          <a:lstStyle/>
          <a:p>
            <a:r>
              <a:rPr lang="es-MX" sz="3200" dirty="0">
                <a:solidFill>
                  <a:schemeClr val="tx2"/>
                </a:solidFill>
                <a:latin typeface="Raleway" charset="0"/>
                <a:ea typeface="Raleway" charset="0"/>
                <a:cs typeface="Raleway" charset="0"/>
              </a:rPr>
              <a:t>Asesor Interno: Dr. Miguel Ángel Ruiz Jaimes</a:t>
            </a:r>
          </a:p>
        </p:txBody>
      </p:sp>
    </p:spTree>
    <p:extLst>
      <p:ext uri="{BB962C8B-B14F-4D97-AF65-F5344CB8AC3E}">
        <p14:creationId xmlns:p14="http://schemas.microsoft.com/office/powerpoint/2010/main" val="1743247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p:nvPr/>
        </p:nvSpPr>
        <p:spPr>
          <a:xfrm>
            <a:off x="0" y="0"/>
            <a:ext cx="849831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4" name="TextBox 9"/>
          <p:cNvSpPr txBox="1"/>
          <p:nvPr/>
        </p:nvSpPr>
        <p:spPr>
          <a:xfrm>
            <a:off x="11889071" y="2386826"/>
            <a:ext cx="8467383"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OBJETIVOS ESPECÍFICOS</a:t>
            </a:r>
          </a:p>
        </p:txBody>
      </p:sp>
      <p:sp>
        <p:nvSpPr>
          <p:cNvPr id="6" name="TextBox 16"/>
          <p:cNvSpPr txBox="1"/>
          <p:nvPr/>
        </p:nvSpPr>
        <p:spPr>
          <a:xfrm>
            <a:off x="9289244" y="4154241"/>
            <a:ext cx="13667035" cy="6740307"/>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Desarrollar un modelo predictivo para la detección un nivel de depresión a través de variables relevantes.</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Establecer técnicas de interacción entre el sistema y los usuarios.</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Permitir el llenado de formularios.</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Generar reportes con información obtenida de los formularios.</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Vincular a los usuarios supervisados con los usuarios cuidadores.</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Implementar un botón de pánico.</a:t>
            </a:r>
          </a:p>
        </p:txBody>
      </p:sp>
      <p:pic>
        <p:nvPicPr>
          <p:cNvPr id="7170" name="Picture 2" descr="Resultado de imagen de objetivo png"/>
          <p:cNvPicPr>
            <a:picLocks noChangeAspect="1" noChangeArrowheads="1"/>
          </p:cNvPicPr>
          <p:nvPr/>
        </p:nvPicPr>
        <p:blipFill>
          <a:blip r:embed="rId2" cstate="email">
            <a:extLst>
              <a:ext uri="{BEBA8EAE-BF5A-486C-A8C5-ECC9F3942E4B}">
                <a14:imgProps xmlns:a14="http://schemas.microsoft.com/office/drawing/2010/main">
                  <a14:imgLayer r:embed="rId3">
                    <a14:imgEffect>
                      <a14:backgroundRemoval t="0" b="100000" l="9333" r="91111">
                        <a14:foregroundMark x1="47889" y1="33269" x2="47889" y2="33269"/>
                        <a14:foregroundMark x1="43000" y1="53269" x2="43000" y2="53269"/>
                        <a14:foregroundMark x1="50333" y1="47500" x2="50333" y2="47500"/>
                      </a14:backgroundRemoval>
                    </a14:imgEffect>
                  </a14:imgLayer>
                </a14:imgProps>
              </a:ext>
              <a:ext uri="{28A0092B-C50C-407E-A947-70E740481C1C}">
                <a14:useLocalDpi xmlns:a14="http://schemas.microsoft.com/office/drawing/2010/main" val="0"/>
              </a:ext>
            </a:extLst>
          </a:blip>
          <a:srcRect/>
          <a:stretch>
            <a:fillRect/>
          </a:stretch>
        </p:blipFill>
        <p:spPr bwMode="auto">
          <a:xfrm>
            <a:off x="293300" y="4572394"/>
            <a:ext cx="7911711" cy="45712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467673" y="12627161"/>
            <a:ext cx="582212"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9</a:t>
            </a:r>
          </a:p>
        </p:txBody>
      </p:sp>
    </p:spTree>
    <p:extLst>
      <p:ext uri="{BB962C8B-B14F-4D97-AF65-F5344CB8AC3E}">
        <p14:creationId xmlns:p14="http://schemas.microsoft.com/office/powerpoint/2010/main" val="4262689370"/>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p:cNvSpPr/>
          <p:nvPr/>
        </p:nvSpPr>
        <p:spPr>
          <a:xfrm>
            <a:off x="0" y="0"/>
            <a:ext cx="11880000"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4" name="TextBox 9"/>
          <p:cNvSpPr txBox="1"/>
          <p:nvPr/>
        </p:nvSpPr>
        <p:spPr>
          <a:xfrm>
            <a:off x="4304229" y="2096542"/>
            <a:ext cx="3807453"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ALCANCES</a:t>
            </a:r>
          </a:p>
        </p:txBody>
      </p:sp>
      <p:sp>
        <p:nvSpPr>
          <p:cNvPr id="6" name="TextBox 16"/>
          <p:cNvSpPr txBox="1"/>
          <p:nvPr/>
        </p:nvSpPr>
        <p:spPr>
          <a:xfrm>
            <a:off x="1077350" y="3889107"/>
            <a:ext cx="10261212" cy="6740307"/>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Detección de nivel de depresión.</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Compartir el estado del supervisado al cuidador.</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Llenado de formularios.</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Implementación de botón de pánico .</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Administración de los datos de los usuarios y formularios desde el sitio web. </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Generación de reportes desde el sitio web.</a:t>
            </a:r>
          </a:p>
        </p:txBody>
      </p:sp>
      <p:sp>
        <p:nvSpPr>
          <p:cNvPr id="10" name="TextBox 16"/>
          <p:cNvSpPr txBox="1"/>
          <p:nvPr/>
        </p:nvSpPr>
        <p:spPr>
          <a:xfrm>
            <a:off x="12703293" y="3889107"/>
            <a:ext cx="10261212" cy="6740307"/>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Se requerirá un monitoreo de al menos una semana.</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Solo se podrán identificar 5 niveles de depresión.</a:t>
            </a:r>
          </a:p>
          <a:p>
            <a:pPr algn="just">
              <a:buClr>
                <a:srgbClr val="EC72A5"/>
              </a:buClr>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Será necesaria la conexión a internet.</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Es una herramienta de apoyo, no sustituye el trabajo de un profesional.</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Compatibilidad Android.</a:t>
            </a:r>
          </a:p>
        </p:txBody>
      </p:sp>
      <p:sp>
        <p:nvSpPr>
          <p:cNvPr id="11" name="TextBox 9"/>
          <p:cNvSpPr txBox="1"/>
          <p:nvPr/>
        </p:nvSpPr>
        <p:spPr>
          <a:xfrm>
            <a:off x="15236873" y="2096542"/>
            <a:ext cx="5194051"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LIMITACIONES</a:t>
            </a:r>
          </a:p>
        </p:txBody>
      </p:sp>
      <p:sp>
        <p:nvSpPr>
          <p:cNvPr id="8" name="TextBox 6"/>
          <p:cNvSpPr txBox="1"/>
          <p:nvPr/>
        </p:nvSpPr>
        <p:spPr>
          <a:xfrm>
            <a:off x="23322602" y="12627161"/>
            <a:ext cx="87235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10</a:t>
            </a:r>
          </a:p>
        </p:txBody>
      </p:sp>
    </p:spTree>
    <p:extLst>
      <p:ext uri="{BB962C8B-B14F-4D97-AF65-F5344CB8AC3E}">
        <p14:creationId xmlns:p14="http://schemas.microsoft.com/office/powerpoint/2010/main" val="804529352"/>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09547" y="0"/>
            <a:ext cx="946810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1801973" y="2386826"/>
            <a:ext cx="11085086"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METODOLOGÍA DE DESARROLLO</a:t>
            </a:r>
          </a:p>
        </p:txBody>
      </p:sp>
      <p:sp>
        <p:nvSpPr>
          <p:cNvPr id="17" name="TextBox 16"/>
          <p:cNvSpPr txBox="1"/>
          <p:nvPr/>
        </p:nvSpPr>
        <p:spPr>
          <a:xfrm>
            <a:off x="1029395" y="4872840"/>
            <a:ext cx="12630242" cy="5632311"/>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El modelo de cascada mejorada fue una propuesta para dar solución a las deficiencias del modelo en cascada clásico.</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Las fases del modelo son las siguientes: </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Análisis</a:t>
            </a: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Diseño</a:t>
            </a: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Implementación</a:t>
            </a: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Pruebas</a:t>
            </a: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Mantenimiento</a:t>
            </a:r>
            <a:endParaRPr lang="en-US" dirty="0">
              <a:solidFill>
                <a:schemeClr val="tx2"/>
              </a:solidFill>
              <a:latin typeface="+mj-lt"/>
              <a:ea typeface="Montserrat" charset="0"/>
              <a:cs typeface="Montserrat" charset="0"/>
            </a:endParaRPr>
          </a:p>
        </p:txBody>
      </p:sp>
      <p:pic>
        <p:nvPicPr>
          <p:cNvPr id="8" name="Imagen 7"/>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7843" r="8867"/>
          <a:stretch/>
        </p:blipFill>
        <p:spPr bwMode="auto">
          <a:xfrm>
            <a:off x="15328737" y="3248601"/>
            <a:ext cx="8629722" cy="7567446"/>
          </a:xfrm>
          <a:prstGeom prst="rect">
            <a:avLst/>
          </a:prstGeom>
          <a:ln>
            <a:noFill/>
          </a:ln>
          <a:extLst>
            <a:ext uri="{53640926-AAD7-44D8-BBD7-CCE9431645EC}">
              <a14:shadowObscured xmlns:a14="http://schemas.microsoft.com/office/drawing/2010/main"/>
            </a:ext>
          </a:extLst>
        </p:spPr>
      </p:pic>
      <p:sp>
        <p:nvSpPr>
          <p:cNvPr id="6" name="TextBox 6"/>
          <p:cNvSpPr txBox="1"/>
          <p:nvPr/>
        </p:nvSpPr>
        <p:spPr>
          <a:xfrm>
            <a:off x="23421186" y="12627161"/>
            <a:ext cx="6751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11</a:t>
            </a:r>
          </a:p>
        </p:txBody>
      </p:sp>
    </p:spTree>
    <p:extLst>
      <p:ext uri="{BB962C8B-B14F-4D97-AF65-F5344CB8AC3E}">
        <p14:creationId xmlns:p14="http://schemas.microsoft.com/office/powerpoint/2010/main" val="4510859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6972559" cy="13716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p:cNvGrpSpPr/>
          <p:nvPr/>
        </p:nvGrpSpPr>
        <p:grpSpPr>
          <a:xfrm>
            <a:off x="9931600" y="3617999"/>
            <a:ext cx="12358041" cy="6480001"/>
            <a:chOff x="2830144" y="1491761"/>
            <a:chExt cx="6408218" cy="3169673"/>
          </a:xfrm>
        </p:grpSpPr>
        <p:grpSp>
          <p:nvGrpSpPr>
            <p:cNvPr id="16" name="Grupo 15"/>
            <p:cNvGrpSpPr/>
            <p:nvPr/>
          </p:nvGrpSpPr>
          <p:grpSpPr>
            <a:xfrm>
              <a:off x="2830144" y="1491761"/>
              <a:ext cx="3360181" cy="3169673"/>
              <a:chOff x="2830144" y="1491761"/>
              <a:chExt cx="3360181" cy="3169673"/>
            </a:xfrm>
          </p:grpSpPr>
          <p:sp>
            <p:nvSpPr>
              <p:cNvPr id="18" name="Elipse 17"/>
              <p:cNvSpPr/>
              <p:nvPr/>
            </p:nvSpPr>
            <p:spPr>
              <a:xfrm>
                <a:off x="2830144" y="1491761"/>
                <a:ext cx="3360181" cy="3169673"/>
              </a:xfrm>
              <a:prstGeom prst="ellipse">
                <a:avLst/>
              </a:prstGeom>
              <a:solidFill>
                <a:srgbClr val="96D1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2" descr="Resultado de imagen de be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44224" y="2121671"/>
                <a:ext cx="1932021" cy="18000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4">
              <a:extLst>
                <a:ext uri="{FF2B5EF4-FFF2-40B4-BE49-F238E27FC236}">
                  <a16:creationId xmlns:a16="http://schemas.microsoft.com/office/drawing/2014/main" id="{9B3DA49D-8B6D-47A7-8C8B-BC2C36A6152E}"/>
                </a:ext>
              </a:extLst>
            </p:cNvPr>
            <p:cNvSpPr txBox="1"/>
            <p:nvPr/>
          </p:nvSpPr>
          <p:spPr>
            <a:xfrm>
              <a:off x="6597468" y="2387479"/>
              <a:ext cx="2640894" cy="1369987"/>
            </a:xfrm>
            <a:prstGeom prst="rect">
              <a:avLst/>
            </a:prstGeom>
            <a:noFill/>
          </p:spPr>
          <p:txBody>
            <a:bodyPr wrap="square" rtlCol="0">
              <a:spAutoFit/>
            </a:bodyPr>
            <a:lstStyle/>
            <a:p>
              <a:r>
                <a:rPr lang="en-CA" sz="8800" b="1" dirty="0">
                  <a:solidFill>
                    <a:srgbClr val="7DAED3"/>
                  </a:solidFill>
                  <a:latin typeface="Century Gothic" panose="020B0502020202020204" pitchFamily="34" charset="0"/>
                </a:rPr>
                <a:t>BE</a:t>
              </a:r>
              <a:r>
                <a:rPr lang="en-CA" sz="8800" b="1" dirty="0">
                  <a:solidFill>
                    <a:srgbClr val="FFDC00"/>
                  </a:solidFill>
                  <a:latin typeface="Century Gothic" panose="020B0502020202020204" pitchFamily="34" charset="0"/>
                </a:rPr>
                <a:t>E</a:t>
              </a:r>
              <a:r>
                <a:rPr lang="en-CA" sz="8800" b="1" dirty="0">
                  <a:solidFill>
                    <a:srgbClr val="7DAED3"/>
                  </a:solidFill>
                  <a:latin typeface="Century Gothic" panose="020B0502020202020204" pitchFamily="34" charset="0"/>
                </a:rPr>
                <a:t> HAPPY</a:t>
              </a:r>
            </a:p>
          </p:txBody>
        </p:sp>
      </p:grpSp>
      <p:sp>
        <p:nvSpPr>
          <p:cNvPr id="21" name="TextBox 4">
            <a:extLst>
              <a:ext uri="{FF2B5EF4-FFF2-40B4-BE49-F238E27FC236}">
                <a16:creationId xmlns:a16="http://schemas.microsoft.com/office/drawing/2014/main" id="{9B3DA49D-8B6D-47A7-8C8B-BC2C36A6152E}"/>
              </a:ext>
            </a:extLst>
          </p:cNvPr>
          <p:cNvSpPr txBox="1"/>
          <p:nvPr/>
        </p:nvSpPr>
        <p:spPr>
          <a:xfrm>
            <a:off x="238138" y="5202962"/>
            <a:ext cx="6659050" cy="3293209"/>
          </a:xfrm>
          <a:prstGeom prst="rect">
            <a:avLst/>
          </a:prstGeom>
          <a:noFill/>
        </p:spPr>
        <p:txBody>
          <a:bodyPr wrap="square" rtlCol="0">
            <a:spAutoFit/>
          </a:bodyPr>
          <a:lstStyle/>
          <a:p>
            <a:r>
              <a:rPr lang="en-CA" sz="8800" b="1" dirty="0">
                <a:latin typeface="Century Gothic" panose="020B0502020202020204" pitchFamily="34" charset="0"/>
              </a:rPr>
              <a:t>CAPÍTULO II</a:t>
            </a:r>
          </a:p>
          <a:p>
            <a:r>
              <a:rPr lang="en-CA" sz="6000" dirty="0">
                <a:latin typeface="Century Gothic" panose="020B0502020202020204" pitchFamily="34" charset="0"/>
              </a:rPr>
              <a:t>ANÁLISIS DE REQUISITOS</a:t>
            </a:r>
          </a:p>
        </p:txBody>
      </p:sp>
      <p:sp>
        <p:nvSpPr>
          <p:cNvPr id="9" name="TextBox 6"/>
          <p:cNvSpPr txBox="1"/>
          <p:nvPr/>
        </p:nvSpPr>
        <p:spPr>
          <a:xfrm>
            <a:off x="23354662" y="12627161"/>
            <a:ext cx="80823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12</a:t>
            </a:r>
          </a:p>
        </p:txBody>
      </p:sp>
    </p:spTree>
    <p:extLst>
      <p:ext uri="{BB962C8B-B14F-4D97-AF65-F5344CB8AC3E}">
        <p14:creationId xmlns:p14="http://schemas.microsoft.com/office/powerpoint/2010/main" val="31144907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p:nvPr/>
        </p:nvSpPr>
        <p:spPr>
          <a:xfrm>
            <a:off x="0" y="0"/>
            <a:ext cx="849831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4" name="TextBox 9"/>
          <p:cNvSpPr txBox="1"/>
          <p:nvPr/>
        </p:nvSpPr>
        <p:spPr>
          <a:xfrm>
            <a:off x="13955352" y="2386826"/>
            <a:ext cx="4334841" cy="861774"/>
          </a:xfrm>
          <a:prstGeom prst="rect">
            <a:avLst/>
          </a:prstGeom>
          <a:noFill/>
        </p:spPr>
        <p:txBody>
          <a:bodyPr wrap="none" rtlCol="0">
            <a:spAutoFit/>
          </a:bodyPr>
          <a:lstStyle/>
          <a:p>
            <a:pPr algn="ctr"/>
            <a:r>
              <a:rPr lang="es-MX" sz="5000" b="1" dirty="0">
                <a:solidFill>
                  <a:srgbClr val="7DAED3"/>
                </a:solidFill>
                <a:latin typeface="Montserrat" charset="0"/>
                <a:ea typeface="Montserrat" charset="0"/>
                <a:cs typeface="Montserrat" charset="0"/>
              </a:rPr>
              <a:t>ENTREVISTA</a:t>
            </a:r>
          </a:p>
        </p:txBody>
      </p:sp>
      <p:sp>
        <p:nvSpPr>
          <p:cNvPr id="6" name="TextBox 16"/>
          <p:cNvSpPr txBox="1"/>
          <p:nvPr/>
        </p:nvSpPr>
        <p:spPr>
          <a:xfrm>
            <a:off x="9289244" y="4154241"/>
            <a:ext cx="13667035" cy="6740307"/>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Primer entrevista</a:t>
            </a:r>
          </a:p>
          <a:p>
            <a:pPr marL="1371417" lvl="1"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Fecha: Viernes 29 de Noviembre 2019</a:t>
            </a:r>
          </a:p>
          <a:p>
            <a:pPr marL="1371417" lvl="1"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Lugar: </a:t>
            </a:r>
            <a:r>
              <a:rPr lang="pt-BR" dirty="0">
                <a:solidFill>
                  <a:schemeClr val="tx2"/>
                </a:solidFill>
                <a:latin typeface="+mj-lt"/>
                <a:ea typeface="Montserrat" charset="0"/>
                <a:cs typeface="Montserrat" charset="0"/>
              </a:rPr>
              <a:t>Facultad de Contaduría, Administracion e Informatica</a:t>
            </a:r>
          </a:p>
          <a:p>
            <a:pPr marL="1371417" lvl="1" indent="-457200" algn="just">
              <a:buClr>
                <a:srgbClr val="EC72A5"/>
              </a:buClr>
              <a:buFont typeface="Wingdings" panose="05000000000000000000" pitchFamily="2" charset="2"/>
              <a:buChar char="q"/>
            </a:pPr>
            <a:r>
              <a:rPr lang="pt-BR" dirty="0">
                <a:solidFill>
                  <a:schemeClr val="tx2"/>
                </a:solidFill>
                <a:latin typeface="+mj-lt"/>
                <a:ea typeface="Montserrat" charset="0"/>
                <a:cs typeface="Montserrat" charset="0"/>
              </a:rPr>
              <a:t>Entrevistado: Dr. José Alberto Hernández Aguilar</a:t>
            </a: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ea typeface="Montserrat" charset="0"/>
                <a:cs typeface="Montserrat" charset="0"/>
              </a:rPr>
              <a:t>Segunda entrevista</a:t>
            </a:r>
          </a:p>
          <a:p>
            <a:pPr marL="1371417" lvl="1" indent="-457200" algn="just">
              <a:buClr>
                <a:srgbClr val="EC72A5"/>
              </a:buClr>
              <a:buFont typeface="Wingdings" panose="05000000000000000000" pitchFamily="2" charset="2"/>
              <a:buChar char="q"/>
            </a:pPr>
            <a:r>
              <a:rPr lang="es-MX" dirty="0">
                <a:solidFill>
                  <a:schemeClr val="tx2"/>
                </a:solidFill>
                <a:ea typeface="Montserrat" charset="0"/>
                <a:cs typeface="Montserrat" charset="0"/>
              </a:rPr>
              <a:t>Fecha: Martes 14 de Enero 2020</a:t>
            </a:r>
          </a:p>
          <a:p>
            <a:pPr marL="1371417" lvl="1" indent="-457200" algn="just">
              <a:buClr>
                <a:srgbClr val="EC72A5"/>
              </a:buClr>
              <a:buFont typeface="Wingdings" panose="05000000000000000000" pitchFamily="2" charset="2"/>
              <a:buChar char="q"/>
            </a:pPr>
            <a:r>
              <a:rPr lang="es-MX" dirty="0">
                <a:solidFill>
                  <a:schemeClr val="tx2"/>
                </a:solidFill>
                <a:ea typeface="Montserrat" charset="0"/>
                <a:cs typeface="Montserrat" charset="0"/>
              </a:rPr>
              <a:t>Lugar: </a:t>
            </a:r>
            <a:r>
              <a:rPr lang="pt-BR" dirty="0">
                <a:solidFill>
                  <a:schemeClr val="tx2"/>
                </a:solidFill>
                <a:ea typeface="Montserrat" charset="0"/>
                <a:cs typeface="Montserrat" charset="0"/>
              </a:rPr>
              <a:t>Facultad de Contaduría, Administracion e Informatica</a:t>
            </a:r>
          </a:p>
          <a:p>
            <a:pPr marL="1371417" lvl="1" indent="-457200" algn="just">
              <a:buClr>
                <a:srgbClr val="EC72A5"/>
              </a:buClr>
              <a:buFont typeface="Wingdings" panose="05000000000000000000" pitchFamily="2" charset="2"/>
              <a:buChar char="q"/>
            </a:pPr>
            <a:r>
              <a:rPr lang="pt-BR" dirty="0">
                <a:solidFill>
                  <a:schemeClr val="tx2"/>
                </a:solidFill>
                <a:ea typeface="Montserrat" charset="0"/>
                <a:cs typeface="Montserrat" charset="0"/>
              </a:rPr>
              <a:t>Entrevistado: Dr. José Alberto Hernández Aguilar</a:t>
            </a:r>
            <a:endParaRPr lang="es-MX" dirty="0">
              <a:solidFill>
                <a:schemeClr val="tx2"/>
              </a:solidFill>
              <a:ea typeface="Montserrat" charset="0"/>
              <a:cs typeface="Montserrat" charset="0"/>
            </a:endParaRP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p:txBody>
      </p:sp>
      <p:pic>
        <p:nvPicPr>
          <p:cNvPr id="9218" name="Picture 2" descr="Resultado de imagen de ENTREVIST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756" y="4419599"/>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341036"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13</a:t>
            </a:r>
          </a:p>
        </p:txBody>
      </p:sp>
    </p:spTree>
    <p:extLst>
      <p:ext uri="{BB962C8B-B14F-4D97-AF65-F5344CB8AC3E}">
        <p14:creationId xmlns:p14="http://schemas.microsoft.com/office/powerpoint/2010/main" val="3234285091"/>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p:cNvSpPr/>
          <p:nvPr/>
        </p:nvSpPr>
        <p:spPr>
          <a:xfrm>
            <a:off x="11893898" y="0"/>
            <a:ext cx="1248375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4" name="TextBox 9"/>
          <p:cNvSpPr txBox="1"/>
          <p:nvPr/>
        </p:nvSpPr>
        <p:spPr>
          <a:xfrm>
            <a:off x="2519316" y="2103027"/>
            <a:ext cx="7377280" cy="2400657"/>
          </a:xfrm>
          <a:prstGeom prst="rect">
            <a:avLst/>
          </a:prstGeom>
          <a:noFill/>
        </p:spPr>
        <p:txBody>
          <a:bodyPr wrap="square" rtlCol="0">
            <a:spAutoFit/>
          </a:bodyPr>
          <a:lstStyle/>
          <a:p>
            <a:pPr algn="ctr"/>
            <a:r>
              <a:rPr lang="en-US" sz="5000" b="1" dirty="0">
                <a:solidFill>
                  <a:srgbClr val="7DAED3"/>
                </a:solidFill>
                <a:latin typeface="Montserrat" charset="0"/>
                <a:ea typeface="Montserrat" charset="0"/>
                <a:cs typeface="Montserrat" charset="0"/>
              </a:rPr>
              <a:t>REQUISITOS FUNCIONALES NOMINALES</a:t>
            </a:r>
          </a:p>
        </p:txBody>
      </p:sp>
      <p:sp>
        <p:nvSpPr>
          <p:cNvPr id="6" name="TextBox 16"/>
          <p:cNvSpPr txBox="1"/>
          <p:nvPr/>
        </p:nvSpPr>
        <p:spPr>
          <a:xfrm>
            <a:off x="2202198" y="5043269"/>
            <a:ext cx="7993647" cy="6186309"/>
          </a:xfrm>
          <a:prstGeom prst="rect">
            <a:avLst/>
          </a:prstGeom>
          <a:noFill/>
        </p:spPr>
        <p:txBody>
          <a:bodyPr wrap="square" rtlCol="0">
            <a:spAutoFit/>
          </a:bodyPr>
          <a:lstStyle/>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FN1. Iniciar sesión</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FN2. Registrarse</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FN4. Vincular cuentas</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FN5. Establecer contacto</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FN7. Presionar botón pánico</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FN8. Registrar estado emocional</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FN10. Consultar tratamiento virtual</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FN11. Aplicación de modelo</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FN16. Gestión de usuarios</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FN19. Reportes </a:t>
            </a:r>
          </a:p>
          <a:p>
            <a:pPr marL="457200" indent="-457200" algn="ctr">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p:txBody>
      </p:sp>
      <p:sp>
        <p:nvSpPr>
          <p:cNvPr id="10" name="TextBox 16"/>
          <p:cNvSpPr txBox="1"/>
          <p:nvPr/>
        </p:nvSpPr>
        <p:spPr>
          <a:xfrm>
            <a:off x="13510093" y="5043269"/>
            <a:ext cx="8563038" cy="3416320"/>
          </a:xfrm>
          <a:prstGeom prst="rect">
            <a:avLst/>
          </a:prstGeom>
          <a:noFill/>
        </p:spPr>
        <p:txBody>
          <a:bodyPr wrap="square" rtlCol="0">
            <a:spAutoFit/>
          </a:bodyPr>
          <a:lstStyle/>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FF1. Acceso a la cuenta</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FF2. Error de registro</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FF3. Campos vacíos</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FF4. Error al cargar datos</a:t>
            </a:r>
          </a:p>
          <a:p>
            <a:pPr marL="457200" indent="-457200" algn="ctr">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FF5. Conexión a internet</a:t>
            </a:r>
          </a:p>
          <a:p>
            <a:pPr marL="457200" indent="-457200" algn="ctr">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p:txBody>
      </p:sp>
      <p:sp>
        <p:nvSpPr>
          <p:cNvPr id="11" name="TextBox 9"/>
          <p:cNvSpPr txBox="1"/>
          <p:nvPr/>
        </p:nvSpPr>
        <p:spPr>
          <a:xfrm>
            <a:off x="14116558" y="2135638"/>
            <a:ext cx="7350108" cy="2400657"/>
          </a:xfrm>
          <a:prstGeom prst="rect">
            <a:avLst/>
          </a:prstGeom>
          <a:noFill/>
        </p:spPr>
        <p:txBody>
          <a:bodyPr wrap="square" rtlCol="0">
            <a:spAutoFit/>
          </a:bodyPr>
          <a:lstStyle/>
          <a:p>
            <a:pPr algn="ctr"/>
            <a:r>
              <a:rPr lang="en-US" sz="5000" b="1" dirty="0">
                <a:solidFill>
                  <a:srgbClr val="7DAED3"/>
                </a:solidFill>
                <a:latin typeface="Montserrat" charset="0"/>
                <a:ea typeface="Montserrat" charset="0"/>
                <a:cs typeface="Montserrat" charset="0"/>
              </a:rPr>
              <a:t>REQUISITOS FUNCIONALES NO NOMINALES</a:t>
            </a:r>
          </a:p>
        </p:txBody>
      </p:sp>
      <p:pic>
        <p:nvPicPr>
          <p:cNvPr id="10242" name="Picture 2" descr="Resultado de imagen de requisito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7819" y="8214801"/>
            <a:ext cx="3475908" cy="34759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14</a:t>
            </a:r>
          </a:p>
        </p:txBody>
      </p:sp>
    </p:spTree>
    <p:extLst>
      <p:ext uri="{BB962C8B-B14F-4D97-AF65-F5344CB8AC3E}">
        <p14:creationId xmlns:p14="http://schemas.microsoft.com/office/powerpoint/2010/main" val="1280650598"/>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6972559" cy="13716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p:cNvGrpSpPr/>
          <p:nvPr/>
        </p:nvGrpSpPr>
        <p:grpSpPr>
          <a:xfrm>
            <a:off x="9931600" y="3617999"/>
            <a:ext cx="12358041" cy="6480001"/>
            <a:chOff x="2830144" y="1491761"/>
            <a:chExt cx="6408218" cy="3169673"/>
          </a:xfrm>
        </p:grpSpPr>
        <p:grpSp>
          <p:nvGrpSpPr>
            <p:cNvPr id="16" name="Grupo 15"/>
            <p:cNvGrpSpPr/>
            <p:nvPr/>
          </p:nvGrpSpPr>
          <p:grpSpPr>
            <a:xfrm>
              <a:off x="2830144" y="1491761"/>
              <a:ext cx="3360181" cy="3169673"/>
              <a:chOff x="2830144" y="1491761"/>
              <a:chExt cx="3360181" cy="3169673"/>
            </a:xfrm>
          </p:grpSpPr>
          <p:sp>
            <p:nvSpPr>
              <p:cNvPr id="18" name="Elipse 17"/>
              <p:cNvSpPr/>
              <p:nvPr/>
            </p:nvSpPr>
            <p:spPr>
              <a:xfrm>
                <a:off x="2830144" y="1491761"/>
                <a:ext cx="3360181" cy="3169673"/>
              </a:xfrm>
              <a:prstGeom prst="ellipse">
                <a:avLst/>
              </a:prstGeom>
              <a:solidFill>
                <a:srgbClr val="96D1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2" descr="Resultado de imagen de be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44224" y="2121671"/>
                <a:ext cx="1932021" cy="18000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4">
              <a:extLst>
                <a:ext uri="{FF2B5EF4-FFF2-40B4-BE49-F238E27FC236}">
                  <a16:creationId xmlns:a16="http://schemas.microsoft.com/office/drawing/2014/main" id="{9B3DA49D-8B6D-47A7-8C8B-BC2C36A6152E}"/>
                </a:ext>
              </a:extLst>
            </p:cNvPr>
            <p:cNvSpPr txBox="1"/>
            <p:nvPr/>
          </p:nvSpPr>
          <p:spPr>
            <a:xfrm>
              <a:off x="6597468" y="2387479"/>
              <a:ext cx="2640894" cy="1369987"/>
            </a:xfrm>
            <a:prstGeom prst="rect">
              <a:avLst/>
            </a:prstGeom>
            <a:noFill/>
          </p:spPr>
          <p:txBody>
            <a:bodyPr wrap="square" rtlCol="0">
              <a:spAutoFit/>
            </a:bodyPr>
            <a:lstStyle/>
            <a:p>
              <a:r>
                <a:rPr lang="en-CA" sz="8800" b="1" dirty="0">
                  <a:solidFill>
                    <a:srgbClr val="7DAED3"/>
                  </a:solidFill>
                  <a:latin typeface="Century Gothic" panose="020B0502020202020204" pitchFamily="34" charset="0"/>
                </a:rPr>
                <a:t>BE</a:t>
              </a:r>
              <a:r>
                <a:rPr lang="en-CA" sz="8800" b="1" dirty="0">
                  <a:solidFill>
                    <a:srgbClr val="FFDC00"/>
                  </a:solidFill>
                  <a:latin typeface="Century Gothic" panose="020B0502020202020204" pitchFamily="34" charset="0"/>
                </a:rPr>
                <a:t>E</a:t>
              </a:r>
              <a:r>
                <a:rPr lang="en-CA" sz="8800" b="1" dirty="0">
                  <a:solidFill>
                    <a:srgbClr val="7DAED3"/>
                  </a:solidFill>
                  <a:latin typeface="Century Gothic" panose="020B0502020202020204" pitchFamily="34" charset="0"/>
                </a:rPr>
                <a:t> HAPPY</a:t>
              </a:r>
            </a:p>
          </p:txBody>
        </p:sp>
      </p:grpSp>
      <p:sp>
        <p:nvSpPr>
          <p:cNvPr id="21" name="TextBox 4">
            <a:extLst>
              <a:ext uri="{FF2B5EF4-FFF2-40B4-BE49-F238E27FC236}">
                <a16:creationId xmlns:a16="http://schemas.microsoft.com/office/drawing/2014/main" id="{9B3DA49D-8B6D-47A7-8C8B-BC2C36A6152E}"/>
              </a:ext>
            </a:extLst>
          </p:cNvPr>
          <p:cNvSpPr txBox="1"/>
          <p:nvPr/>
        </p:nvSpPr>
        <p:spPr>
          <a:xfrm>
            <a:off x="119068" y="5099103"/>
            <a:ext cx="6734421" cy="3293209"/>
          </a:xfrm>
          <a:prstGeom prst="rect">
            <a:avLst/>
          </a:prstGeom>
          <a:noFill/>
        </p:spPr>
        <p:txBody>
          <a:bodyPr wrap="square" rtlCol="0">
            <a:spAutoFit/>
          </a:bodyPr>
          <a:lstStyle/>
          <a:p>
            <a:r>
              <a:rPr lang="en-CA" sz="8800" b="1" dirty="0">
                <a:latin typeface="Century Gothic" panose="020B0502020202020204" pitchFamily="34" charset="0"/>
              </a:rPr>
              <a:t>CAPÍTULO III</a:t>
            </a:r>
          </a:p>
          <a:p>
            <a:r>
              <a:rPr lang="en-CA" sz="6000" dirty="0">
                <a:latin typeface="Century Gothic" panose="020B0502020202020204" pitchFamily="34" charset="0"/>
              </a:rPr>
              <a:t>DISEÑO DEL SISTEMA</a:t>
            </a:r>
          </a:p>
        </p:txBody>
      </p:sp>
      <p:sp>
        <p:nvSpPr>
          <p:cNvPr id="9"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15</a:t>
            </a:r>
          </a:p>
        </p:txBody>
      </p:sp>
    </p:spTree>
    <p:extLst>
      <p:ext uri="{BB962C8B-B14F-4D97-AF65-F5344CB8AC3E}">
        <p14:creationId xmlns:p14="http://schemas.microsoft.com/office/powerpoint/2010/main" val="26523453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p:nvPr/>
        </p:nvSpPr>
        <p:spPr>
          <a:xfrm>
            <a:off x="11893898" y="-27709"/>
            <a:ext cx="1248375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pic>
        <p:nvPicPr>
          <p:cNvPr id="4" name="Picture 3">
            <a:extLst>
              <a:ext uri="{FF2B5EF4-FFF2-40B4-BE49-F238E27FC236}">
                <a16:creationId xmlns:a16="http://schemas.microsoft.com/office/drawing/2014/main" id="{F089E158-AF11-4582-9DD4-DE2CFD662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7243" y="3947412"/>
            <a:ext cx="5094514" cy="5057176"/>
          </a:xfrm>
          <a:prstGeom prst="rect">
            <a:avLst/>
          </a:prstGeom>
        </p:spPr>
      </p:pic>
      <p:pic>
        <p:nvPicPr>
          <p:cNvPr id="6" name="Picture 5">
            <a:extLst>
              <a:ext uri="{FF2B5EF4-FFF2-40B4-BE49-F238E27FC236}">
                <a16:creationId xmlns:a16="http://schemas.microsoft.com/office/drawing/2014/main" id="{ACC73F0C-D7E6-4FF9-9376-8F736E21089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08" b="98269" l="10000" r="90000">
                        <a14:foregroundMark x1="36778" y1="9615" x2="49000" y2="5385"/>
                        <a14:foregroundMark x1="49000" y1="5385" x2="55444" y2="6154"/>
                        <a14:foregroundMark x1="55444" y1="6154" x2="49556" y2="8269"/>
                        <a14:foregroundMark x1="49556" y1="8269" x2="55333" y2="7500"/>
                        <a14:foregroundMark x1="55333" y1="7500" x2="61444" y2="8654"/>
                        <a14:foregroundMark x1="61444" y1="8654" x2="61667" y2="9038"/>
                        <a14:foregroundMark x1="44333" y1="2308" x2="55000" y2="4423"/>
                        <a14:foregroundMark x1="39222" y1="91923" x2="57889" y2="92500"/>
                        <a14:foregroundMark x1="57889" y1="92500" x2="58111" y2="85000"/>
                        <a14:foregroundMark x1="48000" y1="98269" x2="48000" y2="98269"/>
                      </a14:backgroundRemoval>
                    </a14:imgEffect>
                  </a14:imgLayer>
                </a14:imgProps>
              </a:ext>
            </a:extLst>
          </a:blip>
          <a:stretch>
            <a:fillRect/>
          </a:stretch>
        </p:blipFill>
        <p:spPr>
          <a:xfrm>
            <a:off x="14270089" y="6627539"/>
            <a:ext cx="8572500" cy="4953000"/>
          </a:xfrm>
          <a:prstGeom prst="rect">
            <a:avLst/>
          </a:prstGeom>
        </p:spPr>
      </p:pic>
      <p:sp>
        <p:nvSpPr>
          <p:cNvPr id="10" name="TextBox 9"/>
          <p:cNvSpPr txBox="1"/>
          <p:nvPr/>
        </p:nvSpPr>
        <p:spPr>
          <a:xfrm>
            <a:off x="1896237" y="2243661"/>
            <a:ext cx="8614859" cy="861774"/>
          </a:xfrm>
          <a:prstGeom prst="rect">
            <a:avLst/>
          </a:prstGeom>
          <a:noFill/>
        </p:spPr>
        <p:txBody>
          <a:bodyPr wrap="none" rtlCol="0">
            <a:spAutoFit/>
          </a:bodyPr>
          <a:lstStyle/>
          <a:p>
            <a:pPr algn="ctr"/>
            <a:r>
              <a:rPr lang="es-MX" sz="5000" b="1" dirty="0">
                <a:solidFill>
                  <a:srgbClr val="7DAED3"/>
                </a:solidFill>
                <a:latin typeface="Montserrat" charset="0"/>
                <a:ea typeface="Montserrat" charset="0"/>
                <a:cs typeface="Montserrat" charset="0"/>
              </a:rPr>
              <a:t>ROLES DE LOS USUARIOS</a:t>
            </a:r>
          </a:p>
        </p:txBody>
      </p:sp>
      <p:sp>
        <p:nvSpPr>
          <p:cNvPr id="17" name="TextBox 16"/>
          <p:cNvSpPr txBox="1"/>
          <p:nvPr/>
        </p:nvSpPr>
        <p:spPr>
          <a:xfrm>
            <a:off x="3174785" y="3694709"/>
            <a:ext cx="6057751" cy="6309420"/>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endParaRPr lang="es-MX" sz="3200" dirty="0">
              <a:solidFill>
                <a:schemeClr val="tx2"/>
              </a:solidFill>
              <a:ea typeface="Montserrat" charset="0"/>
              <a:cs typeface="Montserrat" charset="0"/>
            </a:endParaRPr>
          </a:p>
          <a:p>
            <a:pPr marL="457200" indent="-457200" algn="just">
              <a:buClr>
                <a:srgbClr val="EC72A5"/>
              </a:buClr>
              <a:buFont typeface="Wingdings" panose="05000000000000000000" pitchFamily="2" charset="2"/>
              <a:buChar char="q"/>
            </a:pPr>
            <a:endParaRPr lang="es-MX" sz="3200" dirty="0">
              <a:solidFill>
                <a:schemeClr val="tx2"/>
              </a:solidFill>
              <a:ea typeface="Montserrat" charset="0"/>
              <a:cs typeface="Montserrat" charset="0"/>
            </a:endParaRPr>
          </a:p>
          <a:p>
            <a:pPr marL="457200" indent="-457200" algn="just">
              <a:buClr>
                <a:srgbClr val="EC72A5"/>
              </a:buClr>
              <a:buFont typeface="Wingdings" panose="05000000000000000000" pitchFamily="2" charset="2"/>
              <a:buChar char="q"/>
            </a:pPr>
            <a:endParaRPr lang="es-MX" sz="3200" dirty="0">
              <a:solidFill>
                <a:schemeClr val="tx2"/>
              </a:solidFill>
              <a:ea typeface="Montserrat" charset="0"/>
              <a:cs typeface="Montserrat" charset="0"/>
            </a:endParaRPr>
          </a:p>
          <a:p>
            <a:pPr marL="457200" indent="-457200" algn="just">
              <a:buClr>
                <a:srgbClr val="EC72A5"/>
              </a:buClr>
              <a:buFont typeface="Wingdings" panose="05000000000000000000" pitchFamily="2" charset="2"/>
              <a:buChar char="q"/>
            </a:pPr>
            <a:r>
              <a:rPr lang="es-MX" sz="4400" dirty="0">
                <a:solidFill>
                  <a:schemeClr val="tx2"/>
                </a:solidFill>
                <a:ea typeface="Montserrat" charset="0"/>
                <a:cs typeface="Montserrat" charset="0"/>
              </a:rPr>
              <a:t>Usuario a monitorear</a:t>
            </a:r>
          </a:p>
          <a:p>
            <a:pPr marL="457200" indent="-457200" algn="just">
              <a:buClr>
                <a:srgbClr val="EC72A5"/>
              </a:buClr>
              <a:buFont typeface="Wingdings" panose="05000000000000000000" pitchFamily="2" charset="2"/>
              <a:buChar char="q"/>
            </a:pPr>
            <a:endParaRPr lang="es-MX" sz="4400" dirty="0">
              <a:solidFill>
                <a:schemeClr val="tx2"/>
              </a:solidFill>
              <a:ea typeface="Montserrat" charset="0"/>
              <a:cs typeface="Montserrat" charset="0"/>
            </a:endParaRPr>
          </a:p>
          <a:p>
            <a:pPr marL="457200" indent="-457200" algn="just">
              <a:buClr>
                <a:srgbClr val="EC72A5"/>
              </a:buClr>
              <a:buFont typeface="Wingdings" panose="05000000000000000000" pitchFamily="2" charset="2"/>
              <a:buChar char="q"/>
            </a:pPr>
            <a:r>
              <a:rPr lang="es-MX" sz="4400" dirty="0">
                <a:solidFill>
                  <a:schemeClr val="tx2"/>
                </a:solidFill>
                <a:ea typeface="Montserrat" charset="0"/>
                <a:cs typeface="Montserrat" charset="0"/>
              </a:rPr>
              <a:t>Usuario cuidador</a:t>
            </a:r>
          </a:p>
          <a:p>
            <a:pPr marL="457200" indent="-457200" algn="just">
              <a:buClr>
                <a:srgbClr val="EC72A5"/>
              </a:buClr>
              <a:buFont typeface="Wingdings" panose="05000000000000000000" pitchFamily="2" charset="2"/>
              <a:buChar char="q"/>
            </a:pPr>
            <a:endParaRPr lang="es-MX" sz="4400" dirty="0">
              <a:solidFill>
                <a:schemeClr val="tx2"/>
              </a:solidFill>
              <a:ea typeface="Montserrat" charset="0"/>
              <a:cs typeface="Montserrat" charset="0"/>
            </a:endParaRPr>
          </a:p>
          <a:p>
            <a:pPr marL="457200" indent="-457200" algn="just">
              <a:buClr>
                <a:srgbClr val="EC72A5"/>
              </a:buClr>
              <a:buFont typeface="Wingdings" panose="05000000000000000000" pitchFamily="2" charset="2"/>
              <a:buChar char="q"/>
            </a:pPr>
            <a:r>
              <a:rPr lang="es-MX" sz="4400" dirty="0">
                <a:solidFill>
                  <a:schemeClr val="tx2"/>
                </a:solidFill>
                <a:ea typeface="Montserrat" charset="0"/>
                <a:cs typeface="Montserrat" charset="0"/>
              </a:rPr>
              <a:t>Administrador</a:t>
            </a:r>
          </a:p>
          <a:p>
            <a:pPr marL="457200" indent="-457200" algn="just">
              <a:buClr>
                <a:srgbClr val="EC72A5"/>
              </a:buClr>
              <a:buFont typeface="Wingdings" panose="05000000000000000000" pitchFamily="2" charset="2"/>
              <a:buChar char="q"/>
            </a:pPr>
            <a:endParaRPr lang="es-MX" sz="4400" dirty="0">
              <a:solidFill>
                <a:schemeClr val="tx2"/>
              </a:solidFill>
              <a:ea typeface="Montserrat" charset="0"/>
              <a:cs typeface="Montserrat" charset="0"/>
            </a:endParaRPr>
          </a:p>
          <a:p>
            <a:pPr marL="457200" indent="-457200" algn="just">
              <a:buClr>
                <a:srgbClr val="EC72A5"/>
              </a:buClr>
              <a:buFont typeface="Wingdings" panose="05000000000000000000" pitchFamily="2" charset="2"/>
              <a:buChar char="q"/>
            </a:pPr>
            <a:r>
              <a:rPr lang="es-MX" sz="4400" dirty="0">
                <a:solidFill>
                  <a:schemeClr val="tx2"/>
                </a:solidFill>
                <a:latin typeface="+mj-lt"/>
                <a:ea typeface="Montserrat" charset="0"/>
                <a:cs typeface="Montserrat" charset="0"/>
              </a:rPr>
              <a:t>Usuario invitado</a:t>
            </a:r>
          </a:p>
        </p:txBody>
      </p:sp>
      <p:pic>
        <p:nvPicPr>
          <p:cNvPr id="2" name="Picture 1">
            <a:extLst>
              <a:ext uri="{FF2B5EF4-FFF2-40B4-BE49-F238E27FC236}">
                <a16:creationId xmlns:a16="http://schemas.microsoft.com/office/drawing/2014/main" id="{580A5DE8-52AA-40A4-8423-78E9188E3A9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8038" b="93821" l="3959" r="93341">
                        <a14:foregroundMark x1="43611" y1="91782" x2="18836" y2="57169"/>
                        <a14:foregroundMark x1="18836" y1="57169" x2="19136" y2="40852"/>
                        <a14:foregroundMark x1="19136" y1="40852" x2="22735" y2="35153"/>
                        <a14:foregroundMark x1="22735" y1="35153" x2="31014" y2="30294"/>
                        <a14:foregroundMark x1="31014" y1="30294" x2="37013" y2="28674"/>
                        <a14:foregroundMark x1="37013" y1="28674" x2="56749" y2="31794"/>
                        <a14:foregroundMark x1="56749" y1="31794" x2="60168" y2="34193"/>
                        <a14:foregroundMark x1="60168" y1="34193" x2="61908" y2="38452"/>
                        <a14:foregroundMark x1="61908" y1="38452" x2="58668" y2="44811"/>
                        <a14:foregroundMark x1="58668" y1="44811" x2="57229" y2="61968"/>
                        <a14:foregroundMark x1="57229" y1="61968" x2="52010" y2="80144"/>
                        <a14:foregroundMark x1="52010" y1="80144" x2="51410" y2="89322"/>
                        <a14:foregroundMark x1="51410" y1="89322" x2="56329" y2="91482"/>
                        <a14:foregroundMark x1="56329" y1="91482" x2="60348" y2="90222"/>
                        <a14:foregroundMark x1="60348" y1="90222" x2="71146" y2="82304"/>
                        <a14:foregroundMark x1="71146" y1="82304" x2="83683" y2="50150"/>
                        <a14:foregroundMark x1="83683" y1="50150" x2="83203" y2="39952"/>
                        <a14:foregroundMark x1="83203" y1="39952" x2="73365" y2="15837"/>
                        <a14:foregroundMark x1="73365" y1="15837" x2="67067" y2="14457"/>
                        <a14:foregroundMark x1="67067" y1="14457" x2="64007" y2="15057"/>
                        <a14:foregroundMark x1="44211" y1="14277" x2="44211" y2="14277"/>
                        <a14:foregroundMark x1="57109" y1="20936" x2="57109" y2="20936"/>
                        <a14:foregroundMark x1="57109" y1="21116" x2="45351" y2="16197"/>
                        <a14:foregroundMark x1="45351" y1="16197" x2="45351" y2="16197"/>
                        <a14:foregroundMark x1="45351" y1="16197" x2="33953" y2="34733"/>
                        <a14:foregroundMark x1="33953" y1="34733" x2="30054" y2="39232"/>
                        <a14:foregroundMark x1="30054" y1="39232" x2="30714" y2="61668"/>
                        <a14:foregroundMark x1="30714" y1="61668" x2="40852" y2="83743"/>
                        <a14:foregroundMark x1="40852" y1="83743" x2="44211" y2="87283"/>
                        <a14:foregroundMark x1="44211" y1="87283" x2="48290" y2="89142"/>
                        <a14:foregroundMark x1="48290" y1="89142" x2="68206" y2="87043"/>
                        <a14:foregroundMark x1="68206" y1="87043" x2="83563" y2="74565"/>
                        <a14:foregroundMark x1="83563" y1="74565" x2="77145" y2="47451"/>
                        <a14:foregroundMark x1="77145" y1="47451" x2="44751" y2="16737"/>
                        <a14:foregroundMark x1="6479" y1="46851" x2="19136" y2="19556"/>
                        <a14:foregroundMark x1="19136" y1="19556" x2="23155" y2="16317"/>
                        <a14:foregroundMark x1="23155" y1="16317" x2="34733" y2="14577"/>
                        <a14:foregroundMark x1="34733" y1="14577" x2="45711" y2="16137"/>
                        <a14:foregroundMark x1="45711" y1="16137" x2="57469" y2="12597"/>
                        <a14:foregroundMark x1="57469" y1="12597" x2="67966" y2="12777"/>
                        <a14:foregroundMark x1="67966" y1="12777" x2="76905" y2="16497"/>
                        <a14:foregroundMark x1="76905" y1="16497" x2="80564" y2="19856"/>
                        <a14:foregroundMark x1="80564" y1="19856" x2="87522" y2="35513"/>
                        <a14:foregroundMark x1="87522" y1="35513" x2="91782" y2="55969"/>
                        <a14:foregroundMark x1="91782" y1="55969" x2="86383" y2="74805"/>
                        <a14:foregroundMark x1="86383" y1="74805" x2="37912" y2="89082"/>
                        <a14:foregroundMark x1="37912" y1="89082" x2="32513" y2="89262"/>
                        <a14:foregroundMark x1="32513" y1="89262" x2="24194" y2="86538"/>
                        <a14:foregroundMark x1="37732" y1="8758" x2="41872" y2="8758"/>
                        <a14:foregroundMark x1="41872" y1="8758" x2="50270" y2="8218"/>
                        <a14:foregroundMark x1="50270" y1="8218" x2="57109" y2="8578"/>
                        <a14:foregroundMark x1="48950" y1="93881" x2="48950" y2="93881"/>
                        <a14:foregroundMark x1="48950" y1="93881" x2="48950" y2="93881"/>
                        <a14:foregroundMark x1="93341" y1="51590" x2="93341" y2="51590"/>
                        <a14:backgroundMark x1="5879" y1="75405" x2="5879" y2="75405"/>
                        <a14:backgroundMark x1="5699" y1="75405" x2="0" y2="59088"/>
                        <a14:backgroundMark x1="0" y1="59088" x2="0" y2="59028"/>
                        <a14:backgroundMark x1="24175" y1="86503" x2="12238" y2="82304"/>
                        <a14:backgroundMark x1="12238" y1="82304" x2="1500" y2="64547"/>
                        <a14:backgroundMark x1="1500" y1="64547" x2="3059" y2="52250"/>
                        <a14:backgroundMark x1="3059" y1="52250" x2="5459" y2="49130"/>
                        <a14:backgroundMark x1="5459" y1="49130" x2="5519" y2="48410"/>
                        <a14:backgroundMark x1="2639" y1="59448" x2="2100" y2="55489"/>
                        <a14:backgroundMark x1="2100" y1="55489" x2="3539" y2="51710"/>
                        <a14:backgroundMark x1="3539" y1="51710" x2="5699" y2="48830"/>
                        <a14:backgroundMark x1="5699" y1="48830" x2="5699" y2="48770"/>
                        <a14:backgroundMark x1="2639" y1="58068" x2="4139" y2="50150"/>
                        <a14:backgroundMark x1="4139" y1="50150" x2="1620" y2="64727"/>
                        <a14:backgroundMark x1="1620" y1="64727" x2="3659" y2="72286"/>
                        <a14:backgroundMark x1="3659" y1="72286" x2="8758" y2="79184"/>
                        <a14:backgroundMark x1="8758" y1="79184" x2="11638" y2="81464"/>
                        <a14:backgroundMark x1="11638" y1="81464" x2="4439" y2="75105"/>
                        <a14:backgroundMark x1="4439" y1="75105" x2="2460" y2="71686"/>
                        <a14:backgroundMark x1="2460" y1="71686" x2="2280" y2="59028"/>
                        <a14:backgroundMark x1="12777" y1="81884" x2="11998" y2="81344"/>
                        <a14:backgroundMark x1="4739" y1="49550" x2="4019" y2="49310"/>
                        <a14:backgroundMark x1="4199" y1="49550" x2="6299" y2="47630"/>
                        <a14:backgroundMark x1="25135" y1="87223" x2="24775" y2="86683"/>
                      </a14:backgroundRemoval>
                    </a14:imgEffect>
                  </a14:imgLayer>
                </a14:imgProps>
              </a:ext>
            </a:extLst>
          </a:blip>
          <a:stretch>
            <a:fillRect/>
          </a:stretch>
        </p:blipFill>
        <p:spPr>
          <a:xfrm>
            <a:off x="18135773" y="3555398"/>
            <a:ext cx="5094514" cy="5094514"/>
          </a:xfrm>
          <a:prstGeom prst="rect">
            <a:avLst/>
          </a:prstGeom>
        </p:spPr>
      </p:pic>
      <p:sp>
        <p:nvSpPr>
          <p:cNvPr id="8"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16</a:t>
            </a:r>
          </a:p>
        </p:txBody>
      </p:sp>
    </p:spTree>
    <p:extLst>
      <p:ext uri="{BB962C8B-B14F-4D97-AF65-F5344CB8AC3E}">
        <p14:creationId xmlns:p14="http://schemas.microsoft.com/office/powerpoint/2010/main" val="7380993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27709"/>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7173668" y="1229284"/>
            <a:ext cx="10030311"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ARQUITECTURA DEL SISTEMA</a:t>
            </a:r>
          </a:p>
        </p:txBody>
      </p:sp>
      <p:sp>
        <p:nvSpPr>
          <p:cNvPr id="17" name="TextBox 16"/>
          <p:cNvSpPr txBox="1"/>
          <p:nvPr/>
        </p:nvSpPr>
        <p:spPr>
          <a:xfrm>
            <a:off x="952753" y="4605043"/>
            <a:ext cx="15201647" cy="5632311"/>
          </a:xfrm>
          <a:prstGeom prst="rect">
            <a:avLst/>
          </a:prstGeom>
          <a:noFill/>
        </p:spPr>
        <p:txBody>
          <a:bodyPr wrap="square" rtlCol="0">
            <a:spAutoFit/>
          </a:bodyPr>
          <a:lstStyle/>
          <a:p>
            <a:pPr algn="just">
              <a:buClr>
                <a:srgbClr val="EC72A5"/>
              </a:buClr>
            </a:pPr>
            <a:r>
              <a:rPr lang="es-MX" dirty="0">
                <a:solidFill>
                  <a:schemeClr val="tx2"/>
                </a:solidFill>
                <a:latin typeface="+mj-lt"/>
                <a:ea typeface="Montserrat" charset="0"/>
                <a:cs typeface="Montserrat" charset="0"/>
              </a:rPr>
              <a:t>La arquitectura empleada para este proyecto es la arquitectura de tres niveles, esta permite la distribución de la funcionalidad de la aplicación entre tres sistemas independientes nombrados:</a:t>
            </a:r>
          </a:p>
          <a:p>
            <a:pPr algn="just">
              <a:buClr>
                <a:srgbClr val="EC72A5"/>
              </a:buClr>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Capa de presentación.</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Capa de negocio. </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Capa de acceso a datos. </a:t>
            </a:r>
          </a:p>
        </p:txBody>
      </p:sp>
      <p:sp>
        <p:nvSpPr>
          <p:cNvPr id="9" name="TextBox 6"/>
          <p:cNvSpPr txBox="1"/>
          <p:nvPr/>
        </p:nvSpPr>
        <p:spPr>
          <a:xfrm>
            <a:off x="23217052" y="12627161"/>
            <a:ext cx="1046301" cy="861774"/>
          </a:xfrm>
          <a:prstGeom prst="rect">
            <a:avLst/>
          </a:prstGeom>
          <a:noFill/>
        </p:spPr>
        <p:txBody>
          <a:bodyPr wrap="square" rtlCol="0">
            <a:spAutoFit/>
          </a:bodyPr>
          <a:lstStyle/>
          <a:p>
            <a:pPr algn="ctr"/>
            <a:r>
              <a:rPr lang="en-US" sz="5000" b="1" dirty="0">
                <a:solidFill>
                  <a:srgbClr val="EC72A5"/>
                </a:solidFill>
                <a:latin typeface="Montserrat" charset="0"/>
                <a:ea typeface="Montserrat" charset="0"/>
                <a:cs typeface="Montserrat" charset="0"/>
              </a:rPr>
              <a:t>17</a:t>
            </a:r>
          </a:p>
        </p:txBody>
      </p:sp>
      <p:pic>
        <p:nvPicPr>
          <p:cNvPr id="3074" name="Picture 2" descr="Sistema GestiÃ³n de Citas Parte 2: Arquitectura N Capas + MVC ..."/>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19711" r="20409"/>
          <a:stretch/>
        </p:blipFill>
        <p:spPr bwMode="auto">
          <a:xfrm>
            <a:off x="17203979" y="4120910"/>
            <a:ext cx="5295900" cy="781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059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27709"/>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8600982" y="767291"/>
            <a:ext cx="7175683" cy="861774"/>
          </a:xfrm>
          <a:prstGeom prst="rect">
            <a:avLst/>
          </a:prstGeom>
          <a:noFill/>
        </p:spPr>
        <p:txBody>
          <a:bodyPr wrap="none" rtlCol="0">
            <a:spAutoFit/>
          </a:bodyPr>
          <a:lstStyle/>
          <a:p>
            <a:pPr algn="ctr"/>
            <a:r>
              <a:rPr lang="es-MX" sz="5000" b="1" dirty="0">
                <a:solidFill>
                  <a:srgbClr val="7DAED3"/>
                </a:solidFill>
                <a:latin typeface="Montserrat" charset="0"/>
                <a:ea typeface="Montserrat" charset="0"/>
                <a:cs typeface="Montserrat" charset="0"/>
              </a:rPr>
              <a:t>DIAGRAMAS DEL SISTEMA</a:t>
            </a:r>
          </a:p>
        </p:txBody>
      </p:sp>
      <p:sp>
        <p:nvSpPr>
          <p:cNvPr id="17" name="TextBox 16"/>
          <p:cNvSpPr txBox="1"/>
          <p:nvPr/>
        </p:nvSpPr>
        <p:spPr>
          <a:xfrm>
            <a:off x="6441093" y="3561211"/>
            <a:ext cx="8388954" cy="646331"/>
          </a:xfrm>
          <a:prstGeom prst="rect">
            <a:avLst/>
          </a:prstGeom>
          <a:noFill/>
        </p:spPr>
        <p:txBody>
          <a:bodyPr wrap="square" rtlCol="0">
            <a:spAutoFit/>
          </a:bodyPr>
          <a:lstStyle/>
          <a:p>
            <a:pPr algn="just">
              <a:buClr>
                <a:srgbClr val="EC72A5"/>
              </a:buClr>
            </a:pPr>
            <a:r>
              <a:rPr lang="es-MX" dirty="0">
                <a:solidFill>
                  <a:schemeClr val="tx2"/>
                </a:solidFill>
                <a:latin typeface="+mj-lt"/>
                <a:ea typeface="Montserrat" charset="0"/>
                <a:cs typeface="Montserrat" charset="0"/>
              </a:rPr>
              <a:t>FN5. Agregar contacto de emergencia</a:t>
            </a:r>
          </a:p>
        </p:txBody>
      </p:sp>
      <p:sp>
        <p:nvSpPr>
          <p:cNvPr id="9" name="TextBox 6"/>
          <p:cNvSpPr txBox="1"/>
          <p:nvPr/>
        </p:nvSpPr>
        <p:spPr>
          <a:xfrm>
            <a:off x="23217052" y="12627161"/>
            <a:ext cx="1046301" cy="861774"/>
          </a:xfrm>
          <a:prstGeom prst="rect">
            <a:avLst/>
          </a:prstGeom>
          <a:noFill/>
        </p:spPr>
        <p:txBody>
          <a:bodyPr wrap="square" rtlCol="0">
            <a:spAutoFit/>
          </a:bodyPr>
          <a:lstStyle/>
          <a:p>
            <a:pPr algn="ctr"/>
            <a:r>
              <a:rPr lang="en-US" sz="5000" b="1" dirty="0">
                <a:solidFill>
                  <a:srgbClr val="EC72A5"/>
                </a:solidFill>
                <a:latin typeface="Montserrat" charset="0"/>
                <a:ea typeface="Montserrat" charset="0"/>
                <a:cs typeface="Montserrat" charset="0"/>
              </a:rPr>
              <a:t>18</a:t>
            </a:r>
          </a:p>
        </p:txBody>
      </p:sp>
      <p:pic>
        <p:nvPicPr>
          <p:cNvPr id="2" name="Picture 1">
            <a:extLst>
              <a:ext uri="{FF2B5EF4-FFF2-40B4-BE49-F238E27FC236}">
                <a16:creationId xmlns:a16="http://schemas.microsoft.com/office/drawing/2014/main" id="{3CB683AC-5B3E-4658-874E-6AACDA7BD826}"/>
              </a:ext>
            </a:extLst>
          </p:cNvPr>
          <p:cNvPicPr>
            <a:picLocks noChangeAspect="1"/>
          </p:cNvPicPr>
          <p:nvPr/>
        </p:nvPicPr>
        <p:blipFill>
          <a:blip r:embed="rId3"/>
          <a:stretch>
            <a:fillRect/>
          </a:stretch>
        </p:blipFill>
        <p:spPr>
          <a:xfrm>
            <a:off x="6441093" y="4420703"/>
            <a:ext cx="11495459" cy="8741167"/>
          </a:xfrm>
          <a:prstGeom prst="rect">
            <a:avLst/>
          </a:prstGeom>
        </p:spPr>
      </p:pic>
    </p:spTree>
    <p:extLst>
      <p:ext uri="{BB962C8B-B14F-4D97-AF65-F5344CB8AC3E}">
        <p14:creationId xmlns:p14="http://schemas.microsoft.com/office/powerpoint/2010/main" val="21170530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p:cNvSpPr/>
          <p:nvPr/>
        </p:nvSpPr>
        <p:spPr>
          <a:xfrm>
            <a:off x="15879337" y="0"/>
            <a:ext cx="849831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7" name="TextBox 6"/>
          <p:cNvSpPr txBox="1"/>
          <p:nvPr/>
        </p:nvSpPr>
        <p:spPr>
          <a:xfrm>
            <a:off x="2769031" y="2428267"/>
            <a:ext cx="4318811"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CONTENIDO</a:t>
            </a:r>
          </a:p>
        </p:txBody>
      </p:sp>
      <p:sp>
        <p:nvSpPr>
          <p:cNvPr id="10" name="TextBox 9"/>
          <p:cNvSpPr txBox="1"/>
          <p:nvPr/>
        </p:nvSpPr>
        <p:spPr>
          <a:xfrm>
            <a:off x="2769031" y="3705736"/>
            <a:ext cx="9419794" cy="6801862"/>
          </a:xfrm>
          <a:prstGeom prst="rect">
            <a:avLst/>
          </a:prstGeom>
          <a:noFill/>
        </p:spPr>
        <p:txBody>
          <a:bodyPr wrap="square" rtlCol="0">
            <a:spAutoFit/>
          </a:bodyPr>
          <a:lstStyle/>
          <a:p>
            <a:pPr marL="457200" indent="-457200">
              <a:buClr>
                <a:srgbClr val="EC72A5"/>
              </a:buClr>
              <a:buFont typeface="Wingdings" panose="05000000000000000000" pitchFamily="2" charset="2"/>
              <a:buChar char="q"/>
            </a:pPr>
            <a:r>
              <a:rPr lang="en-US" sz="4000" b="1" dirty="0">
                <a:solidFill>
                  <a:schemeClr val="tx2"/>
                </a:solidFill>
                <a:latin typeface="Raleway" charset="0"/>
                <a:ea typeface="Raleway" charset="0"/>
                <a:cs typeface="Raleway" charset="0"/>
              </a:rPr>
              <a:t>CAPÍTULO I</a:t>
            </a:r>
            <a:r>
              <a:rPr lang="en-US" sz="4000" dirty="0">
                <a:solidFill>
                  <a:schemeClr val="tx2"/>
                </a:solidFill>
                <a:latin typeface="Raleway" charset="0"/>
                <a:ea typeface="Raleway" charset="0"/>
                <a:cs typeface="Raleway" charset="0"/>
              </a:rPr>
              <a:t> – INTRODUCCIÓN</a:t>
            </a:r>
          </a:p>
          <a:p>
            <a:pPr marL="457200" indent="-457200">
              <a:buClr>
                <a:srgbClr val="EC72A5"/>
              </a:buClr>
              <a:buFont typeface="Wingdings" panose="05000000000000000000" pitchFamily="2" charset="2"/>
              <a:buChar char="q"/>
            </a:pPr>
            <a:endParaRPr lang="en-US" sz="40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n-US" sz="4000" b="1" dirty="0">
                <a:solidFill>
                  <a:schemeClr val="tx2"/>
                </a:solidFill>
                <a:latin typeface="Raleway" charset="0"/>
                <a:ea typeface="Raleway" charset="0"/>
                <a:cs typeface="Raleway" charset="0"/>
              </a:rPr>
              <a:t>CAPÍTULO II </a:t>
            </a:r>
            <a:r>
              <a:rPr lang="en-US" sz="4000" dirty="0">
                <a:solidFill>
                  <a:schemeClr val="tx2"/>
                </a:solidFill>
                <a:latin typeface="Raleway" charset="0"/>
                <a:ea typeface="Raleway" charset="0"/>
                <a:cs typeface="Raleway" charset="0"/>
              </a:rPr>
              <a:t>– ANÁLISIS DE REQUISITOS</a:t>
            </a:r>
          </a:p>
          <a:p>
            <a:pPr marL="457200" indent="-457200">
              <a:buClr>
                <a:srgbClr val="EC72A5"/>
              </a:buClr>
              <a:buFont typeface="Wingdings" panose="05000000000000000000" pitchFamily="2" charset="2"/>
              <a:buChar char="q"/>
            </a:pPr>
            <a:endParaRPr lang="en-US" sz="40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n-US" sz="4000" b="1" dirty="0">
                <a:solidFill>
                  <a:schemeClr val="tx2"/>
                </a:solidFill>
                <a:latin typeface="Raleway" charset="0"/>
                <a:ea typeface="Raleway" charset="0"/>
                <a:cs typeface="Raleway" charset="0"/>
              </a:rPr>
              <a:t>CAPÍTULO III </a:t>
            </a:r>
            <a:r>
              <a:rPr lang="en-US" sz="4000" dirty="0">
                <a:solidFill>
                  <a:schemeClr val="tx2"/>
                </a:solidFill>
                <a:latin typeface="Raleway" charset="0"/>
                <a:ea typeface="Raleway" charset="0"/>
                <a:cs typeface="Raleway" charset="0"/>
              </a:rPr>
              <a:t>– DISEÑO DEL SISTEMA</a:t>
            </a:r>
          </a:p>
          <a:p>
            <a:pPr marL="457200" indent="-457200">
              <a:buClr>
                <a:srgbClr val="EC72A5"/>
              </a:buClr>
              <a:buFont typeface="Wingdings" panose="05000000000000000000" pitchFamily="2" charset="2"/>
              <a:buChar char="q"/>
            </a:pPr>
            <a:endParaRPr lang="en-US" sz="40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n-US" sz="4000" b="1" dirty="0">
                <a:solidFill>
                  <a:schemeClr val="tx2"/>
                </a:solidFill>
                <a:latin typeface="Raleway" charset="0"/>
                <a:ea typeface="Raleway" charset="0"/>
                <a:cs typeface="Raleway" charset="0"/>
              </a:rPr>
              <a:t>CAPÍTULO IV </a:t>
            </a:r>
            <a:r>
              <a:rPr lang="en-US" sz="4000" dirty="0">
                <a:solidFill>
                  <a:schemeClr val="tx2"/>
                </a:solidFill>
                <a:latin typeface="Raleway" charset="0"/>
                <a:ea typeface="Raleway" charset="0"/>
                <a:cs typeface="Raleway" charset="0"/>
              </a:rPr>
              <a:t>– IMPLEMENTACIÓN </a:t>
            </a:r>
          </a:p>
          <a:p>
            <a:pPr marL="457200" indent="-457200">
              <a:buClr>
                <a:srgbClr val="EC72A5"/>
              </a:buClr>
              <a:buFont typeface="Wingdings" panose="05000000000000000000" pitchFamily="2" charset="2"/>
              <a:buChar char="q"/>
            </a:pPr>
            <a:endParaRPr lang="en-US" sz="4000" b="1"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n-US" sz="4000" b="1" dirty="0">
                <a:solidFill>
                  <a:schemeClr val="tx2"/>
                </a:solidFill>
                <a:latin typeface="Raleway" charset="0"/>
                <a:ea typeface="Raleway" charset="0"/>
                <a:cs typeface="Raleway" charset="0"/>
              </a:rPr>
              <a:t>CAPÍTULO V </a:t>
            </a:r>
            <a:r>
              <a:rPr lang="en-US" sz="4000" dirty="0">
                <a:solidFill>
                  <a:schemeClr val="tx2"/>
                </a:solidFill>
                <a:latin typeface="Raleway" charset="0"/>
                <a:ea typeface="Raleway" charset="0"/>
                <a:cs typeface="Raleway" charset="0"/>
              </a:rPr>
              <a:t>– PRUEBAS</a:t>
            </a:r>
          </a:p>
          <a:p>
            <a:pPr marL="457200" indent="-457200">
              <a:buClr>
                <a:srgbClr val="EC72A5"/>
              </a:buClr>
              <a:buFont typeface="Wingdings" panose="05000000000000000000" pitchFamily="2" charset="2"/>
              <a:buChar char="q"/>
            </a:pPr>
            <a:endParaRPr lang="en-US" sz="4000" b="1"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n-US" sz="4000" b="1" dirty="0">
                <a:solidFill>
                  <a:schemeClr val="tx2"/>
                </a:solidFill>
                <a:latin typeface="Raleway" charset="0"/>
                <a:ea typeface="Raleway" charset="0"/>
                <a:cs typeface="Raleway" charset="0"/>
              </a:rPr>
              <a:t>CAPÍTULO VI </a:t>
            </a:r>
            <a:r>
              <a:rPr lang="en-US" sz="4000" dirty="0">
                <a:solidFill>
                  <a:schemeClr val="tx2"/>
                </a:solidFill>
                <a:latin typeface="Raleway" charset="0"/>
                <a:ea typeface="Raleway" charset="0"/>
                <a:cs typeface="Raleway" charset="0"/>
              </a:rPr>
              <a:t>- CONCLUSIONES</a:t>
            </a:r>
          </a:p>
        </p:txBody>
      </p:sp>
      <p:pic>
        <p:nvPicPr>
          <p:cNvPr id="2050" name="Picture 2" descr="Resultado de imagen de salud mental"/>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100000" l="4883" r="47559">
                        <a14:foregroundMark x1="31348" y1="35345" x2="31348" y2="35345"/>
                        <a14:foregroundMark x1="33691" y1="30000" x2="16699" y2="46207"/>
                        <a14:foregroundMark x1="18750" y1="23621" x2="27344" y2="49828"/>
                      </a14:backgroundRemoval>
                    </a14:imgEffect>
                  </a14:imgLayer>
                </a14:imgProps>
              </a:ext>
              <a:ext uri="{28A0092B-C50C-407E-A947-70E740481C1C}">
                <a14:useLocalDpi xmlns:a14="http://schemas.microsoft.com/office/drawing/2010/main" val="0"/>
              </a:ext>
            </a:extLst>
          </a:blip>
          <a:srcRect r="50214"/>
          <a:stretch/>
        </p:blipFill>
        <p:spPr bwMode="auto">
          <a:xfrm flipH="1">
            <a:off x="16960417" y="2428267"/>
            <a:ext cx="6336151" cy="71472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23477292" y="12627161"/>
            <a:ext cx="56297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2</a:t>
            </a:r>
          </a:p>
        </p:txBody>
      </p:sp>
    </p:spTree>
    <p:extLst>
      <p:ext uri="{BB962C8B-B14F-4D97-AF65-F5344CB8AC3E}">
        <p14:creationId xmlns:p14="http://schemas.microsoft.com/office/powerpoint/2010/main" val="19216456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27709"/>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8600982" y="767291"/>
            <a:ext cx="7175683" cy="861774"/>
          </a:xfrm>
          <a:prstGeom prst="rect">
            <a:avLst/>
          </a:prstGeom>
          <a:noFill/>
        </p:spPr>
        <p:txBody>
          <a:bodyPr wrap="none" rtlCol="0">
            <a:spAutoFit/>
          </a:bodyPr>
          <a:lstStyle/>
          <a:p>
            <a:pPr algn="ctr"/>
            <a:r>
              <a:rPr lang="es-MX" sz="5000" b="1" dirty="0">
                <a:solidFill>
                  <a:srgbClr val="7DAED3"/>
                </a:solidFill>
                <a:latin typeface="Montserrat" charset="0"/>
                <a:ea typeface="Montserrat" charset="0"/>
                <a:cs typeface="Montserrat" charset="0"/>
              </a:rPr>
              <a:t>DIAGRAMAS DEL SISTEMA</a:t>
            </a:r>
          </a:p>
        </p:txBody>
      </p:sp>
      <p:sp>
        <p:nvSpPr>
          <p:cNvPr id="17" name="TextBox 16"/>
          <p:cNvSpPr txBox="1"/>
          <p:nvPr/>
        </p:nvSpPr>
        <p:spPr>
          <a:xfrm>
            <a:off x="5793372" y="3496719"/>
            <a:ext cx="6881431" cy="646331"/>
          </a:xfrm>
          <a:prstGeom prst="rect">
            <a:avLst/>
          </a:prstGeom>
          <a:noFill/>
        </p:spPr>
        <p:txBody>
          <a:bodyPr wrap="square" rtlCol="0">
            <a:spAutoFit/>
          </a:bodyPr>
          <a:lstStyle/>
          <a:p>
            <a:pPr algn="just">
              <a:buClr>
                <a:srgbClr val="EC72A5"/>
              </a:buClr>
            </a:pPr>
            <a:r>
              <a:rPr lang="es-MX" dirty="0">
                <a:solidFill>
                  <a:schemeClr val="tx2"/>
                </a:solidFill>
                <a:latin typeface="+mj-lt"/>
                <a:ea typeface="Montserrat" charset="0"/>
                <a:cs typeface="Montserrat" charset="0"/>
              </a:rPr>
              <a:t>FN.10 Tratamiento virtual</a:t>
            </a:r>
          </a:p>
        </p:txBody>
      </p:sp>
      <p:sp>
        <p:nvSpPr>
          <p:cNvPr id="9" name="TextBox 6"/>
          <p:cNvSpPr txBox="1"/>
          <p:nvPr/>
        </p:nvSpPr>
        <p:spPr>
          <a:xfrm>
            <a:off x="23217052" y="12627161"/>
            <a:ext cx="1046301" cy="861774"/>
          </a:xfrm>
          <a:prstGeom prst="rect">
            <a:avLst/>
          </a:prstGeom>
          <a:noFill/>
        </p:spPr>
        <p:txBody>
          <a:bodyPr wrap="square" rtlCol="0">
            <a:spAutoFit/>
          </a:bodyPr>
          <a:lstStyle/>
          <a:p>
            <a:pPr algn="ctr"/>
            <a:r>
              <a:rPr lang="en-US" sz="5000" b="1" dirty="0">
                <a:solidFill>
                  <a:srgbClr val="EC72A5"/>
                </a:solidFill>
                <a:latin typeface="Montserrat" charset="0"/>
                <a:ea typeface="Montserrat" charset="0"/>
                <a:cs typeface="Montserrat" charset="0"/>
              </a:rPr>
              <a:t>19</a:t>
            </a:r>
          </a:p>
        </p:txBody>
      </p:sp>
      <p:pic>
        <p:nvPicPr>
          <p:cNvPr id="2" name="Picture 1">
            <a:extLst>
              <a:ext uri="{FF2B5EF4-FFF2-40B4-BE49-F238E27FC236}">
                <a16:creationId xmlns:a16="http://schemas.microsoft.com/office/drawing/2014/main" id="{79244AC2-8A8B-4DCB-A04F-C3188BE9A7F3}"/>
              </a:ext>
            </a:extLst>
          </p:cNvPr>
          <p:cNvPicPr>
            <a:picLocks noChangeAspect="1"/>
          </p:cNvPicPr>
          <p:nvPr/>
        </p:nvPicPr>
        <p:blipFill>
          <a:blip r:embed="rId3"/>
          <a:stretch>
            <a:fillRect/>
          </a:stretch>
        </p:blipFill>
        <p:spPr>
          <a:xfrm>
            <a:off x="5793372" y="4285307"/>
            <a:ext cx="10677567" cy="8682375"/>
          </a:xfrm>
          <a:prstGeom prst="rect">
            <a:avLst/>
          </a:prstGeom>
        </p:spPr>
      </p:pic>
    </p:spTree>
    <p:extLst>
      <p:ext uri="{BB962C8B-B14F-4D97-AF65-F5344CB8AC3E}">
        <p14:creationId xmlns:p14="http://schemas.microsoft.com/office/powerpoint/2010/main" val="27434667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0" y="-249382"/>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6829519" y="1007610"/>
            <a:ext cx="10718610" cy="861774"/>
          </a:xfrm>
          <a:prstGeom prst="rect">
            <a:avLst/>
          </a:prstGeom>
          <a:noFill/>
        </p:spPr>
        <p:txBody>
          <a:bodyPr wrap="square" rtlCol="0">
            <a:spAutoFit/>
          </a:bodyPr>
          <a:lstStyle/>
          <a:p>
            <a:pPr algn="ctr"/>
            <a:r>
              <a:rPr lang="en-US" sz="5000" b="1" dirty="0">
                <a:solidFill>
                  <a:srgbClr val="7DAED3"/>
                </a:solidFill>
                <a:latin typeface="Montserrat" charset="0"/>
                <a:ea typeface="Montserrat" charset="0"/>
                <a:cs typeface="Montserrat" charset="0"/>
              </a:rPr>
              <a:t>DISEÑO DE LA BASE DE DATOS</a:t>
            </a:r>
          </a:p>
        </p:txBody>
      </p:sp>
      <p:sp>
        <p:nvSpPr>
          <p:cNvPr id="5"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20</a:t>
            </a:r>
          </a:p>
        </p:txBody>
      </p:sp>
      <p:pic>
        <p:nvPicPr>
          <p:cNvPr id="2050" name="Picture 2" descr="Base de datos - Iconos gratis de tecnologÃ­a"/>
          <p:cNvPicPr>
            <a:picLocks noChangeAspect="1" noChangeArrowheads="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9961" b="89844" l="1758" r="63086">
                        <a14:foregroundMark x1="18555" y1="42383" x2="18555" y2="42383"/>
                        <a14:foregroundMark x1="27148" y1="42383" x2="27148" y2="42383"/>
                        <a14:foregroundMark x1="31836" y1="42383" x2="31836" y2="42383"/>
                        <a14:foregroundMark x1="19336" y1="57227" x2="19336" y2="57227"/>
                        <a14:foregroundMark x1="26367" y1="57227" x2="26367" y2="57227"/>
                        <a14:foregroundMark x1="32617" y1="57227" x2="32617" y2="57227"/>
                        <a14:foregroundMark x1="19336" y1="72852" x2="19336" y2="72852"/>
                        <a14:foregroundMark x1="26367" y1="72852" x2="26367" y2="72852"/>
                        <a14:foregroundMark x1="32617" y1="72852" x2="32617" y2="72852"/>
                        <a14:foregroundMark x1="56836" y1="33789" x2="56836" y2="33789"/>
                      </a14:backgroundRemoval>
                    </a14:imgEffect>
                  </a14:imgLayer>
                </a14:imgProps>
              </a:ext>
              <a:ext uri="{28A0092B-C50C-407E-A947-70E740481C1C}">
                <a14:useLocalDpi xmlns:a14="http://schemas.microsoft.com/office/drawing/2010/main" val="0"/>
              </a:ext>
            </a:extLst>
          </a:blip>
          <a:srcRect r="28322"/>
          <a:stretch/>
        </p:blipFill>
        <p:spPr bwMode="auto">
          <a:xfrm>
            <a:off x="1874008" y="6002105"/>
            <a:ext cx="3495581" cy="48768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rotWithShape="1">
          <a:blip r:embed="rId5"/>
          <a:srcRect l="18985" t="17041" r="17765" b="10938"/>
          <a:stretch/>
        </p:blipFill>
        <p:spPr>
          <a:xfrm>
            <a:off x="5972243" y="3444330"/>
            <a:ext cx="15363757" cy="9835597"/>
          </a:xfrm>
          <a:prstGeom prst="rect">
            <a:avLst/>
          </a:prstGeom>
        </p:spPr>
      </p:pic>
    </p:spTree>
    <p:extLst>
      <p:ext uri="{BB962C8B-B14F-4D97-AF65-F5344CB8AC3E}">
        <p14:creationId xmlns:p14="http://schemas.microsoft.com/office/powerpoint/2010/main" val="30167506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p:cNvSpPr/>
          <p:nvPr/>
        </p:nvSpPr>
        <p:spPr>
          <a:xfrm>
            <a:off x="0" y="-249382"/>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6746392" y="977825"/>
            <a:ext cx="10884864" cy="861774"/>
          </a:xfrm>
          <a:prstGeom prst="rect">
            <a:avLst/>
          </a:prstGeom>
          <a:noFill/>
        </p:spPr>
        <p:txBody>
          <a:bodyPr wrap="square" rtlCol="0">
            <a:spAutoFit/>
          </a:bodyPr>
          <a:lstStyle/>
          <a:p>
            <a:pPr algn="ctr"/>
            <a:r>
              <a:rPr lang="es-MX" sz="5000" b="1" dirty="0">
                <a:solidFill>
                  <a:srgbClr val="7DAED3"/>
                </a:solidFill>
                <a:latin typeface="Montserrat" charset="0"/>
                <a:ea typeface="Montserrat" charset="0"/>
                <a:cs typeface="Montserrat" charset="0"/>
              </a:rPr>
              <a:t>DISEÑO DE INTERFAZ GRÁFICA</a:t>
            </a:r>
          </a:p>
        </p:txBody>
      </p:sp>
      <p:sp>
        <p:nvSpPr>
          <p:cNvPr id="14"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21</a:t>
            </a:r>
          </a:p>
        </p:txBody>
      </p:sp>
      <p:pic>
        <p:nvPicPr>
          <p:cNvPr id="1028" name="Picture 4" descr="Marco del telÃ©fono celular PNG Clipart | PNGOcean"/>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9312" r="19355"/>
          <a:stretch/>
        </p:blipFill>
        <p:spPr bwMode="auto">
          <a:xfrm>
            <a:off x="1922516" y="2938054"/>
            <a:ext cx="5270373" cy="10543528"/>
          </a:xfrm>
          <a:prstGeom prst="roundRect">
            <a:avLst/>
          </a:prstGeom>
          <a:noFill/>
          <a:extLst>
            <a:ext uri="{909E8E84-426E-40DD-AFC4-6F175D3DCCD1}">
              <a14:hiddenFill xmlns:a14="http://schemas.microsoft.com/office/drawing/2010/main">
                <a:solidFill>
                  <a:srgbClr val="FFFFFF"/>
                </a:solidFill>
              </a14:hiddenFill>
            </a:ext>
          </a:extLst>
        </p:spPr>
      </p:pic>
      <p:pic>
        <p:nvPicPr>
          <p:cNvPr id="16" name="Imagen 15"/>
          <p:cNvPicPr>
            <a:picLocks noChangeAspect="1"/>
          </p:cNvPicPr>
          <p:nvPr/>
        </p:nvPicPr>
        <p:blipFill rotWithShape="1">
          <a:blip r:embed="rId4" cstate="email">
            <a:extLst>
              <a:ext uri="{28A0092B-C50C-407E-A947-70E740481C1C}">
                <a14:useLocalDpi xmlns:a14="http://schemas.microsoft.com/office/drawing/2010/main" val="0"/>
              </a:ext>
            </a:extLst>
          </a:blip>
          <a:srcRect t="-332" b="-73"/>
          <a:stretch/>
        </p:blipFill>
        <p:spPr>
          <a:xfrm>
            <a:off x="2172123" y="3846192"/>
            <a:ext cx="4773164" cy="8617440"/>
          </a:xfrm>
          <a:prstGeom prst="rect">
            <a:avLst/>
          </a:prstGeom>
        </p:spPr>
      </p:pic>
      <p:pic>
        <p:nvPicPr>
          <p:cNvPr id="17" name="Picture 4" descr="Marco del telÃ©fono celular PNG Clipart | PNGOcean"/>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9312" r="19355"/>
          <a:stretch/>
        </p:blipFill>
        <p:spPr bwMode="auto">
          <a:xfrm>
            <a:off x="9490763" y="2990607"/>
            <a:ext cx="5270373" cy="10543528"/>
          </a:xfrm>
          <a:prstGeom prst="roundRect">
            <a:avLst/>
          </a:prstGeom>
          <a:noFill/>
          <a:extLst>
            <a:ext uri="{909E8E84-426E-40DD-AFC4-6F175D3DCCD1}">
              <a14:hiddenFill xmlns:a14="http://schemas.microsoft.com/office/drawing/2010/main">
                <a:solidFill>
                  <a:srgbClr val="FFFFFF"/>
                </a:solidFill>
              </a14:hiddenFill>
            </a:ext>
          </a:extLst>
        </p:spPr>
      </p:pic>
      <p:pic>
        <p:nvPicPr>
          <p:cNvPr id="18" name="Picture 5">
            <a:extLst>
              <a:ext uri="{FF2B5EF4-FFF2-40B4-BE49-F238E27FC236}">
                <a16:creationId xmlns:a16="http://schemas.microsoft.com/office/drawing/2014/main" id="{0D6BCF41-1A1A-4AF9-BE34-56F6EBE05C3D}"/>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251" b="88"/>
          <a:stretch/>
        </p:blipFill>
        <p:spPr>
          <a:xfrm>
            <a:off x="9753093" y="4038348"/>
            <a:ext cx="4772536" cy="8493609"/>
          </a:xfrm>
          <a:prstGeom prst="rect">
            <a:avLst/>
          </a:prstGeom>
        </p:spPr>
      </p:pic>
      <p:pic>
        <p:nvPicPr>
          <p:cNvPr id="20" name="Picture 4" descr="Marco del telÃ©fono celular PNG Clipart | PNGOcean"/>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9312" r="19355"/>
          <a:stretch/>
        </p:blipFill>
        <p:spPr bwMode="auto">
          <a:xfrm>
            <a:off x="17059009" y="2990606"/>
            <a:ext cx="5270373" cy="10543528"/>
          </a:xfrm>
          <a:prstGeom prst="roundRect">
            <a:avLst/>
          </a:prstGeom>
          <a:noFill/>
          <a:extLst>
            <a:ext uri="{909E8E84-426E-40DD-AFC4-6F175D3DCCD1}">
              <a14:hiddenFill xmlns:a14="http://schemas.microsoft.com/office/drawing/2010/main">
                <a:solidFill>
                  <a:srgbClr val="FFFFFF"/>
                </a:solidFill>
              </a14:hiddenFill>
            </a:ext>
          </a:extLst>
        </p:spPr>
      </p:pic>
      <p:pic>
        <p:nvPicPr>
          <p:cNvPr id="21" name="Picture 11">
            <a:extLst>
              <a:ext uri="{FF2B5EF4-FFF2-40B4-BE49-F238E27FC236}">
                <a16:creationId xmlns:a16="http://schemas.microsoft.com/office/drawing/2014/main" id="{627E1BA9-682C-4BF4-ADC1-28508F160E13}"/>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2" b="365"/>
          <a:stretch/>
        </p:blipFill>
        <p:spPr>
          <a:xfrm>
            <a:off x="17318023" y="4009420"/>
            <a:ext cx="4772535" cy="8493609"/>
          </a:xfrm>
          <a:prstGeom prst="rect">
            <a:avLst/>
          </a:prstGeom>
        </p:spPr>
      </p:pic>
    </p:spTree>
    <p:extLst>
      <p:ext uri="{BB962C8B-B14F-4D97-AF65-F5344CB8AC3E}">
        <p14:creationId xmlns:p14="http://schemas.microsoft.com/office/powerpoint/2010/main" val="38322961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p:nvPr/>
        </p:nvSpPr>
        <p:spPr>
          <a:xfrm>
            <a:off x="0" y="-249382"/>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6441592" y="1007610"/>
            <a:ext cx="11494464" cy="861774"/>
          </a:xfrm>
          <a:prstGeom prst="rect">
            <a:avLst/>
          </a:prstGeom>
          <a:noFill/>
        </p:spPr>
        <p:txBody>
          <a:bodyPr wrap="square" rtlCol="0">
            <a:spAutoFit/>
          </a:bodyPr>
          <a:lstStyle/>
          <a:p>
            <a:pPr algn="ctr"/>
            <a:r>
              <a:rPr lang="es-MX" sz="5000" b="1" dirty="0">
                <a:solidFill>
                  <a:srgbClr val="7DAED3"/>
                </a:solidFill>
                <a:latin typeface="Montserrat" charset="0"/>
                <a:ea typeface="Montserrat" charset="0"/>
                <a:cs typeface="Montserrat" charset="0"/>
              </a:rPr>
              <a:t>DISEÑO DE INTERFAZ GRÁFICA</a:t>
            </a:r>
          </a:p>
        </p:txBody>
      </p:sp>
      <p:sp>
        <p:nvSpPr>
          <p:cNvPr id="8"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22</a:t>
            </a:r>
          </a:p>
        </p:txBody>
      </p:sp>
      <p:pic>
        <p:nvPicPr>
          <p:cNvPr id="4098" name="Picture 2" descr="Silueta de computadora - Descargar PNG/SVG transparente"/>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623" t="13608" r="28971" b="30923"/>
          <a:stretch/>
        </p:blipFill>
        <p:spPr bwMode="auto">
          <a:xfrm>
            <a:off x="204273" y="3380365"/>
            <a:ext cx="11898614" cy="99388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ilueta de computadora - Descargar PNG/SVG transparente"/>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623" t="13608" r="28971" b="30923"/>
          <a:stretch/>
        </p:blipFill>
        <p:spPr bwMode="auto">
          <a:xfrm>
            <a:off x="12102887" y="3380365"/>
            <a:ext cx="11898614" cy="99388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432050FA-1673-4B9B-9C69-C125055E8B26}"/>
              </a:ext>
            </a:extLst>
          </p:cNvPr>
          <p:cNvPicPr>
            <a:picLocks noChangeAspect="1"/>
          </p:cNvPicPr>
          <p:nvPr/>
        </p:nvPicPr>
        <p:blipFill rotWithShape="1">
          <a:blip r:embed="rId4">
            <a:extLst>
              <a:ext uri="{28A0092B-C50C-407E-A947-70E740481C1C}">
                <a14:useLocalDpi xmlns:a14="http://schemas.microsoft.com/office/drawing/2010/main" val="0"/>
              </a:ext>
            </a:extLst>
          </a:blip>
          <a:srcRect t="9090" r="1385" b="4819"/>
          <a:stretch/>
        </p:blipFill>
        <p:spPr>
          <a:xfrm>
            <a:off x="800101" y="3937803"/>
            <a:ext cx="10896600" cy="6963531"/>
          </a:xfrm>
          <a:prstGeom prst="roundRect">
            <a:avLst>
              <a:gd name="adj" fmla="val 4083"/>
            </a:avLst>
          </a:prstGeom>
        </p:spPr>
      </p:pic>
      <p:pic>
        <p:nvPicPr>
          <p:cNvPr id="12" name="Picture 4">
            <a:extLst>
              <a:ext uri="{FF2B5EF4-FFF2-40B4-BE49-F238E27FC236}">
                <a16:creationId xmlns:a16="http://schemas.microsoft.com/office/drawing/2014/main" id="{3005ADD4-3878-4116-87C5-9B1AB73985E3}"/>
              </a:ext>
            </a:extLst>
          </p:cNvPr>
          <p:cNvPicPr>
            <a:picLocks noChangeAspect="1"/>
          </p:cNvPicPr>
          <p:nvPr/>
        </p:nvPicPr>
        <p:blipFill rotWithShape="1">
          <a:blip r:embed="rId5">
            <a:extLst>
              <a:ext uri="{28A0092B-C50C-407E-A947-70E740481C1C}">
                <a14:useLocalDpi xmlns:a14="http://schemas.microsoft.com/office/drawing/2010/main" val="0"/>
              </a:ext>
            </a:extLst>
          </a:blip>
          <a:srcRect t="9172" r="1731" b="4852"/>
          <a:stretch/>
        </p:blipFill>
        <p:spPr>
          <a:xfrm>
            <a:off x="12790702" y="3962400"/>
            <a:ext cx="10896600" cy="6938933"/>
          </a:xfrm>
          <a:prstGeom prst="roundRect">
            <a:avLst>
              <a:gd name="adj" fmla="val 4924"/>
            </a:avLst>
          </a:prstGeom>
        </p:spPr>
      </p:pic>
    </p:spTree>
    <p:extLst>
      <p:ext uri="{BB962C8B-B14F-4D97-AF65-F5344CB8AC3E}">
        <p14:creationId xmlns:p14="http://schemas.microsoft.com/office/powerpoint/2010/main" val="22632158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6972559" cy="13716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p:cNvGrpSpPr/>
          <p:nvPr/>
        </p:nvGrpSpPr>
        <p:grpSpPr>
          <a:xfrm>
            <a:off x="9931600" y="3617999"/>
            <a:ext cx="12358041" cy="6480001"/>
            <a:chOff x="2830144" y="1491761"/>
            <a:chExt cx="6408218" cy="3169673"/>
          </a:xfrm>
        </p:grpSpPr>
        <p:grpSp>
          <p:nvGrpSpPr>
            <p:cNvPr id="16" name="Grupo 15"/>
            <p:cNvGrpSpPr/>
            <p:nvPr/>
          </p:nvGrpSpPr>
          <p:grpSpPr>
            <a:xfrm>
              <a:off x="2830144" y="1491761"/>
              <a:ext cx="3360181" cy="3169673"/>
              <a:chOff x="2830144" y="1491761"/>
              <a:chExt cx="3360181" cy="3169673"/>
            </a:xfrm>
          </p:grpSpPr>
          <p:sp>
            <p:nvSpPr>
              <p:cNvPr id="18" name="Elipse 17"/>
              <p:cNvSpPr/>
              <p:nvPr/>
            </p:nvSpPr>
            <p:spPr>
              <a:xfrm>
                <a:off x="2830144" y="1491761"/>
                <a:ext cx="3360181" cy="3169673"/>
              </a:xfrm>
              <a:prstGeom prst="ellipse">
                <a:avLst/>
              </a:prstGeom>
              <a:solidFill>
                <a:srgbClr val="96D1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2" descr="Resultado de imagen de be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44224" y="2121671"/>
                <a:ext cx="1932021" cy="18000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4">
              <a:extLst>
                <a:ext uri="{FF2B5EF4-FFF2-40B4-BE49-F238E27FC236}">
                  <a16:creationId xmlns:a16="http://schemas.microsoft.com/office/drawing/2014/main" id="{9B3DA49D-8B6D-47A7-8C8B-BC2C36A6152E}"/>
                </a:ext>
              </a:extLst>
            </p:cNvPr>
            <p:cNvSpPr txBox="1"/>
            <p:nvPr/>
          </p:nvSpPr>
          <p:spPr>
            <a:xfrm>
              <a:off x="6597468" y="2387479"/>
              <a:ext cx="2640894" cy="1369987"/>
            </a:xfrm>
            <a:prstGeom prst="rect">
              <a:avLst/>
            </a:prstGeom>
            <a:noFill/>
          </p:spPr>
          <p:txBody>
            <a:bodyPr wrap="square" rtlCol="0">
              <a:spAutoFit/>
            </a:bodyPr>
            <a:lstStyle/>
            <a:p>
              <a:r>
                <a:rPr lang="en-CA" sz="8800" b="1" dirty="0">
                  <a:solidFill>
                    <a:srgbClr val="7DAED3"/>
                  </a:solidFill>
                  <a:latin typeface="Century Gothic" panose="020B0502020202020204" pitchFamily="34" charset="0"/>
                </a:rPr>
                <a:t>BE</a:t>
              </a:r>
              <a:r>
                <a:rPr lang="en-CA" sz="8800" b="1" dirty="0">
                  <a:solidFill>
                    <a:srgbClr val="FFDC00"/>
                  </a:solidFill>
                  <a:latin typeface="Century Gothic" panose="020B0502020202020204" pitchFamily="34" charset="0"/>
                </a:rPr>
                <a:t>E</a:t>
              </a:r>
              <a:r>
                <a:rPr lang="en-CA" sz="8800" b="1" dirty="0">
                  <a:solidFill>
                    <a:srgbClr val="7DAED3"/>
                  </a:solidFill>
                  <a:latin typeface="Century Gothic" panose="020B0502020202020204" pitchFamily="34" charset="0"/>
                </a:rPr>
                <a:t> HAPPY</a:t>
              </a:r>
            </a:p>
          </p:txBody>
        </p:sp>
      </p:grpSp>
      <p:sp>
        <p:nvSpPr>
          <p:cNvPr id="21" name="TextBox 4">
            <a:extLst>
              <a:ext uri="{FF2B5EF4-FFF2-40B4-BE49-F238E27FC236}">
                <a16:creationId xmlns:a16="http://schemas.microsoft.com/office/drawing/2014/main" id="{9B3DA49D-8B6D-47A7-8C8B-BC2C36A6152E}"/>
              </a:ext>
            </a:extLst>
          </p:cNvPr>
          <p:cNvSpPr txBox="1"/>
          <p:nvPr/>
        </p:nvSpPr>
        <p:spPr>
          <a:xfrm>
            <a:off x="119068" y="5099103"/>
            <a:ext cx="7319700" cy="2369880"/>
          </a:xfrm>
          <a:prstGeom prst="rect">
            <a:avLst/>
          </a:prstGeom>
          <a:noFill/>
        </p:spPr>
        <p:txBody>
          <a:bodyPr wrap="square" rtlCol="0">
            <a:spAutoFit/>
          </a:bodyPr>
          <a:lstStyle/>
          <a:p>
            <a:r>
              <a:rPr lang="en-CA" sz="8800" b="1" dirty="0">
                <a:latin typeface="Century Gothic" panose="020B0502020202020204" pitchFamily="34" charset="0"/>
              </a:rPr>
              <a:t>CAPÍTULO IV</a:t>
            </a:r>
          </a:p>
          <a:p>
            <a:r>
              <a:rPr lang="en-CA" sz="6000" dirty="0">
                <a:latin typeface="Century Gothic" panose="020B0502020202020204" pitchFamily="34" charset="0"/>
              </a:rPr>
              <a:t>IMPLEMENTACIÓN</a:t>
            </a:r>
          </a:p>
        </p:txBody>
      </p:sp>
      <p:sp>
        <p:nvSpPr>
          <p:cNvPr id="9"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23</a:t>
            </a:r>
          </a:p>
        </p:txBody>
      </p:sp>
    </p:spTree>
    <p:extLst>
      <p:ext uri="{BB962C8B-B14F-4D97-AF65-F5344CB8AC3E}">
        <p14:creationId xmlns:p14="http://schemas.microsoft.com/office/powerpoint/2010/main" val="7383229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27709"/>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7173668" y="1229284"/>
            <a:ext cx="10030311"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ARQUITECTURA DEL SISTEMA</a:t>
            </a:r>
          </a:p>
        </p:txBody>
      </p:sp>
      <p:sp>
        <p:nvSpPr>
          <p:cNvPr id="17" name="TextBox 16"/>
          <p:cNvSpPr txBox="1"/>
          <p:nvPr/>
        </p:nvSpPr>
        <p:spPr>
          <a:xfrm>
            <a:off x="952753" y="4305204"/>
            <a:ext cx="12057853" cy="5632311"/>
          </a:xfrm>
          <a:prstGeom prst="rect">
            <a:avLst/>
          </a:prstGeom>
          <a:noFill/>
        </p:spPr>
        <p:txBody>
          <a:bodyPr wrap="square" rtlCol="0">
            <a:spAutoFit/>
          </a:bodyPr>
          <a:lstStyle/>
          <a:p>
            <a:pPr algn="just">
              <a:buClr>
                <a:srgbClr val="EC72A5"/>
              </a:buClr>
            </a:pPr>
            <a:r>
              <a:rPr lang="es-MX" dirty="0">
                <a:solidFill>
                  <a:schemeClr val="tx2"/>
                </a:solidFill>
                <a:latin typeface="+mj-lt"/>
                <a:ea typeface="Montserrat" charset="0"/>
                <a:cs typeface="Montserrat" charset="0"/>
              </a:rPr>
              <a:t>Representación de los distintos componentes que conforman al sistema así como la distribución de los mismos, identificando los agentes externos e internos que interactúan con el sistema.</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Usuario</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Servidor</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Base de datos </a:t>
            </a:r>
          </a:p>
        </p:txBody>
      </p:sp>
      <p:sp>
        <p:nvSpPr>
          <p:cNvPr id="9" name="TextBox 6"/>
          <p:cNvSpPr txBox="1"/>
          <p:nvPr/>
        </p:nvSpPr>
        <p:spPr>
          <a:xfrm>
            <a:off x="23217052" y="12627161"/>
            <a:ext cx="1046301" cy="861774"/>
          </a:xfrm>
          <a:prstGeom prst="rect">
            <a:avLst/>
          </a:prstGeom>
          <a:noFill/>
        </p:spPr>
        <p:txBody>
          <a:bodyPr wrap="square" rtlCol="0">
            <a:spAutoFit/>
          </a:bodyPr>
          <a:lstStyle/>
          <a:p>
            <a:pPr algn="ctr"/>
            <a:r>
              <a:rPr lang="en-US" sz="5000" b="1" dirty="0">
                <a:solidFill>
                  <a:srgbClr val="EC72A5"/>
                </a:solidFill>
                <a:latin typeface="Montserrat" charset="0"/>
                <a:ea typeface="Montserrat" charset="0"/>
                <a:cs typeface="Montserrat" charset="0"/>
              </a:rPr>
              <a:t>24</a:t>
            </a:r>
          </a:p>
        </p:txBody>
      </p:sp>
      <p:pic>
        <p:nvPicPr>
          <p:cNvPr id="4" name="Imagen 3"/>
          <p:cNvPicPr>
            <a:picLocks noChangeAspect="1"/>
          </p:cNvPicPr>
          <p:nvPr/>
        </p:nvPicPr>
        <p:blipFill rotWithShape="1">
          <a:blip r:embed="rId3"/>
          <a:srcRect l="25594" t="15893" r="32039" b="28036"/>
          <a:stretch/>
        </p:blipFill>
        <p:spPr>
          <a:xfrm>
            <a:off x="13963777" y="4629757"/>
            <a:ext cx="9052977" cy="6736100"/>
          </a:xfrm>
          <a:prstGeom prst="rect">
            <a:avLst/>
          </a:prstGeom>
        </p:spPr>
      </p:pic>
    </p:spTree>
    <p:extLst>
      <p:ext uri="{BB962C8B-B14F-4D97-AF65-F5344CB8AC3E}">
        <p14:creationId xmlns:p14="http://schemas.microsoft.com/office/powerpoint/2010/main" val="7086883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27709"/>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8504263" y="1229284"/>
            <a:ext cx="7369133" cy="861774"/>
          </a:xfrm>
          <a:prstGeom prst="rect">
            <a:avLst/>
          </a:prstGeom>
          <a:noFill/>
        </p:spPr>
        <p:txBody>
          <a:bodyPr wrap="none" rtlCol="0">
            <a:spAutoFit/>
          </a:bodyPr>
          <a:lstStyle/>
          <a:p>
            <a:pPr algn="ctr"/>
            <a:r>
              <a:rPr lang="es-MX" sz="5000" b="1" dirty="0">
                <a:solidFill>
                  <a:srgbClr val="7DAED3"/>
                </a:solidFill>
                <a:latin typeface="Montserrat" charset="0"/>
                <a:ea typeface="Montserrat" charset="0"/>
                <a:cs typeface="Montserrat" charset="0"/>
              </a:rPr>
              <a:t>TECNOLOGÍAS EMPLEADAS</a:t>
            </a:r>
          </a:p>
        </p:txBody>
      </p:sp>
      <p:sp>
        <p:nvSpPr>
          <p:cNvPr id="9" name="TextBox 6"/>
          <p:cNvSpPr txBox="1"/>
          <p:nvPr/>
        </p:nvSpPr>
        <p:spPr>
          <a:xfrm>
            <a:off x="23217052" y="12627161"/>
            <a:ext cx="1046301" cy="861774"/>
          </a:xfrm>
          <a:prstGeom prst="rect">
            <a:avLst/>
          </a:prstGeom>
          <a:noFill/>
        </p:spPr>
        <p:txBody>
          <a:bodyPr wrap="square" rtlCol="0">
            <a:spAutoFit/>
          </a:bodyPr>
          <a:lstStyle/>
          <a:p>
            <a:pPr algn="ctr"/>
            <a:r>
              <a:rPr lang="en-US" sz="5000" b="1" dirty="0">
                <a:solidFill>
                  <a:srgbClr val="EC72A5"/>
                </a:solidFill>
                <a:latin typeface="Montserrat" charset="0"/>
                <a:ea typeface="Montserrat" charset="0"/>
                <a:cs typeface="Montserrat" charset="0"/>
              </a:rPr>
              <a:t>25</a:t>
            </a:r>
          </a:p>
        </p:txBody>
      </p:sp>
      <p:pic>
        <p:nvPicPr>
          <p:cNvPr id="7" name="Imagen 63" descr="Resultado de imagen para android studio">
            <a:extLst>
              <a:ext uri="{FF2B5EF4-FFF2-40B4-BE49-F238E27FC236}">
                <a16:creationId xmlns:a16="http://schemas.microsoft.com/office/drawing/2014/main" id="{9A2F4870-CA73-42C9-887D-BAB2A538C659}"/>
              </a:ext>
            </a:extLst>
          </p:cNvPr>
          <p:cNvPicPr/>
          <p:nvPr/>
        </p:nvPicPr>
        <p:blipFill rotWithShape="1">
          <a:blip r:embed="rId3" cstate="print">
            <a:extLst>
              <a:ext uri="{28A0092B-C50C-407E-A947-70E740481C1C}">
                <a14:useLocalDpi xmlns:a14="http://schemas.microsoft.com/office/drawing/2010/main" val="0"/>
              </a:ext>
            </a:extLst>
          </a:blip>
          <a:srcRect l="5428"/>
          <a:stretch/>
        </p:blipFill>
        <p:spPr bwMode="auto">
          <a:xfrm>
            <a:off x="6357898" y="6054791"/>
            <a:ext cx="3216609" cy="3375758"/>
          </a:xfrm>
          <a:prstGeom prst="rect">
            <a:avLst/>
          </a:prstGeom>
          <a:noFill/>
          <a:ln>
            <a:noFill/>
          </a:ln>
          <a:extLst>
            <a:ext uri="{53640926-AAD7-44D8-BBD7-CCE9431645EC}">
              <a14:shadowObscured xmlns:a14="http://schemas.microsoft.com/office/drawing/2010/main"/>
            </a:ext>
          </a:extLst>
        </p:spPr>
      </p:pic>
      <p:pic>
        <p:nvPicPr>
          <p:cNvPr id="8" name="Imagen 64" descr="Resultado de imagen para mysql workbench">
            <a:extLst>
              <a:ext uri="{FF2B5EF4-FFF2-40B4-BE49-F238E27FC236}">
                <a16:creationId xmlns:a16="http://schemas.microsoft.com/office/drawing/2014/main" id="{380B65CE-92B5-453E-96B7-D68A1AC9300F}"/>
              </a:ext>
            </a:extLst>
          </p:cNvPr>
          <p:cNvPicPr/>
          <p:nvPr/>
        </p:nvPicPr>
        <p:blipFill rotWithShape="1">
          <a:blip r:embed="rId4" cstate="print">
            <a:extLst>
              <a:ext uri="{28A0092B-C50C-407E-A947-70E740481C1C}">
                <a14:useLocalDpi xmlns:a14="http://schemas.microsoft.com/office/drawing/2010/main" val="0"/>
              </a:ext>
            </a:extLst>
          </a:blip>
          <a:srcRect t="-2374" b="1"/>
          <a:stretch/>
        </p:blipFill>
        <p:spPr bwMode="auto">
          <a:xfrm>
            <a:off x="2099816" y="6429550"/>
            <a:ext cx="2878355" cy="2932892"/>
          </a:xfrm>
          <a:prstGeom prst="rect">
            <a:avLst/>
          </a:prstGeom>
          <a:noFill/>
          <a:ln>
            <a:noFill/>
          </a:ln>
          <a:extLst>
            <a:ext uri="{53640926-AAD7-44D8-BBD7-CCE9431645EC}">
              <a14:shadowObscured xmlns:a14="http://schemas.microsoft.com/office/drawing/2010/main"/>
            </a:ext>
          </a:extLst>
        </p:spPr>
      </p:pic>
      <p:pic>
        <p:nvPicPr>
          <p:cNvPr id="11" name="Imagen 65" descr="Imagen relacionada">
            <a:extLst>
              <a:ext uri="{FF2B5EF4-FFF2-40B4-BE49-F238E27FC236}">
                <a16:creationId xmlns:a16="http://schemas.microsoft.com/office/drawing/2014/main" id="{54D01112-DCC2-4B5C-A325-5CC2DFCF5D48}"/>
              </a:ext>
            </a:extLst>
          </p:cNvPr>
          <p:cNvPicPr/>
          <p:nvPr/>
        </p:nvPicPr>
        <p:blipFill rotWithShape="1">
          <a:blip r:embed="rId5" cstate="print">
            <a:extLst>
              <a:ext uri="{28A0092B-C50C-407E-A947-70E740481C1C}">
                <a14:useLocalDpi xmlns:a14="http://schemas.microsoft.com/office/drawing/2010/main" val="0"/>
              </a:ext>
            </a:extLst>
          </a:blip>
          <a:srcRect l="27359" t="18453" r="24241" b="19705"/>
          <a:stretch/>
        </p:blipFill>
        <p:spPr bwMode="auto">
          <a:xfrm>
            <a:off x="10580520" y="6104707"/>
            <a:ext cx="3216609" cy="3375758"/>
          </a:xfrm>
          <a:prstGeom prst="rect">
            <a:avLst/>
          </a:prstGeom>
          <a:noFill/>
          <a:ln>
            <a:noFill/>
          </a:ln>
          <a:extLst>
            <a:ext uri="{53640926-AAD7-44D8-BBD7-CCE9431645EC}">
              <a14:shadowObscured xmlns:a14="http://schemas.microsoft.com/office/drawing/2010/main"/>
            </a:ext>
          </a:extLst>
        </p:spPr>
      </p:pic>
      <p:pic>
        <p:nvPicPr>
          <p:cNvPr id="12" name="Imagen 66" descr="Resultado de imagen para xampp">
            <a:extLst>
              <a:ext uri="{FF2B5EF4-FFF2-40B4-BE49-F238E27FC236}">
                <a16:creationId xmlns:a16="http://schemas.microsoft.com/office/drawing/2014/main" id="{2EA92748-586A-4749-B4B8-052B068D4874}"/>
              </a:ext>
            </a:extLst>
          </p:cNvPr>
          <p:cNvPicPr/>
          <p:nvPr/>
        </p:nvPicPr>
        <p:blipFill rotWithShape="1">
          <a:blip r:embed="rId6" cstate="print">
            <a:extLst>
              <a:ext uri="{28A0092B-C50C-407E-A947-70E740481C1C}">
                <a14:useLocalDpi xmlns:a14="http://schemas.microsoft.com/office/drawing/2010/main" val="0"/>
              </a:ext>
            </a:extLst>
          </a:blip>
          <a:srcRect l="-5348" r="-1"/>
          <a:stretch/>
        </p:blipFill>
        <p:spPr bwMode="auto">
          <a:xfrm>
            <a:off x="14900519" y="6467208"/>
            <a:ext cx="3216609" cy="2850175"/>
          </a:xfrm>
          <a:prstGeom prst="rect">
            <a:avLst/>
          </a:prstGeom>
          <a:noFill/>
          <a:ln>
            <a:noFill/>
          </a:ln>
          <a:extLst>
            <a:ext uri="{53640926-AAD7-44D8-BBD7-CCE9431645EC}">
              <a14:shadowObscured xmlns:a14="http://schemas.microsoft.com/office/drawing/2010/main"/>
            </a:ext>
          </a:extLst>
        </p:spPr>
      </p:pic>
      <p:pic>
        <p:nvPicPr>
          <p:cNvPr id="13" name="Imagen 33" descr="Resultado de imagen de weka">
            <a:extLst>
              <a:ext uri="{FF2B5EF4-FFF2-40B4-BE49-F238E27FC236}">
                <a16:creationId xmlns:a16="http://schemas.microsoft.com/office/drawing/2014/main" id="{E2A53020-D81D-41E5-9D49-EB1218F7850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9070941" y="6204417"/>
            <a:ext cx="3515765" cy="3375758"/>
          </a:xfrm>
          <a:prstGeom prst="rect">
            <a:avLst/>
          </a:prstGeom>
          <a:noFill/>
          <a:ln>
            <a:noFill/>
          </a:ln>
        </p:spPr>
      </p:pic>
      <p:sp>
        <p:nvSpPr>
          <p:cNvPr id="2" name="Elipse 1"/>
          <p:cNvSpPr/>
          <p:nvPr/>
        </p:nvSpPr>
        <p:spPr>
          <a:xfrm>
            <a:off x="18668824" y="5732296"/>
            <a:ext cx="4320000" cy="4320000"/>
          </a:xfrm>
          <a:prstGeom prst="ellipse">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Elipse 13"/>
          <p:cNvSpPr/>
          <p:nvPr/>
        </p:nvSpPr>
        <p:spPr>
          <a:xfrm>
            <a:off x="14348824" y="5732296"/>
            <a:ext cx="4320000" cy="4320000"/>
          </a:xfrm>
          <a:prstGeom prst="ellipse">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p:cNvSpPr/>
          <p:nvPr/>
        </p:nvSpPr>
        <p:spPr>
          <a:xfrm>
            <a:off x="10028824" y="5732296"/>
            <a:ext cx="4320000" cy="4320000"/>
          </a:xfrm>
          <a:prstGeom prst="ellipse">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p:cNvSpPr/>
          <p:nvPr/>
        </p:nvSpPr>
        <p:spPr>
          <a:xfrm>
            <a:off x="5702022" y="5632586"/>
            <a:ext cx="4320000" cy="4320000"/>
          </a:xfrm>
          <a:prstGeom prst="ellipse">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p:cNvSpPr/>
          <p:nvPr/>
        </p:nvSpPr>
        <p:spPr>
          <a:xfrm>
            <a:off x="1378994" y="5732296"/>
            <a:ext cx="4320000" cy="4320000"/>
          </a:xfrm>
          <a:prstGeom prst="ellipse">
            <a:avLst/>
          </a:prstGeom>
          <a:no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063431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27709"/>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8046542" y="1229284"/>
            <a:ext cx="8284577"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DOCUMENTACIÓN DE CÓDIGO</a:t>
            </a:r>
          </a:p>
        </p:txBody>
      </p:sp>
      <p:sp>
        <p:nvSpPr>
          <p:cNvPr id="9" name="TextBox 6"/>
          <p:cNvSpPr txBox="1"/>
          <p:nvPr/>
        </p:nvSpPr>
        <p:spPr>
          <a:xfrm>
            <a:off x="23217052" y="12627161"/>
            <a:ext cx="1046301" cy="861774"/>
          </a:xfrm>
          <a:prstGeom prst="rect">
            <a:avLst/>
          </a:prstGeom>
          <a:noFill/>
        </p:spPr>
        <p:txBody>
          <a:bodyPr wrap="square" rtlCol="0">
            <a:spAutoFit/>
          </a:bodyPr>
          <a:lstStyle/>
          <a:p>
            <a:pPr algn="ctr"/>
            <a:r>
              <a:rPr lang="en-US" sz="5000" b="1" dirty="0">
                <a:solidFill>
                  <a:srgbClr val="EC72A5"/>
                </a:solidFill>
                <a:latin typeface="Montserrat" charset="0"/>
                <a:ea typeface="Montserrat" charset="0"/>
                <a:cs typeface="Montserrat" charset="0"/>
              </a:rPr>
              <a:t>26</a:t>
            </a:r>
          </a:p>
        </p:txBody>
      </p:sp>
      <p:pic>
        <p:nvPicPr>
          <p:cNvPr id="8" name="Imagen 7"/>
          <p:cNvPicPr>
            <a:picLocks noChangeAspect="1"/>
          </p:cNvPicPr>
          <p:nvPr/>
        </p:nvPicPr>
        <p:blipFill rotWithShape="1">
          <a:blip r:embed="rId3"/>
          <a:srcRect l="21671" t="13750" r="12607" b="21250"/>
          <a:stretch/>
        </p:blipFill>
        <p:spPr>
          <a:xfrm>
            <a:off x="7885" y="4605043"/>
            <a:ext cx="12166697" cy="6765126"/>
          </a:xfrm>
          <a:prstGeom prst="rect">
            <a:avLst/>
          </a:prstGeom>
        </p:spPr>
      </p:pic>
      <p:pic>
        <p:nvPicPr>
          <p:cNvPr id="2" name="Imagen 1"/>
          <p:cNvPicPr>
            <a:picLocks noChangeAspect="1"/>
          </p:cNvPicPr>
          <p:nvPr/>
        </p:nvPicPr>
        <p:blipFill rotWithShape="1">
          <a:blip r:embed="rId4"/>
          <a:srcRect l="21378" t="14821" r="16738" b="22312"/>
          <a:stretch/>
        </p:blipFill>
        <p:spPr>
          <a:xfrm>
            <a:off x="12435840" y="4605042"/>
            <a:ext cx="11834949" cy="6759643"/>
          </a:xfrm>
          <a:prstGeom prst="rect">
            <a:avLst/>
          </a:prstGeom>
        </p:spPr>
      </p:pic>
    </p:spTree>
    <p:extLst>
      <p:ext uri="{BB962C8B-B14F-4D97-AF65-F5344CB8AC3E}">
        <p14:creationId xmlns:p14="http://schemas.microsoft.com/office/powerpoint/2010/main" val="4285345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27709"/>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8046542" y="1229284"/>
            <a:ext cx="8284577"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DOCUMENTACIÓN DE CÓDIGO</a:t>
            </a:r>
          </a:p>
        </p:txBody>
      </p:sp>
      <p:sp>
        <p:nvSpPr>
          <p:cNvPr id="9" name="TextBox 6"/>
          <p:cNvSpPr txBox="1"/>
          <p:nvPr/>
        </p:nvSpPr>
        <p:spPr>
          <a:xfrm>
            <a:off x="23217052" y="12627161"/>
            <a:ext cx="1046301" cy="861774"/>
          </a:xfrm>
          <a:prstGeom prst="rect">
            <a:avLst/>
          </a:prstGeom>
          <a:noFill/>
        </p:spPr>
        <p:txBody>
          <a:bodyPr wrap="square" rtlCol="0">
            <a:spAutoFit/>
          </a:bodyPr>
          <a:lstStyle/>
          <a:p>
            <a:pPr algn="ctr"/>
            <a:r>
              <a:rPr lang="en-US" sz="5000" b="1" dirty="0">
                <a:solidFill>
                  <a:srgbClr val="EC72A5"/>
                </a:solidFill>
                <a:latin typeface="Montserrat" charset="0"/>
                <a:ea typeface="Montserrat" charset="0"/>
                <a:cs typeface="Montserrat" charset="0"/>
              </a:rPr>
              <a:t>27</a:t>
            </a:r>
          </a:p>
        </p:txBody>
      </p:sp>
      <p:pic>
        <p:nvPicPr>
          <p:cNvPr id="7" name="Imagen 6"/>
          <p:cNvPicPr>
            <a:picLocks noChangeAspect="1"/>
          </p:cNvPicPr>
          <p:nvPr/>
        </p:nvPicPr>
        <p:blipFill rotWithShape="1">
          <a:blip r:embed="rId3"/>
          <a:srcRect l="16157" t="10178" r="7943" b="13749"/>
          <a:stretch/>
        </p:blipFill>
        <p:spPr>
          <a:xfrm>
            <a:off x="7885" y="4607385"/>
            <a:ext cx="12090130" cy="6812691"/>
          </a:xfrm>
          <a:prstGeom prst="rect">
            <a:avLst/>
          </a:prstGeom>
        </p:spPr>
      </p:pic>
      <p:pic>
        <p:nvPicPr>
          <p:cNvPr id="3" name="Imagen 2"/>
          <p:cNvPicPr>
            <a:picLocks noChangeAspect="1"/>
          </p:cNvPicPr>
          <p:nvPr/>
        </p:nvPicPr>
        <p:blipFill rotWithShape="1">
          <a:blip r:embed="rId4"/>
          <a:srcRect l="16357" t="10179" r="10086" b="18036"/>
          <a:stretch/>
        </p:blipFill>
        <p:spPr>
          <a:xfrm>
            <a:off x="12019637" y="4605043"/>
            <a:ext cx="12329529" cy="6765126"/>
          </a:xfrm>
          <a:prstGeom prst="rect">
            <a:avLst/>
          </a:prstGeom>
        </p:spPr>
      </p:pic>
    </p:spTree>
    <p:extLst>
      <p:ext uri="{BB962C8B-B14F-4D97-AF65-F5344CB8AC3E}">
        <p14:creationId xmlns:p14="http://schemas.microsoft.com/office/powerpoint/2010/main" val="33368150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69031" y="3029447"/>
            <a:ext cx="7212198" cy="861774"/>
          </a:xfrm>
          <a:prstGeom prst="rect">
            <a:avLst/>
          </a:prstGeom>
          <a:noFill/>
        </p:spPr>
        <p:txBody>
          <a:bodyPr wrap="square" rtlCol="0">
            <a:spAutoFit/>
          </a:bodyPr>
          <a:lstStyle/>
          <a:p>
            <a:pPr algn="ctr"/>
            <a:r>
              <a:rPr lang="en-US" sz="5000" b="1" dirty="0">
                <a:solidFill>
                  <a:srgbClr val="7DAED3"/>
                </a:solidFill>
                <a:latin typeface="Montserrat" charset="0"/>
                <a:ea typeface="Montserrat" charset="0"/>
                <a:cs typeface="Montserrat" charset="0"/>
              </a:rPr>
              <a:t>FUTUROS TRABAJOS</a:t>
            </a:r>
          </a:p>
        </p:txBody>
      </p:sp>
      <p:sp>
        <p:nvSpPr>
          <p:cNvPr id="10" name="TextBox 9"/>
          <p:cNvSpPr txBox="1"/>
          <p:nvPr/>
        </p:nvSpPr>
        <p:spPr>
          <a:xfrm>
            <a:off x="2769031" y="4724639"/>
            <a:ext cx="10973095" cy="5078313"/>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Raleway" charset="0"/>
                <a:ea typeface="Raleway" charset="0"/>
                <a:cs typeface="Raleway" charset="0"/>
              </a:rPr>
              <a:t>Experimentos con una base de datos robusta</a:t>
            </a:r>
          </a:p>
          <a:p>
            <a:pPr marL="457200" indent="-457200" algn="just">
              <a:buClr>
                <a:srgbClr val="EC72A5"/>
              </a:buClr>
              <a:buFont typeface="Wingdings" panose="05000000000000000000" pitchFamily="2" charset="2"/>
              <a:buChar char="q"/>
            </a:pPr>
            <a:endParaRPr lang="es-MX" dirty="0">
              <a:solidFill>
                <a:schemeClr val="tx2"/>
              </a:solidFill>
              <a:latin typeface="Raleway" charset="0"/>
              <a:ea typeface="Raleway" charset="0"/>
              <a:cs typeface="Raleway" charset="0"/>
            </a:endParaRPr>
          </a:p>
          <a:p>
            <a:pPr marL="457200" indent="-457200" algn="just">
              <a:buClr>
                <a:srgbClr val="EC72A5"/>
              </a:buClr>
              <a:buFont typeface="Wingdings" panose="05000000000000000000" pitchFamily="2" charset="2"/>
              <a:buChar char="q"/>
            </a:pPr>
            <a:r>
              <a:rPr lang="es-MX" dirty="0">
                <a:solidFill>
                  <a:schemeClr val="tx2"/>
                </a:solidFill>
                <a:latin typeface="Raleway" charset="0"/>
                <a:ea typeface="Raleway" charset="0"/>
                <a:cs typeface="Raleway" charset="0"/>
              </a:rPr>
              <a:t>Implementación de datos biométricos </a:t>
            </a:r>
          </a:p>
          <a:p>
            <a:pPr marL="457200" indent="-457200" algn="just">
              <a:buClr>
                <a:srgbClr val="EC72A5"/>
              </a:buClr>
              <a:buFont typeface="Wingdings" panose="05000000000000000000" pitchFamily="2" charset="2"/>
              <a:buChar char="q"/>
            </a:pPr>
            <a:endParaRPr lang="es-MX" dirty="0">
              <a:solidFill>
                <a:schemeClr val="tx2"/>
              </a:solidFill>
              <a:latin typeface="Raleway" charset="0"/>
              <a:ea typeface="Raleway" charset="0"/>
              <a:cs typeface="Raleway" charset="0"/>
            </a:endParaRPr>
          </a:p>
          <a:p>
            <a:pPr marL="457200" indent="-457200" algn="just">
              <a:buClr>
                <a:srgbClr val="EC72A5"/>
              </a:buClr>
              <a:buFont typeface="Wingdings" panose="05000000000000000000" pitchFamily="2" charset="2"/>
              <a:buChar char="q"/>
            </a:pPr>
            <a:r>
              <a:rPr lang="es-MX" dirty="0">
                <a:solidFill>
                  <a:schemeClr val="tx2"/>
                </a:solidFill>
                <a:latin typeface="Raleway" charset="0"/>
                <a:ea typeface="Raleway" charset="0"/>
                <a:cs typeface="Raleway" charset="0"/>
              </a:rPr>
              <a:t>Implementación de dispositivos vestibles</a:t>
            </a:r>
          </a:p>
          <a:p>
            <a:pPr marL="457200" indent="-457200" algn="just">
              <a:buClr>
                <a:srgbClr val="EC72A5"/>
              </a:buClr>
              <a:buFont typeface="Wingdings" panose="05000000000000000000" pitchFamily="2" charset="2"/>
              <a:buChar char="q"/>
            </a:pPr>
            <a:endParaRPr lang="es-MX" dirty="0">
              <a:solidFill>
                <a:schemeClr val="tx2"/>
              </a:solidFill>
              <a:latin typeface="Raleway" charset="0"/>
              <a:ea typeface="Raleway" charset="0"/>
              <a:cs typeface="Raleway" charset="0"/>
            </a:endParaRPr>
          </a:p>
          <a:p>
            <a:pPr marL="457200" indent="-457200" algn="just">
              <a:buClr>
                <a:srgbClr val="EC72A5"/>
              </a:buClr>
              <a:buFont typeface="Wingdings" panose="05000000000000000000" pitchFamily="2" charset="2"/>
              <a:buChar char="q"/>
            </a:pPr>
            <a:r>
              <a:rPr lang="es-MX" dirty="0">
                <a:solidFill>
                  <a:schemeClr val="tx2"/>
                </a:solidFill>
                <a:latin typeface="Raleway" charset="0"/>
                <a:ea typeface="Raleway" charset="0"/>
                <a:cs typeface="Raleway" charset="0"/>
              </a:rPr>
              <a:t>Tratamiento virtual con especialistas </a:t>
            </a:r>
          </a:p>
          <a:p>
            <a:pPr marL="457200" indent="-457200" algn="just">
              <a:buClr>
                <a:srgbClr val="EC72A5"/>
              </a:buClr>
              <a:buFont typeface="Wingdings" panose="05000000000000000000" pitchFamily="2" charset="2"/>
              <a:buChar char="q"/>
            </a:pPr>
            <a:endParaRPr lang="es-MX" dirty="0">
              <a:solidFill>
                <a:schemeClr val="tx2"/>
              </a:solidFill>
              <a:latin typeface="Raleway" charset="0"/>
              <a:ea typeface="Raleway" charset="0"/>
              <a:cs typeface="Raleway" charset="0"/>
            </a:endParaRPr>
          </a:p>
          <a:p>
            <a:pPr marL="457200" indent="-457200" algn="just">
              <a:buClr>
                <a:srgbClr val="EC72A5"/>
              </a:buClr>
              <a:buFont typeface="Wingdings" panose="05000000000000000000" pitchFamily="2" charset="2"/>
              <a:buChar char="q"/>
            </a:pPr>
            <a:r>
              <a:rPr lang="es-MX" dirty="0">
                <a:solidFill>
                  <a:schemeClr val="tx2"/>
                </a:solidFill>
                <a:latin typeface="Raleway" charset="0"/>
                <a:ea typeface="Raleway" charset="0"/>
                <a:cs typeface="Raleway" charset="0"/>
              </a:rPr>
              <a:t>Ampliación del rango de edad del público objetivo</a:t>
            </a:r>
            <a:endParaRPr lang="en-US" dirty="0">
              <a:solidFill>
                <a:schemeClr val="tx2"/>
              </a:solidFill>
              <a:latin typeface="Raleway" charset="0"/>
              <a:ea typeface="Raleway" charset="0"/>
              <a:cs typeface="Raleway" charset="0"/>
            </a:endParaRPr>
          </a:p>
        </p:txBody>
      </p:sp>
      <p:sp>
        <p:nvSpPr>
          <p:cNvPr id="6"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31</a:t>
            </a:r>
          </a:p>
        </p:txBody>
      </p:sp>
      <p:sp>
        <p:nvSpPr>
          <p:cNvPr id="8" name="Rectangle 1"/>
          <p:cNvSpPr/>
          <p:nvPr/>
        </p:nvSpPr>
        <p:spPr>
          <a:xfrm>
            <a:off x="14081761" y="951333"/>
            <a:ext cx="11996009" cy="11516929"/>
          </a:xfrm>
          <a:prstGeom prst="chord">
            <a:avLst>
              <a:gd name="adj1" fmla="val 2587542"/>
              <a:gd name="adj2" fmla="val 1902391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pic>
        <p:nvPicPr>
          <p:cNvPr id="9" name="Picture 2">
            <a:extLst>
              <a:ext uri="{FF2B5EF4-FFF2-40B4-BE49-F238E27FC236}">
                <a16:creationId xmlns:a16="http://schemas.microsoft.com/office/drawing/2014/main" id="{DF1A6FCE-5106-4AE2-BA8D-1BE457B3B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8679" y="3538712"/>
            <a:ext cx="6342172" cy="6342172"/>
          </a:xfrm>
          <a:prstGeom prst="rect">
            <a:avLst/>
          </a:prstGeom>
        </p:spPr>
      </p:pic>
    </p:spTree>
    <p:extLst>
      <p:ext uri="{BB962C8B-B14F-4D97-AF65-F5344CB8AC3E}">
        <p14:creationId xmlns:p14="http://schemas.microsoft.com/office/powerpoint/2010/main" val="32082466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6972559" cy="13716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p:cNvGrpSpPr/>
          <p:nvPr/>
        </p:nvGrpSpPr>
        <p:grpSpPr>
          <a:xfrm>
            <a:off x="9931600" y="3617999"/>
            <a:ext cx="12358041" cy="6480001"/>
            <a:chOff x="2830144" y="1491761"/>
            <a:chExt cx="6408218" cy="3169673"/>
          </a:xfrm>
        </p:grpSpPr>
        <p:grpSp>
          <p:nvGrpSpPr>
            <p:cNvPr id="16" name="Grupo 15"/>
            <p:cNvGrpSpPr/>
            <p:nvPr/>
          </p:nvGrpSpPr>
          <p:grpSpPr>
            <a:xfrm>
              <a:off x="2830144" y="1491761"/>
              <a:ext cx="3360181" cy="3169673"/>
              <a:chOff x="2830144" y="1491761"/>
              <a:chExt cx="3360181" cy="3169673"/>
            </a:xfrm>
          </p:grpSpPr>
          <p:sp>
            <p:nvSpPr>
              <p:cNvPr id="18" name="Elipse 17"/>
              <p:cNvSpPr/>
              <p:nvPr/>
            </p:nvSpPr>
            <p:spPr>
              <a:xfrm>
                <a:off x="2830144" y="1491761"/>
                <a:ext cx="3360181" cy="3169673"/>
              </a:xfrm>
              <a:prstGeom prst="ellipse">
                <a:avLst/>
              </a:prstGeom>
              <a:solidFill>
                <a:srgbClr val="96D1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9" name="Picture 2" descr="Resultado de imagen de bee 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44224" y="2121671"/>
                <a:ext cx="1932021" cy="180000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4">
              <a:extLst>
                <a:ext uri="{FF2B5EF4-FFF2-40B4-BE49-F238E27FC236}">
                  <a16:creationId xmlns:a16="http://schemas.microsoft.com/office/drawing/2014/main" id="{9B3DA49D-8B6D-47A7-8C8B-BC2C36A6152E}"/>
                </a:ext>
              </a:extLst>
            </p:cNvPr>
            <p:cNvSpPr txBox="1"/>
            <p:nvPr/>
          </p:nvSpPr>
          <p:spPr>
            <a:xfrm>
              <a:off x="6597468" y="2387479"/>
              <a:ext cx="2640894" cy="1369987"/>
            </a:xfrm>
            <a:prstGeom prst="rect">
              <a:avLst/>
            </a:prstGeom>
            <a:noFill/>
          </p:spPr>
          <p:txBody>
            <a:bodyPr wrap="square" rtlCol="0">
              <a:spAutoFit/>
            </a:bodyPr>
            <a:lstStyle/>
            <a:p>
              <a:r>
                <a:rPr lang="en-CA" sz="8800" b="1" dirty="0">
                  <a:solidFill>
                    <a:srgbClr val="7DAED3"/>
                  </a:solidFill>
                  <a:latin typeface="Century Gothic" panose="020B0502020202020204" pitchFamily="34" charset="0"/>
                </a:rPr>
                <a:t>BE</a:t>
              </a:r>
              <a:r>
                <a:rPr lang="en-CA" sz="8800" b="1" dirty="0">
                  <a:solidFill>
                    <a:srgbClr val="FFDC00"/>
                  </a:solidFill>
                  <a:latin typeface="Century Gothic" panose="020B0502020202020204" pitchFamily="34" charset="0"/>
                </a:rPr>
                <a:t>E</a:t>
              </a:r>
              <a:r>
                <a:rPr lang="en-CA" sz="8800" b="1" dirty="0">
                  <a:solidFill>
                    <a:srgbClr val="7DAED3"/>
                  </a:solidFill>
                  <a:latin typeface="Century Gothic" panose="020B0502020202020204" pitchFamily="34" charset="0"/>
                </a:rPr>
                <a:t> HAPPY</a:t>
              </a:r>
            </a:p>
          </p:txBody>
        </p:sp>
      </p:grpSp>
      <p:sp>
        <p:nvSpPr>
          <p:cNvPr id="21" name="TextBox 4">
            <a:extLst>
              <a:ext uri="{FF2B5EF4-FFF2-40B4-BE49-F238E27FC236}">
                <a16:creationId xmlns:a16="http://schemas.microsoft.com/office/drawing/2014/main" id="{9B3DA49D-8B6D-47A7-8C8B-BC2C36A6152E}"/>
              </a:ext>
            </a:extLst>
          </p:cNvPr>
          <p:cNvSpPr txBox="1"/>
          <p:nvPr/>
        </p:nvSpPr>
        <p:spPr>
          <a:xfrm>
            <a:off x="313509" y="5560768"/>
            <a:ext cx="6659050" cy="2369880"/>
          </a:xfrm>
          <a:prstGeom prst="rect">
            <a:avLst/>
          </a:prstGeom>
          <a:noFill/>
        </p:spPr>
        <p:txBody>
          <a:bodyPr wrap="square" rtlCol="0">
            <a:spAutoFit/>
          </a:bodyPr>
          <a:lstStyle/>
          <a:p>
            <a:r>
              <a:rPr lang="en-CA" sz="8800" b="1" dirty="0">
                <a:latin typeface="Century Gothic" panose="020B0502020202020204" pitchFamily="34" charset="0"/>
              </a:rPr>
              <a:t>CAPÍTULO I</a:t>
            </a:r>
          </a:p>
          <a:p>
            <a:r>
              <a:rPr lang="en-CA" sz="6000" dirty="0">
                <a:latin typeface="Century Gothic" panose="020B0502020202020204" pitchFamily="34" charset="0"/>
              </a:rPr>
              <a:t>INTRODUCCIÓN</a:t>
            </a:r>
          </a:p>
        </p:txBody>
      </p:sp>
      <p:sp>
        <p:nvSpPr>
          <p:cNvPr id="9" name="TextBox 6"/>
          <p:cNvSpPr txBox="1"/>
          <p:nvPr/>
        </p:nvSpPr>
        <p:spPr>
          <a:xfrm>
            <a:off x="23480497" y="12627161"/>
            <a:ext cx="556564"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3</a:t>
            </a:r>
          </a:p>
        </p:txBody>
      </p:sp>
    </p:spTree>
    <p:extLst>
      <p:ext uri="{BB962C8B-B14F-4D97-AF65-F5344CB8AC3E}">
        <p14:creationId xmlns:p14="http://schemas.microsoft.com/office/powerpoint/2010/main" val="3546147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p:cNvSpPr/>
          <p:nvPr/>
        </p:nvSpPr>
        <p:spPr>
          <a:xfrm>
            <a:off x="15879337" y="0"/>
            <a:ext cx="849831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7" name="TextBox 6"/>
          <p:cNvSpPr txBox="1"/>
          <p:nvPr/>
        </p:nvSpPr>
        <p:spPr>
          <a:xfrm>
            <a:off x="2769031" y="2998252"/>
            <a:ext cx="4743607"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CONCLUSIÓN</a:t>
            </a:r>
          </a:p>
        </p:txBody>
      </p:sp>
      <p:sp>
        <p:nvSpPr>
          <p:cNvPr id="10" name="TextBox 9"/>
          <p:cNvSpPr txBox="1"/>
          <p:nvPr/>
        </p:nvSpPr>
        <p:spPr>
          <a:xfrm>
            <a:off x="2769031" y="4724639"/>
            <a:ext cx="10586751" cy="3970318"/>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Raleway" charset="0"/>
                <a:ea typeface="Raleway" charset="0"/>
                <a:cs typeface="Raleway" charset="0"/>
              </a:rPr>
              <a:t>Conforme el tiempo pasa los trastornos mentales van de aumento en aumento, cada vez son más comunes los casos de depresión en los jóvenes y una de las desventajas más grande de dicho problema es que crece en silencio, por lo que ignorarlo puede repercutir en consecuencias más graves.</a:t>
            </a:r>
            <a:endParaRPr lang="en-US" dirty="0">
              <a:solidFill>
                <a:schemeClr val="tx2"/>
              </a:solidFill>
              <a:latin typeface="Raleway" charset="0"/>
              <a:ea typeface="Raleway" charset="0"/>
              <a:cs typeface="Raleway" charset="0"/>
            </a:endParaRPr>
          </a:p>
        </p:txBody>
      </p:sp>
      <p:pic>
        <p:nvPicPr>
          <p:cNvPr id="2050" name="Picture 2" descr="Resultado de imagen de salud mental"/>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100000" l="4883" r="47559">
                        <a14:foregroundMark x1="31348" y1="35345" x2="31348" y2="35345"/>
                        <a14:foregroundMark x1="33691" y1="30000" x2="16699" y2="46207"/>
                        <a14:foregroundMark x1="18750" y1="23621" x2="27344" y2="49828"/>
                      </a14:backgroundRemoval>
                    </a14:imgEffect>
                  </a14:imgLayer>
                </a14:imgProps>
              </a:ext>
              <a:ext uri="{28A0092B-C50C-407E-A947-70E740481C1C}">
                <a14:useLocalDpi xmlns:a14="http://schemas.microsoft.com/office/drawing/2010/main" val="0"/>
              </a:ext>
            </a:extLst>
          </a:blip>
          <a:srcRect r="50214"/>
          <a:stretch/>
        </p:blipFill>
        <p:spPr bwMode="auto">
          <a:xfrm flipH="1">
            <a:off x="16960417" y="2428267"/>
            <a:ext cx="6336151" cy="71472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23341037" y="12627161"/>
            <a:ext cx="835485"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32</a:t>
            </a:r>
          </a:p>
        </p:txBody>
      </p:sp>
    </p:spTree>
    <p:extLst>
      <p:ext uri="{BB962C8B-B14F-4D97-AF65-F5344CB8AC3E}">
        <p14:creationId xmlns:p14="http://schemas.microsoft.com/office/powerpoint/2010/main" val="28644912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779619" y="4612375"/>
            <a:ext cx="8818440" cy="1773627"/>
          </a:xfrm>
          <a:prstGeom prst="rect">
            <a:avLst/>
          </a:prstGeom>
          <a:noFill/>
        </p:spPr>
        <p:txBody>
          <a:bodyPr wrap="none" rtlCol="0">
            <a:spAutoFit/>
          </a:bodyPr>
          <a:lstStyle/>
          <a:p>
            <a:pPr algn="ctr">
              <a:lnSpc>
                <a:spcPts val="13000"/>
              </a:lnSpc>
            </a:pPr>
            <a:r>
              <a:rPr lang="en-US" sz="13600" b="1" dirty="0">
                <a:solidFill>
                  <a:schemeClr val="tx2"/>
                </a:solidFill>
                <a:latin typeface="Montserrat" charset="0"/>
                <a:ea typeface="Montserrat" charset="0"/>
                <a:cs typeface="Montserrat" charset="0"/>
              </a:rPr>
              <a:t>GRACIAS!</a:t>
            </a:r>
          </a:p>
        </p:txBody>
      </p:sp>
      <p:sp>
        <p:nvSpPr>
          <p:cNvPr id="2" name="TextBox 1"/>
          <p:cNvSpPr txBox="1"/>
          <p:nvPr/>
        </p:nvSpPr>
        <p:spPr>
          <a:xfrm>
            <a:off x="9390615" y="6257989"/>
            <a:ext cx="5685659" cy="938719"/>
          </a:xfrm>
          <a:prstGeom prst="rect">
            <a:avLst/>
          </a:prstGeom>
          <a:noFill/>
        </p:spPr>
        <p:txBody>
          <a:bodyPr wrap="none" rtlCol="0">
            <a:spAutoFit/>
          </a:bodyPr>
          <a:lstStyle/>
          <a:p>
            <a:pPr algn="ctr"/>
            <a:r>
              <a:rPr lang="en-US" sz="5500" b="1" dirty="0">
                <a:solidFill>
                  <a:schemeClr val="accent2"/>
                </a:solidFill>
                <a:latin typeface="Montserrat" charset="0"/>
                <a:ea typeface="Montserrat" charset="0"/>
                <a:cs typeface="Montserrat" charset="0"/>
              </a:rPr>
              <a:t>¿</a:t>
            </a:r>
            <a:r>
              <a:rPr lang="en-US" sz="5500" b="1" dirty="0" err="1">
                <a:solidFill>
                  <a:schemeClr val="accent2"/>
                </a:solidFill>
                <a:latin typeface="Montserrat" charset="0"/>
                <a:ea typeface="Montserrat" charset="0"/>
                <a:cs typeface="Montserrat" charset="0"/>
              </a:rPr>
              <a:t>Alguna</a:t>
            </a:r>
            <a:r>
              <a:rPr lang="en-US" sz="5500" b="1" dirty="0">
                <a:solidFill>
                  <a:schemeClr val="accent2"/>
                </a:solidFill>
                <a:latin typeface="Montserrat" charset="0"/>
                <a:ea typeface="Montserrat" charset="0"/>
                <a:cs typeface="Montserrat" charset="0"/>
              </a:rPr>
              <a:t> </a:t>
            </a:r>
            <a:r>
              <a:rPr lang="en-US" sz="5500" b="1" dirty="0" err="1">
                <a:solidFill>
                  <a:schemeClr val="accent2"/>
                </a:solidFill>
                <a:latin typeface="Montserrat" charset="0"/>
                <a:ea typeface="Montserrat" charset="0"/>
                <a:cs typeface="Montserrat" charset="0"/>
              </a:rPr>
              <a:t>pregunta</a:t>
            </a:r>
            <a:r>
              <a:rPr lang="en-US" sz="5500" b="1" dirty="0">
                <a:solidFill>
                  <a:schemeClr val="accent2"/>
                </a:solidFill>
                <a:latin typeface="Montserrat" charset="0"/>
                <a:ea typeface="Montserrat" charset="0"/>
                <a:cs typeface="Montserrat" charset="0"/>
              </a:rPr>
              <a:t>?</a:t>
            </a:r>
          </a:p>
        </p:txBody>
      </p:sp>
      <p:sp>
        <p:nvSpPr>
          <p:cNvPr id="5" name="Rectangle 1"/>
          <p:cNvSpPr/>
          <p:nvPr/>
        </p:nvSpPr>
        <p:spPr>
          <a:xfrm>
            <a:off x="0" y="10340241"/>
            <a:ext cx="24377649" cy="33757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6" name="TextBox 3"/>
          <p:cNvSpPr txBox="1"/>
          <p:nvPr/>
        </p:nvSpPr>
        <p:spPr>
          <a:xfrm>
            <a:off x="8584047" y="11150947"/>
            <a:ext cx="7298793" cy="1323439"/>
          </a:xfrm>
          <a:prstGeom prst="rect">
            <a:avLst/>
          </a:prstGeom>
          <a:noFill/>
        </p:spPr>
        <p:txBody>
          <a:bodyPr wrap="none" rtlCol="0">
            <a:spAutoFit/>
          </a:bodyPr>
          <a:lstStyle/>
          <a:p>
            <a:pPr algn="ctr">
              <a:lnSpc>
                <a:spcPts val="3200"/>
              </a:lnSpc>
            </a:pPr>
            <a:endParaRPr lang="en-US" sz="3500" dirty="0">
              <a:solidFill>
                <a:schemeClr val="tx2"/>
              </a:solidFill>
              <a:latin typeface="Raleway" charset="0"/>
              <a:ea typeface="Raleway" charset="0"/>
              <a:cs typeface="Raleway" charset="0"/>
            </a:endParaRPr>
          </a:p>
          <a:p>
            <a:pPr algn="ctr">
              <a:lnSpc>
                <a:spcPts val="3200"/>
              </a:lnSpc>
            </a:pPr>
            <a:endParaRPr lang="en-US" sz="3500" dirty="0">
              <a:solidFill>
                <a:schemeClr val="tx2"/>
              </a:solidFill>
              <a:latin typeface="Raleway" charset="0"/>
              <a:ea typeface="Raleway" charset="0"/>
              <a:cs typeface="Raleway" charset="0"/>
            </a:endParaRPr>
          </a:p>
          <a:p>
            <a:pPr>
              <a:lnSpc>
                <a:spcPts val="3200"/>
              </a:lnSpc>
            </a:pPr>
            <a:r>
              <a:rPr lang="en-US" sz="9600" b="1" dirty="0">
                <a:solidFill>
                  <a:schemeClr val="bg1"/>
                </a:solidFill>
                <a:latin typeface="Raleway" charset="0"/>
                <a:ea typeface="Raleway" charset="0"/>
                <a:cs typeface="Raleway" charset="0"/>
              </a:rPr>
              <a:t>BEE HAPPY</a:t>
            </a:r>
          </a:p>
        </p:txBody>
      </p:sp>
    </p:spTree>
    <p:extLst>
      <p:ext uri="{BB962C8B-B14F-4D97-AF65-F5344CB8AC3E}">
        <p14:creationId xmlns:p14="http://schemas.microsoft.com/office/powerpoint/2010/main" val="944226913"/>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27709"/>
            <a:ext cx="24377649" cy="33757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9744090" y="1229284"/>
            <a:ext cx="4889480"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BIBLIOGRAFÍA</a:t>
            </a:r>
          </a:p>
        </p:txBody>
      </p:sp>
      <p:sp>
        <p:nvSpPr>
          <p:cNvPr id="17" name="TextBox 16"/>
          <p:cNvSpPr txBox="1"/>
          <p:nvPr/>
        </p:nvSpPr>
        <p:spPr>
          <a:xfrm>
            <a:off x="952753" y="4096196"/>
            <a:ext cx="22406011" cy="7848302"/>
          </a:xfrm>
          <a:prstGeom prst="rect">
            <a:avLst/>
          </a:prstGeom>
          <a:noFill/>
        </p:spPr>
        <p:txBody>
          <a:bodyPr wrap="square" rtlCol="0">
            <a:spAutoFit/>
          </a:bodyPr>
          <a:lstStyle/>
          <a:p>
            <a:pPr algn="just">
              <a:buClr>
                <a:srgbClr val="EC72A5"/>
              </a:buClr>
            </a:pPr>
            <a:r>
              <a:rPr lang="es-MX" dirty="0">
                <a:solidFill>
                  <a:schemeClr val="tx2"/>
                </a:solidFill>
                <a:latin typeface="+mj-lt"/>
                <a:ea typeface="Montserrat" charset="0"/>
                <a:cs typeface="Montserrat" charset="0"/>
              </a:rPr>
              <a:t> NIMH. (2015). La depresión: Lo que usted debe saber. EE. UU: U.S. </a:t>
            </a:r>
            <a:r>
              <a:rPr lang="es-MX" dirty="0" err="1">
                <a:solidFill>
                  <a:schemeClr val="tx2"/>
                </a:solidFill>
                <a:latin typeface="+mj-lt"/>
                <a:ea typeface="Montserrat" charset="0"/>
                <a:cs typeface="Montserrat" charset="0"/>
              </a:rPr>
              <a:t>Department</a:t>
            </a:r>
            <a:r>
              <a:rPr lang="es-MX" dirty="0">
                <a:solidFill>
                  <a:schemeClr val="tx2"/>
                </a:solidFill>
                <a:latin typeface="+mj-lt"/>
                <a:ea typeface="Montserrat" charset="0"/>
                <a:cs typeface="Montserrat" charset="0"/>
              </a:rPr>
              <a:t> of </a:t>
            </a:r>
            <a:r>
              <a:rPr lang="es-MX" dirty="0" err="1">
                <a:solidFill>
                  <a:schemeClr val="tx2"/>
                </a:solidFill>
                <a:latin typeface="+mj-lt"/>
                <a:ea typeface="Montserrat" charset="0"/>
                <a:cs typeface="Montserrat" charset="0"/>
              </a:rPr>
              <a:t>Health</a:t>
            </a:r>
            <a:r>
              <a:rPr lang="es-MX" dirty="0">
                <a:solidFill>
                  <a:schemeClr val="tx2"/>
                </a:solidFill>
                <a:latin typeface="+mj-lt"/>
                <a:ea typeface="Montserrat" charset="0"/>
                <a:cs typeface="Montserrat" charset="0"/>
              </a:rPr>
              <a:t> and Human </a:t>
            </a:r>
            <a:r>
              <a:rPr lang="es-MX" dirty="0" err="1">
                <a:solidFill>
                  <a:schemeClr val="tx2"/>
                </a:solidFill>
                <a:latin typeface="+mj-lt"/>
                <a:ea typeface="Montserrat" charset="0"/>
                <a:cs typeface="Montserrat" charset="0"/>
              </a:rPr>
              <a:t>Services</a:t>
            </a:r>
            <a:r>
              <a:rPr lang="es-MX" dirty="0">
                <a:solidFill>
                  <a:schemeClr val="tx2"/>
                </a:solidFill>
                <a:latin typeface="+mj-lt"/>
                <a:ea typeface="Montserrat" charset="0"/>
                <a:cs typeface="Montserrat" charset="0"/>
              </a:rPr>
              <a:t>, </a:t>
            </a:r>
            <a:r>
              <a:rPr lang="es-MX" dirty="0" err="1">
                <a:solidFill>
                  <a:schemeClr val="tx2"/>
                </a:solidFill>
                <a:latin typeface="+mj-lt"/>
                <a:ea typeface="Montserrat" charset="0"/>
                <a:cs typeface="Montserrat" charset="0"/>
              </a:rPr>
              <a:t>National</a:t>
            </a:r>
            <a:r>
              <a:rPr lang="es-MX" dirty="0">
                <a:solidFill>
                  <a:schemeClr val="tx2"/>
                </a:solidFill>
                <a:latin typeface="+mj-lt"/>
                <a:ea typeface="Montserrat" charset="0"/>
                <a:cs typeface="Montserrat" charset="0"/>
              </a:rPr>
              <a:t> </a:t>
            </a:r>
            <a:r>
              <a:rPr lang="es-MX" dirty="0" err="1">
                <a:solidFill>
                  <a:schemeClr val="tx2"/>
                </a:solidFill>
                <a:latin typeface="+mj-lt"/>
                <a:ea typeface="Montserrat" charset="0"/>
                <a:cs typeface="Montserrat" charset="0"/>
              </a:rPr>
              <a:t>Institutes</a:t>
            </a:r>
            <a:r>
              <a:rPr lang="es-MX" dirty="0">
                <a:solidFill>
                  <a:schemeClr val="tx2"/>
                </a:solidFill>
                <a:latin typeface="+mj-lt"/>
                <a:ea typeface="Montserrat" charset="0"/>
                <a:cs typeface="Montserrat" charset="0"/>
              </a:rPr>
              <a:t> of </a:t>
            </a:r>
            <a:r>
              <a:rPr lang="es-MX" dirty="0" err="1">
                <a:solidFill>
                  <a:schemeClr val="tx2"/>
                </a:solidFill>
                <a:latin typeface="+mj-lt"/>
                <a:ea typeface="Montserrat" charset="0"/>
                <a:cs typeface="Montserrat" charset="0"/>
              </a:rPr>
              <a:t>Health</a:t>
            </a:r>
            <a:r>
              <a:rPr lang="es-MX" dirty="0">
                <a:solidFill>
                  <a:schemeClr val="tx2"/>
                </a:solidFill>
                <a:latin typeface="+mj-lt"/>
                <a:ea typeface="Montserrat" charset="0"/>
                <a:cs typeface="Montserrat" charset="0"/>
              </a:rPr>
              <a:t>, </a:t>
            </a:r>
            <a:r>
              <a:rPr lang="es-MX" dirty="0" err="1">
                <a:solidFill>
                  <a:schemeClr val="tx2"/>
                </a:solidFill>
                <a:latin typeface="+mj-lt"/>
                <a:ea typeface="Montserrat" charset="0"/>
                <a:cs typeface="Montserrat" charset="0"/>
              </a:rPr>
              <a:t>National</a:t>
            </a:r>
            <a:r>
              <a:rPr lang="es-MX" dirty="0">
                <a:solidFill>
                  <a:schemeClr val="tx2"/>
                </a:solidFill>
                <a:latin typeface="+mj-lt"/>
                <a:ea typeface="Montserrat" charset="0"/>
                <a:cs typeface="Montserrat" charset="0"/>
              </a:rPr>
              <a:t> </a:t>
            </a:r>
            <a:r>
              <a:rPr lang="es-MX" dirty="0" err="1">
                <a:solidFill>
                  <a:schemeClr val="tx2"/>
                </a:solidFill>
                <a:latin typeface="+mj-lt"/>
                <a:ea typeface="Montserrat" charset="0"/>
                <a:cs typeface="Montserrat" charset="0"/>
              </a:rPr>
              <a:t>Institute</a:t>
            </a:r>
            <a:r>
              <a:rPr lang="es-MX" dirty="0">
                <a:solidFill>
                  <a:schemeClr val="tx2"/>
                </a:solidFill>
                <a:latin typeface="+mj-lt"/>
                <a:ea typeface="Montserrat" charset="0"/>
                <a:cs typeface="Montserrat" charset="0"/>
              </a:rPr>
              <a:t> of Mental </a:t>
            </a:r>
            <a:r>
              <a:rPr lang="es-MX" dirty="0" err="1">
                <a:solidFill>
                  <a:schemeClr val="tx2"/>
                </a:solidFill>
                <a:latin typeface="+mj-lt"/>
                <a:ea typeface="Montserrat" charset="0"/>
                <a:cs typeface="Montserrat" charset="0"/>
              </a:rPr>
              <a:t>Health</a:t>
            </a:r>
            <a:r>
              <a:rPr lang="es-MX" dirty="0">
                <a:solidFill>
                  <a:schemeClr val="tx2"/>
                </a:solidFill>
                <a:latin typeface="+mj-lt"/>
                <a:ea typeface="Montserrat" charset="0"/>
                <a:cs typeface="Montserrat" charset="0"/>
              </a:rPr>
              <a:t>.</a:t>
            </a:r>
          </a:p>
          <a:p>
            <a:pPr algn="just">
              <a:buClr>
                <a:srgbClr val="EC72A5"/>
              </a:buClr>
            </a:pPr>
            <a:r>
              <a:rPr lang="es-MX" dirty="0" err="1">
                <a:solidFill>
                  <a:schemeClr val="tx2"/>
                </a:solidFill>
                <a:latin typeface="+mj-lt"/>
                <a:ea typeface="Montserrat" charset="0"/>
                <a:cs typeface="Montserrat" charset="0"/>
              </a:rPr>
              <a:t>Berenzon</a:t>
            </a:r>
            <a:r>
              <a:rPr lang="es-MX" dirty="0">
                <a:solidFill>
                  <a:schemeClr val="tx2"/>
                </a:solidFill>
                <a:latin typeface="+mj-lt"/>
                <a:ea typeface="Montserrat" charset="0"/>
                <a:cs typeface="Montserrat" charset="0"/>
              </a:rPr>
              <a:t>, S. (2013). Depresión: Estado del conocimiento y la necesidad de políticas públicas y planes de acción en México. México DF, México: Instituto Nacional de Psiquiatría Calzada México-Xochimilco 101.</a:t>
            </a:r>
          </a:p>
          <a:p>
            <a:pPr algn="just">
              <a:buClr>
                <a:srgbClr val="EC72A5"/>
              </a:buClr>
            </a:pPr>
            <a:r>
              <a:rPr lang="es-MX" dirty="0">
                <a:solidFill>
                  <a:schemeClr val="tx2"/>
                </a:solidFill>
                <a:latin typeface="+mj-lt"/>
                <a:ea typeface="Montserrat" charset="0"/>
                <a:cs typeface="Montserrat" charset="0"/>
              </a:rPr>
              <a:t>OMS. (2001). Informe de la salud en el mundo. Ginebra, Suiza.</a:t>
            </a:r>
          </a:p>
          <a:p>
            <a:pPr algn="just">
              <a:buClr>
                <a:srgbClr val="EC72A5"/>
              </a:buClr>
            </a:pPr>
            <a:r>
              <a:rPr lang="es-MX" dirty="0">
                <a:solidFill>
                  <a:schemeClr val="tx2"/>
                </a:solidFill>
                <a:latin typeface="+mj-lt"/>
                <a:ea typeface="Montserrat" charset="0"/>
                <a:cs typeface="Montserrat" charset="0"/>
              </a:rPr>
              <a:t>OMS. (2017). ¿Preocupado por el futuro? Prevenir la depresión durante la adolescencia y los primeros años de la adultez. Organización Mundial de la Salud, 1.</a:t>
            </a:r>
          </a:p>
          <a:p>
            <a:pPr algn="just">
              <a:buClr>
                <a:srgbClr val="EC72A5"/>
              </a:buClr>
            </a:pPr>
            <a:r>
              <a:rPr lang="es-MX" dirty="0" err="1">
                <a:solidFill>
                  <a:schemeClr val="tx2"/>
                </a:solidFill>
                <a:latin typeface="+mj-lt"/>
                <a:ea typeface="Montserrat" charset="0"/>
                <a:cs typeface="Montserrat" charset="0"/>
              </a:rPr>
              <a:t>Sharma</a:t>
            </a:r>
            <a:r>
              <a:rPr lang="es-MX" dirty="0">
                <a:solidFill>
                  <a:schemeClr val="tx2"/>
                </a:solidFill>
                <a:latin typeface="+mj-lt"/>
                <a:ea typeface="Montserrat" charset="0"/>
                <a:cs typeface="Montserrat" charset="0"/>
              </a:rPr>
              <a:t>, M. (2019). </a:t>
            </a:r>
            <a:r>
              <a:rPr lang="es-MX" dirty="0" err="1">
                <a:solidFill>
                  <a:schemeClr val="tx2"/>
                </a:solidFill>
                <a:latin typeface="+mj-lt"/>
                <a:ea typeface="Montserrat" charset="0"/>
                <a:cs typeface="Montserrat" charset="0"/>
              </a:rPr>
              <a:t>The</a:t>
            </a:r>
            <a:r>
              <a:rPr lang="es-MX" dirty="0">
                <a:solidFill>
                  <a:schemeClr val="tx2"/>
                </a:solidFill>
                <a:latin typeface="+mj-lt"/>
                <a:ea typeface="Montserrat" charset="0"/>
                <a:cs typeface="Montserrat" charset="0"/>
              </a:rPr>
              <a:t> </a:t>
            </a:r>
            <a:r>
              <a:rPr lang="es-MX" dirty="0" err="1">
                <a:solidFill>
                  <a:schemeClr val="tx2"/>
                </a:solidFill>
                <a:latin typeface="+mj-lt"/>
                <a:ea typeface="Montserrat" charset="0"/>
                <a:cs typeface="Montserrat" charset="0"/>
              </a:rPr>
              <a:t>Iterative</a:t>
            </a:r>
            <a:r>
              <a:rPr lang="es-MX" dirty="0">
                <a:solidFill>
                  <a:schemeClr val="tx2"/>
                </a:solidFill>
                <a:latin typeface="+mj-lt"/>
                <a:ea typeface="Montserrat" charset="0"/>
                <a:cs typeface="Montserrat" charset="0"/>
              </a:rPr>
              <a:t> </a:t>
            </a:r>
            <a:r>
              <a:rPr lang="es-MX" dirty="0" err="1">
                <a:solidFill>
                  <a:schemeClr val="tx2"/>
                </a:solidFill>
                <a:latin typeface="+mj-lt"/>
                <a:ea typeface="Montserrat" charset="0"/>
                <a:cs typeface="Montserrat" charset="0"/>
              </a:rPr>
              <a:t>Waterfall</a:t>
            </a:r>
            <a:r>
              <a:rPr lang="es-MX" dirty="0">
                <a:solidFill>
                  <a:schemeClr val="tx2"/>
                </a:solidFill>
                <a:latin typeface="+mj-lt"/>
                <a:ea typeface="Montserrat" charset="0"/>
                <a:cs typeface="Montserrat" charset="0"/>
              </a:rPr>
              <a:t> </a:t>
            </a:r>
            <a:r>
              <a:rPr lang="es-MX" dirty="0" err="1">
                <a:solidFill>
                  <a:schemeClr val="tx2"/>
                </a:solidFill>
                <a:latin typeface="+mj-lt"/>
                <a:ea typeface="Montserrat" charset="0"/>
                <a:cs typeface="Montserrat" charset="0"/>
              </a:rPr>
              <a:t>Model</a:t>
            </a:r>
            <a:r>
              <a:rPr lang="es-MX" dirty="0">
                <a:solidFill>
                  <a:schemeClr val="tx2"/>
                </a:solidFill>
                <a:latin typeface="+mj-lt"/>
                <a:ea typeface="Montserrat" charset="0"/>
                <a:cs typeface="Montserrat" charset="0"/>
              </a:rPr>
              <a:t>. Uttar Pradesh, India: Software </a:t>
            </a:r>
            <a:r>
              <a:rPr lang="es-MX" dirty="0" err="1">
                <a:solidFill>
                  <a:schemeClr val="tx2"/>
                </a:solidFill>
                <a:latin typeface="+mj-lt"/>
                <a:ea typeface="Montserrat" charset="0"/>
                <a:cs typeface="Montserrat" charset="0"/>
              </a:rPr>
              <a:t>Engineering</a:t>
            </a:r>
            <a:r>
              <a:rPr lang="es-MX" dirty="0">
                <a:solidFill>
                  <a:schemeClr val="tx2"/>
                </a:solidFill>
                <a:latin typeface="+mj-lt"/>
                <a:ea typeface="Montserrat" charset="0"/>
                <a:cs typeface="Montserrat" charset="0"/>
              </a:rPr>
              <a:t>.</a:t>
            </a:r>
          </a:p>
          <a:p>
            <a:pPr algn="just">
              <a:buClr>
                <a:srgbClr val="EC72A5"/>
              </a:buClr>
            </a:pPr>
            <a:r>
              <a:rPr lang="es-MX" dirty="0">
                <a:solidFill>
                  <a:schemeClr val="tx2"/>
                </a:solidFill>
                <a:latin typeface="+mj-lt"/>
                <a:ea typeface="Montserrat" charset="0"/>
                <a:cs typeface="Montserrat" charset="0"/>
              </a:rPr>
              <a:t>Tapias, D. (2014). Proyectos de desarrollo de software. Madrid, España. Universidad Autónoma de Madrid.</a:t>
            </a:r>
          </a:p>
          <a:p>
            <a:pPr algn="just">
              <a:buClr>
                <a:srgbClr val="EC72A5"/>
              </a:buClr>
            </a:pPr>
            <a:r>
              <a:rPr lang="es-MX" dirty="0">
                <a:solidFill>
                  <a:schemeClr val="tx2"/>
                </a:solidFill>
                <a:latin typeface="+mj-lt"/>
                <a:ea typeface="Montserrat" charset="0"/>
                <a:cs typeface="Montserrat" charset="0"/>
              </a:rPr>
              <a:t>García, C. A. (2007). Obtención de requerimientos. Técnicas y estrategia. San Luis Potosí, México: Universidad Politécnica de San Luis Potosí.</a:t>
            </a:r>
          </a:p>
          <a:p>
            <a:pPr algn="just">
              <a:buClr>
                <a:srgbClr val="EC72A5"/>
              </a:buClr>
            </a:pPr>
            <a:r>
              <a:rPr lang="es-MX" dirty="0">
                <a:solidFill>
                  <a:schemeClr val="tx2"/>
                </a:solidFill>
                <a:latin typeface="+mj-lt"/>
                <a:ea typeface="Montserrat" charset="0"/>
                <a:cs typeface="Montserrat" charset="0"/>
              </a:rPr>
              <a:t>IBM. (2014). Arquitectura de tres niveles. 10 de octubre del 2109, sitio web: https://www.ibm.com/support/knowledgecenter/es/SSAW57_8.5.5/com.ibm.websphere.nd.multiplatform.doc/ae/covr_3-tier.html</a:t>
            </a:r>
          </a:p>
        </p:txBody>
      </p:sp>
    </p:spTree>
    <p:extLst>
      <p:ext uri="{BB962C8B-B14F-4D97-AF65-F5344CB8AC3E}">
        <p14:creationId xmlns:p14="http://schemas.microsoft.com/office/powerpoint/2010/main" val="39586686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p:cNvSpPr/>
          <p:nvPr/>
        </p:nvSpPr>
        <p:spPr>
          <a:xfrm>
            <a:off x="12383589" y="0"/>
            <a:ext cx="1199406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7" name="TextBox 6"/>
          <p:cNvSpPr txBox="1"/>
          <p:nvPr/>
        </p:nvSpPr>
        <p:spPr>
          <a:xfrm>
            <a:off x="2142012" y="2345102"/>
            <a:ext cx="7433446"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MODELO PREDICTIVO</a:t>
            </a:r>
          </a:p>
        </p:txBody>
      </p:sp>
      <p:sp>
        <p:nvSpPr>
          <p:cNvPr id="10" name="TextBox 9"/>
          <p:cNvSpPr txBox="1"/>
          <p:nvPr/>
        </p:nvSpPr>
        <p:spPr>
          <a:xfrm>
            <a:off x="2142012" y="3888615"/>
            <a:ext cx="9274922" cy="8463855"/>
          </a:xfrm>
          <a:prstGeom prst="rect">
            <a:avLst/>
          </a:prstGeom>
          <a:noFill/>
        </p:spPr>
        <p:txBody>
          <a:bodyPr wrap="square" rtlCol="0">
            <a:spAutoFit/>
          </a:bodyPr>
          <a:lstStyle/>
          <a:p>
            <a:pPr marL="457200" indent="-457200">
              <a:buClr>
                <a:srgbClr val="EC72A5"/>
              </a:buClr>
              <a:buFont typeface="Wingdings" panose="05000000000000000000" pitchFamily="2" charset="2"/>
              <a:buChar char="q"/>
            </a:pPr>
            <a:r>
              <a:rPr lang="es-MX" sz="3200" dirty="0">
                <a:solidFill>
                  <a:schemeClr val="tx2"/>
                </a:solidFill>
                <a:latin typeface="Raleway" charset="0"/>
                <a:ea typeface="Raleway" charset="0"/>
                <a:cs typeface="Raleway" charset="0"/>
              </a:rPr>
              <a:t>Sentimientos de tristeza, vacío, irritabilidad, ansiedad, nerviosismo, desesperanza</a:t>
            </a:r>
          </a:p>
          <a:p>
            <a:pPr marL="457200" indent="-457200">
              <a:buClr>
                <a:srgbClr val="EC72A5"/>
              </a:buClr>
              <a:buFont typeface="Wingdings" panose="05000000000000000000" pitchFamily="2" charset="2"/>
              <a:buChar char="q"/>
            </a:pPr>
            <a:endParaRPr lang="es-MX" sz="32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3200" dirty="0">
                <a:solidFill>
                  <a:schemeClr val="tx2"/>
                </a:solidFill>
                <a:latin typeface="Raleway" charset="0"/>
                <a:ea typeface="Raleway" charset="0"/>
                <a:cs typeface="Raleway" charset="0"/>
              </a:rPr>
              <a:t>Pérdida de interés o placer en la mayoría o en todas las actividades normales</a:t>
            </a:r>
          </a:p>
          <a:p>
            <a:pPr marL="457200" indent="-457200">
              <a:buClr>
                <a:srgbClr val="EC72A5"/>
              </a:buClr>
              <a:buFont typeface="Wingdings" panose="05000000000000000000" pitchFamily="2" charset="2"/>
              <a:buChar char="q"/>
            </a:pPr>
            <a:endParaRPr lang="es-MX" sz="32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3200" dirty="0">
                <a:solidFill>
                  <a:schemeClr val="tx2"/>
                </a:solidFill>
                <a:latin typeface="Raleway" charset="0"/>
                <a:ea typeface="Raleway" charset="0"/>
                <a:cs typeface="Raleway" charset="0"/>
              </a:rPr>
              <a:t>Cansancio o falta de energía</a:t>
            </a:r>
          </a:p>
          <a:p>
            <a:pPr marL="457200" indent="-457200">
              <a:buClr>
                <a:srgbClr val="EC72A5"/>
              </a:buClr>
              <a:buFont typeface="Wingdings" panose="05000000000000000000" pitchFamily="2" charset="2"/>
              <a:buChar char="q"/>
            </a:pPr>
            <a:endParaRPr lang="es-MX" sz="32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3200" dirty="0">
                <a:solidFill>
                  <a:schemeClr val="tx2"/>
                </a:solidFill>
                <a:latin typeface="Raleway" charset="0"/>
                <a:ea typeface="Raleway" charset="0"/>
                <a:cs typeface="Raleway" charset="0"/>
              </a:rPr>
              <a:t>Cambios en el apetito; falta de apetito, pérdida de peso o incremento de peso</a:t>
            </a:r>
          </a:p>
          <a:p>
            <a:pPr marL="457200" indent="-457200">
              <a:buClr>
                <a:srgbClr val="EC72A5"/>
              </a:buClr>
              <a:buFont typeface="Wingdings" panose="05000000000000000000" pitchFamily="2" charset="2"/>
              <a:buChar char="q"/>
            </a:pPr>
            <a:endParaRPr lang="es-MX" sz="32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3200" dirty="0">
                <a:solidFill>
                  <a:schemeClr val="tx2"/>
                </a:solidFill>
                <a:latin typeface="Raleway" charset="0"/>
                <a:ea typeface="Raleway" charset="0"/>
                <a:cs typeface="Raleway" charset="0"/>
              </a:rPr>
              <a:t>Alteraciones del sueño, como insomnio o dormir demasiado</a:t>
            </a:r>
          </a:p>
          <a:p>
            <a:pPr marL="457200" indent="-457200">
              <a:buClr>
                <a:srgbClr val="EC72A5"/>
              </a:buClr>
              <a:buFont typeface="Wingdings" panose="05000000000000000000" pitchFamily="2" charset="2"/>
              <a:buChar char="q"/>
            </a:pPr>
            <a:endParaRPr lang="es-MX" sz="32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3200" dirty="0">
                <a:solidFill>
                  <a:schemeClr val="tx2"/>
                </a:solidFill>
                <a:latin typeface="Raleway" charset="0"/>
                <a:ea typeface="Raleway" charset="0"/>
                <a:cs typeface="Raleway" charset="0"/>
              </a:rPr>
              <a:t>Pensamientos frecuentes o recurrentes sobre la muerte</a:t>
            </a:r>
          </a:p>
          <a:p>
            <a:pPr marL="457200" indent="-457200">
              <a:buClr>
                <a:srgbClr val="EC72A5"/>
              </a:buClr>
              <a:buFont typeface="Wingdings" panose="05000000000000000000" pitchFamily="2" charset="2"/>
              <a:buChar char="q"/>
            </a:pPr>
            <a:endParaRPr lang="es-MX" sz="3200" dirty="0">
              <a:solidFill>
                <a:schemeClr val="tx2"/>
              </a:solidFill>
              <a:latin typeface="Raleway" charset="0"/>
              <a:ea typeface="Raleway" charset="0"/>
              <a:cs typeface="Raleway" charset="0"/>
            </a:endParaRPr>
          </a:p>
        </p:txBody>
      </p:sp>
      <p:sp>
        <p:nvSpPr>
          <p:cNvPr id="6" name="TextBox 6"/>
          <p:cNvSpPr txBox="1"/>
          <p:nvPr/>
        </p:nvSpPr>
        <p:spPr>
          <a:xfrm>
            <a:off x="23482902" y="12627161"/>
            <a:ext cx="551754"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4</a:t>
            </a:r>
          </a:p>
        </p:txBody>
      </p:sp>
      <p:pic>
        <p:nvPicPr>
          <p:cNvPr id="1026" name="Picture 2" descr="Resultado de imagen de como detectar la depresion"/>
          <p:cNvPicPr>
            <a:picLocks noChangeAspect="1" noChangeArrowheads="1"/>
          </p:cNvPicPr>
          <p:nvPr/>
        </p:nvPicPr>
        <p:blipFill rotWithShape="1">
          <a:blip r:embed="rId3">
            <a:extLst>
              <a:ext uri="{28A0092B-C50C-407E-A947-70E740481C1C}">
                <a14:useLocalDpi xmlns:a14="http://schemas.microsoft.com/office/drawing/2010/main" val="0"/>
              </a:ext>
            </a:extLst>
          </a:blip>
          <a:srcRect l="393" t="9158" r="75175" b="71476"/>
          <a:stretch/>
        </p:blipFill>
        <p:spPr bwMode="auto">
          <a:xfrm>
            <a:off x="13592637" y="2998252"/>
            <a:ext cx="2792507" cy="33702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de como detectar la depresion"/>
          <p:cNvPicPr>
            <a:picLocks noChangeAspect="1" noChangeArrowheads="1"/>
          </p:cNvPicPr>
          <p:nvPr/>
        </p:nvPicPr>
        <p:blipFill rotWithShape="1">
          <a:blip r:embed="rId3">
            <a:extLst>
              <a:ext uri="{28A0092B-C50C-407E-A947-70E740481C1C}">
                <a14:useLocalDpi xmlns:a14="http://schemas.microsoft.com/office/drawing/2010/main" val="0"/>
              </a:ext>
            </a:extLst>
          </a:blip>
          <a:srcRect l="25308" t="8858" r="50260" b="71776"/>
          <a:stretch/>
        </p:blipFill>
        <p:spPr bwMode="auto">
          <a:xfrm>
            <a:off x="17039372" y="2998252"/>
            <a:ext cx="2792507" cy="33702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de como detectar la depresion"/>
          <p:cNvPicPr>
            <a:picLocks noChangeAspect="1" noChangeArrowheads="1"/>
          </p:cNvPicPr>
          <p:nvPr/>
        </p:nvPicPr>
        <p:blipFill rotWithShape="1">
          <a:blip r:embed="rId3">
            <a:extLst>
              <a:ext uri="{28A0092B-C50C-407E-A947-70E740481C1C}">
                <a14:useLocalDpi xmlns:a14="http://schemas.microsoft.com/office/drawing/2010/main" val="0"/>
              </a:ext>
            </a:extLst>
          </a:blip>
          <a:srcRect l="74909" t="9008" r="659" b="70365"/>
          <a:stretch/>
        </p:blipFill>
        <p:spPr bwMode="auto">
          <a:xfrm>
            <a:off x="20554155" y="7279184"/>
            <a:ext cx="2792507" cy="35897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sultado de imagen de como detectar la depresion"/>
          <p:cNvPicPr>
            <a:picLocks noChangeAspect="1" noChangeArrowheads="1"/>
          </p:cNvPicPr>
          <p:nvPr/>
        </p:nvPicPr>
        <p:blipFill rotWithShape="1">
          <a:blip r:embed="rId3">
            <a:extLst>
              <a:ext uri="{28A0092B-C50C-407E-A947-70E740481C1C}">
                <a14:useLocalDpi xmlns:a14="http://schemas.microsoft.com/office/drawing/2010/main" val="0"/>
              </a:ext>
            </a:extLst>
          </a:blip>
          <a:srcRect l="74910" t="29575" r="658" b="51059"/>
          <a:stretch/>
        </p:blipFill>
        <p:spPr bwMode="auto">
          <a:xfrm>
            <a:off x="20554155" y="2998252"/>
            <a:ext cx="2792507" cy="33702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sultado de imagen de como detectar la depresion"/>
          <p:cNvPicPr>
            <a:picLocks noChangeAspect="1" noChangeArrowheads="1"/>
          </p:cNvPicPr>
          <p:nvPr/>
        </p:nvPicPr>
        <p:blipFill rotWithShape="1">
          <a:blip r:embed="rId3">
            <a:extLst>
              <a:ext uri="{28A0092B-C50C-407E-A947-70E740481C1C}">
                <a14:useLocalDpi xmlns:a14="http://schemas.microsoft.com/office/drawing/2010/main" val="0"/>
              </a:ext>
            </a:extLst>
          </a:blip>
          <a:srcRect l="25308" t="50443" r="50260" b="28479"/>
          <a:stretch/>
        </p:blipFill>
        <p:spPr bwMode="auto">
          <a:xfrm>
            <a:off x="13592636" y="7279184"/>
            <a:ext cx="2792507" cy="36681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esultado de imagen de como detectar la depresion"/>
          <p:cNvPicPr>
            <a:picLocks noChangeAspect="1" noChangeArrowheads="1"/>
          </p:cNvPicPr>
          <p:nvPr/>
        </p:nvPicPr>
        <p:blipFill rotWithShape="1">
          <a:blip r:embed="rId3">
            <a:extLst>
              <a:ext uri="{28A0092B-C50C-407E-A947-70E740481C1C}">
                <a14:useLocalDpi xmlns:a14="http://schemas.microsoft.com/office/drawing/2010/main" val="0"/>
              </a:ext>
            </a:extLst>
          </a:blip>
          <a:srcRect l="50451" t="50292" r="25117" b="28480"/>
          <a:stretch/>
        </p:blipFill>
        <p:spPr bwMode="auto">
          <a:xfrm>
            <a:off x="17008080" y="7279184"/>
            <a:ext cx="2792507" cy="36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9503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p:cNvSpPr/>
          <p:nvPr/>
        </p:nvSpPr>
        <p:spPr>
          <a:xfrm>
            <a:off x="12383589" y="0"/>
            <a:ext cx="11994061"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7" name="TextBox 6"/>
          <p:cNvSpPr txBox="1"/>
          <p:nvPr/>
        </p:nvSpPr>
        <p:spPr>
          <a:xfrm>
            <a:off x="3145975" y="2345102"/>
            <a:ext cx="5425524"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FASES DEL MODELO</a:t>
            </a:r>
          </a:p>
        </p:txBody>
      </p:sp>
      <p:sp>
        <p:nvSpPr>
          <p:cNvPr id="10" name="TextBox 9"/>
          <p:cNvSpPr txBox="1"/>
          <p:nvPr/>
        </p:nvSpPr>
        <p:spPr>
          <a:xfrm>
            <a:off x="2719140" y="4976010"/>
            <a:ext cx="9274922" cy="6555641"/>
          </a:xfrm>
          <a:prstGeom prst="rect">
            <a:avLst/>
          </a:prstGeom>
          <a:noFill/>
        </p:spPr>
        <p:txBody>
          <a:bodyPr wrap="square" rtlCol="0">
            <a:spAutoFit/>
          </a:bodyPr>
          <a:lstStyle/>
          <a:p>
            <a:pPr marL="457200" indent="-457200">
              <a:buClr>
                <a:srgbClr val="EC72A5"/>
              </a:buClr>
              <a:buFont typeface="Wingdings" panose="05000000000000000000" pitchFamily="2" charset="2"/>
              <a:buChar char="q"/>
            </a:pPr>
            <a:r>
              <a:rPr lang="es-MX" sz="4000" dirty="0">
                <a:solidFill>
                  <a:schemeClr val="tx2"/>
                </a:solidFill>
                <a:latin typeface="Raleway" charset="0"/>
                <a:ea typeface="Raleway" charset="0"/>
                <a:cs typeface="Raleway" charset="0"/>
              </a:rPr>
              <a:t>Variables relevantes</a:t>
            </a:r>
          </a:p>
          <a:p>
            <a:pPr marL="457200" indent="-457200">
              <a:buClr>
                <a:srgbClr val="EC72A5"/>
              </a:buClr>
              <a:buFont typeface="Wingdings" panose="05000000000000000000" pitchFamily="2" charset="2"/>
              <a:buChar char="q"/>
            </a:pPr>
            <a:endParaRPr lang="es-MX" sz="40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4000" dirty="0">
                <a:solidFill>
                  <a:schemeClr val="tx2"/>
                </a:solidFill>
                <a:latin typeface="Raleway" charset="0"/>
                <a:ea typeface="Raleway" charset="0"/>
                <a:cs typeface="Raleway" charset="0"/>
              </a:rPr>
              <a:t>Recolección de datos</a:t>
            </a:r>
          </a:p>
          <a:p>
            <a:pPr marL="457200" indent="-457200">
              <a:buClr>
                <a:srgbClr val="EC72A5"/>
              </a:buClr>
              <a:buFont typeface="Wingdings" panose="05000000000000000000" pitchFamily="2" charset="2"/>
              <a:buChar char="q"/>
            </a:pPr>
            <a:endParaRPr lang="es-MX" sz="40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4000" dirty="0">
                <a:solidFill>
                  <a:schemeClr val="tx2"/>
                </a:solidFill>
                <a:latin typeface="Raleway" charset="0"/>
                <a:ea typeface="Raleway" charset="0"/>
                <a:cs typeface="Raleway" charset="0"/>
              </a:rPr>
              <a:t>Limpieza de datos</a:t>
            </a:r>
          </a:p>
          <a:p>
            <a:pPr marL="457200" indent="-457200">
              <a:buClr>
                <a:srgbClr val="EC72A5"/>
              </a:buClr>
              <a:buFont typeface="Wingdings" panose="05000000000000000000" pitchFamily="2" charset="2"/>
              <a:buChar char="q"/>
            </a:pPr>
            <a:endParaRPr lang="es-MX" sz="40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4000" dirty="0">
                <a:solidFill>
                  <a:schemeClr val="tx2"/>
                </a:solidFill>
                <a:latin typeface="Raleway" charset="0"/>
                <a:ea typeface="Raleway" charset="0"/>
                <a:cs typeface="Raleway" charset="0"/>
              </a:rPr>
              <a:t>Experimentación </a:t>
            </a:r>
          </a:p>
          <a:p>
            <a:pPr marL="457200" indent="-457200">
              <a:buClr>
                <a:srgbClr val="EC72A5"/>
              </a:buClr>
              <a:buFont typeface="Wingdings" panose="05000000000000000000" pitchFamily="2" charset="2"/>
              <a:buChar char="q"/>
            </a:pPr>
            <a:endParaRPr lang="es-MX" sz="40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r>
              <a:rPr lang="es-MX" sz="4000" dirty="0">
                <a:solidFill>
                  <a:schemeClr val="tx2"/>
                </a:solidFill>
                <a:latin typeface="Raleway" charset="0"/>
                <a:ea typeface="Raleway" charset="0"/>
                <a:cs typeface="Raleway" charset="0"/>
              </a:rPr>
              <a:t>Creación del modelo </a:t>
            </a:r>
          </a:p>
          <a:p>
            <a:pPr marL="457200" indent="-457200">
              <a:buClr>
                <a:srgbClr val="EC72A5"/>
              </a:buClr>
              <a:buFont typeface="Wingdings" panose="05000000000000000000" pitchFamily="2" charset="2"/>
              <a:buChar char="q"/>
            </a:pPr>
            <a:endParaRPr lang="es-MX" sz="3200" dirty="0">
              <a:solidFill>
                <a:schemeClr val="tx2"/>
              </a:solidFill>
              <a:latin typeface="Raleway" charset="0"/>
              <a:ea typeface="Raleway" charset="0"/>
              <a:cs typeface="Raleway" charset="0"/>
            </a:endParaRPr>
          </a:p>
          <a:p>
            <a:pPr marL="457200" indent="-457200">
              <a:buClr>
                <a:srgbClr val="EC72A5"/>
              </a:buClr>
              <a:buFont typeface="Wingdings" panose="05000000000000000000" pitchFamily="2" charset="2"/>
              <a:buChar char="q"/>
            </a:pPr>
            <a:endParaRPr lang="es-MX" sz="3200" dirty="0">
              <a:solidFill>
                <a:schemeClr val="tx2"/>
              </a:solidFill>
              <a:latin typeface="Raleway" charset="0"/>
              <a:ea typeface="Raleway" charset="0"/>
              <a:cs typeface="Raleway" charset="0"/>
            </a:endParaRPr>
          </a:p>
        </p:txBody>
      </p:sp>
      <p:sp>
        <p:nvSpPr>
          <p:cNvPr id="6" name="TextBox 6"/>
          <p:cNvSpPr txBox="1"/>
          <p:nvPr/>
        </p:nvSpPr>
        <p:spPr>
          <a:xfrm>
            <a:off x="23482902" y="12627161"/>
            <a:ext cx="551754"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4</a:t>
            </a:r>
          </a:p>
        </p:txBody>
      </p:sp>
      <p:pic>
        <p:nvPicPr>
          <p:cNvPr id="2" name="Picture 2" descr="Qué es y cómo se hace un árbol de decisiones? | Administración">
            <a:extLst>
              <a:ext uri="{FF2B5EF4-FFF2-40B4-BE49-F238E27FC236}">
                <a16:creationId xmlns:a16="http://schemas.microsoft.com/office/drawing/2014/main" id="{0002EBFC-815C-43DD-9EEE-B7D08EF1D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8972" y="3888615"/>
            <a:ext cx="7856666" cy="483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3567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79337" y="0"/>
            <a:ext cx="849831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2394027" y="2386826"/>
            <a:ext cx="11364008"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ANTECEDENTES DE LA EMPRESA</a:t>
            </a:r>
          </a:p>
        </p:txBody>
      </p:sp>
      <p:sp>
        <p:nvSpPr>
          <p:cNvPr id="17" name="TextBox 16"/>
          <p:cNvSpPr txBox="1"/>
          <p:nvPr/>
        </p:nvSpPr>
        <p:spPr>
          <a:xfrm>
            <a:off x="1242512" y="4872840"/>
            <a:ext cx="13667035" cy="4524315"/>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La Universidad Autónoma del Estado de Morelos (UAEM), se fundó en el siglo XIX. Actualmente cuenta con 65 programas de estudios de licenciaturas, ingenierías y posgrados enfocados a las ciencias, las humanidades y las artes.</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El proyecto se desarrollará dentro del área de Ciencias Sociales y Administrativas.</a:t>
            </a:r>
            <a:endParaRPr lang="en-US" dirty="0">
              <a:solidFill>
                <a:schemeClr val="tx2"/>
              </a:solidFill>
              <a:latin typeface="+mj-lt"/>
              <a:ea typeface="Montserrat" charset="0"/>
              <a:cs typeface="Montserrat" charset="0"/>
            </a:endParaRPr>
          </a:p>
        </p:txBody>
      </p:sp>
      <p:pic>
        <p:nvPicPr>
          <p:cNvPr id="4100" name="Picture 4" descr="Resultado de imagen de institucio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2635" y="3892141"/>
            <a:ext cx="5931716" cy="59317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p:nvPr/>
        </p:nvSpPr>
        <p:spPr>
          <a:xfrm>
            <a:off x="23480497" y="12627161"/>
            <a:ext cx="556564"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5</a:t>
            </a:r>
          </a:p>
        </p:txBody>
      </p:sp>
    </p:spTree>
    <p:extLst>
      <p:ext uri="{BB962C8B-B14F-4D97-AF65-F5344CB8AC3E}">
        <p14:creationId xmlns:p14="http://schemas.microsoft.com/office/powerpoint/2010/main" val="20038945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79337" y="0"/>
            <a:ext cx="849831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10" name="TextBox 9"/>
          <p:cNvSpPr txBox="1"/>
          <p:nvPr/>
        </p:nvSpPr>
        <p:spPr>
          <a:xfrm>
            <a:off x="3270872" y="2386826"/>
            <a:ext cx="9610323"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DEFINICIÓN DEL PROBLEMA</a:t>
            </a:r>
          </a:p>
        </p:txBody>
      </p:sp>
      <p:sp>
        <p:nvSpPr>
          <p:cNvPr id="17" name="TextBox 16"/>
          <p:cNvSpPr txBox="1"/>
          <p:nvPr/>
        </p:nvSpPr>
        <p:spPr>
          <a:xfrm>
            <a:off x="1242512" y="4872840"/>
            <a:ext cx="13667035" cy="5078313"/>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La tristeza es algo que todos sentimos en algún momento. Lamentablemente la tristeza solo es un poco de lo que en realidad una persona puede llegar a sufrir cuando padece depresión.</a:t>
            </a: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endParaRPr lang="es-MX" dirty="0">
              <a:solidFill>
                <a:schemeClr val="tx2"/>
              </a:solidFill>
              <a:latin typeface="+mj-lt"/>
              <a:ea typeface="Montserrat" charset="0"/>
              <a:cs typeface="Montserrat" charset="0"/>
            </a:endParaRPr>
          </a:p>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Este proyecto propone herramientas de apoyo, a través de una aplicación móvil capaz de llevar un monitoreo sobre algunas variables relevantes, con el fin de permitirles conocer si padecen dicho trastorno o no. </a:t>
            </a:r>
            <a:endParaRPr lang="en-US" dirty="0">
              <a:solidFill>
                <a:schemeClr val="tx2"/>
              </a:solidFill>
              <a:latin typeface="+mj-lt"/>
              <a:ea typeface="Montserrat" charset="0"/>
              <a:cs typeface="Montserrat" charset="0"/>
            </a:endParaRPr>
          </a:p>
        </p:txBody>
      </p:sp>
      <p:grpSp>
        <p:nvGrpSpPr>
          <p:cNvPr id="4" name="Grupo 3"/>
          <p:cNvGrpSpPr/>
          <p:nvPr/>
        </p:nvGrpSpPr>
        <p:grpSpPr>
          <a:xfrm>
            <a:off x="17674984" y="3855678"/>
            <a:ext cx="4907017" cy="6004641"/>
            <a:chOff x="17674984" y="3855678"/>
            <a:chExt cx="4907017" cy="6004641"/>
          </a:xfrm>
        </p:grpSpPr>
        <p:pic>
          <p:nvPicPr>
            <p:cNvPr id="5122" name="Picture 2" descr="Resultado de imagen de AplicaciÃ³n mÃ³vil"/>
            <p:cNvPicPr>
              <a:picLocks noChangeAspect="1" noChangeArrowheads="1"/>
            </p:cNvPicPr>
            <p:nvPr/>
          </p:nvPicPr>
          <p:blipFill>
            <a:blip r:embed="rId3">
              <a:extLst>
                <a:ext uri="{BEBA8EAE-BF5A-486C-A8C5-ECC9F3942E4B}">
                  <a14:imgProps xmlns:a14="http://schemas.microsoft.com/office/drawing/2010/main">
                    <a14:imgLayer r:embed="rId4">
                      <a14:imgEffect>
                        <a14:saturation sat="3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674984" y="3855678"/>
              <a:ext cx="4907017" cy="6004641"/>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9359154" y="4950429"/>
              <a:ext cx="1358538" cy="535971"/>
            </a:xfrm>
            <a:prstGeom prst="rect">
              <a:avLst/>
            </a:prstGeom>
            <a:solidFill>
              <a:srgbClr val="03A9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8" name="TextBox 6"/>
          <p:cNvSpPr txBox="1"/>
          <p:nvPr/>
        </p:nvSpPr>
        <p:spPr>
          <a:xfrm>
            <a:off x="23467673" y="12627161"/>
            <a:ext cx="582212"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6</a:t>
            </a:r>
          </a:p>
        </p:txBody>
      </p:sp>
    </p:spTree>
    <p:extLst>
      <p:ext uri="{BB962C8B-B14F-4D97-AF65-F5344CB8AC3E}">
        <p14:creationId xmlns:p14="http://schemas.microsoft.com/office/powerpoint/2010/main" val="23479744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p:nvPr/>
        </p:nvSpPr>
        <p:spPr>
          <a:xfrm>
            <a:off x="0" y="8097790"/>
            <a:ext cx="24377650" cy="56170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4" name="TextBox 9"/>
          <p:cNvSpPr txBox="1"/>
          <p:nvPr/>
        </p:nvSpPr>
        <p:spPr>
          <a:xfrm>
            <a:off x="9533293" y="2093487"/>
            <a:ext cx="5311070"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JUSTIFICACIÓN</a:t>
            </a:r>
          </a:p>
        </p:txBody>
      </p:sp>
      <p:sp>
        <p:nvSpPr>
          <p:cNvPr id="6" name="TextBox 16"/>
          <p:cNvSpPr txBox="1"/>
          <p:nvPr/>
        </p:nvSpPr>
        <p:spPr>
          <a:xfrm>
            <a:off x="3600771" y="4049740"/>
            <a:ext cx="17176105" cy="1754326"/>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El no llevar un cuidado de la salud mental en una época de formación como lo es la juventud, puede recaer en diferentes problemáticas que se podrían extender hasta una etapa adulta afectando la salud física y mental de la persona. </a:t>
            </a:r>
          </a:p>
        </p:txBody>
      </p:sp>
      <p:pic>
        <p:nvPicPr>
          <p:cNvPr id="8194" name="Picture 2" descr="Resultado de imagen de tristeza pn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4824" b="89936" l="9904" r="89936"/>
                    </a14:imgEffect>
                  </a14:imgLayer>
                </a14:imgProps>
              </a:ext>
              <a:ext uri="{28A0092B-C50C-407E-A947-70E740481C1C}">
                <a14:useLocalDpi xmlns:a14="http://schemas.microsoft.com/office/drawing/2010/main" val="0"/>
              </a:ext>
            </a:extLst>
          </a:blip>
          <a:srcRect/>
          <a:stretch>
            <a:fillRect/>
          </a:stretch>
        </p:blipFill>
        <p:spPr bwMode="auto">
          <a:xfrm>
            <a:off x="8034244" y="5459094"/>
            <a:ext cx="8309157" cy="83091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de tristeza png"/>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9425" b="36102" l="9585" r="37700">
                        <a14:foregroundMark x1="17732" y1="27636" x2="17732" y2="27636"/>
                        <a14:foregroundMark x1="20128" y1="31150" x2="20128" y2="31150"/>
                        <a14:foregroundMark x1="23323" y1="27316" x2="23323" y2="27316"/>
                        <a14:foregroundMark x1="15815" y1="18850" x2="26198" y2="18850"/>
                      </a14:backgroundRemoval>
                    </a14:imgEffect>
                  </a14:imgLayer>
                </a14:imgProps>
              </a:ext>
              <a:ext uri="{28A0092B-C50C-407E-A947-70E740481C1C}">
                <a14:useLocalDpi xmlns:a14="http://schemas.microsoft.com/office/drawing/2010/main" val="0"/>
              </a:ext>
            </a:extLst>
          </a:blip>
          <a:srcRect l="5705" t="5029" r="61910" b="62585"/>
          <a:stretch/>
        </p:blipFill>
        <p:spPr bwMode="auto">
          <a:xfrm>
            <a:off x="3600769" y="8268198"/>
            <a:ext cx="2690950" cy="26909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de tristeza png"/>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9425" b="36102" l="9585" r="37700">
                        <a14:foregroundMark x1="17732" y1="27636" x2="17732" y2="27636"/>
                        <a14:foregroundMark x1="20128" y1="31150" x2="20128" y2="31150"/>
                        <a14:foregroundMark x1="23323" y1="27316" x2="23323" y2="27316"/>
                        <a14:foregroundMark x1="15815" y1="18850" x2="26198" y2="18850"/>
                      </a14:backgroundRemoval>
                    </a14:imgEffect>
                  </a14:imgLayer>
                </a14:imgProps>
              </a:ext>
              <a:ext uri="{28A0092B-C50C-407E-A947-70E740481C1C}">
                <a14:useLocalDpi xmlns:a14="http://schemas.microsoft.com/office/drawing/2010/main" val="0"/>
              </a:ext>
            </a:extLst>
          </a:blip>
          <a:srcRect l="5705" t="5029" r="61910" b="62585"/>
          <a:stretch/>
        </p:blipFill>
        <p:spPr bwMode="auto">
          <a:xfrm>
            <a:off x="18085926" y="8268198"/>
            <a:ext cx="2690950" cy="26909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6"/>
          <p:cNvSpPr txBox="1"/>
          <p:nvPr/>
        </p:nvSpPr>
        <p:spPr>
          <a:xfrm>
            <a:off x="23484505" y="12627161"/>
            <a:ext cx="548548"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7</a:t>
            </a:r>
          </a:p>
        </p:txBody>
      </p:sp>
    </p:spTree>
    <p:extLst>
      <p:ext uri="{BB962C8B-B14F-4D97-AF65-F5344CB8AC3E}">
        <p14:creationId xmlns:p14="http://schemas.microsoft.com/office/powerpoint/2010/main" val="924484043"/>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p:nvPr/>
        </p:nvSpPr>
        <p:spPr>
          <a:xfrm>
            <a:off x="0" y="0"/>
            <a:ext cx="8498313"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Regular" charset="0"/>
            </a:endParaRPr>
          </a:p>
        </p:txBody>
      </p:sp>
      <p:sp>
        <p:nvSpPr>
          <p:cNvPr id="4" name="TextBox 9"/>
          <p:cNvSpPr txBox="1"/>
          <p:nvPr/>
        </p:nvSpPr>
        <p:spPr>
          <a:xfrm>
            <a:off x="12685759" y="2386826"/>
            <a:ext cx="6873998" cy="861774"/>
          </a:xfrm>
          <a:prstGeom prst="rect">
            <a:avLst/>
          </a:prstGeom>
          <a:noFill/>
        </p:spPr>
        <p:txBody>
          <a:bodyPr wrap="none" rtlCol="0">
            <a:spAutoFit/>
          </a:bodyPr>
          <a:lstStyle/>
          <a:p>
            <a:pPr algn="ctr"/>
            <a:r>
              <a:rPr lang="en-US" sz="5000" b="1" dirty="0">
                <a:solidFill>
                  <a:srgbClr val="7DAED3"/>
                </a:solidFill>
                <a:latin typeface="Montserrat" charset="0"/>
                <a:ea typeface="Montserrat" charset="0"/>
                <a:cs typeface="Montserrat" charset="0"/>
              </a:rPr>
              <a:t>OBJETIVO GENERAL</a:t>
            </a:r>
          </a:p>
        </p:txBody>
      </p:sp>
      <p:pic>
        <p:nvPicPr>
          <p:cNvPr id="6146" name="Picture 2" descr="Resultado de imagen de sistema 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23175" y="4089490"/>
            <a:ext cx="6453438" cy="55247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16"/>
          <p:cNvSpPr txBox="1"/>
          <p:nvPr/>
        </p:nvSpPr>
        <p:spPr>
          <a:xfrm>
            <a:off x="9289240" y="4860171"/>
            <a:ext cx="13667035" cy="2308324"/>
          </a:xfrm>
          <a:prstGeom prst="rect">
            <a:avLst/>
          </a:prstGeom>
          <a:noFill/>
        </p:spPr>
        <p:txBody>
          <a:bodyPr wrap="square" rtlCol="0">
            <a:spAutoFit/>
          </a:bodyPr>
          <a:lstStyle/>
          <a:p>
            <a:pPr marL="457200" indent="-457200" algn="just">
              <a:buClr>
                <a:srgbClr val="EC72A5"/>
              </a:buClr>
              <a:buFont typeface="Wingdings" panose="05000000000000000000" pitchFamily="2" charset="2"/>
              <a:buChar char="q"/>
            </a:pPr>
            <a:r>
              <a:rPr lang="es-MX" dirty="0">
                <a:solidFill>
                  <a:schemeClr val="tx2"/>
                </a:solidFill>
                <a:latin typeface="+mj-lt"/>
                <a:ea typeface="Montserrat" charset="0"/>
                <a:cs typeface="Montserrat" charset="0"/>
              </a:rPr>
              <a:t>Desarrollar e Implementar una aplicación móvil para sistemas Android, la cual pueda detectar el estado de depresión mediante el monitoreo de variables relevantes con el fin de auxiliar a los jóvenes adultos.</a:t>
            </a:r>
            <a:endParaRPr lang="en-US" dirty="0">
              <a:solidFill>
                <a:schemeClr val="tx2"/>
              </a:solidFill>
              <a:latin typeface="+mj-lt"/>
              <a:ea typeface="Montserrat" charset="0"/>
              <a:cs typeface="Montserrat" charset="0"/>
            </a:endParaRPr>
          </a:p>
        </p:txBody>
      </p:sp>
      <p:sp>
        <p:nvSpPr>
          <p:cNvPr id="7" name="TextBox 6"/>
          <p:cNvSpPr txBox="1"/>
          <p:nvPr/>
        </p:nvSpPr>
        <p:spPr>
          <a:xfrm>
            <a:off x="23462063" y="12627161"/>
            <a:ext cx="593432" cy="861774"/>
          </a:xfrm>
          <a:prstGeom prst="rect">
            <a:avLst/>
          </a:prstGeom>
          <a:noFill/>
        </p:spPr>
        <p:txBody>
          <a:bodyPr wrap="none" rtlCol="0">
            <a:spAutoFit/>
          </a:bodyPr>
          <a:lstStyle/>
          <a:p>
            <a:pPr algn="ctr"/>
            <a:r>
              <a:rPr lang="en-US" sz="5000" b="1" dirty="0">
                <a:solidFill>
                  <a:srgbClr val="EC72A5"/>
                </a:solidFill>
                <a:latin typeface="Montserrat" charset="0"/>
                <a:ea typeface="Montserrat" charset="0"/>
                <a:cs typeface="Montserrat" charset="0"/>
              </a:rPr>
              <a:t>8</a:t>
            </a:r>
          </a:p>
        </p:txBody>
      </p:sp>
    </p:spTree>
    <p:extLst>
      <p:ext uri="{BB962C8B-B14F-4D97-AF65-F5344CB8AC3E}">
        <p14:creationId xmlns:p14="http://schemas.microsoft.com/office/powerpoint/2010/main" val="2043830377"/>
      </p:ext>
    </p:extLst>
  </p:cSld>
  <p:clrMapOvr>
    <a:masterClrMapping/>
  </p:clrMapOvr>
  <p:transition advClick="0"/>
</p:sld>
</file>

<file path=ppt/theme/theme1.xml><?xml version="1.0" encoding="utf-8"?>
<a:theme xmlns:a="http://schemas.openxmlformats.org/drawingml/2006/main" name="Default Theme">
  <a:themeElements>
    <a:clrScheme name="Elevation Light 1">
      <a:dk1>
        <a:srgbClr val="7F7F7F"/>
      </a:dk1>
      <a:lt1>
        <a:srgbClr val="FFFFFF"/>
      </a:lt1>
      <a:dk2>
        <a:srgbClr val="000000"/>
      </a:dk2>
      <a:lt2>
        <a:srgbClr val="FFFFFF"/>
      </a:lt2>
      <a:accent1>
        <a:srgbClr val="2E2E35"/>
      </a:accent1>
      <a:accent2>
        <a:srgbClr val="2FC0D6"/>
      </a:accent2>
      <a:accent3>
        <a:srgbClr val="9F9EA2"/>
      </a:accent3>
      <a:accent4>
        <a:srgbClr val="D7D5D4"/>
      </a:accent4>
      <a:accent5>
        <a:srgbClr val="2E2E35"/>
      </a:accent5>
      <a:accent6>
        <a:srgbClr val="9F9EA2"/>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29608</TotalTime>
  <Words>1177</Words>
  <Application>Microsoft Office PowerPoint</Application>
  <PresentationFormat>Personalizado</PresentationFormat>
  <Paragraphs>230</Paragraphs>
  <Slides>32</Slides>
  <Notes>25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32</vt:i4>
      </vt:variant>
    </vt:vector>
  </HeadingPairs>
  <TitlesOfParts>
    <vt:vector size="42" baseType="lpstr">
      <vt:lpstr>Arial</vt:lpstr>
      <vt:lpstr>Calibri Light</vt:lpstr>
      <vt:lpstr>Century Gothic</vt:lpstr>
      <vt:lpstr>Lato</vt:lpstr>
      <vt:lpstr>Lato Light</vt:lpstr>
      <vt:lpstr>Montserrat</vt:lpstr>
      <vt:lpstr>Raleway</vt:lpstr>
      <vt:lpstr>Roboto Regular</vt:lpstr>
      <vt:lpstr>Wingdings</vt:lpstr>
      <vt:lpstr>Default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Maria Arely Gabriel Romero</cp:lastModifiedBy>
  <cp:revision>5764</cp:revision>
  <dcterms:created xsi:type="dcterms:W3CDTF">2014-11-12T21:47:38Z</dcterms:created>
  <dcterms:modified xsi:type="dcterms:W3CDTF">2022-02-02T04:00:26Z</dcterms:modified>
  <cp:category/>
</cp:coreProperties>
</file>