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57" r:id="rId3"/>
    <p:sldId id="258" r:id="rId4"/>
    <p:sldId id="259" r:id="rId5"/>
    <p:sldId id="272" r:id="rId6"/>
    <p:sldId id="260" r:id="rId7"/>
    <p:sldId id="261" r:id="rId8"/>
    <p:sldId id="262" r:id="rId9"/>
    <p:sldId id="274" r:id="rId10"/>
    <p:sldId id="263" r:id="rId11"/>
    <p:sldId id="264" r:id="rId12"/>
    <p:sldId id="265" r:id="rId13"/>
    <p:sldId id="266" r:id="rId14"/>
    <p:sldId id="267" r:id="rId15"/>
    <p:sldId id="268" r:id="rId16"/>
    <p:sldId id="269" r:id="rId17"/>
    <p:sldId id="270" r:id="rId18"/>
    <p:sldId id="271" r:id="rId19"/>
    <p:sldId id="273" r:id="rId20"/>
  </p:sldIdLst>
  <p:sldSz cx="7559675" cy="10439400"/>
  <p:notesSz cx="6858000" cy="9144000"/>
  <p:embeddedFontLst>
    <p:embeddedFont>
      <p:font typeface="Roboto" panose="02000000000000000000" pitchFamily="2" charset="0"/>
      <p:regular r:id="rId22"/>
      <p:bold r:id="rId23"/>
      <p:italic r:id="rId24"/>
      <p:boldItalic r:id="rId25"/>
    </p:embeddedFont>
    <p:embeddedFont>
      <p:font typeface="Roboto Medium"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88">
          <p15:clr>
            <a:srgbClr val="A4A3A4"/>
          </p15:clr>
        </p15:guide>
        <p15:guide id="2" pos="23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94609"/>
  </p:normalViewPr>
  <p:slideViewPr>
    <p:cSldViewPr snapToGrid="0">
      <p:cViewPr>
        <p:scale>
          <a:sx n="100" d="100"/>
          <a:sy n="100" d="100"/>
        </p:scale>
        <p:origin x="4384" y="152"/>
      </p:cViewPr>
      <p:guideLst>
        <p:guide orient="horz" pos="3288"/>
        <p:guide pos="2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87775" y="685800"/>
            <a:ext cx="24831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2187575" y="685800"/>
            <a:ext cx="24828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c611e3abc1_1_0:notes"/>
          <p:cNvSpPr>
            <a:spLocks noGrp="1" noRot="1" noChangeAspect="1"/>
          </p:cNvSpPr>
          <p:nvPr>
            <p:ph type="sldImg" idx="2"/>
          </p:nvPr>
        </p:nvSpPr>
        <p:spPr>
          <a:xfrm>
            <a:off x="2187575" y="685800"/>
            <a:ext cx="24828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c611e3abc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c749e5bc01_2_6:notes"/>
          <p:cNvSpPr>
            <a:spLocks noGrp="1" noRot="1" noChangeAspect="1"/>
          </p:cNvSpPr>
          <p:nvPr>
            <p:ph type="sldImg" idx="2"/>
          </p:nvPr>
        </p:nvSpPr>
        <p:spPr>
          <a:xfrm>
            <a:off x="2187575" y="685800"/>
            <a:ext cx="24828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c749e5bc01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c611e3abc1_0_51:notes"/>
          <p:cNvSpPr>
            <a:spLocks noGrp="1" noRot="1" noChangeAspect="1"/>
          </p:cNvSpPr>
          <p:nvPr>
            <p:ph type="sldImg" idx="2"/>
          </p:nvPr>
        </p:nvSpPr>
        <p:spPr>
          <a:xfrm>
            <a:off x="2187575" y="685800"/>
            <a:ext cx="24828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c611e3abc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c749e5bc01_2_12:notes"/>
          <p:cNvSpPr>
            <a:spLocks noGrp="1" noRot="1" noChangeAspect="1"/>
          </p:cNvSpPr>
          <p:nvPr>
            <p:ph type="sldImg" idx="2"/>
          </p:nvPr>
        </p:nvSpPr>
        <p:spPr>
          <a:xfrm>
            <a:off x="2187575" y="685800"/>
            <a:ext cx="24828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c749e5bc01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c749e5bc01_2_18:notes"/>
          <p:cNvSpPr>
            <a:spLocks noGrp="1" noRot="1" noChangeAspect="1"/>
          </p:cNvSpPr>
          <p:nvPr>
            <p:ph type="sldImg" idx="2"/>
          </p:nvPr>
        </p:nvSpPr>
        <p:spPr>
          <a:xfrm>
            <a:off x="2187575" y="685800"/>
            <a:ext cx="24828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c749e5bc01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c749e5bc01_0_20:notes"/>
          <p:cNvSpPr>
            <a:spLocks noGrp="1" noRot="1" noChangeAspect="1"/>
          </p:cNvSpPr>
          <p:nvPr>
            <p:ph type="sldImg" idx="2"/>
          </p:nvPr>
        </p:nvSpPr>
        <p:spPr>
          <a:xfrm>
            <a:off x="2187575" y="685800"/>
            <a:ext cx="24828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c749e5bc0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c611e3abc1_0_56:notes"/>
          <p:cNvSpPr>
            <a:spLocks noGrp="1" noRot="1" noChangeAspect="1"/>
          </p:cNvSpPr>
          <p:nvPr>
            <p:ph type="sldImg" idx="2"/>
          </p:nvPr>
        </p:nvSpPr>
        <p:spPr>
          <a:xfrm>
            <a:off x="2187575" y="685800"/>
            <a:ext cx="24828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c611e3abc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c611e3abc1_0_61:notes"/>
          <p:cNvSpPr>
            <a:spLocks noGrp="1" noRot="1" noChangeAspect="1"/>
          </p:cNvSpPr>
          <p:nvPr>
            <p:ph type="sldImg" idx="2"/>
          </p:nvPr>
        </p:nvSpPr>
        <p:spPr>
          <a:xfrm>
            <a:off x="2187575" y="685800"/>
            <a:ext cx="24828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c611e3abc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c611e3abc1_0_83:notes"/>
          <p:cNvSpPr>
            <a:spLocks noGrp="1" noRot="1" noChangeAspect="1"/>
          </p:cNvSpPr>
          <p:nvPr>
            <p:ph type="sldImg" idx="2"/>
          </p:nvPr>
        </p:nvSpPr>
        <p:spPr>
          <a:xfrm>
            <a:off x="2187575" y="685800"/>
            <a:ext cx="24828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c611e3abc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c611e3abc1_0_83:notes"/>
          <p:cNvSpPr>
            <a:spLocks noGrp="1" noRot="1" noChangeAspect="1"/>
          </p:cNvSpPr>
          <p:nvPr>
            <p:ph type="sldImg" idx="2"/>
          </p:nvPr>
        </p:nvSpPr>
        <p:spPr>
          <a:xfrm>
            <a:off x="2187575" y="685800"/>
            <a:ext cx="24828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c611e3abc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732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c611e3abc1_0_5:notes"/>
          <p:cNvSpPr>
            <a:spLocks noGrp="1" noRot="1" noChangeAspect="1"/>
          </p:cNvSpPr>
          <p:nvPr>
            <p:ph type="sldImg" idx="2"/>
          </p:nvPr>
        </p:nvSpPr>
        <p:spPr>
          <a:xfrm>
            <a:off x="2187775" y="685800"/>
            <a:ext cx="2483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c611e3abc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c611e3abc1_0_22:notes"/>
          <p:cNvSpPr>
            <a:spLocks noGrp="1" noRot="1" noChangeAspect="1"/>
          </p:cNvSpPr>
          <p:nvPr>
            <p:ph type="sldImg" idx="2"/>
          </p:nvPr>
        </p:nvSpPr>
        <p:spPr>
          <a:xfrm>
            <a:off x="2187575" y="685800"/>
            <a:ext cx="24828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c611e3abc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c611e3abc1_0_36:notes"/>
          <p:cNvSpPr>
            <a:spLocks noGrp="1" noRot="1" noChangeAspect="1"/>
          </p:cNvSpPr>
          <p:nvPr>
            <p:ph type="sldImg" idx="2"/>
          </p:nvPr>
        </p:nvSpPr>
        <p:spPr>
          <a:xfrm>
            <a:off x="2187575" y="685800"/>
            <a:ext cx="24828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c611e3abc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c611e3abc1_0_36:notes"/>
          <p:cNvSpPr>
            <a:spLocks noGrp="1" noRot="1" noChangeAspect="1"/>
          </p:cNvSpPr>
          <p:nvPr>
            <p:ph type="sldImg" idx="2"/>
          </p:nvPr>
        </p:nvSpPr>
        <p:spPr>
          <a:xfrm>
            <a:off x="2187575" y="685800"/>
            <a:ext cx="24828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c611e3abc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544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5ede98ad1_0_0:notes"/>
          <p:cNvSpPr>
            <a:spLocks noGrp="1" noRot="1" noChangeAspect="1"/>
          </p:cNvSpPr>
          <p:nvPr>
            <p:ph type="sldImg" idx="2"/>
          </p:nvPr>
        </p:nvSpPr>
        <p:spPr>
          <a:xfrm>
            <a:off x="2187575" y="685800"/>
            <a:ext cx="24828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55ede98a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c611e3abc1_0_41:notes"/>
          <p:cNvSpPr>
            <a:spLocks noGrp="1" noRot="1" noChangeAspect="1"/>
          </p:cNvSpPr>
          <p:nvPr>
            <p:ph type="sldImg" idx="2"/>
          </p:nvPr>
        </p:nvSpPr>
        <p:spPr>
          <a:xfrm>
            <a:off x="2187575" y="685800"/>
            <a:ext cx="24828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c611e3abc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c611e3abc1_0_46:notes"/>
          <p:cNvSpPr>
            <a:spLocks noGrp="1" noRot="1" noChangeAspect="1"/>
          </p:cNvSpPr>
          <p:nvPr>
            <p:ph type="sldImg" idx="2"/>
          </p:nvPr>
        </p:nvSpPr>
        <p:spPr>
          <a:xfrm>
            <a:off x="2187575" y="685800"/>
            <a:ext cx="24828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c611e3abc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c611e3abc1_0_46:notes"/>
          <p:cNvSpPr>
            <a:spLocks noGrp="1" noRot="1" noChangeAspect="1"/>
          </p:cNvSpPr>
          <p:nvPr>
            <p:ph type="sldImg" idx="2"/>
          </p:nvPr>
        </p:nvSpPr>
        <p:spPr>
          <a:xfrm>
            <a:off x="2187575" y="685800"/>
            <a:ext cx="24828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c611e3abc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4599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57712" y="1511298"/>
            <a:ext cx="7044600" cy="416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57705" y="5752555"/>
            <a:ext cx="7044600" cy="1608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004788" y="9465147"/>
            <a:ext cx="453600" cy="7989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1"/>
          <p:cNvSpPr txBox="1">
            <a:spLocks noGrp="1"/>
          </p:cNvSpPr>
          <p:nvPr>
            <p:ph type="body" idx="1"/>
          </p:nvPr>
        </p:nvSpPr>
        <p:spPr>
          <a:xfrm>
            <a:off x="257705" y="8586994"/>
            <a:ext cx="4959600" cy="12279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1"/>
          <p:cNvSpPr txBox="1">
            <a:spLocks noGrp="1"/>
          </p:cNvSpPr>
          <p:nvPr>
            <p:ph type="sldNum" idx="12"/>
          </p:nvPr>
        </p:nvSpPr>
        <p:spPr>
          <a:xfrm>
            <a:off x="7004788" y="9465147"/>
            <a:ext cx="453600" cy="7989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sp>
        <p:nvSpPr>
          <p:cNvPr id="61" name="Google Shape;61;p12"/>
          <p:cNvSpPr txBox="1">
            <a:spLocks noGrp="1"/>
          </p:cNvSpPr>
          <p:nvPr>
            <p:ph type="title" hasCustomPrompt="1"/>
          </p:nvPr>
        </p:nvSpPr>
        <p:spPr>
          <a:xfrm>
            <a:off x="257705" y="2245153"/>
            <a:ext cx="7044600" cy="3985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2" name="Google Shape;62;p12"/>
          <p:cNvSpPr txBox="1">
            <a:spLocks noGrp="1"/>
          </p:cNvSpPr>
          <p:nvPr>
            <p:ph type="body" idx="1"/>
          </p:nvPr>
        </p:nvSpPr>
        <p:spPr>
          <a:xfrm>
            <a:off x="257705" y="6398217"/>
            <a:ext cx="7044600" cy="26400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3" name="Google Shape;63;p12"/>
          <p:cNvSpPr txBox="1">
            <a:spLocks noGrp="1"/>
          </p:cNvSpPr>
          <p:nvPr>
            <p:ph type="sldNum" idx="12"/>
          </p:nvPr>
        </p:nvSpPr>
        <p:spPr>
          <a:xfrm>
            <a:off x="7004788" y="9465147"/>
            <a:ext cx="453600" cy="7989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7004788" y="9465147"/>
            <a:ext cx="453600" cy="7989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57705" y="4365680"/>
            <a:ext cx="7044600" cy="17085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004788" y="9465147"/>
            <a:ext cx="453600" cy="7989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Slides"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57700" y="338671"/>
            <a:ext cx="7044600" cy="823800"/>
          </a:xfrm>
          <a:prstGeom prst="rect">
            <a:avLst/>
          </a:prstGeom>
          <a:solidFill>
            <a:schemeClr val="lt1"/>
          </a:solidFill>
        </p:spPr>
        <p:txBody>
          <a:bodyPr spcFirstLastPara="1" wrap="square" lIns="91425" tIns="91425" rIns="91425" bIns="91425" anchor="t" anchorCtr="0">
            <a:normAutofit/>
          </a:bodyPr>
          <a:lstStyle>
            <a:lvl1pPr lvl="0" algn="ctr">
              <a:spcBef>
                <a:spcPts val="0"/>
              </a:spcBef>
              <a:spcAft>
                <a:spcPts val="0"/>
              </a:spcAft>
              <a:buSzPts val="2800"/>
              <a:buNone/>
              <a:defRPr>
                <a:solidFill>
                  <a:srgbClr val="211B59"/>
                </a:solidFill>
                <a:latin typeface="Roboto Medium"/>
                <a:ea typeface="Roboto Medium"/>
                <a:cs typeface="Roboto Medium"/>
                <a:sym typeface="Roboto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657900" y="1383875"/>
            <a:ext cx="6244200" cy="823800"/>
          </a:xfrm>
          <a:prstGeom prst="rect">
            <a:avLst/>
          </a:prstGeom>
          <a:solidFill>
            <a:schemeClr val="lt1"/>
          </a:solidFill>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Roboto Medium"/>
                <a:ea typeface="Roboto Medium"/>
                <a:cs typeface="Roboto Medium"/>
                <a:sym typeface="Roboto Medium"/>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3664525" y="9930725"/>
            <a:ext cx="619800" cy="577500"/>
          </a:xfrm>
          <a:prstGeom prst="rect">
            <a:avLst/>
          </a:prstGeom>
        </p:spPr>
        <p:txBody>
          <a:bodyPr spcFirstLastPara="1" wrap="square" lIns="91425" tIns="91425" rIns="91425" bIns="91425" anchor="ctr" anchorCtr="0">
            <a:normAutofit/>
          </a:bodyPr>
          <a:lstStyle>
            <a:lvl1pPr lvl="0" algn="ctr">
              <a:buNone/>
              <a:defRPr sz="1900">
                <a:solidFill>
                  <a:schemeClr val="lt1"/>
                </a:solidFill>
              </a:defRPr>
            </a:lvl1pPr>
            <a:lvl2pPr lvl="1" algn="ctr">
              <a:buNone/>
              <a:defRPr sz="1900">
                <a:solidFill>
                  <a:schemeClr val="lt1"/>
                </a:solidFill>
              </a:defRPr>
            </a:lvl2pPr>
            <a:lvl3pPr lvl="2" algn="ctr">
              <a:buNone/>
              <a:defRPr sz="1900">
                <a:solidFill>
                  <a:schemeClr val="lt1"/>
                </a:solidFill>
              </a:defRPr>
            </a:lvl3pPr>
            <a:lvl4pPr lvl="3" algn="ctr">
              <a:buNone/>
              <a:defRPr sz="1900">
                <a:solidFill>
                  <a:schemeClr val="lt1"/>
                </a:solidFill>
              </a:defRPr>
            </a:lvl4pPr>
            <a:lvl5pPr lvl="4" algn="ctr">
              <a:buNone/>
              <a:defRPr sz="1900">
                <a:solidFill>
                  <a:schemeClr val="lt1"/>
                </a:solidFill>
              </a:defRPr>
            </a:lvl5pPr>
            <a:lvl6pPr lvl="5" algn="ctr">
              <a:buNone/>
              <a:defRPr sz="1900">
                <a:solidFill>
                  <a:schemeClr val="lt1"/>
                </a:solidFill>
              </a:defRPr>
            </a:lvl6pPr>
            <a:lvl7pPr lvl="6" algn="ctr">
              <a:buNone/>
              <a:defRPr sz="1900">
                <a:solidFill>
                  <a:schemeClr val="lt1"/>
                </a:solidFill>
              </a:defRPr>
            </a:lvl7pPr>
            <a:lvl8pPr lvl="7" algn="ctr">
              <a:buNone/>
              <a:defRPr sz="1900">
                <a:solidFill>
                  <a:schemeClr val="lt1"/>
                </a:solidFill>
              </a:defRPr>
            </a:lvl8pPr>
            <a:lvl9pPr lvl="8" algn="ctr">
              <a:buNone/>
              <a:defRPr sz="1900">
                <a:solidFill>
                  <a:schemeClr val="lt1"/>
                </a:solidFill>
              </a:defRPr>
            </a:lvl9pPr>
          </a:lstStyle>
          <a:p>
            <a:pPr marL="0" lvl="0" indent="0" algn="ctr" rtl="0">
              <a:spcBef>
                <a:spcPts val="0"/>
              </a:spcBef>
              <a:spcAft>
                <a:spcPts val="0"/>
              </a:spcAft>
              <a:buNone/>
            </a:pPr>
            <a:fld id="{00000000-1234-1234-1234-123412341234}" type="slidenum">
              <a:rPr lang="fr"/>
              <a:t>‹N°›</a:t>
            </a:fld>
            <a:endParaRPr/>
          </a:p>
        </p:txBody>
      </p:sp>
      <p:sp>
        <p:nvSpPr>
          <p:cNvPr id="20" name="Google Shape;20;p4"/>
          <p:cNvSpPr/>
          <p:nvPr/>
        </p:nvSpPr>
        <p:spPr>
          <a:xfrm>
            <a:off x="2157100" y="0"/>
            <a:ext cx="3225300" cy="10440000"/>
          </a:xfrm>
          <a:prstGeom prst="rect">
            <a:avLst/>
          </a:prstGeom>
          <a:gradFill>
            <a:gsLst>
              <a:gs pos="0">
                <a:srgbClr val="352D7A"/>
              </a:gs>
              <a:gs pos="100000">
                <a:srgbClr val="211B59"/>
              </a:gs>
            </a:gsLst>
            <a:path path="circle">
              <a:fillToRect l="100000" b="100000"/>
            </a:path>
            <a:tileRect t="-100000" r="-10000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759150"/>
            <a:ext cx="7560000" cy="9272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4"/>
          <p:cNvPicPr preferRelativeResize="0"/>
          <p:nvPr/>
        </p:nvPicPr>
        <p:blipFill>
          <a:blip r:embed="rId2">
            <a:alphaModFix/>
          </a:blip>
          <a:stretch>
            <a:fillRect/>
          </a:stretch>
        </p:blipFill>
        <p:spPr>
          <a:xfrm>
            <a:off x="181500" y="9699300"/>
            <a:ext cx="1687455" cy="504276"/>
          </a:xfrm>
          <a:prstGeom prst="rect">
            <a:avLst/>
          </a:prstGeom>
          <a:noFill/>
          <a:ln>
            <a:noFill/>
          </a:ln>
        </p:spPr>
      </p:pic>
      <p:pic>
        <p:nvPicPr>
          <p:cNvPr id="23" name="Google Shape;23;p4"/>
          <p:cNvPicPr preferRelativeResize="0"/>
          <p:nvPr/>
        </p:nvPicPr>
        <p:blipFill>
          <a:blip r:embed="rId3">
            <a:alphaModFix/>
          </a:blip>
          <a:stretch>
            <a:fillRect/>
          </a:stretch>
        </p:blipFill>
        <p:spPr>
          <a:xfrm>
            <a:off x="5801225" y="9699300"/>
            <a:ext cx="1501076" cy="580475"/>
          </a:xfrm>
          <a:prstGeom prst="rect">
            <a:avLst/>
          </a:prstGeom>
          <a:noFill/>
          <a:ln>
            <a:noFill/>
          </a:ln>
        </p:spPr>
      </p:pic>
      <p:sp>
        <p:nvSpPr>
          <p:cNvPr id="24" name="Google Shape;24;p4"/>
          <p:cNvSpPr txBox="1"/>
          <p:nvPr/>
        </p:nvSpPr>
        <p:spPr>
          <a:xfrm>
            <a:off x="2858788" y="10031550"/>
            <a:ext cx="182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5" name="Google Shape;25;p4"/>
          <p:cNvSpPr txBox="1"/>
          <p:nvPr/>
        </p:nvSpPr>
        <p:spPr>
          <a:xfrm>
            <a:off x="3154800" y="9980925"/>
            <a:ext cx="806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900">
                <a:solidFill>
                  <a:schemeClr val="lt1"/>
                </a:solidFill>
                <a:latin typeface="Roboto"/>
                <a:ea typeface="Roboto"/>
                <a:cs typeface="Roboto"/>
                <a:sym typeface="Roboto"/>
              </a:rPr>
              <a:t>Page</a:t>
            </a:r>
            <a:endParaRPr sz="1900">
              <a:solidFill>
                <a:schemeClr val="lt1"/>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ro">
  <p:cSld name="TITLE_AND_BODY_1">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257700" y="338671"/>
            <a:ext cx="7044600" cy="823800"/>
          </a:xfrm>
          <a:prstGeom prst="rect">
            <a:avLst/>
          </a:prstGeom>
          <a:solidFill>
            <a:schemeClr val="lt1"/>
          </a:solidFill>
        </p:spPr>
        <p:txBody>
          <a:bodyPr spcFirstLastPara="1" wrap="square" lIns="91425" tIns="91425" rIns="91425" bIns="91425" anchor="t" anchorCtr="0">
            <a:normAutofit/>
          </a:bodyPr>
          <a:lstStyle>
            <a:lvl1pPr lvl="0" algn="ctr" rtl="0">
              <a:spcBef>
                <a:spcPts val="0"/>
              </a:spcBef>
              <a:spcAft>
                <a:spcPts val="0"/>
              </a:spcAft>
              <a:buSzPts val="2800"/>
              <a:buNone/>
              <a:defRPr>
                <a:solidFill>
                  <a:srgbClr val="211B59"/>
                </a:solidFill>
                <a:latin typeface="Roboto Medium"/>
                <a:ea typeface="Roboto Medium"/>
                <a:cs typeface="Roboto Medium"/>
                <a:sym typeface="Roboto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5"/>
          <p:cNvSpPr txBox="1">
            <a:spLocks noGrp="1"/>
          </p:cNvSpPr>
          <p:nvPr>
            <p:ph type="body" idx="1"/>
          </p:nvPr>
        </p:nvSpPr>
        <p:spPr>
          <a:xfrm>
            <a:off x="657900" y="1383875"/>
            <a:ext cx="6244200" cy="823800"/>
          </a:xfrm>
          <a:prstGeom prst="rect">
            <a:avLst/>
          </a:prstGeom>
          <a:solidFill>
            <a:schemeClr val="lt1"/>
          </a:solidFill>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atin typeface="Roboto Medium"/>
                <a:ea typeface="Roboto Medium"/>
                <a:cs typeface="Roboto Medium"/>
                <a:sym typeface="Roboto Medium"/>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9" name="Google Shape;29;p5"/>
          <p:cNvSpPr txBox="1">
            <a:spLocks noGrp="1"/>
          </p:cNvSpPr>
          <p:nvPr>
            <p:ph type="sldNum" idx="12"/>
          </p:nvPr>
        </p:nvSpPr>
        <p:spPr>
          <a:xfrm>
            <a:off x="3664525" y="9930725"/>
            <a:ext cx="619800" cy="577500"/>
          </a:xfrm>
          <a:prstGeom prst="rect">
            <a:avLst/>
          </a:prstGeom>
        </p:spPr>
        <p:txBody>
          <a:bodyPr spcFirstLastPara="1" wrap="square" lIns="91425" tIns="91425" rIns="91425" bIns="91425" anchor="ctr" anchorCtr="0">
            <a:normAutofit/>
          </a:bodyPr>
          <a:lstStyle>
            <a:lvl1pPr lvl="0" algn="ctr" rtl="0">
              <a:buNone/>
              <a:defRPr sz="1900">
                <a:solidFill>
                  <a:schemeClr val="lt1"/>
                </a:solidFill>
              </a:defRPr>
            </a:lvl1pPr>
            <a:lvl2pPr lvl="1" algn="ctr" rtl="0">
              <a:buNone/>
              <a:defRPr sz="1900">
                <a:solidFill>
                  <a:schemeClr val="lt1"/>
                </a:solidFill>
              </a:defRPr>
            </a:lvl2pPr>
            <a:lvl3pPr lvl="2" algn="ctr" rtl="0">
              <a:buNone/>
              <a:defRPr sz="1900">
                <a:solidFill>
                  <a:schemeClr val="lt1"/>
                </a:solidFill>
              </a:defRPr>
            </a:lvl3pPr>
            <a:lvl4pPr lvl="3" algn="ctr" rtl="0">
              <a:buNone/>
              <a:defRPr sz="1900">
                <a:solidFill>
                  <a:schemeClr val="lt1"/>
                </a:solidFill>
              </a:defRPr>
            </a:lvl4pPr>
            <a:lvl5pPr lvl="4" algn="ctr" rtl="0">
              <a:buNone/>
              <a:defRPr sz="1900">
                <a:solidFill>
                  <a:schemeClr val="lt1"/>
                </a:solidFill>
              </a:defRPr>
            </a:lvl5pPr>
            <a:lvl6pPr lvl="5" algn="ctr" rtl="0">
              <a:buNone/>
              <a:defRPr sz="1900">
                <a:solidFill>
                  <a:schemeClr val="lt1"/>
                </a:solidFill>
              </a:defRPr>
            </a:lvl6pPr>
            <a:lvl7pPr lvl="6" algn="ctr" rtl="0">
              <a:buNone/>
              <a:defRPr sz="1900">
                <a:solidFill>
                  <a:schemeClr val="lt1"/>
                </a:solidFill>
              </a:defRPr>
            </a:lvl7pPr>
            <a:lvl8pPr lvl="7" algn="ctr" rtl="0">
              <a:buNone/>
              <a:defRPr sz="1900">
                <a:solidFill>
                  <a:schemeClr val="lt1"/>
                </a:solidFill>
              </a:defRPr>
            </a:lvl8pPr>
            <a:lvl9pPr lvl="8" algn="ctr" rtl="0">
              <a:buNone/>
              <a:defRPr sz="1900">
                <a:solidFill>
                  <a:schemeClr val="lt1"/>
                </a:solidFill>
              </a:defRPr>
            </a:lvl9pPr>
          </a:lstStyle>
          <a:p>
            <a:pPr marL="0" lvl="0" indent="0" algn="ctr" rtl="0">
              <a:spcBef>
                <a:spcPts val="0"/>
              </a:spcBef>
              <a:spcAft>
                <a:spcPts val="0"/>
              </a:spcAft>
              <a:buNone/>
            </a:pPr>
            <a:fld id="{00000000-1234-1234-1234-123412341234}" type="slidenum">
              <a:rPr lang="fr"/>
              <a:t>‹N°›</a:t>
            </a:fld>
            <a:endParaRPr/>
          </a:p>
        </p:txBody>
      </p:sp>
      <p:sp>
        <p:nvSpPr>
          <p:cNvPr id="30" name="Google Shape;30;p5"/>
          <p:cNvSpPr/>
          <p:nvPr/>
        </p:nvSpPr>
        <p:spPr>
          <a:xfrm>
            <a:off x="2157100" y="0"/>
            <a:ext cx="3225300" cy="10440000"/>
          </a:xfrm>
          <a:prstGeom prst="rect">
            <a:avLst/>
          </a:prstGeom>
          <a:gradFill>
            <a:gsLst>
              <a:gs pos="0">
                <a:srgbClr val="352D7A"/>
              </a:gs>
              <a:gs pos="100000">
                <a:srgbClr val="211B59"/>
              </a:gs>
            </a:gsLst>
            <a:path path="circle">
              <a:fillToRect l="100000" b="100000"/>
            </a:path>
            <a:tileRect t="-100000" r="-10000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0" y="759150"/>
            <a:ext cx="7560000" cy="9272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 name="Google Shape;32;p5"/>
          <p:cNvPicPr preferRelativeResize="0"/>
          <p:nvPr/>
        </p:nvPicPr>
        <p:blipFill>
          <a:blip r:embed="rId2">
            <a:alphaModFix/>
          </a:blip>
          <a:stretch>
            <a:fillRect/>
          </a:stretch>
        </p:blipFill>
        <p:spPr>
          <a:xfrm>
            <a:off x="181500" y="9699300"/>
            <a:ext cx="1687455" cy="504276"/>
          </a:xfrm>
          <a:prstGeom prst="rect">
            <a:avLst/>
          </a:prstGeom>
          <a:noFill/>
          <a:ln>
            <a:noFill/>
          </a:ln>
        </p:spPr>
      </p:pic>
      <p:pic>
        <p:nvPicPr>
          <p:cNvPr id="33" name="Google Shape;33;p5"/>
          <p:cNvPicPr preferRelativeResize="0"/>
          <p:nvPr/>
        </p:nvPicPr>
        <p:blipFill>
          <a:blip r:embed="rId3">
            <a:alphaModFix/>
          </a:blip>
          <a:stretch>
            <a:fillRect/>
          </a:stretch>
        </p:blipFill>
        <p:spPr>
          <a:xfrm>
            <a:off x="5801225" y="9699300"/>
            <a:ext cx="1501076" cy="580475"/>
          </a:xfrm>
          <a:prstGeom prst="rect">
            <a:avLst/>
          </a:prstGeom>
          <a:noFill/>
          <a:ln>
            <a:noFill/>
          </a:ln>
        </p:spPr>
      </p:pic>
      <p:sp>
        <p:nvSpPr>
          <p:cNvPr id="34" name="Google Shape;34;p5"/>
          <p:cNvSpPr txBox="1"/>
          <p:nvPr/>
        </p:nvSpPr>
        <p:spPr>
          <a:xfrm>
            <a:off x="2858788" y="10031550"/>
            <a:ext cx="182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5" name="Google Shape;35;p5"/>
          <p:cNvSpPr txBox="1"/>
          <p:nvPr/>
        </p:nvSpPr>
        <p:spPr>
          <a:xfrm>
            <a:off x="3154800" y="9980925"/>
            <a:ext cx="806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900">
                <a:solidFill>
                  <a:schemeClr val="lt1"/>
                </a:solidFill>
                <a:latin typeface="Roboto"/>
                <a:ea typeface="Roboto"/>
                <a:cs typeface="Roboto"/>
                <a:sym typeface="Roboto"/>
              </a:rPr>
              <a:t>Page</a:t>
            </a:r>
            <a:endParaRPr sz="1900">
              <a:solidFill>
                <a:schemeClr val="lt1"/>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257705" y="903288"/>
            <a:ext cx="7044600" cy="11622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6"/>
          <p:cNvSpPr txBox="1">
            <a:spLocks noGrp="1"/>
          </p:cNvSpPr>
          <p:nvPr>
            <p:ph type="body" idx="1"/>
          </p:nvPr>
        </p:nvSpPr>
        <p:spPr>
          <a:xfrm>
            <a:off x="257705" y="2339232"/>
            <a:ext cx="3306900" cy="6934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9" name="Google Shape;39;p6"/>
          <p:cNvSpPr txBox="1">
            <a:spLocks noGrp="1"/>
          </p:cNvSpPr>
          <p:nvPr>
            <p:ph type="body" idx="2"/>
          </p:nvPr>
        </p:nvSpPr>
        <p:spPr>
          <a:xfrm>
            <a:off x="3995291" y="2339232"/>
            <a:ext cx="3306900" cy="6934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6"/>
          <p:cNvSpPr txBox="1">
            <a:spLocks noGrp="1"/>
          </p:cNvSpPr>
          <p:nvPr>
            <p:ph type="sldNum" idx="12"/>
          </p:nvPr>
        </p:nvSpPr>
        <p:spPr>
          <a:xfrm>
            <a:off x="7004788" y="9465147"/>
            <a:ext cx="453600" cy="7989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257705" y="903288"/>
            <a:ext cx="7044600" cy="11622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3" name="Google Shape;43;p7"/>
          <p:cNvSpPr txBox="1">
            <a:spLocks noGrp="1"/>
          </p:cNvSpPr>
          <p:nvPr>
            <p:ph type="sldNum" idx="12"/>
          </p:nvPr>
        </p:nvSpPr>
        <p:spPr>
          <a:xfrm>
            <a:off x="7004788" y="9465147"/>
            <a:ext cx="453600" cy="7989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257705" y="1127727"/>
            <a:ext cx="2321700" cy="15339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8"/>
          <p:cNvSpPr txBox="1">
            <a:spLocks noGrp="1"/>
          </p:cNvSpPr>
          <p:nvPr>
            <p:ph type="body" idx="1"/>
          </p:nvPr>
        </p:nvSpPr>
        <p:spPr>
          <a:xfrm>
            <a:off x="257705" y="2820535"/>
            <a:ext cx="2321700" cy="64536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7" name="Google Shape;47;p8"/>
          <p:cNvSpPr txBox="1">
            <a:spLocks noGrp="1"/>
          </p:cNvSpPr>
          <p:nvPr>
            <p:ph type="sldNum" idx="12"/>
          </p:nvPr>
        </p:nvSpPr>
        <p:spPr>
          <a:xfrm>
            <a:off x="7004788" y="9465147"/>
            <a:ext cx="453600" cy="7989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05325" y="913690"/>
            <a:ext cx="5264700" cy="83031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0" name="Google Shape;50;p9"/>
          <p:cNvSpPr txBox="1">
            <a:spLocks noGrp="1"/>
          </p:cNvSpPr>
          <p:nvPr>
            <p:ph type="sldNum" idx="12"/>
          </p:nvPr>
        </p:nvSpPr>
        <p:spPr>
          <a:xfrm>
            <a:off x="7004788" y="9465147"/>
            <a:ext cx="453600" cy="7989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10"/>
          <p:cNvSpPr/>
          <p:nvPr/>
        </p:nvSpPr>
        <p:spPr>
          <a:xfrm>
            <a:off x="3780000" y="-254"/>
            <a:ext cx="3780000" cy="1044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title"/>
          </p:nvPr>
        </p:nvSpPr>
        <p:spPr>
          <a:xfrm>
            <a:off x="219508" y="2503032"/>
            <a:ext cx="3344400" cy="30087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4" name="Google Shape;54;p10"/>
          <p:cNvSpPr txBox="1">
            <a:spLocks noGrp="1"/>
          </p:cNvSpPr>
          <p:nvPr>
            <p:ph type="subTitle" idx="1"/>
          </p:nvPr>
        </p:nvSpPr>
        <p:spPr>
          <a:xfrm>
            <a:off x="219508" y="5689531"/>
            <a:ext cx="3344400" cy="250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10"/>
          <p:cNvSpPr txBox="1">
            <a:spLocks noGrp="1"/>
          </p:cNvSpPr>
          <p:nvPr>
            <p:ph type="body" idx="2"/>
          </p:nvPr>
        </p:nvSpPr>
        <p:spPr>
          <a:xfrm>
            <a:off x="4083839" y="1469689"/>
            <a:ext cx="3172200" cy="75003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6" name="Google Shape;56;p10"/>
          <p:cNvSpPr txBox="1">
            <a:spLocks noGrp="1"/>
          </p:cNvSpPr>
          <p:nvPr>
            <p:ph type="sldNum" idx="12"/>
          </p:nvPr>
        </p:nvSpPr>
        <p:spPr>
          <a:xfrm>
            <a:off x="7004788" y="9465147"/>
            <a:ext cx="453600" cy="7989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57705" y="903288"/>
            <a:ext cx="7044600" cy="1162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57705" y="2339232"/>
            <a:ext cx="7044600" cy="69345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004788" y="9465147"/>
            <a:ext cx="453600" cy="7989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aria-ikanti/STRIP.git"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ocs.openzeppelin.com/contracts/4.x/erc20" TargetMode="External"/><Relationship Id="rId7" Type="http://schemas.openxmlformats.org/officeDocument/2006/relationships/hyperlink" Target="https://www.npmjs.com/package/hardhat-docgen"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sepolia.etherscan.io/" TargetMode="External"/><Relationship Id="rId5" Type="http://schemas.openxmlformats.org/officeDocument/2006/relationships/hyperlink" Target="https://hardhat.org/" TargetMode="External"/><Relationship Id="rId4" Type="http://schemas.openxmlformats.org/officeDocument/2006/relationships/hyperlink" Target="https://docs.openzeppelin.com/contracts/2.x/access-contro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chakra-ui.com/" TargetMode="External"/><Relationship Id="rId3" Type="http://schemas.openxmlformats.org/officeDocument/2006/relationships/hyperlink" Target="https://nextjs.org/" TargetMode="External"/><Relationship Id="rId7" Type="http://schemas.openxmlformats.org/officeDocument/2006/relationships/hyperlink" Target="https://viem.sh/"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walletconnect.com/" TargetMode="External"/><Relationship Id="rId5" Type="http://schemas.openxmlformats.org/officeDocument/2006/relationships/hyperlink" Target="https://wagmi.sh/" TargetMode="External"/><Relationship Id="rId4" Type="http://schemas.openxmlformats.org/officeDocument/2006/relationships/hyperlink" Target="https://www.rainbowkit.com/fr" TargetMode="External"/><Relationship Id="rId9" Type="http://schemas.openxmlformats.org/officeDocument/2006/relationships/hyperlink" Target="https://react-icons.github.io/react-ic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subTitle" idx="1"/>
          </p:nvPr>
        </p:nvSpPr>
        <p:spPr>
          <a:xfrm>
            <a:off x="257700" y="6934200"/>
            <a:ext cx="7044600" cy="322265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fr" dirty="0">
                <a:solidFill>
                  <a:srgbClr val="211B59"/>
                </a:solidFill>
                <a:latin typeface="Roboto Medium"/>
                <a:ea typeface="Roboto Medium"/>
                <a:cs typeface="Roboto Medium"/>
                <a:sym typeface="Roboto Medium"/>
              </a:rPr>
              <a:t>Nion	Maria</a:t>
            </a:r>
            <a:endParaRPr dirty="0">
              <a:solidFill>
                <a:srgbClr val="211B59"/>
              </a:solidFill>
              <a:latin typeface="Roboto Medium"/>
              <a:ea typeface="Roboto Medium"/>
              <a:cs typeface="Roboto Medium"/>
              <a:sym typeface="Roboto Medium"/>
            </a:endParaRPr>
          </a:p>
          <a:p>
            <a:pPr marL="0" lvl="0" indent="0" algn="ctr" rtl="0">
              <a:spcBef>
                <a:spcPts val="0"/>
              </a:spcBef>
              <a:spcAft>
                <a:spcPts val="0"/>
              </a:spcAft>
              <a:buNone/>
            </a:pPr>
            <a:endParaRPr dirty="0">
              <a:solidFill>
                <a:srgbClr val="211B59"/>
              </a:solidFill>
              <a:latin typeface="Roboto Medium"/>
              <a:ea typeface="Roboto Medium"/>
              <a:cs typeface="Roboto Medium"/>
              <a:sym typeface="Roboto Medium"/>
            </a:endParaRPr>
          </a:p>
          <a:p>
            <a:pPr marL="0" lvl="0" indent="0" algn="ctr" rtl="0">
              <a:spcBef>
                <a:spcPts val="0"/>
              </a:spcBef>
              <a:spcAft>
                <a:spcPts val="0"/>
              </a:spcAft>
              <a:buNone/>
            </a:pPr>
            <a:r>
              <a:rPr lang="fr" dirty="0">
                <a:solidFill>
                  <a:srgbClr val="211B59"/>
                </a:solidFill>
                <a:latin typeface="Roboto Medium"/>
                <a:ea typeface="Roboto Medium"/>
                <a:cs typeface="Roboto Medium"/>
                <a:sym typeface="Roboto Medium"/>
              </a:rPr>
              <a:t>Session Lovelace</a:t>
            </a:r>
            <a:endParaRPr dirty="0">
              <a:solidFill>
                <a:srgbClr val="211B59"/>
              </a:solidFill>
              <a:latin typeface="Roboto Medium"/>
              <a:ea typeface="Roboto Medium"/>
              <a:cs typeface="Roboto Medium"/>
              <a:sym typeface="Roboto Medium"/>
            </a:endParaRPr>
          </a:p>
          <a:p>
            <a:pPr marL="0" lvl="0" indent="0" algn="ctr" rtl="0">
              <a:spcBef>
                <a:spcPts val="0"/>
              </a:spcBef>
              <a:spcAft>
                <a:spcPts val="0"/>
              </a:spcAft>
              <a:buNone/>
            </a:pPr>
            <a:endParaRPr dirty="0">
              <a:solidFill>
                <a:srgbClr val="211B59"/>
              </a:solidFill>
              <a:latin typeface="Roboto Medium"/>
              <a:ea typeface="Roboto Medium"/>
              <a:cs typeface="Roboto Medium"/>
              <a:sym typeface="Roboto Medium"/>
            </a:endParaRPr>
          </a:p>
          <a:p>
            <a:pPr marL="0" lvl="0" indent="0" algn="ctr" rtl="0">
              <a:spcBef>
                <a:spcPts val="0"/>
              </a:spcBef>
              <a:spcAft>
                <a:spcPts val="0"/>
              </a:spcAft>
              <a:buNone/>
            </a:pPr>
            <a:r>
              <a:rPr lang="fr" dirty="0">
                <a:solidFill>
                  <a:srgbClr val="211B59"/>
                </a:solidFill>
                <a:latin typeface="Roboto Medium"/>
                <a:ea typeface="Roboto Medium"/>
                <a:cs typeface="Roboto Medium"/>
                <a:sym typeface="Roboto Medium"/>
              </a:rPr>
              <a:t>GitHub: </a:t>
            </a:r>
            <a:r>
              <a:rPr lang="fr-FR" dirty="0">
                <a:solidFill>
                  <a:srgbClr val="211B59"/>
                </a:solidFill>
                <a:latin typeface="Roboto Medium"/>
                <a:ea typeface="Roboto Medium"/>
                <a:cs typeface="Roboto Medium"/>
                <a:sym typeface="Roboto Medium"/>
              </a:rPr>
              <a:t>https://</a:t>
            </a:r>
            <a:r>
              <a:rPr lang="fr-FR" dirty="0" err="1">
                <a:solidFill>
                  <a:srgbClr val="211B59"/>
                </a:solidFill>
                <a:latin typeface="Roboto Medium"/>
                <a:ea typeface="Roboto Medium"/>
                <a:cs typeface="Roboto Medium"/>
                <a:sym typeface="Roboto Medium"/>
              </a:rPr>
              <a:t>github.com</a:t>
            </a:r>
            <a:r>
              <a:rPr lang="fr-FR" dirty="0">
                <a:solidFill>
                  <a:srgbClr val="211B59"/>
                </a:solidFill>
                <a:latin typeface="Roboto Medium"/>
                <a:ea typeface="Roboto Medium"/>
                <a:cs typeface="Roboto Medium"/>
                <a:sym typeface="Roboto Medium"/>
              </a:rPr>
              <a:t>/maria-</a:t>
            </a:r>
            <a:r>
              <a:rPr lang="fr-FR" dirty="0" err="1">
                <a:solidFill>
                  <a:srgbClr val="211B59"/>
                </a:solidFill>
                <a:latin typeface="Roboto Medium"/>
                <a:ea typeface="Roboto Medium"/>
                <a:cs typeface="Roboto Medium"/>
                <a:sym typeface="Roboto Medium"/>
              </a:rPr>
              <a:t>ikanti</a:t>
            </a:r>
            <a:r>
              <a:rPr lang="fr-FR" dirty="0">
                <a:solidFill>
                  <a:srgbClr val="211B59"/>
                </a:solidFill>
                <a:latin typeface="Roboto Medium"/>
                <a:ea typeface="Roboto Medium"/>
                <a:cs typeface="Roboto Medium"/>
                <a:sym typeface="Roboto Medium"/>
              </a:rPr>
              <a:t>/</a:t>
            </a:r>
            <a:r>
              <a:rPr lang="fr-FR" dirty="0" err="1">
                <a:solidFill>
                  <a:srgbClr val="211B59"/>
                </a:solidFill>
                <a:latin typeface="Roboto Medium"/>
                <a:ea typeface="Roboto Medium"/>
                <a:cs typeface="Roboto Medium"/>
                <a:sym typeface="Roboto Medium"/>
              </a:rPr>
              <a:t>STRIP.git</a:t>
            </a:r>
            <a:endParaRPr dirty="0">
              <a:solidFill>
                <a:srgbClr val="211B59"/>
              </a:solidFill>
              <a:latin typeface="Roboto Medium"/>
              <a:ea typeface="Roboto Medium"/>
              <a:cs typeface="Roboto Medium"/>
              <a:sym typeface="Roboto Medium"/>
            </a:endParaRPr>
          </a:p>
          <a:p>
            <a:pPr marL="0" lvl="0" indent="0" algn="ctr" rtl="0">
              <a:spcBef>
                <a:spcPts val="0"/>
              </a:spcBef>
              <a:spcAft>
                <a:spcPts val="0"/>
              </a:spcAft>
              <a:buNone/>
            </a:pPr>
            <a:endParaRPr dirty="0">
              <a:solidFill>
                <a:srgbClr val="211B59"/>
              </a:solidFill>
              <a:latin typeface="Roboto Medium"/>
              <a:ea typeface="Roboto Medium"/>
              <a:cs typeface="Roboto Medium"/>
              <a:sym typeface="Roboto Medium"/>
            </a:endParaRPr>
          </a:p>
          <a:p>
            <a:pPr marL="0" lvl="0" indent="0" algn="ctr" rtl="0">
              <a:spcBef>
                <a:spcPts val="0"/>
              </a:spcBef>
              <a:spcAft>
                <a:spcPts val="0"/>
              </a:spcAft>
              <a:buNone/>
            </a:pPr>
            <a:endParaRPr dirty="0">
              <a:solidFill>
                <a:srgbClr val="211B59"/>
              </a:solidFill>
              <a:latin typeface="Roboto Medium"/>
              <a:ea typeface="Roboto Medium"/>
              <a:cs typeface="Roboto Medium"/>
              <a:sym typeface="Roboto Medium"/>
            </a:endParaRPr>
          </a:p>
          <a:p>
            <a:pPr marL="0" lvl="0" indent="0" algn="ctr" rtl="0">
              <a:spcBef>
                <a:spcPts val="0"/>
              </a:spcBef>
              <a:spcAft>
                <a:spcPts val="0"/>
              </a:spcAft>
              <a:buNone/>
            </a:pPr>
            <a:endParaRPr dirty="0">
              <a:solidFill>
                <a:srgbClr val="211B59"/>
              </a:solidFill>
              <a:latin typeface="Roboto Medium"/>
              <a:ea typeface="Roboto Medium"/>
              <a:cs typeface="Roboto Medium"/>
              <a:sym typeface="Roboto Medium"/>
            </a:endParaRPr>
          </a:p>
          <a:p>
            <a:pPr marL="0" lvl="0" indent="0" algn="ctr" rtl="0">
              <a:spcBef>
                <a:spcPts val="0"/>
              </a:spcBef>
              <a:spcAft>
                <a:spcPts val="0"/>
              </a:spcAft>
              <a:buNone/>
            </a:pPr>
            <a:endParaRPr dirty="0">
              <a:solidFill>
                <a:srgbClr val="211B59"/>
              </a:solidFill>
              <a:latin typeface="Roboto Medium"/>
              <a:ea typeface="Roboto Medium"/>
              <a:cs typeface="Roboto Medium"/>
              <a:sym typeface="Roboto Medium"/>
            </a:endParaRPr>
          </a:p>
          <a:p>
            <a:pPr marL="0" lvl="0" indent="0" algn="ctr" rtl="0">
              <a:spcBef>
                <a:spcPts val="0"/>
              </a:spcBef>
              <a:spcAft>
                <a:spcPts val="0"/>
              </a:spcAft>
              <a:buClr>
                <a:schemeClr val="dk1"/>
              </a:buClr>
              <a:buSzPts val="1100"/>
              <a:buFont typeface="Arial"/>
              <a:buNone/>
            </a:pPr>
            <a:r>
              <a:rPr lang="fr" sz="2300" b="1" dirty="0">
                <a:solidFill>
                  <a:srgbClr val="211B59"/>
                </a:solidFill>
                <a:latin typeface="Roboto"/>
                <a:ea typeface="Roboto"/>
                <a:cs typeface="Roboto"/>
                <a:sym typeface="Roboto"/>
              </a:rPr>
              <a:t>Certification</a:t>
            </a:r>
            <a:endParaRPr sz="2300" b="1" dirty="0">
              <a:solidFill>
                <a:srgbClr val="211B59"/>
              </a:solidFill>
              <a:latin typeface="Roboto"/>
              <a:ea typeface="Roboto"/>
              <a:cs typeface="Roboto"/>
              <a:sym typeface="Roboto"/>
            </a:endParaRPr>
          </a:p>
          <a:p>
            <a:pPr marL="0" lvl="0" indent="0" algn="ctr" rtl="0">
              <a:spcBef>
                <a:spcPts val="0"/>
              </a:spcBef>
              <a:spcAft>
                <a:spcPts val="0"/>
              </a:spcAft>
              <a:buNone/>
            </a:pPr>
            <a:r>
              <a:rPr lang="fr" sz="1600" b="1" dirty="0">
                <a:solidFill>
                  <a:srgbClr val="211B59"/>
                </a:solidFill>
                <a:latin typeface="Roboto"/>
                <a:ea typeface="Roboto"/>
                <a:cs typeface="Roboto"/>
                <a:sym typeface="Roboto"/>
              </a:rPr>
              <a:t>“Exploiter la blockchain dans le développement d’applications - RS5000”</a:t>
            </a:r>
            <a:endParaRPr sz="2700" dirty="0">
              <a:solidFill>
                <a:srgbClr val="211B59"/>
              </a:solidFill>
              <a:latin typeface="Roboto Medium"/>
              <a:ea typeface="Roboto Medium"/>
              <a:cs typeface="Roboto Medium"/>
              <a:sym typeface="Roboto Medium"/>
            </a:endParaRPr>
          </a:p>
        </p:txBody>
      </p:sp>
      <p:pic>
        <p:nvPicPr>
          <p:cNvPr id="71" name="Google Shape;71;p14"/>
          <p:cNvPicPr preferRelativeResize="0"/>
          <p:nvPr/>
        </p:nvPicPr>
        <p:blipFill>
          <a:blip r:embed="rId3">
            <a:alphaModFix/>
          </a:blip>
          <a:stretch>
            <a:fillRect/>
          </a:stretch>
        </p:blipFill>
        <p:spPr>
          <a:xfrm>
            <a:off x="5136048" y="367600"/>
            <a:ext cx="2166252" cy="837724"/>
          </a:xfrm>
          <a:prstGeom prst="rect">
            <a:avLst/>
          </a:prstGeom>
          <a:noFill/>
          <a:ln>
            <a:noFill/>
          </a:ln>
        </p:spPr>
      </p:pic>
      <p:sp>
        <p:nvSpPr>
          <p:cNvPr id="72" name="Google Shape;72;p14"/>
          <p:cNvSpPr txBox="1">
            <a:spLocks noGrp="1"/>
          </p:cNvSpPr>
          <p:nvPr>
            <p:ph type="sldNum" idx="12"/>
          </p:nvPr>
        </p:nvSpPr>
        <p:spPr>
          <a:xfrm>
            <a:off x="7004788" y="9465147"/>
            <a:ext cx="453600" cy="7989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a:t>
            </a:fld>
            <a:endParaRPr/>
          </a:p>
        </p:txBody>
      </p:sp>
      <p:pic>
        <p:nvPicPr>
          <p:cNvPr id="73" name="Google Shape;73;p14"/>
          <p:cNvPicPr preferRelativeResize="0"/>
          <p:nvPr/>
        </p:nvPicPr>
        <p:blipFill>
          <a:blip r:embed="rId4">
            <a:alphaModFix/>
          </a:blip>
          <a:stretch>
            <a:fillRect/>
          </a:stretch>
        </p:blipFill>
        <p:spPr>
          <a:xfrm>
            <a:off x="257700" y="367600"/>
            <a:ext cx="2486477" cy="743025"/>
          </a:xfrm>
          <a:prstGeom prst="rect">
            <a:avLst/>
          </a:prstGeom>
          <a:noFill/>
          <a:ln>
            <a:noFill/>
          </a:ln>
        </p:spPr>
      </p:pic>
      <p:sp>
        <p:nvSpPr>
          <p:cNvPr id="74" name="Google Shape;74;p14"/>
          <p:cNvSpPr txBox="1"/>
          <p:nvPr/>
        </p:nvSpPr>
        <p:spPr>
          <a:xfrm>
            <a:off x="257700" y="2871737"/>
            <a:ext cx="7044600" cy="16731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fr" sz="5200" b="1" dirty="0">
                <a:solidFill>
                  <a:srgbClr val="211B59"/>
                </a:solidFill>
                <a:latin typeface="Roboto"/>
                <a:ea typeface="Roboto"/>
                <a:cs typeface="Roboto"/>
                <a:sym typeface="Roboto"/>
              </a:rPr>
              <a:t>STRIP </a:t>
            </a:r>
            <a:r>
              <a:rPr lang="fr" sz="5200" b="1" dirty="0" err="1">
                <a:solidFill>
                  <a:srgbClr val="211B59"/>
                </a:solidFill>
                <a:latin typeface="Roboto"/>
                <a:ea typeface="Roboto"/>
                <a:cs typeface="Roboto"/>
                <a:sym typeface="Roboto"/>
              </a:rPr>
              <a:t>project</a:t>
            </a:r>
            <a:endParaRPr sz="5200" b="1" dirty="0">
              <a:solidFill>
                <a:srgbClr val="211B59"/>
              </a:solidFill>
              <a:latin typeface="Roboto"/>
              <a:ea typeface="Roboto"/>
              <a:cs typeface="Roboto"/>
              <a:sym typeface="Roboto"/>
            </a:endParaRPr>
          </a:p>
        </p:txBody>
      </p:sp>
      <p:sp>
        <p:nvSpPr>
          <p:cNvPr id="75" name="Google Shape;75;p14"/>
          <p:cNvSpPr txBox="1"/>
          <p:nvPr/>
        </p:nvSpPr>
        <p:spPr>
          <a:xfrm>
            <a:off x="2280000" y="2385538"/>
            <a:ext cx="3000000" cy="985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5200" b="1">
                <a:solidFill>
                  <a:srgbClr val="211B59"/>
                </a:solidFill>
                <a:latin typeface="Roboto"/>
                <a:ea typeface="Roboto"/>
                <a:cs typeface="Roboto"/>
                <a:sym typeface="Roboto"/>
              </a:rPr>
              <a:t>Rapport </a:t>
            </a:r>
            <a:endParaRPr sz="5200" b="1">
              <a:solidFill>
                <a:srgbClr val="211B59"/>
              </a:solidFill>
              <a:latin typeface="Roboto"/>
              <a:ea typeface="Roboto"/>
              <a:cs typeface="Roboto"/>
              <a:sym typeface="Roboto"/>
            </a:endParaRPr>
          </a:p>
        </p:txBody>
      </p:sp>
      <p:pic>
        <p:nvPicPr>
          <p:cNvPr id="1026" name="Picture 2">
            <a:extLst>
              <a:ext uri="{FF2B5EF4-FFF2-40B4-BE49-F238E27FC236}">
                <a16:creationId xmlns:a16="http://schemas.microsoft.com/office/drawing/2014/main" id="{6CFA56F6-CBED-5439-2D89-A781A8825E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177" y="4659301"/>
            <a:ext cx="1954212" cy="18991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257700" y="338671"/>
            <a:ext cx="7044600" cy="82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Schéma fonctionnel de l’app</a:t>
            </a:r>
            <a:endParaRPr/>
          </a:p>
        </p:txBody>
      </p:sp>
      <p:sp>
        <p:nvSpPr>
          <p:cNvPr id="133" name="Google Shape;133;p21"/>
          <p:cNvSpPr txBox="1">
            <a:spLocks noGrp="1"/>
          </p:cNvSpPr>
          <p:nvPr>
            <p:ph type="body" idx="1"/>
          </p:nvPr>
        </p:nvSpPr>
        <p:spPr>
          <a:xfrm>
            <a:off x="657900" y="1383875"/>
            <a:ext cx="6244200" cy="974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fr"/>
              <a:t>Ici nous attendons un schéma de votre application. </a:t>
            </a:r>
            <a:br>
              <a:rPr lang="fr"/>
            </a:br>
            <a:r>
              <a:rPr lang="fr"/>
              <a:t>Vous pouvez le réaliser sur Excalidraw.com pour plus de simplicité :</a:t>
            </a:r>
            <a:endParaRPr/>
          </a:p>
        </p:txBody>
      </p:sp>
      <p:sp>
        <p:nvSpPr>
          <p:cNvPr id="134" name="Google Shape;134;p21"/>
          <p:cNvSpPr txBox="1">
            <a:spLocks noGrp="1"/>
          </p:cNvSpPr>
          <p:nvPr>
            <p:ph type="sldNum" idx="12"/>
          </p:nvPr>
        </p:nvSpPr>
        <p:spPr>
          <a:xfrm>
            <a:off x="3664525" y="9930725"/>
            <a:ext cx="619800" cy="577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fr"/>
              <a:t>10</a:t>
            </a:fld>
            <a:endParaRPr/>
          </a:p>
        </p:txBody>
      </p:sp>
      <p:sp>
        <p:nvSpPr>
          <p:cNvPr id="135" name="Google Shape;135;p21"/>
          <p:cNvSpPr txBox="1"/>
          <p:nvPr/>
        </p:nvSpPr>
        <p:spPr>
          <a:xfrm>
            <a:off x="514350" y="8551725"/>
            <a:ext cx="6531300" cy="831300"/>
          </a:xfrm>
          <a:prstGeom prst="rect">
            <a:avLst/>
          </a:prstGeom>
          <a:noFill/>
          <a:ln w="9525" cap="flat" cmpd="sng">
            <a:solidFill>
              <a:srgbClr val="E06666"/>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b="1">
                <a:latin typeface="Roboto"/>
                <a:ea typeface="Roboto"/>
                <a:cs typeface="Roboto"/>
                <a:sym typeface="Roboto"/>
              </a:rPr>
              <a:t>Cette partie du rapport permet d’évaluer la compétence suivante :</a:t>
            </a:r>
            <a:endParaRPr b="1">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fr">
                <a:latin typeface="Roboto"/>
                <a:ea typeface="Roboto"/>
                <a:cs typeface="Roboto"/>
                <a:sym typeface="Roboto"/>
              </a:rPr>
              <a:t>C4. Concevoir un smart contract pour une blockchain respectant les spécificités des transactions en vue d’optimiser son développement.</a:t>
            </a:r>
            <a:endParaRPr>
              <a:latin typeface="Roboto"/>
              <a:ea typeface="Roboto"/>
              <a:cs typeface="Roboto"/>
              <a:sym typeface="Roboto"/>
            </a:endParaRPr>
          </a:p>
        </p:txBody>
      </p:sp>
      <p:sp>
        <p:nvSpPr>
          <p:cNvPr id="136" name="Google Shape;136;p21"/>
          <p:cNvSpPr txBox="1"/>
          <p:nvPr/>
        </p:nvSpPr>
        <p:spPr>
          <a:xfrm>
            <a:off x="586775" y="2429075"/>
            <a:ext cx="624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fr">
                <a:solidFill>
                  <a:schemeClr val="dk1"/>
                </a:solidFill>
              </a:rPr>
              <a:t>Votre texte ici et/ou schéma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257700" y="338671"/>
            <a:ext cx="7044600" cy="82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Vos Smarts Contracts</a:t>
            </a:r>
            <a:endParaRPr/>
          </a:p>
        </p:txBody>
      </p:sp>
      <p:sp>
        <p:nvSpPr>
          <p:cNvPr id="142" name="Google Shape;142;p22"/>
          <p:cNvSpPr txBox="1">
            <a:spLocks noGrp="1"/>
          </p:cNvSpPr>
          <p:nvPr>
            <p:ph type="body" idx="1"/>
          </p:nvPr>
        </p:nvSpPr>
        <p:spPr>
          <a:xfrm>
            <a:off x="657900" y="1383875"/>
            <a:ext cx="6244200" cy="8238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fr"/>
              <a:t>Indiquer votre Lien GitHub, et une description rapide du ou des smarts contracts et leurs fonctionnalités :</a:t>
            </a:r>
            <a:endParaRPr/>
          </a:p>
        </p:txBody>
      </p:sp>
      <p:sp>
        <p:nvSpPr>
          <p:cNvPr id="143" name="Google Shape;143;p22"/>
          <p:cNvSpPr txBox="1">
            <a:spLocks noGrp="1"/>
          </p:cNvSpPr>
          <p:nvPr>
            <p:ph type="sldNum" idx="12"/>
          </p:nvPr>
        </p:nvSpPr>
        <p:spPr>
          <a:xfrm>
            <a:off x="3664525" y="9930725"/>
            <a:ext cx="619800" cy="577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fr"/>
              <a:t>11</a:t>
            </a:fld>
            <a:endParaRPr/>
          </a:p>
        </p:txBody>
      </p:sp>
      <p:sp>
        <p:nvSpPr>
          <p:cNvPr id="144" name="Google Shape;144;p22"/>
          <p:cNvSpPr txBox="1"/>
          <p:nvPr/>
        </p:nvSpPr>
        <p:spPr>
          <a:xfrm>
            <a:off x="514350" y="8551725"/>
            <a:ext cx="6531300" cy="1046700"/>
          </a:xfrm>
          <a:prstGeom prst="rect">
            <a:avLst/>
          </a:prstGeom>
          <a:noFill/>
          <a:ln w="9525" cap="flat" cmpd="sng">
            <a:solidFill>
              <a:srgbClr val="E06666"/>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b="1">
                <a:latin typeface="Roboto"/>
                <a:ea typeface="Roboto"/>
                <a:cs typeface="Roboto"/>
                <a:sym typeface="Roboto"/>
              </a:rPr>
              <a:t>Cette partie du rapport permet d’évaluer la compétence suivante :</a:t>
            </a:r>
            <a:endParaRPr b="1">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fr">
                <a:latin typeface="Roboto"/>
                <a:ea typeface="Roboto"/>
                <a:cs typeface="Roboto"/>
                <a:sym typeface="Roboto"/>
              </a:rPr>
              <a:t>C5. Développer un smart contract conforme au dossier de conception en veillant à la sécurisation et à l’optimisation du programme de manière à assurer son bon fonctionnement.</a:t>
            </a:r>
            <a:endParaRPr>
              <a:latin typeface="Roboto"/>
              <a:ea typeface="Roboto"/>
              <a:cs typeface="Roboto"/>
              <a:sym typeface="Roboto"/>
            </a:endParaRPr>
          </a:p>
        </p:txBody>
      </p:sp>
      <p:sp>
        <p:nvSpPr>
          <p:cNvPr id="145" name="Google Shape;145;p22"/>
          <p:cNvSpPr txBox="1"/>
          <p:nvPr/>
        </p:nvSpPr>
        <p:spPr>
          <a:xfrm>
            <a:off x="586775" y="2429075"/>
            <a:ext cx="6244200" cy="25545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fr" dirty="0">
                <a:solidFill>
                  <a:schemeClr val="dk1"/>
                </a:solidFill>
              </a:rPr>
              <a:t>Lien </a:t>
            </a:r>
            <a:r>
              <a:rPr lang="fr" dirty="0" err="1">
                <a:solidFill>
                  <a:schemeClr val="dk1"/>
                </a:solidFill>
              </a:rPr>
              <a:t>github</a:t>
            </a:r>
            <a:r>
              <a:rPr lang="fr" dirty="0">
                <a:solidFill>
                  <a:schemeClr val="dk1"/>
                </a:solidFill>
              </a:rPr>
              <a:t> : </a:t>
            </a:r>
            <a:r>
              <a:rPr lang="fr-FR" dirty="0">
                <a:solidFill>
                  <a:srgbClr val="211B59"/>
                </a:solidFill>
                <a:latin typeface="Roboto Medium"/>
                <a:ea typeface="Roboto Medium"/>
                <a:cs typeface="Roboto Medium"/>
                <a:sym typeface="Roboto Medium"/>
                <a:hlinkClick r:id="rId3"/>
              </a:rPr>
              <a:t>https://github.com/maria-ikanti/STRIP.git</a:t>
            </a:r>
            <a:endParaRPr lang="fr-FR" b="1" dirty="0">
              <a:solidFill>
                <a:srgbClr val="211B59"/>
              </a:solidFill>
              <a:latin typeface="Roboto Medium"/>
              <a:ea typeface="Roboto Medium"/>
              <a:cs typeface="Roboto Medium"/>
              <a:sym typeface="Roboto Medium"/>
            </a:endParaRPr>
          </a:p>
          <a:p>
            <a:pPr marL="0" lvl="0" indent="0" algn="l" rtl="0">
              <a:spcBef>
                <a:spcPts val="0"/>
              </a:spcBef>
              <a:spcAft>
                <a:spcPts val="0"/>
              </a:spcAft>
              <a:buClr>
                <a:schemeClr val="dk1"/>
              </a:buClr>
              <a:buSzPts val="1100"/>
              <a:buFont typeface="Arial"/>
              <a:buNone/>
            </a:pPr>
            <a:endParaRPr lang="fr" dirty="0">
              <a:solidFill>
                <a:schemeClr val="dk1"/>
              </a:solidFill>
            </a:endParaRPr>
          </a:p>
          <a:p>
            <a:pPr marL="0" lvl="0" indent="0" algn="l" rtl="0">
              <a:spcBef>
                <a:spcPts val="0"/>
              </a:spcBef>
              <a:spcAft>
                <a:spcPts val="0"/>
              </a:spcAft>
              <a:buClr>
                <a:schemeClr val="dk1"/>
              </a:buClr>
              <a:buSzPts val="1100"/>
              <a:buFont typeface="Arial"/>
              <a:buNone/>
            </a:pPr>
            <a:r>
              <a:rPr lang="fr" dirty="0">
                <a:solidFill>
                  <a:schemeClr val="dk1"/>
                </a:solidFill>
              </a:rPr>
              <a:t>Les smart contrats se trouvent dans le répertoire /backend/</a:t>
            </a:r>
            <a:r>
              <a:rPr lang="fr" dirty="0" err="1">
                <a:solidFill>
                  <a:schemeClr val="dk1"/>
                </a:solidFill>
              </a:rPr>
              <a:t>contracts</a:t>
            </a:r>
            <a:endParaRPr lang="fr" dirty="0">
              <a:solidFill>
                <a:schemeClr val="dk1"/>
              </a:solidFill>
            </a:endParaRPr>
          </a:p>
          <a:p>
            <a:pPr marL="0" lvl="0" indent="0" algn="l" rtl="0">
              <a:spcBef>
                <a:spcPts val="0"/>
              </a:spcBef>
              <a:spcAft>
                <a:spcPts val="0"/>
              </a:spcAft>
              <a:buClr>
                <a:schemeClr val="dk1"/>
              </a:buClr>
              <a:buSzPts val="1100"/>
              <a:buFont typeface="Arial"/>
              <a:buNone/>
            </a:pPr>
            <a:endParaRPr lang="fr" dirty="0">
              <a:solidFill>
                <a:schemeClr val="dk1"/>
              </a:solidFill>
            </a:endParaRPr>
          </a:p>
          <a:p>
            <a:pPr marL="0" lvl="0" indent="0" algn="l" rtl="0">
              <a:spcBef>
                <a:spcPts val="0"/>
              </a:spcBef>
              <a:spcAft>
                <a:spcPts val="0"/>
              </a:spcAft>
              <a:buClr>
                <a:schemeClr val="dk1"/>
              </a:buClr>
              <a:buSzPts val="1100"/>
              <a:buFont typeface="Arial"/>
              <a:buNone/>
            </a:pPr>
            <a:r>
              <a:rPr lang="fr" dirty="0" err="1">
                <a:solidFill>
                  <a:schemeClr val="dk1"/>
                </a:solidFill>
              </a:rPr>
              <a:t>STRU.sol</a:t>
            </a:r>
            <a:r>
              <a:rPr lang="fr" dirty="0">
                <a:solidFill>
                  <a:schemeClr val="dk1"/>
                </a:solidFill>
              </a:rPr>
              <a:t> : </a:t>
            </a:r>
            <a:r>
              <a:rPr lang="fr" dirty="0" err="1">
                <a:solidFill>
                  <a:schemeClr val="dk1"/>
                </a:solidFill>
              </a:rPr>
              <a:t>Token</a:t>
            </a:r>
            <a:r>
              <a:rPr lang="fr" dirty="0">
                <a:solidFill>
                  <a:schemeClr val="dk1"/>
                </a:solidFill>
              </a:rPr>
              <a:t> ERC20 avec rendement qui pourra être déposé en </a:t>
            </a:r>
            <a:r>
              <a:rPr lang="fr" dirty="0" err="1">
                <a:solidFill>
                  <a:schemeClr val="dk1"/>
                </a:solidFill>
              </a:rPr>
              <a:t>staking</a:t>
            </a:r>
            <a:r>
              <a:rPr lang="fr" dirty="0">
                <a:solidFill>
                  <a:schemeClr val="dk1"/>
                </a:solidFill>
              </a:rPr>
              <a:t> et sera démembré</a:t>
            </a:r>
          </a:p>
          <a:p>
            <a:pPr marL="0" lvl="0" indent="0" algn="l" rtl="0">
              <a:spcBef>
                <a:spcPts val="0"/>
              </a:spcBef>
              <a:spcAft>
                <a:spcPts val="0"/>
              </a:spcAft>
              <a:buClr>
                <a:schemeClr val="dk1"/>
              </a:buClr>
              <a:buSzPts val="1100"/>
              <a:buFont typeface="Arial"/>
              <a:buNone/>
            </a:pPr>
            <a:r>
              <a:rPr lang="fr" dirty="0" err="1">
                <a:solidFill>
                  <a:schemeClr val="dk1"/>
                </a:solidFill>
              </a:rPr>
              <a:t>STRP.sol</a:t>
            </a:r>
            <a:r>
              <a:rPr lang="fr" dirty="0">
                <a:solidFill>
                  <a:schemeClr val="dk1"/>
                </a:solidFill>
              </a:rPr>
              <a:t> : </a:t>
            </a:r>
            <a:r>
              <a:rPr lang="fr" dirty="0" err="1">
                <a:solidFill>
                  <a:schemeClr val="dk1"/>
                </a:solidFill>
              </a:rPr>
              <a:t>Token</a:t>
            </a:r>
            <a:r>
              <a:rPr lang="fr" dirty="0">
                <a:solidFill>
                  <a:schemeClr val="dk1"/>
                </a:solidFill>
              </a:rPr>
              <a:t> ERC20 de </a:t>
            </a:r>
            <a:r>
              <a:rPr lang="fr" b="1" dirty="0">
                <a:solidFill>
                  <a:schemeClr val="dk1"/>
                </a:solidFill>
              </a:rPr>
              <a:t>propriété</a:t>
            </a:r>
            <a:r>
              <a:rPr lang="fr" dirty="0">
                <a:solidFill>
                  <a:schemeClr val="dk1"/>
                </a:solidFill>
              </a:rPr>
              <a:t> généré après démembrement</a:t>
            </a:r>
          </a:p>
          <a:p>
            <a:pPr>
              <a:buClr>
                <a:schemeClr val="dk1"/>
              </a:buClr>
              <a:buSzPts val="1100"/>
            </a:pPr>
            <a:r>
              <a:rPr lang="fr" dirty="0" err="1">
                <a:solidFill>
                  <a:schemeClr val="dk1"/>
                </a:solidFill>
              </a:rPr>
              <a:t>SRTY.sol</a:t>
            </a:r>
            <a:r>
              <a:rPr lang="fr" dirty="0">
                <a:solidFill>
                  <a:schemeClr val="dk1"/>
                </a:solidFill>
              </a:rPr>
              <a:t> : </a:t>
            </a:r>
            <a:r>
              <a:rPr lang="fr" dirty="0" err="1">
                <a:solidFill>
                  <a:schemeClr val="dk1"/>
                </a:solidFill>
              </a:rPr>
              <a:t>Token</a:t>
            </a:r>
            <a:r>
              <a:rPr lang="fr" dirty="0">
                <a:solidFill>
                  <a:schemeClr val="dk1"/>
                </a:solidFill>
              </a:rPr>
              <a:t> ERC20 de </a:t>
            </a:r>
            <a:r>
              <a:rPr lang="fr" b="1" dirty="0">
                <a:solidFill>
                  <a:schemeClr val="dk1"/>
                </a:solidFill>
              </a:rPr>
              <a:t>rendement</a:t>
            </a:r>
            <a:r>
              <a:rPr lang="fr" dirty="0">
                <a:solidFill>
                  <a:schemeClr val="dk1"/>
                </a:solidFill>
              </a:rPr>
              <a:t> généré après démembrement</a:t>
            </a:r>
          </a:p>
          <a:p>
            <a:pPr>
              <a:buClr>
                <a:schemeClr val="dk1"/>
              </a:buClr>
              <a:buSzPts val="1100"/>
            </a:pPr>
            <a:r>
              <a:rPr lang="fr" dirty="0" err="1">
                <a:solidFill>
                  <a:schemeClr val="dk1"/>
                </a:solidFill>
              </a:rPr>
              <a:t>Staking.sol</a:t>
            </a:r>
            <a:r>
              <a:rPr lang="fr" dirty="0">
                <a:solidFill>
                  <a:schemeClr val="dk1"/>
                </a:solidFill>
              </a:rPr>
              <a:t> : Contrat principal permettant le </a:t>
            </a:r>
            <a:r>
              <a:rPr lang="fr" dirty="0" err="1">
                <a:solidFill>
                  <a:schemeClr val="dk1"/>
                </a:solidFill>
              </a:rPr>
              <a:t>staking</a:t>
            </a:r>
            <a:r>
              <a:rPr lang="fr" dirty="0">
                <a:solidFill>
                  <a:schemeClr val="dk1"/>
                </a:solidFill>
              </a:rPr>
              <a:t> de STRU : Tout </a:t>
            </a:r>
            <a:r>
              <a:rPr lang="fr" dirty="0" err="1">
                <a:solidFill>
                  <a:schemeClr val="dk1"/>
                </a:solidFill>
              </a:rPr>
              <a:t>token</a:t>
            </a:r>
            <a:r>
              <a:rPr lang="fr" dirty="0">
                <a:solidFill>
                  <a:schemeClr val="dk1"/>
                </a:solidFill>
              </a:rPr>
              <a:t> ERC20 est compatible avec ce contrat. Il est donc générique</a:t>
            </a:r>
          </a:p>
          <a:p>
            <a:pPr>
              <a:buClr>
                <a:schemeClr val="dk1"/>
              </a:buClr>
              <a:buSzPts val="1100"/>
            </a:pPr>
            <a:r>
              <a:rPr lang="fr" dirty="0" err="1">
                <a:solidFill>
                  <a:schemeClr val="dk1"/>
                </a:solidFill>
              </a:rPr>
              <a:t>Strip.sol</a:t>
            </a:r>
            <a:r>
              <a:rPr lang="fr" dirty="0">
                <a:solidFill>
                  <a:schemeClr val="dk1"/>
                </a:solidFill>
              </a:rPr>
              <a:t> : Contrat permettant le </a:t>
            </a:r>
            <a:r>
              <a:rPr lang="fr" b="1" dirty="0">
                <a:solidFill>
                  <a:schemeClr val="dk1"/>
                </a:solidFill>
              </a:rPr>
              <a:t>démembrement</a:t>
            </a:r>
            <a:r>
              <a:rPr lang="fr" dirty="0">
                <a:solidFill>
                  <a:schemeClr val="dk1"/>
                </a:solidFill>
              </a:rPr>
              <a:t> d’un </a:t>
            </a:r>
            <a:r>
              <a:rPr lang="fr" dirty="0" err="1">
                <a:solidFill>
                  <a:schemeClr val="dk1"/>
                </a:solidFill>
              </a:rPr>
              <a:t>token</a:t>
            </a:r>
            <a:r>
              <a:rPr lang="fr" dirty="0">
                <a:solidFill>
                  <a:schemeClr val="dk1"/>
                </a:solidFill>
              </a:rPr>
              <a:t> ERC20</a:t>
            </a:r>
          </a:p>
        </p:txBody>
      </p:sp>
      <p:pic>
        <p:nvPicPr>
          <p:cNvPr id="5" name="Image 4">
            <a:extLst>
              <a:ext uri="{FF2B5EF4-FFF2-40B4-BE49-F238E27FC236}">
                <a16:creationId xmlns:a16="http://schemas.microsoft.com/office/drawing/2014/main" id="{27DD3359-9EE2-2590-020E-1B3AA8880A4F}"/>
              </a:ext>
            </a:extLst>
          </p:cNvPr>
          <p:cNvPicPr>
            <a:picLocks noChangeAspect="1"/>
          </p:cNvPicPr>
          <p:nvPr/>
        </p:nvPicPr>
        <p:blipFill>
          <a:blip r:embed="rId4"/>
          <a:stretch>
            <a:fillRect/>
          </a:stretch>
        </p:blipFill>
        <p:spPr>
          <a:xfrm>
            <a:off x="1603083" y="5279180"/>
            <a:ext cx="4122883" cy="28376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257700" y="338671"/>
            <a:ext cx="7044600" cy="82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Description de l’intégration continue</a:t>
            </a:r>
            <a:endParaRPr/>
          </a:p>
        </p:txBody>
      </p:sp>
      <p:sp>
        <p:nvSpPr>
          <p:cNvPr id="151" name="Google Shape;151;p23"/>
          <p:cNvSpPr txBox="1">
            <a:spLocks noGrp="1"/>
          </p:cNvSpPr>
          <p:nvPr>
            <p:ph type="body" idx="1"/>
          </p:nvPr>
        </p:nvSpPr>
        <p:spPr>
          <a:xfrm>
            <a:off x="657900" y="1383875"/>
            <a:ext cx="6244200" cy="12843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fr"/>
              <a:t>Ici nous attendons un descriptif des outils utilisés pour votre intégration continue. Vous devez nous parler de vos tests fonctionnels, ainsi que de toute mesure prise pour collaborer efficacement avec une éventuelle équipe : </a:t>
            </a:r>
            <a:endParaRPr/>
          </a:p>
        </p:txBody>
      </p:sp>
      <p:sp>
        <p:nvSpPr>
          <p:cNvPr id="152" name="Google Shape;152;p23"/>
          <p:cNvSpPr txBox="1">
            <a:spLocks noGrp="1"/>
          </p:cNvSpPr>
          <p:nvPr>
            <p:ph type="sldNum" idx="12"/>
          </p:nvPr>
        </p:nvSpPr>
        <p:spPr>
          <a:xfrm>
            <a:off x="3664525" y="9930725"/>
            <a:ext cx="619800" cy="577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fr"/>
              <a:t>12</a:t>
            </a:fld>
            <a:endParaRPr/>
          </a:p>
        </p:txBody>
      </p:sp>
      <p:sp>
        <p:nvSpPr>
          <p:cNvPr id="153" name="Google Shape;153;p23"/>
          <p:cNvSpPr txBox="1"/>
          <p:nvPr/>
        </p:nvSpPr>
        <p:spPr>
          <a:xfrm>
            <a:off x="575700" y="2668175"/>
            <a:ext cx="624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fr">
                <a:solidFill>
                  <a:schemeClr val="dk1"/>
                </a:solidFill>
              </a:rPr>
              <a:t>Votre texte ici et/ou schéma</a:t>
            </a:r>
            <a:endParaRPr/>
          </a:p>
        </p:txBody>
      </p:sp>
      <p:sp>
        <p:nvSpPr>
          <p:cNvPr id="154" name="Google Shape;154;p23"/>
          <p:cNvSpPr txBox="1"/>
          <p:nvPr/>
        </p:nvSpPr>
        <p:spPr>
          <a:xfrm>
            <a:off x="514350" y="8551725"/>
            <a:ext cx="6531300" cy="831300"/>
          </a:xfrm>
          <a:prstGeom prst="rect">
            <a:avLst/>
          </a:prstGeom>
          <a:noFill/>
          <a:ln w="9525" cap="flat" cmpd="sng">
            <a:solidFill>
              <a:srgbClr val="E06666"/>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b="1">
                <a:latin typeface="Roboto"/>
                <a:ea typeface="Roboto"/>
                <a:cs typeface="Roboto"/>
                <a:sym typeface="Roboto"/>
              </a:rPr>
              <a:t>Cette partie du rapport permet d’évaluer la compétence suivante :</a:t>
            </a:r>
            <a:endParaRPr b="1">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fr">
                <a:latin typeface="Roboto"/>
                <a:ea typeface="Roboto"/>
                <a:cs typeface="Roboto"/>
                <a:sym typeface="Roboto"/>
              </a:rPr>
              <a:t>C6. Implémenter des tests fonctionnels à votre projet pour assurer son bon fonctionnement avant déploiement à l’aide de bibliothèques de tests.</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257700" y="338671"/>
            <a:ext cx="7044600" cy="82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Votre Front</a:t>
            </a:r>
            <a:endParaRPr/>
          </a:p>
        </p:txBody>
      </p:sp>
      <p:sp>
        <p:nvSpPr>
          <p:cNvPr id="160" name="Google Shape;160;p24"/>
          <p:cNvSpPr txBox="1">
            <a:spLocks noGrp="1"/>
          </p:cNvSpPr>
          <p:nvPr>
            <p:ph type="body" idx="1"/>
          </p:nvPr>
        </p:nvSpPr>
        <p:spPr>
          <a:xfrm>
            <a:off x="657900" y="1383875"/>
            <a:ext cx="6244200" cy="8238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fr"/>
              <a:t>Indiquer ici vos mesures prises pour le front-end de votre application :</a:t>
            </a:r>
            <a:endParaRPr/>
          </a:p>
        </p:txBody>
      </p:sp>
      <p:sp>
        <p:nvSpPr>
          <p:cNvPr id="161" name="Google Shape;161;p24"/>
          <p:cNvSpPr txBox="1">
            <a:spLocks noGrp="1"/>
          </p:cNvSpPr>
          <p:nvPr>
            <p:ph type="sldNum" idx="12"/>
          </p:nvPr>
        </p:nvSpPr>
        <p:spPr>
          <a:xfrm>
            <a:off x="3664525" y="9930725"/>
            <a:ext cx="619800" cy="577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fr"/>
              <a:t>13</a:t>
            </a:fld>
            <a:endParaRPr/>
          </a:p>
        </p:txBody>
      </p:sp>
      <p:sp>
        <p:nvSpPr>
          <p:cNvPr id="162" name="Google Shape;162;p24"/>
          <p:cNvSpPr txBox="1"/>
          <p:nvPr/>
        </p:nvSpPr>
        <p:spPr>
          <a:xfrm>
            <a:off x="514350" y="8551725"/>
            <a:ext cx="6531300" cy="1046700"/>
          </a:xfrm>
          <a:prstGeom prst="rect">
            <a:avLst/>
          </a:prstGeom>
          <a:noFill/>
          <a:ln w="9525" cap="flat" cmpd="sng">
            <a:solidFill>
              <a:srgbClr val="E06666"/>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b="1">
                <a:latin typeface="Roboto"/>
                <a:ea typeface="Roboto"/>
                <a:cs typeface="Roboto"/>
                <a:sym typeface="Roboto"/>
              </a:rPr>
              <a:t>Cette partie du rapport permet d’évaluer la compétence suivante :</a:t>
            </a:r>
            <a:endParaRPr b="1">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fr">
                <a:latin typeface="Roboto"/>
                <a:ea typeface="Roboto"/>
                <a:cs typeface="Roboto"/>
                <a:sym typeface="Roboto"/>
              </a:rPr>
              <a:t>C2. Développer la partie front-end d’une application à l’aide de bibliothèques logicielles adaptées permettant à l’utilisateur final d'interagir avec un programme de transactions déployé sur une blockchain.</a:t>
            </a:r>
            <a:endParaRPr>
              <a:latin typeface="Roboto"/>
              <a:ea typeface="Roboto"/>
              <a:cs typeface="Roboto"/>
              <a:sym typeface="Roboto"/>
            </a:endParaRPr>
          </a:p>
        </p:txBody>
      </p:sp>
      <p:sp>
        <p:nvSpPr>
          <p:cNvPr id="163" name="Google Shape;163;p24"/>
          <p:cNvSpPr txBox="1"/>
          <p:nvPr/>
        </p:nvSpPr>
        <p:spPr>
          <a:xfrm>
            <a:off x="657900" y="2429075"/>
            <a:ext cx="624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fr">
                <a:solidFill>
                  <a:schemeClr val="dk1"/>
                </a:solidFill>
              </a:rPr>
              <a:t>Votre texte ici et/ou schéma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257700" y="338671"/>
            <a:ext cx="7044600" cy="82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Vos scripts de déploiement</a:t>
            </a:r>
            <a:endParaRPr/>
          </a:p>
        </p:txBody>
      </p:sp>
      <p:sp>
        <p:nvSpPr>
          <p:cNvPr id="169" name="Google Shape;169;p25"/>
          <p:cNvSpPr txBox="1">
            <a:spLocks noGrp="1"/>
          </p:cNvSpPr>
          <p:nvPr>
            <p:ph type="body" idx="1"/>
          </p:nvPr>
        </p:nvSpPr>
        <p:spPr>
          <a:xfrm>
            <a:off x="657900" y="1383875"/>
            <a:ext cx="6244200" cy="1074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fr"/>
              <a:t>Vous devez avoir déployé votre contrat avec au moins un script de configuration sur votre smart contract. Vous pouvez le décrire ici :</a:t>
            </a:r>
            <a:endParaRPr/>
          </a:p>
        </p:txBody>
      </p:sp>
      <p:sp>
        <p:nvSpPr>
          <p:cNvPr id="170" name="Google Shape;170;p25"/>
          <p:cNvSpPr txBox="1">
            <a:spLocks noGrp="1"/>
          </p:cNvSpPr>
          <p:nvPr>
            <p:ph type="sldNum" idx="12"/>
          </p:nvPr>
        </p:nvSpPr>
        <p:spPr>
          <a:xfrm>
            <a:off x="3664525" y="9930725"/>
            <a:ext cx="619800" cy="577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fr"/>
              <a:t>14</a:t>
            </a:fld>
            <a:endParaRPr/>
          </a:p>
        </p:txBody>
      </p:sp>
      <p:sp>
        <p:nvSpPr>
          <p:cNvPr id="171" name="Google Shape;171;p25"/>
          <p:cNvSpPr txBox="1"/>
          <p:nvPr/>
        </p:nvSpPr>
        <p:spPr>
          <a:xfrm>
            <a:off x="514350" y="8551725"/>
            <a:ext cx="6531300" cy="1046700"/>
          </a:xfrm>
          <a:prstGeom prst="rect">
            <a:avLst/>
          </a:prstGeom>
          <a:noFill/>
          <a:ln w="9525" cap="flat" cmpd="sng">
            <a:solidFill>
              <a:srgbClr val="E06666"/>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b="1">
                <a:latin typeface="Roboto"/>
                <a:ea typeface="Roboto"/>
                <a:cs typeface="Roboto"/>
                <a:sym typeface="Roboto"/>
              </a:rPr>
              <a:t>Cette partie du rapport permet d’évaluer la compétence suivante :</a:t>
            </a:r>
            <a:endParaRPr b="1">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fr">
                <a:latin typeface="Roboto"/>
                <a:ea typeface="Roboto"/>
                <a:cs typeface="Roboto"/>
                <a:sym typeface="Roboto"/>
              </a:rPr>
              <a:t>C3. </a:t>
            </a:r>
            <a:r>
              <a:rPr lang="fr">
                <a:solidFill>
                  <a:schemeClr val="dk1"/>
                </a:solidFill>
                <a:latin typeface="Roboto"/>
                <a:ea typeface="Roboto"/>
                <a:cs typeface="Roboto"/>
                <a:sym typeface="Roboto"/>
              </a:rPr>
              <a:t>Développer la partie back end d’une application interagissant avec le programme  de transactions déployé sur une blockchain, à l’aide de </a:t>
            </a:r>
            <a:r>
              <a:rPr lang="fr">
                <a:latin typeface="Roboto"/>
                <a:ea typeface="Roboto"/>
                <a:cs typeface="Roboto"/>
                <a:sym typeface="Roboto"/>
              </a:rPr>
              <a:t>bibliothèques logicielles</a:t>
            </a:r>
            <a:endParaRPr>
              <a:latin typeface="Roboto"/>
              <a:ea typeface="Roboto"/>
              <a:cs typeface="Roboto"/>
              <a:sym typeface="Roboto"/>
            </a:endParaRPr>
          </a:p>
        </p:txBody>
      </p:sp>
      <p:sp>
        <p:nvSpPr>
          <p:cNvPr id="172" name="Google Shape;172;p25"/>
          <p:cNvSpPr txBox="1"/>
          <p:nvPr/>
        </p:nvSpPr>
        <p:spPr>
          <a:xfrm>
            <a:off x="657900" y="2429075"/>
            <a:ext cx="624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fr">
                <a:solidFill>
                  <a:schemeClr val="dk1"/>
                </a:solidFill>
              </a:rPr>
              <a:t>Votre texte ici et/ou schéma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257700" y="338671"/>
            <a:ext cx="7044600" cy="82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Déploiement</a:t>
            </a:r>
            <a:endParaRPr/>
          </a:p>
        </p:txBody>
      </p:sp>
      <p:sp>
        <p:nvSpPr>
          <p:cNvPr id="178" name="Google Shape;178;p26"/>
          <p:cNvSpPr txBox="1">
            <a:spLocks noGrp="1"/>
          </p:cNvSpPr>
          <p:nvPr>
            <p:ph type="body" idx="1"/>
          </p:nvPr>
        </p:nvSpPr>
        <p:spPr>
          <a:xfrm>
            <a:off x="657900" y="1383875"/>
            <a:ext cx="6244200" cy="107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Décrivez sommairement la procédure de déploiement de votre smart contract :</a:t>
            </a:r>
            <a:endParaRPr/>
          </a:p>
        </p:txBody>
      </p:sp>
      <p:sp>
        <p:nvSpPr>
          <p:cNvPr id="179" name="Google Shape;179;p26"/>
          <p:cNvSpPr txBox="1">
            <a:spLocks noGrp="1"/>
          </p:cNvSpPr>
          <p:nvPr>
            <p:ph type="sldNum" idx="12"/>
          </p:nvPr>
        </p:nvSpPr>
        <p:spPr>
          <a:xfrm>
            <a:off x="3664525" y="9930725"/>
            <a:ext cx="619800" cy="577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fr"/>
              <a:t>15</a:t>
            </a:fld>
            <a:endParaRPr/>
          </a:p>
        </p:txBody>
      </p:sp>
      <p:sp>
        <p:nvSpPr>
          <p:cNvPr id="180" name="Google Shape;180;p26"/>
          <p:cNvSpPr txBox="1"/>
          <p:nvPr/>
        </p:nvSpPr>
        <p:spPr>
          <a:xfrm>
            <a:off x="514350" y="8551725"/>
            <a:ext cx="6531300" cy="1046700"/>
          </a:xfrm>
          <a:prstGeom prst="rect">
            <a:avLst/>
          </a:prstGeom>
          <a:noFill/>
          <a:ln w="9525" cap="flat" cmpd="sng">
            <a:solidFill>
              <a:srgbClr val="E06666"/>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b="1">
                <a:latin typeface="Roboto"/>
                <a:ea typeface="Roboto"/>
                <a:cs typeface="Roboto"/>
                <a:sym typeface="Roboto"/>
              </a:rPr>
              <a:t>Cette partie du rapport permet d’évaluer la compétence suivante :</a:t>
            </a:r>
            <a:endParaRPr b="1">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fr">
                <a:latin typeface="Roboto"/>
                <a:ea typeface="Roboto"/>
                <a:cs typeface="Roboto"/>
                <a:sym typeface="Roboto"/>
              </a:rPr>
              <a:t>C7. </a:t>
            </a:r>
            <a:r>
              <a:rPr lang="fr">
                <a:solidFill>
                  <a:schemeClr val="dk1"/>
                </a:solidFill>
                <a:latin typeface="Roboto"/>
                <a:ea typeface="Roboto"/>
                <a:cs typeface="Roboto"/>
                <a:sym typeface="Roboto"/>
              </a:rPr>
              <a:t>Déployer un smart contract sur une blockchain privée dans le respect du processus de mise en production afin de rendre le programme</a:t>
            </a:r>
            <a:endParaRPr>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fr">
                <a:solidFill>
                  <a:schemeClr val="dk1"/>
                </a:solidFill>
                <a:latin typeface="Roboto"/>
                <a:ea typeface="Roboto"/>
                <a:cs typeface="Roboto"/>
                <a:sym typeface="Roboto"/>
              </a:rPr>
              <a:t>opérationnel pour l’utilisateur</a:t>
            </a:r>
            <a:endParaRPr>
              <a:solidFill>
                <a:schemeClr val="dk1"/>
              </a:solidFill>
              <a:latin typeface="Roboto"/>
              <a:ea typeface="Roboto"/>
              <a:cs typeface="Roboto"/>
              <a:sym typeface="Roboto"/>
            </a:endParaRPr>
          </a:p>
        </p:txBody>
      </p:sp>
      <p:sp>
        <p:nvSpPr>
          <p:cNvPr id="181" name="Google Shape;181;p26"/>
          <p:cNvSpPr txBox="1"/>
          <p:nvPr/>
        </p:nvSpPr>
        <p:spPr>
          <a:xfrm>
            <a:off x="657900" y="2429075"/>
            <a:ext cx="624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fr">
                <a:solidFill>
                  <a:schemeClr val="dk1"/>
                </a:solidFill>
              </a:rPr>
              <a:t>Votre texte ici et/ou schéma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257700" y="338671"/>
            <a:ext cx="7044600" cy="82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Bilan de projet et améliorations</a:t>
            </a:r>
            <a:endParaRPr/>
          </a:p>
        </p:txBody>
      </p:sp>
      <p:sp>
        <p:nvSpPr>
          <p:cNvPr id="187" name="Google Shape;187;p27"/>
          <p:cNvSpPr txBox="1">
            <a:spLocks noGrp="1"/>
          </p:cNvSpPr>
          <p:nvPr>
            <p:ph type="body" idx="1"/>
          </p:nvPr>
        </p:nvSpPr>
        <p:spPr>
          <a:xfrm>
            <a:off x="657900" y="1383875"/>
            <a:ext cx="6244200" cy="1445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fr"/>
              <a:t>Suite à la conception et la réalisation de votre projet, vous expliquerez l'expérience de développement, vos satisfactions ainsi que vos axes d’amélioration pour votre application. Vous devez prendre du recul pour mieux aborder votre projet :</a:t>
            </a:r>
            <a:endParaRPr/>
          </a:p>
        </p:txBody>
      </p:sp>
      <p:sp>
        <p:nvSpPr>
          <p:cNvPr id="188" name="Google Shape;188;p27"/>
          <p:cNvSpPr txBox="1">
            <a:spLocks noGrp="1"/>
          </p:cNvSpPr>
          <p:nvPr>
            <p:ph type="sldNum" idx="12"/>
          </p:nvPr>
        </p:nvSpPr>
        <p:spPr>
          <a:xfrm>
            <a:off x="3664525" y="9930725"/>
            <a:ext cx="619800" cy="577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fr"/>
              <a:t>16</a:t>
            </a:fld>
            <a:endParaRPr/>
          </a:p>
        </p:txBody>
      </p:sp>
      <p:sp>
        <p:nvSpPr>
          <p:cNvPr id="189" name="Google Shape;189;p27"/>
          <p:cNvSpPr txBox="1"/>
          <p:nvPr/>
        </p:nvSpPr>
        <p:spPr>
          <a:xfrm>
            <a:off x="575700" y="2829275"/>
            <a:ext cx="624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fr">
                <a:solidFill>
                  <a:schemeClr val="dk1"/>
                </a:solidFill>
              </a:rPr>
              <a:t>Votre texte ici et/ou schéma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257700" y="338671"/>
            <a:ext cx="7044600" cy="82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Conclusion</a:t>
            </a:r>
            <a:endParaRPr/>
          </a:p>
        </p:txBody>
      </p:sp>
      <p:sp>
        <p:nvSpPr>
          <p:cNvPr id="195" name="Google Shape;195;p28"/>
          <p:cNvSpPr txBox="1">
            <a:spLocks noGrp="1"/>
          </p:cNvSpPr>
          <p:nvPr>
            <p:ph type="body" idx="1"/>
          </p:nvPr>
        </p:nvSpPr>
        <p:spPr>
          <a:xfrm>
            <a:off x="657900" y="1383875"/>
            <a:ext cx="6244200" cy="8238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fr"/>
              <a:t>Retour sur 3 mois de formation, votre apprentissage, vos motivations, vos regrets :</a:t>
            </a:r>
            <a:endParaRPr/>
          </a:p>
        </p:txBody>
      </p:sp>
      <p:sp>
        <p:nvSpPr>
          <p:cNvPr id="196" name="Google Shape;196;p28"/>
          <p:cNvSpPr txBox="1">
            <a:spLocks noGrp="1"/>
          </p:cNvSpPr>
          <p:nvPr>
            <p:ph type="sldNum" idx="12"/>
          </p:nvPr>
        </p:nvSpPr>
        <p:spPr>
          <a:xfrm>
            <a:off x="3306948" y="9819975"/>
            <a:ext cx="1325100" cy="798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fr"/>
              <a:t>17</a:t>
            </a:fld>
            <a:endParaRPr/>
          </a:p>
        </p:txBody>
      </p:sp>
      <p:sp>
        <p:nvSpPr>
          <p:cNvPr id="197" name="Google Shape;197;p28"/>
          <p:cNvSpPr txBox="1"/>
          <p:nvPr/>
        </p:nvSpPr>
        <p:spPr>
          <a:xfrm>
            <a:off x="586775" y="2429075"/>
            <a:ext cx="624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fr">
                <a:solidFill>
                  <a:schemeClr val="dk1"/>
                </a:solidFill>
              </a:rPr>
              <a:t>Votre texte ici et/ou schéma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257700" y="338671"/>
            <a:ext cx="7044600" cy="82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Annexes</a:t>
            </a:r>
            <a:endParaRPr/>
          </a:p>
        </p:txBody>
      </p:sp>
      <p:sp>
        <p:nvSpPr>
          <p:cNvPr id="203" name="Google Shape;203;p29"/>
          <p:cNvSpPr txBox="1">
            <a:spLocks noGrp="1"/>
          </p:cNvSpPr>
          <p:nvPr>
            <p:ph type="body" idx="1"/>
          </p:nvPr>
        </p:nvSpPr>
        <p:spPr>
          <a:xfrm>
            <a:off x="657900" y="1383875"/>
            <a:ext cx="6244200" cy="1140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fr" dirty="0"/>
              <a:t>Vous pourrez mettre ici toutes les annexes que vous souhaitez: report de tests, page de </a:t>
            </a:r>
            <a:r>
              <a:rPr lang="fr" dirty="0" err="1"/>
              <a:t>commits</a:t>
            </a:r>
            <a:r>
              <a:rPr lang="fr" dirty="0"/>
              <a:t>, capture d’écran de l’application, de votre organisation : </a:t>
            </a:r>
            <a:endParaRPr dirty="0"/>
          </a:p>
        </p:txBody>
      </p:sp>
      <p:sp>
        <p:nvSpPr>
          <p:cNvPr id="204" name="Google Shape;204;p29"/>
          <p:cNvSpPr txBox="1">
            <a:spLocks noGrp="1"/>
          </p:cNvSpPr>
          <p:nvPr>
            <p:ph type="sldNum" idx="12"/>
          </p:nvPr>
        </p:nvSpPr>
        <p:spPr>
          <a:xfrm>
            <a:off x="3664525" y="9930725"/>
            <a:ext cx="619800" cy="577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fr"/>
              <a:t>18</a:t>
            </a:fld>
            <a:endParaRPr/>
          </a:p>
        </p:txBody>
      </p:sp>
      <p:sp>
        <p:nvSpPr>
          <p:cNvPr id="205" name="Google Shape;205;p29"/>
          <p:cNvSpPr txBox="1"/>
          <p:nvPr/>
        </p:nvSpPr>
        <p:spPr>
          <a:xfrm>
            <a:off x="586775" y="2429075"/>
            <a:ext cx="6244200"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fr" b="1" dirty="0">
                <a:solidFill>
                  <a:schemeClr val="dk1"/>
                </a:solidFill>
              </a:rPr>
              <a:t>La </a:t>
            </a:r>
            <a:r>
              <a:rPr lang="fr" b="1" dirty="0" err="1">
                <a:solidFill>
                  <a:schemeClr val="dk1"/>
                </a:solidFill>
              </a:rPr>
              <a:t>Dapp</a:t>
            </a:r>
            <a:endParaRPr lang="fr" b="1" dirty="0">
              <a:solidFill>
                <a:schemeClr val="dk1"/>
              </a:solidFill>
            </a:endParaRPr>
          </a:p>
          <a:p>
            <a:pPr marL="0" lvl="0" indent="0" algn="l" rtl="0">
              <a:spcBef>
                <a:spcPts val="0"/>
              </a:spcBef>
              <a:spcAft>
                <a:spcPts val="0"/>
              </a:spcAft>
              <a:buClr>
                <a:schemeClr val="dk1"/>
              </a:buClr>
              <a:buSzPts val="1100"/>
              <a:buFont typeface="Arial"/>
              <a:buNone/>
            </a:pPr>
            <a:endParaRPr lang="fr" b="1" dirty="0">
              <a:solidFill>
                <a:schemeClr val="dk1"/>
              </a:solidFill>
            </a:endParaRPr>
          </a:p>
          <a:p>
            <a:pPr marL="0" lvl="0" indent="0" algn="l" rtl="0">
              <a:spcBef>
                <a:spcPts val="0"/>
              </a:spcBef>
              <a:spcAft>
                <a:spcPts val="0"/>
              </a:spcAft>
              <a:buClr>
                <a:schemeClr val="dk1"/>
              </a:buClr>
              <a:buSzPts val="1100"/>
              <a:buFont typeface="Arial"/>
              <a:buNone/>
            </a:pPr>
            <a:r>
              <a:rPr lang="fr-FR" b="1" dirty="0">
                <a:solidFill>
                  <a:srgbClr val="FF0000"/>
                </a:solidFill>
              </a:rPr>
              <a:t>A</a:t>
            </a:r>
            <a:r>
              <a:rPr lang="fr" b="1" dirty="0">
                <a:solidFill>
                  <a:srgbClr val="FF0000"/>
                </a:solidFill>
              </a:rPr>
              <a:t>jouter captures d’écran</a:t>
            </a:r>
          </a:p>
          <a:p>
            <a:pPr marL="0" lvl="0" indent="0" algn="l" rtl="0">
              <a:spcBef>
                <a:spcPts val="0"/>
              </a:spcBef>
              <a:spcAft>
                <a:spcPts val="0"/>
              </a:spcAft>
              <a:buClr>
                <a:schemeClr val="dk1"/>
              </a:buClr>
              <a:buSzPts val="1100"/>
              <a:buFont typeface="Arial"/>
              <a:buNone/>
            </a:pPr>
            <a:endParaRPr lang="fr" b="1" dirty="0">
              <a:solidFill>
                <a:schemeClr val="dk1"/>
              </a:solidFill>
            </a:endParaRPr>
          </a:p>
          <a:p>
            <a:pPr marL="0" lvl="0" indent="0" algn="l" rtl="0">
              <a:spcBef>
                <a:spcPts val="0"/>
              </a:spcBef>
              <a:spcAft>
                <a:spcPts val="0"/>
              </a:spcAft>
              <a:buClr>
                <a:schemeClr val="dk1"/>
              </a:buClr>
              <a:buSzPts val="1100"/>
              <a:buFont typeface="Arial"/>
              <a:buNone/>
            </a:pPr>
            <a:r>
              <a:rPr lang="fr" b="1" dirty="0">
                <a:solidFill>
                  <a:schemeClr val="dk1"/>
                </a:solidFill>
              </a:rPr>
              <a:t>Les rapports de tests</a:t>
            </a:r>
          </a:p>
          <a:p>
            <a:pPr marL="0" lvl="0" indent="0" algn="l" rtl="0">
              <a:spcBef>
                <a:spcPts val="0"/>
              </a:spcBef>
              <a:spcAft>
                <a:spcPts val="0"/>
              </a:spcAft>
              <a:buClr>
                <a:schemeClr val="dk1"/>
              </a:buClr>
              <a:buSzPts val="1100"/>
              <a:buFont typeface="Arial"/>
              <a:buNone/>
            </a:pPr>
            <a:endParaRPr lang="fr" b="1" dirty="0">
              <a:solidFill>
                <a:schemeClr val="dk1"/>
              </a:solidFill>
            </a:endParaRPr>
          </a:p>
          <a:p>
            <a:pPr marL="0" lvl="0" indent="0" algn="l" rtl="0">
              <a:spcBef>
                <a:spcPts val="0"/>
              </a:spcBef>
              <a:spcAft>
                <a:spcPts val="0"/>
              </a:spcAft>
              <a:buClr>
                <a:schemeClr val="dk1"/>
              </a:buClr>
              <a:buSzPts val="1100"/>
              <a:buFont typeface="Arial"/>
              <a:buNone/>
            </a:pPr>
            <a:r>
              <a:rPr lang="fr" b="1" dirty="0">
                <a:solidFill>
                  <a:schemeClr val="dk1"/>
                </a:solidFill>
              </a:rPr>
              <a:t>La doc</a:t>
            </a:r>
          </a:p>
          <a:p>
            <a:pPr marL="0" lvl="0" indent="0" algn="l" rtl="0">
              <a:spcBef>
                <a:spcPts val="0"/>
              </a:spcBef>
              <a:spcAft>
                <a:spcPts val="0"/>
              </a:spcAft>
              <a:buClr>
                <a:schemeClr val="dk1"/>
              </a:buClr>
              <a:buSzPts val="1100"/>
              <a:buFont typeface="Arial"/>
              <a:buNone/>
            </a:pPr>
            <a:endParaRPr lang="fr" b="1" dirty="0">
              <a:solidFill>
                <a:schemeClr val="dk1"/>
              </a:solidFill>
            </a:endParaRPr>
          </a:p>
          <a:p>
            <a:endParaRPr lang="fr" dirty="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257700" y="338671"/>
            <a:ext cx="7044600" cy="82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Annexes</a:t>
            </a:r>
            <a:endParaRPr/>
          </a:p>
        </p:txBody>
      </p:sp>
      <p:sp>
        <p:nvSpPr>
          <p:cNvPr id="203" name="Google Shape;203;p29"/>
          <p:cNvSpPr txBox="1">
            <a:spLocks noGrp="1"/>
          </p:cNvSpPr>
          <p:nvPr>
            <p:ph type="body" idx="1"/>
          </p:nvPr>
        </p:nvSpPr>
        <p:spPr>
          <a:xfrm>
            <a:off x="657900" y="1383875"/>
            <a:ext cx="6244200" cy="1140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fr" dirty="0"/>
              <a:t>Vous pourrez mettre ici toutes les annexes que vous souhaitez: report de tests, page de </a:t>
            </a:r>
            <a:r>
              <a:rPr lang="fr" dirty="0" err="1"/>
              <a:t>commits</a:t>
            </a:r>
            <a:r>
              <a:rPr lang="fr" dirty="0"/>
              <a:t>, capture d’écran de l’application, de votre organisation : </a:t>
            </a:r>
            <a:endParaRPr dirty="0"/>
          </a:p>
        </p:txBody>
      </p:sp>
      <p:sp>
        <p:nvSpPr>
          <p:cNvPr id="204" name="Google Shape;204;p29"/>
          <p:cNvSpPr txBox="1">
            <a:spLocks noGrp="1"/>
          </p:cNvSpPr>
          <p:nvPr>
            <p:ph type="sldNum" idx="12"/>
          </p:nvPr>
        </p:nvSpPr>
        <p:spPr>
          <a:xfrm>
            <a:off x="3664525" y="9930725"/>
            <a:ext cx="619800" cy="577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fr"/>
              <a:t>19</a:t>
            </a:fld>
            <a:endParaRPr/>
          </a:p>
        </p:txBody>
      </p:sp>
      <p:sp>
        <p:nvSpPr>
          <p:cNvPr id="205" name="Google Shape;205;p29"/>
          <p:cNvSpPr txBox="1"/>
          <p:nvPr/>
        </p:nvSpPr>
        <p:spPr>
          <a:xfrm>
            <a:off x="586775" y="2429075"/>
            <a:ext cx="6244200" cy="535528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fr" b="1" dirty="0">
                <a:solidFill>
                  <a:schemeClr val="dk1"/>
                </a:solidFill>
              </a:rPr>
              <a:t>L’Equipe </a:t>
            </a:r>
          </a:p>
          <a:p>
            <a:pPr algn="l" rtl="0">
              <a:spcBef>
                <a:spcPts val="0"/>
              </a:spcBef>
              <a:spcAft>
                <a:spcPts val="0"/>
              </a:spcAft>
            </a:pPr>
            <a:br>
              <a:rPr lang="fr-FR" b="0" i="0" u="none" strike="noStrike" dirty="0">
                <a:solidFill>
                  <a:srgbClr val="000000"/>
                </a:solidFill>
                <a:effectLst/>
              </a:rPr>
            </a:br>
            <a:r>
              <a:rPr lang="fr-FR" sz="1400" b="0" i="0" u="none" strike="noStrike" dirty="0">
                <a:solidFill>
                  <a:srgbClr val="000000"/>
                </a:solidFill>
                <a:effectLst/>
                <a:latin typeface="+mn-lt"/>
              </a:rPr>
              <a:t>Florent </a:t>
            </a:r>
            <a:r>
              <a:rPr lang="fr-FR" sz="1400" b="0" i="0" u="none" strike="noStrike" dirty="0" err="1">
                <a:solidFill>
                  <a:srgbClr val="000000"/>
                </a:solidFill>
                <a:effectLst/>
                <a:latin typeface="+mn-lt"/>
              </a:rPr>
              <a:t>Thorne</a:t>
            </a:r>
            <a:r>
              <a:rPr lang="fr-FR" sz="1400" dirty="0">
                <a:latin typeface="+mn-lt"/>
              </a:rPr>
              <a:t> : </a:t>
            </a:r>
            <a:r>
              <a:rPr lang="fr-FR" sz="1400" b="0" i="0" u="none" strike="noStrike" dirty="0">
                <a:solidFill>
                  <a:srgbClr val="000000"/>
                </a:solidFill>
                <a:effectLst/>
                <a:latin typeface="+mn-lt"/>
              </a:rPr>
              <a:t>avec son vaste savoir-faire en finance traditionnelle, apporte une perspective stratégique sur la gestion d’actif et la planification financière. Son expérience est cruciale pour assurer la réponse aux normes les plus élevées de l’industrie financière.</a:t>
            </a:r>
          </a:p>
          <a:p>
            <a:pPr algn="l" rtl="0">
              <a:spcBef>
                <a:spcPts val="0"/>
              </a:spcBef>
              <a:spcAft>
                <a:spcPts val="0"/>
              </a:spcAft>
            </a:pPr>
            <a:br>
              <a:rPr lang="fr-FR" sz="1400" b="0" i="0" u="none" strike="noStrike" dirty="0">
                <a:solidFill>
                  <a:srgbClr val="000000"/>
                </a:solidFill>
                <a:effectLst/>
                <a:latin typeface="+mn-lt"/>
              </a:rPr>
            </a:br>
            <a:r>
              <a:rPr lang="fr-FR" sz="1400" b="0" i="0" u="none" strike="noStrike" dirty="0">
                <a:solidFill>
                  <a:srgbClr val="000000"/>
                </a:solidFill>
                <a:effectLst/>
                <a:latin typeface="+mn-lt"/>
              </a:rPr>
              <a:t>Romain </a:t>
            </a:r>
            <a:r>
              <a:rPr lang="fr-FR" sz="1400" b="0" i="0" u="none" strike="noStrike" dirty="0" err="1">
                <a:solidFill>
                  <a:srgbClr val="000000"/>
                </a:solidFill>
                <a:effectLst/>
                <a:latin typeface="+mn-lt"/>
              </a:rPr>
              <a:t>Malartre</a:t>
            </a:r>
            <a:r>
              <a:rPr lang="fr-FR" sz="1400" dirty="0">
                <a:latin typeface="+mn-lt"/>
              </a:rPr>
              <a:t>: </a:t>
            </a:r>
            <a:r>
              <a:rPr lang="fr-FR" sz="1400" b="0" i="0" u="none" strike="noStrike" dirty="0">
                <a:solidFill>
                  <a:srgbClr val="000000"/>
                </a:solidFill>
                <a:effectLst/>
                <a:latin typeface="+mn-lt"/>
              </a:rPr>
              <a:t> passionné par la finance décentralisé, est constamment à l'affût des dernières tendances et innovations dans le domaine de la blockchain, ce qui permet à notre projet de rester à la pointe de technologie et de répondre aux besoins évolutifs de nos utilisateurs</a:t>
            </a:r>
          </a:p>
          <a:p>
            <a:endParaRPr lang="fr-FR" sz="1400" dirty="0">
              <a:latin typeface="+mn-lt"/>
            </a:endParaRPr>
          </a:p>
          <a:p>
            <a:r>
              <a:rPr lang="fr-FR" sz="1400" b="0" i="0" u="none" strike="noStrike" dirty="0">
                <a:solidFill>
                  <a:srgbClr val="000000"/>
                </a:solidFill>
                <a:effectLst/>
                <a:latin typeface="+mn-lt"/>
              </a:rPr>
              <a:t>Maria Nion :  notre développeuse, grâce à sa connaissance de la sécurité informatique, da la conception d’outils informatiques  et sa vision technique, elle est un atout essentiel pour le développement de notre plateforme décentralisée.</a:t>
            </a:r>
          </a:p>
          <a:p>
            <a:br>
              <a:rPr lang="fr-FR" dirty="0">
                <a:latin typeface="+mn-lt"/>
              </a:rPr>
            </a:br>
            <a:r>
              <a:rPr lang="fr-FR" dirty="0">
                <a:latin typeface="+mn-lt"/>
              </a:rPr>
              <a:t>Le </a:t>
            </a:r>
            <a:r>
              <a:rPr lang="fr-FR" b="1" dirty="0">
                <a:solidFill>
                  <a:schemeClr val="dk1"/>
                </a:solidFill>
                <a:latin typeface="+mn-lt"/>
              </a:rPr>
              <a:t>mode de fonctionnement </a:t>
            </a:r>
          </a:p>
          <a:p>
            <a:endParaRPr lang="fr-FR" dirty="0">
              <a:latin typeface="+mn-lt"/>
            </a:endParaRPr>
          </a:p>
          <a:p>
            <a:r>
              <a:rPr lang="fr-FR" sz="1400" dirty="0">
                <a:latin typeface="+mn-lt"/>
              </a:rPr>
              <a:t>Approche agile avec des réunions bi-hebdomadaires : </a:t>
            </a:r>
          </a:p>
          <a:p>
            <a:pPr marL="285750" indent="-285750">
              <a:buFont typeface="Arial" panose="020B0604020202020204" pitchFamily="34" charset="0"/>
              <a:buChar char="•"/>
            </a:pPr>
            <a:r>
              <a:rPr lang="fr-FR" sz="1400" dirty="0">
                <a:latin typeface="+mn-lt"/>
              </a:rPr>
              <a:t>le besoin a été affiné</a:t>
            </a:r>
          </a:p>
          <a:p>
            <a:pPr marL="285750" indent="-285750">
              <a:buFont typeface="Arial" panose="020B0604020202020204" pitchFamily="34" charset="0"/>
              <a:buChar char="•"/>
            </a:pPr>
            <a:r>
              <a:rPr lang="fr-FR" sz="1400" dirty="0">
                <a:latin typeface="+mn-lt"/>
              </a:rPr>
              <a:t>le MVP arrêté</a:t>
            </a:r>
          </a:p>
          <a:p>
            <a:pPr marL="285750" indent="-285750">
              <a:buFont typeface="Arial" panose="020B0604020202020204" pitchFamily="34" charset="0"/>
              <a:buChar char="•"/>
            </a:pPr>
            <a:r>
              <a:rPr lang="fr-FR" sz="1400" dirty="0">
                <a:latin typeface="+mn-lt"/>
              </a:rPr>
              <a:t>des présentations de l’avancement du développement ont été effectuées </a:t>
            </a:r>
          </a:p>
          <a:p>
            <a:pPr marL="285750" indent="-285750">
              <a:buFont typeface="Arial" panose="020B0604020202020204" pitchFamily="34" charset="0"/>
              <a:buChar char="•"/>
            </a:pPr>
            <a:r>
              <a:rPr lang="fr-FR" sz="1400" dirty="0">
                <a:latin typeface="+mn-lt"/>
              </a:rPr>
              <a:t>des ajustements ont été apportées apportées</a:t>
            </a:r>
          </a:p>
        </p:txBody>
      </p:sp>
    </p:spTree>
    <p:extLst>
      <p:ext uri="{BB962C8B-B14F-4D97-AF65-F5344CB8AC3E}">
        <p14:creationId xmlns:p14="http://schemas.microsoft.com/office/powerpoint/2010/main" val="389898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257700" y="338671"/>
            <a:ext cx="7044600" cy="82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Avant de commencer…</a:t>
            </a:r>
            <a:endParaRPr/>
          </a:p>
        </p:txBody>
      </p:sp>
      <p:sp>
        <p:nvSpPr>
          <p:cNvPr id="81" name="Google Shape;81;p15"/>
          <p:cNvSpPr txBox="1">
            <a:spLocks noGrp="1"/>
          </p:cNvSpPr>
          <p:nvPr>
            <p:ph type="body" idx="1"/>
          </p:nvPr>
        </p:nvSpPr>
        <p:spPr>
          <a:xfrm>
            <a:off x="657900" y="1383875"/>
            <a:ext cx="6244200" cy="8172600"/>
          </a:xfrm>
          <a:prstGeom prst="rect">
            <a:avLst/>
          </a:prstGeom>
        </p:spPr>
        <p:txBody>
          <a:bodyPr spcFirstLastPara="1" wrap="square" lIns="91425" tIns="91425" rIns="91425" bIns="91425" anchor="t" anchorCtr="0">
            <a:normAutofit lnSpcReduction="10000"/>
          </a:bodyPr>
          <a:lstStyle/>
          <a:p>
            <a:pPr marL="0" lvl="0" indent="0" algn="just" rtl="0">
              <a:lnSpc>
                <a:spcPct val="100000"/>
              </a:lnSpc>
              <a:spcBef>
                <a:spcPts val="0"/>
              </a:spcBef>
              <a:spcAft>
                <a:spcPts val="0"/>
              </a:spcAft>
              <a:buClr>
                <a:schemeClr val="dk1"/>
              </a:buClr>
              <a:buFont typeface="Arial"/>
              <a:buNone/>
            </a:pPr>
            <a:r>
              <a:rPr lang="fr" sz="1600">
                <a:solidFill>
                  <a:schemeClr val="dk1"/>
                </a:solidFill>
              </a:rPr>
              <a:t>Bienvenue,</a:t>
            </a:r>
            <a:endParaRPr sz="1600">
              <a:solidFill>
                <a:schemeClr val="dk1"/>
              </a:solidFill>
            </a:endParaRPr>
          </a:p>
          <a:p>
            <a:pPr marL="0" lvl="0" indent="0" algn="just" rtl="0">
              <a:lnSpc>
                <a:spcPct val="100000"/>
              </a:lnSpc>
              <a:spcBef>
                <a:spcPts val="0"/>
              </a:spcBef>
              <a:spcAft>
                <a:spcPts val="0"/>
              </a:spcAft>
              <a:buClr>
                <a:schemeClr val="dk1"/>
              </a:buClr>
              <a:buFont typeface="Arial"/>
              <a:buNone/>
            </a:pPr>
            <a:endParaRPr sz="1600">
              <a:solidFill>
                <a:schemeClr val="dk1"/>
              </a:solidFill>
            </a:endParaRPr>
          </a:p>
          <a:p>
            <a:pPr marL="0" lvl="0" indent="0" algn="just" rtl="0">
              <a:lnSpc>
                <a:spcPct val="100000"/>
              </a:lnSpc>
              <a:spcBef>
                <a:spcPts val="0"/>
              </a:spcBef>
              <a:spcAft>
                <a:spcPts val="0"/>
              </a:spcAft>
              <a:buClr>
                <a:schemeClr val="dk1"/>
              </a:buClr>
              <a:buFont typeface="Arial"/>
              <a:buNone/>
            </a:pPr>
            <a:r>
              <a:rPr lang="fr" sz="1600">
                <a:solidFill>
                  <a:schemeClr val="dk1"/>
                </a:solidFill>
              </a:rPr>
              <a:t>Voici le canevas pour l’élaboration de votre </a:t>
            </a:r>
            <a:r>
              <a:rPr lang="fr" sz="1600">
                <a:solidFill>
                  <a:schemeClr val="dk1"/>
                </a:solidFill>
                <a:highlight>
                  <a:schemeClr val="lt1"/>
                </a:highlight>
              </a:rPr>
              <a:t>carnet de projet.</a:t>
            </a:r>
            <a:endParaRPr sz="1600">
              <a:solidFill>
                <a:schemeClr val="dk1"/>
              </a:solidFill>
              <a:highlight>
                <a:schemeClr val="lt1"/>
              </a:highlight>
            </a:endParaRPr>
          </a:p>
          <a:p>
            <a:pPr marL="0" lvl="0" indent="0" algn="just" rtl="0">
              <a:lnSpc>
                <a:spcPct val="100000"/>
              </a:lnSpc>
              <a:spcBef>
                <a:spcPts val="0"/>
              </a:spcBef>
              <a:spcAft>
                <a:spcPts val="0"/>
              </a:spcAft>
              <a:buClr>
                <a:schemeClr val="dk1"/>
              </a:buClr>
              <a:buFont typeface="Arial"/>
              <a:buNone/>
            </a:pPr>
            <a:endParaRPr sz="1600">
              <a:solidFill>
                <a:schemeClr val="dk1"/>
              </a:solidFill>
            </a:endParaRPr>
          </a:p>
          <a:p>
            <a:pPr marL="0" lvl="0" indent="0" algn="just" rtl="0">
              <a:lnSpc>
                <a:spcPct val="100000"/>
              </a:lnSpc>
              <a:spcBef>
                <a:spcPts val="0"/>
              </a:spcBef>
              <a:spcAft>
                <a:spcPts val="0"/>
              </a:spcAft>
              <a:buClr>
                <a:schemeClr val="dk1"/>
              </a:buClr>
              <a:buFont typeface="Arial"/>
              <a:buNone/>
            </a:pPr>
            <a:r>
              <a:rPr lang="fr" sz="1600">
                <a:solidFill>
                  <a:schemeClr val="dk1"/>
                </a:solidFill>
              </a:rPr>
              <a:t>Ne changez pas la mise en forme afin que le jury concentre son attention sur vos réponses.</a:t>
            </a:r>
            <a:endParaRPr sz="1600">
              <a:solidFill>
                <a:schemeClr val="dk1"/>
              </a:solidFill>
            </a:endParaRPr>
          </a:p>
          <a:p>
            <a:pPr marL="0" lvl="0" indent="0" algn="just" rtl="0">
              <a:lnSpc>
                <a:spcPct val="100000"/>
              </a:lnSpc>
              <a:spcBef>
                <a:spcPts val="0"/>
              </a:spcBef>
              <a:spcAft>
                <a:spcPts val="0"/>
              </a:spcAft>
              <a:buClr>
                <a:schemeClr val="dk1"/>
              </a:buClr>
              <a:buFont typeface="Arial"/>
              <a:buNone/>
            </a:pPr>
            <a:endParaRPr sz="1600">
              <a:solidFill>
                <a:schemeClr val="dk1"/>
              </a:solidFill>
            </a:endParaRPr>
          </a:p>
          <a:p>
            <a:pPr marL="0" lvl="0" indent="0" algn="just" rtl="0">
              <a:lnSpc>
                <a:spcPct val="100000"/>
              </a:lnSpc>
              <a:spcBef>
                <a:spcPts val="0"/>
              </a:spcBef>
              <a:spcAft>
                <a:spcPts val="0"/>
              </a:spcAft>
              <a:buClr>
                <a:schemeClr val="dk1"/>
              </a:buClr>
              <a:buFont typeface="Arial"/>
              <a:buNone/>
            </a:pPr>
            <a:r>
              <a:rPr lang="fr" sz="1600">
                <a:solidFill>
                  <a:schemeClr val="dk1"/>
                </a:solidFill>
              </a:rPr>
              <a:t>Plusieurs questions seront posées, répondez honnêtement et surtout respectez la taille du texte et l’espace disponible. </a:t>
            </a:r>
            <a:endParaRPr sz="1600">
              <a:solidFill>
                <a:schemeClr val="dk1"/>
              </a:solidFill>
            </a:endParaRPr>
          </a:p>
          <a:p>
            <a:pPr marL="0" lvl="0" indent="0" algn="just" rtl="0">
              <a:lnSpc>
                <a:spcPct val="100000"/>
              </a:lnSpc>
              <a:spcBef>
                <a:spcPts val="0"/>
              </a:spcBef>
              <a:spcAft>
                <a:spcPts val="0"/>
              </a:spcAft>
              <a:buClr>
                <a:schemeClr val="dk1"/>
              </a:buClr>
              <a:buFont typeface="Arial"/>
              <a:buNone/>
            </a:pPr>
            <a:endParaRPr sz="1600">
              <a:solidFill>
                <a:schemeClr val="dk1"/>
              </a:solidFill>
            </a:endParaRPr>
          </a:p>
          <a:p>
            <a:pPr marL="0" lvl="0" indent="0" algn="just" rtl="0">
              <a:lnSpc>
                <a:spcPct val="100000"/>
              </a:lnSpc>
              <a:spcBef>
                <a:spcPts val="0"/>
              </a:spcBef>
              <a:spcAft>
                <a:spcPts val="0"/>
              </a:spcAft>
              <a:buClr>
                <a:schemeClr val="dk1"/>
              </a:buClr>
              <a:buFont typeface="Arial"/>
              <a:buNone/>
            </a:pPr>
            <a:r>
              <a:rPr lang="fr" sz="1600">
                <a:solidFill>
                  <a:schemeClr val="dk1"/>
                </a:solidFill>
              </a:rPr>
              <a:t>Savoir être précis et concis est la clé !</a:t>
            </a:r>
            <a:endParaRPr sz="1600">
              <a:solidFill>
                <a:schemeClr val="dk1"/>
              </a:solidFill>
            </a:endParaRPr>
          </a:p>
          <a:p>
            <a:pPr marL="0" lvl="0" indent="0" algn="just" rtl="0">
              <a:lnSpc>
                <a:spcPct val="100000"/>
              </a:lnSpc>
              <a:spcBef>
                <a:spcPts val="0"/>
              </a:spcBef>
              <a:spcAft>
                <a:spcPts val="0"/>
              </a:spcAft>
              <a:buClr>
                <a:schemeClr val="dk1"/>
              </a:buClr>
              <a:buFont typeface="Arial"/>
              <a:buNone/>
            </a:pPr>
            <a:endParaRPr sz="1600">
              <a:solidFill>
                <a:schemeClr val="dk1"/>
              </a:solidFill>
            </a:endParaRPr>
          </a:p>
          <a:p>
            <a:pPr marL="0" lvl="0" indent="0" algn="just" rtl="0">
              <a:lnSpc>
                <a:spcPct val="100000"/>
              </a:lnSpc>
              <a:spcBef>
                <a:spcPts val="0"/>
              </a:spcBef>
              <a:spcAft>
                <a:spcPts val="0"/>
              </a:spcAft>
              <a:buClr>
                <a:schemeClr val="dk1"/>
              </a:buClr>
              <a:buFont typeface="Arial"/>
              <a:buNone/>
            </a:pPr>
            <a:endParaRPr sz="1600">
              <a:solidFill>
                <a:schemeClr val="dk1"/>
              </a:solidFill>
            </a:endParaRPr>
          </a:p>
          <a:p>
            <a:pPr marL="0" lvl="0" indent="0" algn="just" rtl="0">
              <a:lnSpc>
                <a:spcPct val="100000"/>
              </a:lnSpc>
              <a:spcBef>
                <a:spcPts val="0"/>
              </a:spcBef>
              <a:spcAft>
                <a:spcPts val="0"/>
              </a:spcAft>
              <a:buClr>
                <a:schemeClr val="dk1"/>
              </a:buClr>
              <a:buFont typeface="Arial"/>
              <a:buNone/>
            </a:pPr>
            <a:endParaRPr sz="1600">
              <a:solidFill>
                <a:schemeClr val="dk1"/>
              </a:solidFill>
            </a:endParaRPr>
          </a:p>
          <a:p>
            <a:pPr marL="0" lvl="0" indent="0" algn="r" rtl="0">
              <a:lnSpc>
                <a:spcPct val="100000"/>
              </a:lnSpc>
              <a:spcBef>
                <a:spcPts val="0"/>
              </a:spcBef>
              <a:spcAft>
                <a:spcPts val="0"/>
              </a:spcAft>
              <a:buClr>
                <a:schemeClr val="dk1"/>
              </a:buClr>
              <a:buFont typeface="Arial"/>
              <a:buNone/>
            </a:pPr>
            <a:r>
              <a:rPr lang="fr" sz="1400" i="1">
                <a:solidFill>
                  <a:schemeClr val="dk1"/>
                </a:solidFill>
              </a:rPr>
              <a:t>Daniel Villa Monteiro</a:t>
            </a:r>
            <a:endParaRPr sz="1400" i="1">
              <a:solidFill>
                <a:schemeClr val="dk1"/>
              </a:solidFill>
            </a:endParaRPr>
          </a:p>
          <a:p>
            <a:pPr marL="0" lvl="0" indent="0" algn="just" rtl="0">
              <a:lnSpc>
                <a:spcPct val="100000"/>
              </a:lnSpc>
              <a:spcBef>
                <a:spcPts val="0"/>
              </a:spcBef>
              <a:spcAft>
                <a:spcPts val="0"/>
              </a:spcAft>
              <a:buClr>
                <a:schemeClr val="dk1"/>
              </a:buClr>
              <a:buFont typeface="Arial"/>
              <a:buNone/>
            </a:pPr>
            <a:endParaRPr sz="1000">
              <a:solidFill>
                <a:schemeClr val="dk1"/>
              </a:solidFill>
            </a:endParaRPr>
          </a:p>
          <a:p>
            <a:pPr marL="0" lvl="0" indent="0" algn="just" rtl="0">
              <a:lnSpc>
                <a:spcPct val="100000"/>
              </a:lnSpc>
              <a:spcBef>
                <a:spcPts val="0"/>
              </a:spcBef>
              <a:spcAft>
                <a:spcPts val="0"/>
              </a:spcAft>
              <a:buClr>
                <a:schemeClr val="dk1"/>
              </a:buClr>
              <a:buFont typeface="Arial"/>
              <a:buNone/>
            </a:pPr>
            <a:endParaRPr sz="1000">
              <a:solidFill>
                <a:schemeClr val="dk1"/>
              </a:solidFill>
            </a:endParaRPr>
          </a:p>
          <a:p>
            <a:pPr marL="0" lvl="0" indent="0" algn="l" rtl="0">
              <a:spcBef>
                <a:spcPts val="0"/>
              </a:spcBef>
              <a:spcAft>
                <a:spcPts val="0"/>
              </a:spcAft>
              <a:buNone/>
            </a:pPr>
            <a:endParaRPr/>
          </a:p>
          <a:p>
            <a:pPr marL="0" lvl="0" indent="0" algn="l" rtl="0">
              <a:lnSpc>
                <a:spcPct val="115000"/>
              </a:lnSpc>
              <a:spcBef>
                <a:spcPts val="1200"/>
              </a:spcBef>
              <a:spcAft>
                <a:spcPts val="0"/>
              </a:spcAft>
              <a:buNone/>
            </a:pPr>
            <a:r>
              <a:rPr lang="fr" sz="1700" b="1">
                <a:solidFill>
                  <a:schemeClr val="dk1"/>
                </a:solidFill>
              </a:rPr>
              <a:t>Sommaire</a:t>
            </a:r>
            <a:r>
              <a:rPr lang="fr" sz="1600">
                <a:solidFill>
                  <a:schemeClr val="dk1"/>
                </a:solidFill>
              </a:rPr>
              <a:t>:</a:t>
            </a:r>
            <a:endParaRPr sz="1600">
              <a:solidFill>
                <a:schemeClr val="dk1"/>
              </a:solidFill>
            </a:endParaRPr>
          </a:p>
          <a:p>
            <a:pPr marL="457200" lvl="0" indent="-330200" algn="l" rtl="0">
              <a:lnSpc>
                <a:spcPct val="115000"/>
              </a:lnSpc>
              <a:spcBef>
                <a:spcPts val="1200"/>
              </a:spcBef>
              <a:spcAft>
                <a:spcPts val="0"/>
              </a:spcAft>
              <a:buClr>
                <a:schemeClr val="dk1"/>
              </a:buClr>
              <a:buSzPts val="1600"/>
              <a:buAutoNum type="arabicPeriod"/>
            </a:pPr>
            <a:r>
              <a:rPr lang="fr" sz="1600" b="1">
                <a:solidFill>
                  <a:schemeClr val="dk1"/>
                </a:solidFill>
                <a:latin typeface="Roboto"/>
                <a:ea typeface="Roboto"/>
                <a:cs typeface="Roboto"/>
                <a:sym typeface="Roboto"/>
              </a:rPr>
              <a:t>Introduction</a:t>
            </a:r>
            <a:endParaRPr sz="1600" b="1">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AutoNum type="arabicPeriod"/>
            </a:pPr>
            <a:r>
              <a:rPr lang="fr" sz="1600" b="1">
                <a:solidFill>
                  <a:schemeClr val="dk1"/>
                </a:solidFill>
                <a:latin typeface="Roboto"/>
                <a:ea typeface="Roboto"/>
                <a:cs typeface="Roboto"/>
                <a:sym typeface="Roboto"/>
              </a:rPr>
              <a:t>Compréhension besoin client</a:t>
            </a:r>
            <a:endParaRPr sz="1600" b="1">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AutoNum type="arabicPeriod"/>
            </a:pPr>
            <a:r>
              <a:rPr lang="fr" sz="1600" b="1">
                <a:solidFill>
                  <a:schemeClr val="dk1"/>
                </a:solidFill>
                <a:latin typeface="Roboto"/>
                <a:ea typeface="Roboto"/>
                <a:cs typeface="Roboto"/>
                <a:sym typeface="Roboto"/>
              </a:rPr>
              <a:t>Etat de l’art</a:t>
            </a:r>
            <a:endParaRPr sz="1600" b="1">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AutoNum type="arabicPeriod"/>
            </a:pPr>
            <a:r>
              <a:rPr lang="fr" sz="1600" b="1">
                <a:solidFill>
                  <a:schemeClr val="dk1"/>
                </a:solidFill>
                <a:latin typeface="Roboto"/>
                <a:ea typeface="Roboto"/>
                <a:cs typeface="Roboto"/>
                <a:sym typeface="Roboto"/>
              </a:rPr>
              <a:t>Choix technique du projet</a:t>
            </a:r>
            <a:endParaRPr sz="1600" b="1">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AutoNum type="arabicPeriod"/>
            </a:pPr>
            <a:r>
              <a:rPr lang="fr" sz="1600" b="1">
                <a:solidFill>
                  <a:schemeClr val="dk1"/>
                </a:solidFill>
                <a:latin typeface="Roboto"/>
                <a:ea typeface="Roboto"/>
                <a:cs typeface="Roboto"/>
                <a:sym typeface="Roboto"/>
              </a:rPr>
              <a:t>Schéma fonctionnel de l’app</a:t>
            </a:r>
            <a:endParaRPr sz="1600" b="1">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AutoNum type="arabicPeriod"/>
            </a:pPr>
            <a:r>
              <a:rPr lang="fr" sz="1600" b="1">
                <a:solidFill>
                  <a:schemeClr val="dk1"/>
                </a:solidFill>
                <a:latin typeface="Roboto"/>
                <a:ea typeface="Roboto"/>
                <a:cs typeface="Roboto"/>
                <a:sym typeface="Roboto"/>
              </a:rPr>
              <a:t>Vos smarts contracts</a:t>
            </a:r>
            <a:endParaRPr sz="1600" b="1">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AutoNum type="arabicPeriod"/>
            </a:pPr>
            <a:r>
              <a:rPr lang="fr" sz="1600" b="1">
                <a:solidFill>
                  <a:schemeClr val="dk1"/>
                </a:solidFill>
                <a:latin typeface="Roboto"/>
                <a:ea typeface="Roboto"/>
                <a:cs typeface="Roboto"/>
                <a:sym typeface="Roboto"/>
              </a:rPr>
              <a:t>Description de l'intégration continue</a:t>
            </a:r>
            <a:endParaRPr sz="1600" b="1">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AutoNum type="arabicPeriod"/>
            </a:pPr>
            <a:r>
              <a:rPr lang="fr" sz="1600" b="1">
                <a:solidFill>
                  <a:schemeClr val="dk1"/>
                </a:solidFill>
                <a:latin typeface="Roboto"/>
                <a:ea typeface="Roboto"/>
                <a:cs typeface="Roboto"/>
                <a:sym typeface="Roboto"/>
              </a:rPr>
              <a:t>Votre Front</a:t>
            </a:r>
            <a:endParaRPr sz="1600" b="1">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AutoNum type="arabicPeriod"/>
            </a:pPr>
            <a:r>
              <a:rPr lang="fr" sz="1600" b="1">
                <a:solidFill>
                  <a:schemeClr val="dk1"/>
                </a:solidFill>
                <a:latin typeface="Roboto"/>
                <a:ea typeface="Roboto"/>
                <a:cs typeface="Roboto"/>
                <a:sym typeface="Roboto"/>
              </a:rPr>
              <a:t>Vos scripts de déploiement</a:t>
            </a:r>
            <a:endParaRPr sz="1600" b="1">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AutoNum type="arabicPeriod"/>
            </a:pPr>
            <a:r>
              <a:rPr lang="fr" sz="1600" b="1">
                <a:solidFill>
                  <a:schemeClr val="dk1"/>
                </a:solidFill>
                <a:latin typeface="Roboto"/>
                <a:ea typeface="Roboto"/>
                <a:cs typeface="Roboto"/>
                <a:sym typeface="Roboto"/>
              </a:rPr>
              <a:t>Déploiement</a:t>
            </a:r>
            <a:endParaRPr sz="1600" b="1">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AutoNum type="arabicPeriod"/>
            </a:pPr>
            <a:r>
              <a:rPr lang="fr" sz="1600" b="1">
                <a:solidFill>
                  <a:schemeClr val="dk1"/>
                </a:solidFill>
                <a:latin typeface="Roboto"/>
                <a:ea typeface="Roboto"/>
                <a:cs typeface="Roboto"/>
                <a:sym typeface="Roboto"/>
              </a:rPr>
              <a:t>Bilan de projet et les améliorations</a:t>
            </a:r>
            <a:endParaRPr sz="1600" b="1">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AutoNum type="arabicPeriod"/>
            </a:pPr>
            <a:r>
              <a:rPr lang="fr" sz="1600" b="1">
                <a:solidFill>
                  <a:schemeClr val="dk1"/>
                </a:solidFill>
                <a:latin typeface="Roboto"/>
                <a:ea typeface="Roboto"/>
                <a:cs typeface="Roboto"/>
                <a:sym typeface="Roboto"/>
              </a:rPr>
              <a:t>Conclusion</a:t>
            </a:r>
            <a:endParaRPr b="1">
              <a:latin typeface="Roboto"/>
              <a:ea typeface="Roboto"/>
              <a:cs typeface="Roboto"/>
              <a:sym typeface="Roboto"/>
            </a:endParaRPr>
          </a:p>
        </p:txBody>
      </p:sp>
      <p:sp>
        <p:nvSpPr>
          <p:cNvPr id="82" name="Google Shape;82;p15"/>
          <p:cNvSpPr txBox="1">
            <a:spLocks noGrp="1"/>
          </p:cNvSpPr>
          <p:nvPr>
            <p:ph type="sldNum" idx="12"/>
          </p:nvPr>
        </p:nvSpPr>
        <p:spPr>
          <a:xfrm>
            <a:off x="3664525" y="9930725"/>
            <a:ext cx="619800" cy="577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fr"/>
              <a:t>2</a:t>
            </a:fld>
            <a:endParaRPr/>
          </a:p>
        </p:txBody>
      </p:sp>
      <p:sp>
        <p:nvSpPr>
          <p:cNvPr id="83" name="Google Shape;83;p15"/>
          <p:cNvSpPr txBox="1"/>
          <p:nvPr/>
        </p:nvSpPr>
        <p:spPr>
          <a:xfrm>
            <a:off x="657900" y="1383875"/>
            <a:ext cx="6244200" cy="7818300"/>
          </a:xfrm>
          <a:prstGeom prst="rect">
            <a:avLst/>
          </a:prstGeom>
          <a:solidFill>
            <a:srgbClr val="FFFFFF"/>
          </a:solidFill>
          <a:ln>
            <a:noFill/>
          </a:ln>
        </p:spPr>
        <p:txBody>
          <a:bodyPr spcFirstLastPara="1" wrap="square" lIns="91425" tIns="91425" rIns="91425" bIns="91425" anchor="t" anchorCtr="0">
            <a:normAutofit/>
          </a:bodyPr>
          <a:lstStyle/>
          <a:p>
            <a:pPr marL="0" lvl="0" indent="0" algn="just" rtl="0">
              <a:lnSpc>
                <a:spcPct val="80000"/>
              </a:lnSpc>
              <a:spcBef>
                <a:spcPts val="0"/>
              </a:spcBef>
              <a:spcAft>
                <a:spcPts val="0"/>
              </a:spcAft>
              <a:buNone/>
            </a:pPr>
            <a:r>
              <a:rPr lang="fr" sz="1600">
                <a:solidFill>
                  <a:srgbClr val="000000"/>
                </a:solidFill>
                <a:latin typeface="Roboto Medium"/>
                <a:ea typeface="Roboto Medium"/>
                <a:cs typeface="Roboto Medium"/>
                <a:sym typeface="Roboto Medium"/>
              </a:rPr>
              <a:t>Bienvenue,</a:t>
            </a:r>
            <a:endParaRPr sz="1600">
              <a:solidFill>
                <a:srgbClr val="000000"/>
              </a:solidFill>
              <a:latin typeface="Roboto Medium"/>
              <a:ea typeface="Roboto Medium"/>
              <a:cs typeface="Roboto Medium"/>
              <a:sym typeface="Roboto Medium"/>
            </a:endParaRPr>
          </a:p>
          <a:p>
            <a:pPr marL="0" lvl="0" indent="0" algn="just" rtl="0">
              <a:lnSpc>
                <a:spcPct val="80000"/>
              </a:lnSpc>
              <a:spcBef>
                <a:spcPts val="0"/>
              </a:spcBef>
              <a:spcAft>
                <a:spcPts val="0"/>
              </a:spcAft>
              <a:buNone/>
            </a:pPr>
            <a:endParaRPr sz="1600">
              <a:solidFill>
                <a:srgbClr val="000000"/>
              </a:solidFill>
              <a:latin typeface="Roboto Medium"/>
              <a:ea typeface="Roboto Medium"/>
              <a:cs typeface="Roboto Medium"/>
              <a:sym typeface="Roboto Medium"/>
            </a:endParaRPr>
          </a:p>
          <a:p>
            <a:pPr marL="0" lvl="0" indent="0" algn="just" rtl="0">
              <a:lnSpc>
                <a:spcPct val="80000"/>
              </a:lnSpc>
              <a:spcBef>
                <a:spcPts val="0"/>
              </a:spcBef>
              <a:spcAft>
                <a:spcPts val="0"/>
              </a:spcAft>
              <a:buNone/>
            </a:pPr>
            <a:r>
              <a:rPr lang="fr" sz="1600">
                <a:solidFill>
                  <a:srgbClr val="000000"/>
                </a:solidFill>
                <a:latin typeface="Roboto Medium"/>
                <a:ea typeface="Roboto Medium"/>
                <a:cs typeface="Roboto Medium"/>
                <a:sym typeface="Roboto Medium"/>
              </a:rPr>
              <a:t>Voici le canevas pour l’élaboration de votre </a:t>
            </a:r>
            <a:r>
              <a:rPr lang="fr" sz="1600">
                <a:solidFill>
                  <a:srgbClr val="000000"/>
                </a:solidFill>
                <a:highlight>
                  <a:srgbClr val="FFFFFF"/>
                </a:highlight>
                <a:latin typeface="Roboto Medium"/>
                <a:ea typeface="Roboto Medium"/>
                <a:cs typeface="Roboto Medium"/>
                <a:sym typeface="Roboto Medium"/>
              </a:rPr>
              <a:t>carnet de projet.</a:t>
            </a:r>
            <a:endParaRPr sz="1600">
              <a:solidFill>
                <a:srgbClr val="000000"/>
              </a:solidFill>
              <a:highlight>
                <a:srgbClr val="FFFFFF"/>
              </a:highlight>
              <a:latin typeface="Roboto Medium"/>
              <a:ea typeface="Roboto Medium"/>
              <a:cs typeface="Roboto Medium"/>
              <a:sym typeface="Roboto Medium"/>
            </a:endParaRPr>
          </a:p>
          <a:p>
            <a:pPr marL="0" lvl="0" indent="0" algn="just" rtl="0">
              <a:lnSpc>
                <a:spcPct val="80000"/>
              </a:lnSpc>
              <a:spcBef>
                <a:spcPts val="0"/>
              </a:spcBef>
              <a:spcAft>
                <a:spcPts val="0"/>
              </a:spcAft>
              <a:buNone/>
            </a:pPr>
            <a:endParaRPr sz="1600">
              <a:solidFill>
                <a:srgbClr val="000000"/>
              </a:solidFill>
              <a:latin typeface="Roboto Medium"/>
              <a:ea typeface="Roboto Medium"/>
              <a:cs typeface="Roboto Medium"/>
              <a:sym typeface="Roboto Medium"/>
            </a:endParaRPr>
          </a:p>
          <a:p>
            <a:pPr marL="0" lvl="0" indent="0" algn="just" rtl="0">
              <a:lnSpc>
                <a:spcPct val="80000"/>
              </a:lnSpc>
              <a:spcBef>
                <a:spcPts val="0"/>
              </a:spcBef>
              <a:spcAft>
                <a:spcPts val="0"/>
              </a:spcAft>
              <a:buNone/>
            </a:pPr>
            <a:r>
              <a:rPr lang="fr" sz="1600">
                <a:solidFill>
                  <a:srgbClr val="000000"/>
                </a:solidFill>
                <a:latin typeface="Roboto Medium"/>
                <a:ea typeface="Roboto Medium"/>
                <a:cs typeface="Roboto Medium"/>
                <a:sym typeface="Roboto Medium"/>
              </a:rPr>
              <a:t>Ne changez pas la mise en forme afin que le jury concentre son attention sur vos réponses.</a:t>
            </a:r>
            <a:endParaRPr sz="1600">
              <a:solidFill>
                <a:srgbClr val="000000"/>
              </a:solidFill>
              <a:latin typeface="Roboto Medium"/>
              <a:ea typeface="Roboto Medium"/>
              <a:cs typeface="Roboto Medium"/>
              <a:sym typeface="Roboto Medium"/>
            </a:endParaRPr>
          </a:p>
          <a:p>
            <a:pPr marL="0" lvl="0" indent="0" algn="just" rtl="0">
              <a:lnSpc>
                <a:spcPct val="80000"/>
              </a:lnSpc>
              <a:spcBef>
                <a:spcPts val="0"/>
              </a:spcBef>
              <a:spcAft>
                <a:spcPts val="0"/>
              </a:spcAft>
              <a:buNone/>
            </a:pPr>
            <a:endParaRPr sz="1600">
              <a:solidFill>
                <a:srgbClr val="000000"/>
              </a:solidFill>
              <a:latin typeface="Roboto Medium"/>
              <a:ea typeface="Roboto Medium"/>
              <a:cs typeface="Roboto Medium"/>
              <a:sym typeface="Roboto Medium"/>
            </a:endParaRPr>
          </a:p>
          <a:p>
            <a:pPr marL="0" lvl="0" indent="0" algn="just" rtl="0">
              <a:lnSpc>
                <a:spcPct val="80000"/>
              </a:lnSpc>
              <a:spcBef>
                <a:spcPts val="0"/>
              </a:spcBef>
              <a:spcAft>
                <a:spcPts val="0"/>
              </a:spcAft>
              <a:buNone/>
            </a:pPr>
            <a:r>
              <a:rPr lang="fr" sz="1600">
                <a:solidFill>
                  <a:srgbClr val="000000"/>
                </a:solidFill>
                <a:latin typeface="Roboto Medium"/>
                <a:ea typeface="Roboto Medium"/>
                <a:cs typeface="Roboto Medium"/>
                <a:sym typeface="Roboto Medium"/>
              </a:rPr>
              <a:t>Plusieurs questions seront posées, répondez et surtout respectez la taille du texte et l’espace disponible. </a:t>
            </a:r>
            <a:endParaRPr sz="1600">
              <a:solidFill>
                <a:srgbClr val="000000"/>
              </a:solidFill>
              <a:latin typeface="Roboto Medium"/>
              <a:ea typeface="Roboto Medium"/>
              <a:cs typeface="Roboto Medium"/>
              <a:sym typeface="Roboto Medium"/>
            </a:endParaRPr>
          </a:p>
          <a:p>
            <a:pPr marL="0" lvl="0" indent="0" algn="just" rtl="0">
              <a:lnSpc>
                <a:spcPct val="80000"/>
              </a:lnSpc>
              <a:spcBef>
                <a:spcPts val="0"/>
              </a:spcBef>
              <a:spcAft>
                <a:spcPts val="0"/>
              </a:spcAft>
              <a:buNone/>
            </a:pPr>
            <a:endParaRPr sz="1600">
              <a:solidFill>
                <a:srgbClr val="000000"/>
              </a:solidFill>
              <a:latin typeface="Roboto Medium"/>
              <a:ea typeface="Roboto Medium"/>
              <a:cs typeface="Roboto Medium"/>
              <a:sym typeface="Roboto Medium"/>
            </a:endParaRPr>
          </a:p>
          <a:p>
            <a:pPr marL="0" lvl="0" indent="0" algn="just" rtl="0">
              <a:lnSpc>
                <a:spcPct val="80000"/>
              </a:lnSpc>
              <a:spcBef>
                <a:spcPts val="0"/>
              </a:spcBef>
              <a:spcAft>
                <a:spcPts val="0"/>
              </a:spcAft>
              <a:buNone/>
            </a:pPr>
            <a:r>
              <a:rPr lang="fr" sz="1600">
                <a:solidFill>
                  <a:srgbClr val="000000"/>
                </a:solidFill>
                <a:latin typeface="Roboto Medium"/>
                <a:ea typeface="Roboto Medium"/>
                <a:cs typeface="Roboto Medium"/>
                <a:sym typeface="Roboto Medium"/>
              </a:rPr>
              <a:t>Savoir être précis et concis est la clé !</a:t>
            </a:r>
            <a:endParaRPr sz="1600">
              <a:solidFill>
                <a:srgbClr val="000000"/>
              </a:solidFill>
              <a:latin typeface="Roboto Medium"/>
              <a:ea typeface="Roboto Medium"/>
              <a:cs typeface="Roboto Medium"/>
              <a:sym typeface="Roboto Medium"/>
            </a:endParaRPr>
          </a:p>
          <a:p>
            <a:pPr marL="0" lvl="0" indent="0" algn="just" rtl="0">
              <a:spcBef>
                <a:spcPts val="0"/>
              </a:spcBef>
              <a:spcAft>
                <a:spcPts val="0"/>
              </a:spcAft>
              <a:buNone/>
            </a:pPr>
            <a:endParaRPr sz="1600">
              <a:solidFill>
                <a:srgbClr val="000000"/>
              </a:solidFill>
              <a:latin typeface="Roboto Medium"/>
              <a:ea typeface="Roboto Medium"/>
              <a:cs typeface="Roboto Medium"/>
              <a:sym typeface="Roboto Medium"/>
            </a:endParaRPr>
          </a:p>
          <a:p>
            <a:pPr marL="0" lvl="0" indent="0" algn="just" rtl="0">
              <a:spcBef>
                <a:spcPts val="0"/>
              </a:spcBef>
              <a:spcAft>
                <a:spcPts val="0"/>
              </a:spcAft>
              <a:buNone/>
            </a:pPr>
            <a:endParaRPr sz="1600">
              <a:solidFill>
                <a:srgbClr val="000000"/>
              </a:solidFill>
              <a:latin typeface="Roboto Medium"/>
              <a:ea typeface="Roboto Medium"/>
              <a:cs typeface="Roboto Medium"/>
              <a:sym typeface="Roboto Medium"/>
            </a:endParaRPr>
          </a:p>
          <a:p>
            <a:pPr marL="0" lvl="0" indent="0" algn="r" rtl="0">
              <a:spcBef>
                <a:spcPts val="0"/>
              </a:spcBef>
              <a:spcAft>
                <a:spcPts val="0"/>
              </a:spcAft>
              <a:buNone/>
            </a:pPr>
            <a:r>
              <a:rPr lang="fr" i="1">
                <a:solidFill>
                  <a:srgbClr val="000000"/>
                </a:solidFill>
                <a:latin typeface="Roboto Medium"/>
                <a:ea typeface="Roboto Medium"/>
                <a:cs typeface="Roboto Medium"/>
                <a:sym typeface="Roboto Medium"/>
              </a:rPr>
              <a:t>Daniel Villa Monteiro</a:t>
            </a:r>
            <a:endParaRPr sz="1800">
              <a:solidFill>
                <a:srgbClr val="595959"/>
              </a:solidFill>
              <a:latin typeface="Roboto Medium"/>
              <a:ea typeface="Roboto Medium"/>
              <a:cs typeface="Roboto Medium"/>
              <a:sym typeface="Roboto Medium"/>
            </a:endParaRPr>
          </a:p>
          <a:p>
            <a:pPr marL="0" lvl="0" indent="0" algn="l" rtl="0">
              <a:lnSpc>
                <a:spcPct val="115000"/>
              </a:lnSpc>
              <a:spcBef>
                <a:spcPts val="0"/>
              </a:spcBef>
              <a:spcAft>
                <a:spcPts val="0"/>
              </a:spcAft>
              <a:buNone/>
            </a:pPr>
            <a:endParaRPr sz="1700" b="1">
              <a:latin typeface="Roboto"/>
              <a:ea typeface="Roboto"/>
              <a:cs typeface="Roboto"/>
              <a:sym typeface="Roboto"/>
            </a:endParaRPr>
          </a:p>
          <a:p>
            <a:pPr marL="457200" lvl="0" indent="0" algn="l" rtl="0">
              <a:lnSpc>
                <a:spcPct val="115000"/>
              </a:lnSpc>
              <a:spcBef>
                <a:spcPts val="1200"/>
              </a:spcBef>
              <a:spcAft>
                <a:spcPts val="1200"/>
              </a:spcAft>
              <a:buNone/>
            </a:pPr>
            <a:endParaRPr sz="1616" b="1">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257700" y="338671"/>
            <a:ext cx="7044600" cy="82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Introduction</a:t>
            </a:r>
            <a:endParaRPr/>
          </a:p>
        </p:txBody>
      </p:sp>
      <p:sp>
        <p:nvSpPr>
          <p:cNvPr id="89" name="Google Shape;89;p16"/>
          <p:cNvSpPr txBox="1">
            <a:spLocks noGrp="1"/>
          </p:cNvSpPr>
          <p:nvPr>
            <p:ph type="body" idx="1"/>
          </p:nvPr>
        </p:nvSpPr>
        <p:spPr>
          <a:xfrm>
            <a:off x="657900" y="1383875"/>
            <a:ext cx="6244200" cy="823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Comment avez-vous eu l’idée du projet ? </a:t>
            </a:r>
            <a:endParaRPr/>
          </a:p>
        </p:txBody>
      </p:sp>
      <p:sp>
        <p:nvSpPr>
          <p:cNvPr id="90" name="Google Shape;90;p16"/>
          <p:cNvSpPr txBox="1">
            <a:spLocks noGrp="1"/>
          </p:cNvSpPr>
          <p:nvPr>
            <p:ph type="sldNum" idx="12"/>
          </p:nvPr>
        </p:nvSpPr>
        <p:spPr>
          <a:xfrm>
            <a:off x="3664525" y="9930725"/>
            <a:ext cx="619800" cy="577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fr"/>
              <a:t>3</a:t>
            </a:fld>
            <a:endParaRPr/>
          </a:p>
        </p:txBody>
      </p:sp>
      <p:sp>
        <p:nvSpPr>
          <p:cNvPr id="91" name="Google Shape;91;p16"/>
          <p:cNvSpPr txBox="1"/>
          <p:nvPr/>
        </p:nvSpPr>
        <p:spPr>
          <a:xfrm>
            <a:off x="586775" y="2266725"/>
            <a:ext cx="6244200" cy="489361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dirty="0"/>
              <a:t>L’idée provient de Florent </a:t>
            </a:r>
            <a:r>
              <a:rPr lang="fr-FR" u="none" strike="noStrike" dirty="0" err="1">
                <a:solidFill>
                  <a:srgbClr val="000000"/>
                </a:solidFill>
                <a:effectLst/>
                <a:highlight>
                  <a:srgbClr val="E6E6FF"/>
                </a:highlight>
                <a:latin typeface="Arial" panose="020B0604020202020204" pitchFamily="34" charset="0"/>
              </a:rPr>
              <a:t>Thorne</a:t>
            </a:r>
            <a:r>
              <a:rPr lang="fr" dirty="0"/>
              <a:t>, membre de la formation défi.</a:t>
            </a:r>
          </a:p>
          <a:p>
            <a:pPr marL="0" lvl="0" indent="0" algn="l" rtl="0">
              <a:spcBef>
                <a:spcPts val="0"/>
              </a:spcBef>
              <a:spcAft>
                <a:spcPts val="0"/>
              </a:spcAft>
              <a:buNone/>
            </a:pPr>
            <a:endParaRPr lang="fr" dirty="0"/>
          </a:p>
          <a:p>
            <a:pPr algn="l" rtl="0">
              <a:spcBef>
                <a:spcPts val="0"/>
              </a:spcBef>
              <a:spcAft>
                <a:spcPts val="0"/>
              </a:spcAft>
            </a:pPr>
            <a:r>
              <a:rPr lang="fr-FR" b="0" i="0" u="none" strike="noStrike" dirty="0">
                <a:solidFill>
                  <a:srgbClr val="000000"/>
                </a:solidFill>
                <a:effectLst/>
                <a:latin typeface="Arial" panose="020B0604020202020204" pitchFamily="34" charset="0"/>
              </a:rPr>
              <a:t>De nombreux investisseurs ont des besoins de planification financière à moyen et long terme. Les produits d’investissement de long terme peuvent être “décomposés” entre les investisseurs par « démembrement ».</a:t>
            </a:r>
          </a:p>
          <a:p>
            <a:pPr algn="l" rtl="0">
              <a:spcBef>
                <a:spcPts val="0"/>
              </a:spcBef>
              <a:spcAft>
                <a:spcPts val="0"/>
              </a:spcAft>
            </a:pPr>
            <a:endParaRPr lang="fr-FR" dirty="0">
              <a:latin typeface="Arial" panose="020B0604020202020204" pitchFamily="34" charset="0"/>
            </a:endParaRPr>
          </a:p>
          <a:p>
            <a:pPr algn="l" rtl="0">
              <a:spcBef>
                <a:spcPts val="0"/>
              </a:spcBef>
              <a:spcAft>
                <a:spcPts val="0"/>
              </a:spcAft>
            </a:pPr>
            <a:r>
              <a:rPr lang="fr-FR" dirty="0">
                <a:latin typeface="Arial" panose="020B0604020202020204" pitchFamily="34" charset="0"/>
              </a:rPr>
              <a:t>Exemple de démembrement dans l’immobilier : viager.</a:t>
            </a:r>
            <a:endParaRPr lang="fr-FR" b="0" i="0" u="none" strike="noStrike" dirty="0">
              <a:solidFill>
                <a:srgbClr val="000000"/>
              </a:solidFill>
              <a:effectLst/>
            </a:endParaRPr>
          </a:p>
          <a:p>
            <a:pPr algn="l" rtl="0">
              <a:spcBef>
                <a:spcPts val="0"/>
              </a:spcBef>
              <a:spcAft>
                <a:spcPts val="0"/>
              </a:spcAft>
            </a:pPr>
            <a:br>
              <a:rPr lang="fr-FR" b="0" i="0" u="none" strike="noStrike" dirty="0">
                <a:solidFill>
                  <a:srgbClr val="000000"/>
                </a:solidFill>
                <a:effectLst/>
              </a:rPr>
            </a:br>
            <a:r>
              <a:rPr lang="fr-FR" b="0" i="0" u="none" strike="noStrike" dirty="0">
                <a:solidFill>
                  <a:srgbClr val="000000"/>
                </a:solidFill>
                <a:effectLst/>
                <a:latin typeface="Arial" panose="020B0604020202020204" pitchFamily="34" charset="0"/>
              </a:rPr>
              <a:t>En finance traditionnelle, cela nécessite des </a:t>
            </a:r>
            <a:r>
              <a:rPr lang="fr-FR" b="0" i="0" u="none" strike="noStrike" dirty="0" err="1">
                <a:solidFill>
                  <a:srgbClr val="000000"/>
                </a:solidFill>
                <a:effectLst/>
                <a:latin typeface="Arial" panose="020B0604020202020204" pitchFamily="34" charset="0"/>
              </a:rPr>
              <a:t>set-up</a:t>
            </a:r>
            <a:r>
              <a:rPr lang="fr-FR" b="0" i="0" u="none" strike="noStrike" dirty="0">
                <a:solidFill>
                  <a:srgbClr val="000000"/>
                </a:solidFill>
                <a:effectLst/>
                <a:latin typeface="Arial" panose="020B0604020202020204" pitchFamily="34" charset="0"/>
              </a:rPr>
              <a:t> complexes (contrats notariés, fiducie, garanties, etc.). La DEFI et les contrats intelligents permettent d’industrialiser ces dispositifs.</a:t>
            </a:r>
          </a:p>
          <a:p>
            <a:pPr algn="l" rtl="0">
              <a:spcBef>
                <a:spcPts val="0"/>
              </a:spcBef>
              <a:spcAft>
                <a:spcPts val="0"/>
              </a:spcAft>
            </a:pPr>
            <a:endParaRPr lang="fr-FR" dirty="0">
              <a:latin typeface="Arial" panose="020B0604020202020204" pitchFamily="34" charset="0"/>
            </a:endParaRPr>
          </a:p>
          <a:p>
            <a:r>
              <a:rPr lang="fr" dirty="0"/>
              <a:t>L’idée du projet STRIP consiste en la séparation de la propriété et de l’usufruit d’un </a:t>
            </a:r>
            <a:r>
              <a:rPr lang="fr" dirty="0" err="1"/>
              <a:t>token</a:t>
            </a:r>
            <a:r>
              <a:rPr lang="fr" dirty="0"/>
              <a:t> à rendement pour répondre à des besoins de planification financière de moyen et long terme.</a:t>
            </a:r>
          </a:p>
          <a:p>
            <a:endParaRPr lang="fr" dirty="0"/>
          </a:p>
          <a:p>
            <a:r>
              <a:rPr lang="fr-FR" sz="1800" b="0" i="0" u="none" strike="noStrike" dirty="0">
                <a:solidFill>
                  <a:srgbClr val="FF0000"/>
                </a:solidFill>
                <a:effectLst/>
                <a:latin typeface="Arial" panose="020B0604020202020204" pitchFamily="34" charset="0"/>
              </a:rPr>
              <a:t>En tirant parti de la technologie blockchain, ce projet vise à offrir une flexibilité et une efficacité dans la gestion des investissements.</a:t>
            </a:r>
            <a:endParaRPr lang="fr" dirty="0">
              <a:solidFill>
                <a:srgbClr val="FF0000"/>
              </a:solidFill>
            </a:endParaRPr>
          </a:p>
          <a:p>
            <a:pPr algn="l" rtl="0">
              <a:spcBef>
                <a:spcPts val="0"/>
              </a:spcBef>
              <a:spcAft>
                <a:spcPts val="0"/>
              </a:spcAft>
            </a:pPr>
            <a:endParaRPr lang="fr-FR" dirty="0">
              <a:latin typeface="Arial" panose="020B0604020202020204" pitchFamily="34" charset="0"/>
            </a:endParaRPr>
          </a:p>
          <a:p>
            <a:pPr algn="l" rtl="0">
              <a:spcBef>
                <a:spcPts val="0"/>
              </a:spcBef>
              <a:spcAft>
                <a:spcPts val="0"/>
              </a:spcAft>
            </a:pPr>
            <a:endParaRPr lang="fr-FR" b="0" i="0" u="none" strike="noStrike" dirty="0">
              <a:solidFill>
                <a:srgbClr val="000000"/>
              </a:soli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57700" y="338671"/>
            <a:ext cx="7044600" cy="82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Compréhension besoin client</a:t>
            </a:r>
            <a:endParaRPr/>
          </a:p>
        </p:txBody>
      </p:sp>
      <p:sp>
        <p:nvSpPr>
          <p:cNvPr id="97" name="Google Shape;97;p17"/>
          <p:cNvSpPr txBox="1">
            <a:spLocks noGrp="1"/>
          </p:cNvSpPr>
          <p:nvPr>
            <p:ph type="body" idx="1"/>
          </p:nvPr>
        </p:nvSpPr>
        <p:spPr>
          <a:xfrm>
            <a:off x="657900" y="1383875"/>
            <a:ext cx="6244200" cy="108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dirty="0"/>
              <a:t>Décrivez les besoins de votre client fictif auquel votre projet tente de répondre :</a:t>
            </a:r>
            <a:endParaRPr dirty="0"/>
          </a:p>
        </p:txBody>
      </p:sp>
      <p:sp>
        <p:nvSpPr>
          <p:cNvPr id="98" name="Google Shape;98;p17"/>
          <p:cNvSpPr txBox="1">
            <a:spLocks noGrp="1"/>
          </p:cNvSpPr>
          <p:nvPr>
            <p:ph type="sldNum" idx="12"/>
          </p:nvPr>
        </p:nvSpPr>
        <p:spPr>
          <a:xfrm>
            <a:off x="3664525" y="9930725"/>
            <a:ext cx="619800" cy="577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fr"/>
              <a:t>4</a:t>
            </a:fld>
            <a:endParaRPr/>
          </a:p>
        </p:txBody>
      </p:sp>
      <p:sp>
        <p:nvSpPr>
          <p:cNvPr id="99" name="Google Shape;99;p17"/>
          <p:cNvSpPr txBox="1"/>
          <p:nvPr/>
        </p:nvSpPr>
        <p:spPr>
          <a:xfrm>
            <a:off x="657575" y="2245478"/>
            <a:ext cx="6244200" cy="5693836"/>
          </a:xfrm>
          <a:prstGeom prst="rect">
            <a:avLst/>
          </a:prstGeom>
          <a:noFill/>
          <a:ln>
            <a:noFill/>
          </a:ln>
        </p:spPr>
        <p:txBody>
          <a:bodyPr spcFirstLastPara="1" wrap="square" lIns="91425" tIns="91425" rIns="91425" bIns="91425" anchor="t" anchorCtr="0">
            <a:spAutoFit/>
          </a:bodyPr>
          <a:lstStyle/>
          <a:p>
            <a:pPr algn="l" rtl="0">
              <a:spcBef>
                <a:spcPts val="0"/>
              </a:spcBef>
              <a:spcAft>
                <a:spcPts val="0"/>
              </a:spcAft>
            </a:pPr>
            <a:r>
              <a:rPr lang="fr-FR" sz="1200" b="0" i="0" u="none" strike="noStrike" dirty="0">
                <a:solidFill>
                  <a:srgbClr val="FF0000"/>
                </a:solidFill>
                <a:effectLst/>
                <a:latin typeface="Arial" panose="020B0604020202020204" pitchFamily="34" charset="0"/>
              </a:rPr>
              <a:t>La plateforme permet la rencontre des besoins complémentaires de deux acteurs partageant une forte conviction sur un protocole.</a:t>
            </a:r>
            <a:endParaRPr lang="fr-FR" sz="1200" b="0" i="0" u="none" strike="noStrike" dirty="0">
              <a:solidFill>
                <a:srgbClr val="FF0000"/>
              </a:solidFill>
              <a:effectLst/>
            </a:endParaRPr>
          </a:p>
          <a:p>
            <a:pPr algn="l" rtl="0">
              <a:spcBef>
                <a:spcPts val="0"/>
              </a:spcBef>
              <a:spcAft>
                <a:spcPts val="0"/>
              </a:spcAft>
            </a:pPr>
            <a:r>
              <a:rPr lang="fr-FR" sz="1200" b="0" i="0" u="none" strike="noStrike" dirty="0">
                <a:solidFill>
                  <a:srgbClr val="FF0000"/>
                </a:solidFill>
                <a:effectLst/>
                <a:latin typeface="Arial" panose="020B0604020202020204" pitchFamily="34" charset="0"/>
              </a:rPr>
              <a:t>Le premier souhaite s’exposer à long terme, sans s'embarrasser des intérêts intermédiaires (valorisation &amp; traitement fiscal, réinvestissement, etc.). L’autre, au contraire, cherche un revenu régulier nourri de ces intérêts, mais cherche à limiter le capital à bloquer.</a:t>
            </a:r>
            <a:endParaRPr lang="fr-FR" sz="1200" b="0" i="0" u="none" strike="noStrike" dirty="0">
              <a:solidFill>
                <a:srgbClr val="FF0000"/>
              </a:solidFill>
              <a:effectLst/>
            </a:endParaRPr>
          </a:p>
          <a:p>
            <a:br>
              <a:rPr lang="fr-FR" sz="1600" dirty="0"/>
            </a:br>
            <a:br>
              <a:rPr lang="fr-FR" sz="1600" dirty="0"/>
            </a:br>
            <a:r>
              <a:rPr lang="fr" sz="1200" dirty="0">
                <a:solidFill>
                  <a:schemeClr val="dk1"/>
                </a:solidFill>
              </a:rPr>
              <a:t>L’investisseur doit pouvoir déposer un </a:t>
            </a:r>
            <a:r>
              <a:rPr lang="fr" sz="1200" dirty="0" err="1">
                <a:solidFill>
                  <a:schemeClr val="dk1"/>
                </a:solidFill>
              </a:rPr>
              <a:t>token</a:t>
            </a:r>
            <a:r>
              <a:rPr lang="fr" sz="1200" dirty="0">
                <a:solidFill>
                  <a:schemeClr val="dk1"/>
                </a:solidFill>
              </a:rPr>
              <a:t> avec un rendement dans un contrat intelligent.</a:t>
            </a:r>
          </a:p>
          <a:p>
            <a:pPr lvl="0" algn="l" rtl="0">
              <a:spcBef>
                <a:spcPts val="0"/>
              </a:spcBef>
              <a:spcAft>
                <a:spcPts val="0"/>
              </a:spcAft>
              <a:buClr>
                <a:schemeClr val="dk1"/>
              </a:buClr>
              <a:buSzPts val="1100"/>
            </a:pPr>
            <a:r>
              <a:rPr lang="fr-FR" sz="1200" dirty="0"/>
              <a:t>Il doit pouvoir choisir une maturité pour son dépôt.</a:t>
            </a:r>
          </a:p>
          <a:p>
            <a:pPr lvl="0" algn="l" rtl="0">
              <a:spcBef>
                <a:spcPts val="0"/>
              </a:spcBef>
              <a:spcAft>
                <a:spcPts val="0"/>
              </a:spcAft>
              <a:buClr>
                <a:schemeClr val="dk1"/>
              </a:buClr>
              <a:buSzPts val="1100"/>
            </a:pPr>
            <a:r>
              <a:rPr lang="fr-FR" sz="1200" dirty="0"/>
              <a:t>Le contrat intelligent divise son </a:t>
            </a:r>
            <a:r>
              <a:rPr lang="fr-FR" sz="1200" dirty="0" err="1"/>
              <a:t>token</a:t>
            </a:r>
            <a:r>
              <a:rPr lang="fr-FR" sz="1200" dirty="0"/>
              <a:t> initial en 2 sous </a:t>
            </a:r>
            <a:r>
              <a:rPr lang="fr-FR" sz="1200" dirty="0" err="1"/>
              <a:t>tokens</a:t>
            </a:r>
            <a:r>
              <a:rPr lang="fr-FR" sz="1200" dirty="0"/>
              <a:t>, l’un qui représente la nue-propriété du </a:t>
            </a:r>
            <a:r>
              <a:rPr lang="fr-FR" sz="1200" dirty="0" err="1"/>
              <a:t>token</a:t>
            </a:r>
            <a:r>
              <a:rPr lang="fr-FR" sz="1200" dirty="0"/>
              <a:t> sous-jacent et un autre qui représente le rendement avec une maturité.</a:t>
            </a:r>
          </a:p>
          <a:p>
            <a:pPr lvl="0" algn="l" rtl="0">
              <a:spcBef>
                <a:spcPts val="0"/>
              </a:spcBef>
              <a:spcAft>
                <a:spcPts val="0"/>
              </a:spcAft>
              <a:buClr>
                <a:schemeClr val="dk1"/>
              </a:buClr>
              <a:buSzPts val="1100"/>
            </a:pPr>
            <a:r>
              <a:rPr lang="fr-FR" sz="1200" dirty="0"/>
              <a:t>Les </a:t>
            </a:r>
            <a:r>
              <a:rPr lang="fr-FR" sz="1200" dirty="0" err="1"/>
              <a:t>tokens</a:t>
            </a:r>
            <a:r>
              <a:rPr lang="fr-FR" sz="1200" dirty="0"/>
              <a:t> générés peuvent s’échanger sur le marché secondaire (ex: </a:t>
            </a:r>
            <a:r>
              <a:rPr lang="fr-FR" sz="1200" dirty="0" err="1"/>
              <a:t>Aave</a:t>
            </a:r>
            <a:r>
              <a:rPr lang="fr-FR" sz="1200" dirty="0"/>
              <a:t>, </a:t>
            </a:r>
            <a:r>
              <a:rPr lang="fr-FR" sz="1200" dirty="0" err="1"/>
              <a:t>Curve</a:t>
            </a:r>
            <a:r>
              <a:rPr lang="fr-FR" sz="1200" dirty="0"/>
              <a:t>).</a:t>
            </a:r>
          </a:p>
          <a:p>
            <a:pPr lvl="0" algn="l" rtl="0">
              <a:spcBef>
                <a:spcPts val="0"/>
              </a:spcBef>
              <a:spcAft>
                <a:spcPts val="0"/>
              </a:spcAft>
              <a:buClr>
                <a:schemeClr val="dk1"/>
              </a:buClr>
              <a:buSzPts val="1100"/>
            </a:pPr>
            <a:endParaRPr lang="fr-FR" sz="1200" dirty="0"/>
          </a:p>
          <a:p>
            <a:pPr lvl="0" algn="l" rtl="0">
              <a:spcBef>
                <a:spcPts val="0"/>
              </a:spcBef>
              <a:spcAft>
                <a:spcPts val="0"/>
              </a:spcAft>
              <a:buClr>
                <a:schemeClr val="dk1"/>
              </a:buClr>
              <a:buSzPts val="1100"/>
            </a:pPr>
            <a:r>
              <a:rPr lang="fr-FR" sz="1200" dirty="0"/>
              <a:t>Plusieurs cas d’usage sont envisagés pour chacun des </a:t>
            </a:r>
            <a:r>
              <a:rPr lang="fr-FR" sz="1200" dirty="0" err="1"/>
              <a:t>tokens</a:t>
            </a:r>
            <a:r>
              <a:rPr lang="fr-FR" sz="1200" dirty="0"/>
              <a:t> générés :</a:t>
            </a:r>
          </a:p>
          <a:p>
            <a:pPr lvl="0" algn="l" rtl="0">
              <a:spcBef>
                <a:spcPts val="0"/>
              </a:spcBef>
              <a:spcAft>
                <a:spcPts val="0"/>
              </a:spcAft>
              <a:buClr>
                <a:schemeClr val="dk1"/>
              </a:buClr>
              <a:buSzPts val="1100"/>
            </a:pPr>
            <a:endParaRPr lang="fr-FR" sz="1200" dirty="0"/>
          </a:p>
          <a:p>
            <a:pPr marL="285750" lvl="0" indent="-285750" algn="l" rtl="0">
              <a:spcBef>
                <a:spcPts val="0"/>
              </a:spcBef>
              <a:spcAft>
                <a:spcPts val="0"/>
              </a:spcAft>
              <a:buClr>
                <a:schemeClr val="dk1"/>
              </a:buClr>
              <a:buSzPts val="1100"/>
              <a:buFont typeface="Arial" panose="020B0604020202020204" pitchFamily="34" charset="0"/>
              <a:buChar char="•"/>
            </a:pPr>
            <a:r>
              <a:rPr lang="fr-FR" sz="1200" dirty="0"/>
              <a:t>Pour le </a:t>
            </a:r>
            <a:r>
              <a:rPr lang="fr-FR" sz="1200" dirty="0" err="1"/>
              <a:t>token</a:t>
            </a:r>
            <a:r>
              <a:rPr lang="fr-FR" sz="1200" dirty="0"/>
              <a:t> d’usufruit (</a:t>
            </a:r>
            <a:r>
              <a:rPr lang="fr-FR" sz="1200" dirty="0" err="1"/>
              <a:t>yeld</a:t>
            </a:r>
            <a:r>
              <a:rPr lang="fr-FR" sz="1200" dirty="0"/>
              <a:t>, rendement) : </a:t>
            </a:r>
          </a:p>
          <a:p>
            <a:pPr marL="457200" algn="l" rtl="0" fontAlgn="base">
              <a:spcBef>
                <a:spcPts val="0"/>
              </a:spcBef>
              <a:spcAft>
                <a:spcPts val="0"/>
              </a:spcAft>
              <a:buFont typeface="Arial" panose="020B0604020202020204" pitchFamily="34" charset="0"/>
              <a:buChar char="•"/>
            </a:pPr>
            <a:r>
              <a:rPr lang="fr-FR" sz="1200" dirty="0"/>
              <a:t> lissage d’entrée de trésorerie pour une entreprise, association ou particulier</a:t>
            </a:r>
          </a:p>
          <a:p>
            <a:pPr marL="457200" algn="l" rtl="0" fontAlgn="base">
              <a:spcBef>
                <a:spcPts val="0"/>
              </a:spcBef>
              <a:spcAft>
                <a:spcPts val="0"/>
              </a:spcAft>
              <a:buFont typeface="Arial" panose="020B0604020202020204" pitchFamily="34" charset="0"/>
              <a:buChar char="•"/>
            </a:pPr>
            <a:r>
              <a:rPr lang="fr-FR" sz="1200" dirty="0"/>
              <a:t> flux réguliers pour DCA (composable avec achat automatiques)</a:t>
            </a:r>
          </a:p>
          <a:p>
            <a:pPr marL="285750" lvl="0" indent="-285750" algn="l" rtl="0">
              <a:spcBef>
                <a:spcPts val="0"/>
              </a:spcBef>
              <a:spcAft>
                <a:spcPts val="0"/>
              </a:spcAft>
              <a:buClr>
                <a:schemeClr val="dk1"/>
              </a:buClr>
              <a:buSzPts val="1100"/>
              <a:buFont typeface="Arial" panose="020B0604020202020204" pitchFamily="34" charset="0"/>
              <a:buChar char="•"/>
            </a:pPr>
            <a:r>
              <a:rPr lang="fr-FR" sz="1200" dirty="0"/>
              <a:t>Pour le </a:t>
            </a:r>
            <a:r>
              <a:rPr lang="fr-FR" sz="1200" dirty="0" err="1"/>
              <a:t>token</a:t>
            </a:r>
            <a:r>
              <a:rPr lang="fr-FR" sz="1200" dirty="0"/>
              <a:t> de nue-propriété :</a:t>
            </a:r>
          </a:p>
          <a:p>
            <a:pPr marL="457200" algn="l" rtl="0" fontAlgn="base">
              <a:spcBef>
                <a:spcPts val="0"/>
              </a:spcBef>
              <a:spcAft>
                <a:spcPts val="0"/>
              </a:spcAft>
              <a:buFont typeface="Arial" panose="020B0604020202020204" pitchFamily="34" charset="0"/>
              <a:buChar char="•"/>
            </a:pPr>
            <a:r>
              <a:rPr lang="fr-FR" sz="1200" dirty="0"/>
              <a:t> planification d'évènements de la vie : baisse d’activité en fin de carrière, retraite, étude des enfants, année sabbatique </a:t>
            </a:r>
          </a:p>
          <a:p>
            <a:pPr marL="457200" algn="l" rtl="0" fontAlgn="base">
              <a:spcBef>
                <a:spcPts val="0"/>
              </a:spcBef>
              <a:spcAft>
                <a:spcPts val="0"/>
              </a:spcAft>
              <a:buFont typeface="Arial" panose="020B0604020202020204" pitchFamily="34" charset="0"/>
              <a:buChar char="•"/>
            </a:pPr>
            <a:r>
              <a:rPr lang="fr-FR" sz="1200" dirty="0"/>
              <a:t> Optimisation de la gestion capital : anticipation d’augmentation de l’immobilier par urbanisme, prise de contrôle d’une entreprise</a:t>
            </a:r>
          </a:p>
          <a:p>
            <a:pPr marL="457200" algn="l" rtl="0" fontAlgn="base">
              <a:spcBef>
                <a:spcPts val="0"/>
              </a:spcBef>
              <a:spcAft>
                <a:spcPts val="0"/>
              </a:spcAft>
            </a:pPr>
            <a:endParaRPr lang="fr-FR" sz="1200" dirty="0"/>
          </a:p>
          <a:p>
            <a:pPr marL="457200" algn="l" rtl="0" fontAlgn="base">
              <a:spcBef>
                <a:spcPts val="0"/>
              </a:spcBef>
              <a:spcAft>
                <a:spcPts val="0"/>
              </a:spcAft>
            </a:pPr>
            <a:endParaRPr lang="fr-FR" sz="1200" dirty="0"/>
          </a:p>
          <a:p>
            <a:pPr marL="457200" algn="l" rtl="0" fontAlgn="base">
              <a:spcBef>
                <a:spcPts val="0"/>
              </a:spcBef>
              <a:spcAft>
                <a:spcPts val="0"/>
              </a:spcAft>
            </a:pPr>
            <a:endParaRPr lang="fr-FR" sz="1200" dirty="0"/>
          </a:p>
          <a:p>
            <a:pPr marL="285750" lvl="0" indent="-285750" algn="l" rtl="0">
              <a:spcBef>
                <a:spcPts val="0"/>
              </a:spcBef>
              <a:spcAft>
                <a:spcPts val="0"/>
              </a:spcAft>
              <a:buClr>
                <a:schemeClr val="dk1"/>
              </a:buClr>
              <a:buSzPts val="1100"/>
              <a:buFont typeface="Arial" panose="020B0604020202020204" pitchFamily="34" charset="0"/>
              <a:buChar char="•"/>
            </a:pPr>
            <a:endParaRPr lang="fr-FR" dirty="0"/>
          </a:p>
        </p:txBody>
      </p:sp>
      <p:sp>
        <p:nvSpPr>
          <p:cNvPr id="100" name="Google Shape;100;p17"/>
          <p:cNvSpPr txBox="1"/>
          <p:nvPr/>
        </p:nvSpPr>
        <p:spPr>
          <a:xfrm>
            <a:off x="514350" y="8551725"/>
            <a:ext cx="6531300" cy="1046700"/>
          </a:xfrm>
          <a:prstGeom prst="rect">
            <a:avLst/>
          </a:prstGeom>
          <a:noFill/>
          <a:ln w="9525" cap="flat" cmpd="sng">
            <a:solidFill>
              <a:srgbClr val="E06666"/>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b="1">
                <a:latin typeface="Roboto"/>
                <a:ea typeface="Roboto"/>
                <a:cs typeface="Roboto"/>
                <a:sym typeface="Roboto"/>
              </a:rPr>
              <a:t>Cette partie du rapport permet d’évaluer la compétence suivante :</a:t>
            </a:r>
            <a:endParaRPr b="1">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fr">
                <a:latin typeface="Roboto"/>
                <a:ea typeface="Roboto"/>
                <a:cs typeface="Roboto"/>
                <a:sym typeface="Roboto"/>
              </a:rPr>
              <a:t>C1. Concevoir un projet d’application impliquant une blockchain en exploitant</a:t>
            </a:r>
            <a:endParaRPr>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fr">
                <a:latin typeface="Roboto"/>
                <a:ea typeface="Roboto"/>
                <a:cs typeface="Roboto"/>
                <a:sym typeface="Roboto"/>
              </a:rPr>
              <a:t>les pratiques et outils de conception d’application afin de répondre aux enjeux du client.</a:t>
            </a:r>
            <a:endParaRPr>
              <a:latin typeface="Roboto"/>
              <a:ea typeface="Roboto"/>
              <a:cs typeface="Roboto"/>
              <a:sym typeface="Roboto"/>
            </a:endParaRPr>
          </a:p>
        </p:txBody>
      </p:sp>
      <p:pic>
        <p:nvPicPr>
          <p:cNvPr id="5" name="Image 4">
            <a:extLst>
              <a:ext uri="{FF2B5EF4-FFF2-40B4-BE49-F238E27FC236}">
                <a16:creationId xmlns:a16="http://schemas.microsoft.com/office/drawing/2014/main" id="{0A7FD94E-9E05-584A-041F-324117FCAB59}"/>
              </a:ext>
            </a:extLst>
          </p:cNvPr>
          <p:cNvPicPr>
            <a:picLocks/>
          </p:cNvPicPr>
          <p:nvPr/>
        </p:nvPicPr>
        <p:blipFill rotWithShape="1">
          <a:blip r:embed="rId3"/>
          <a:srcRect b="30393"/>
          <a:stretch/>
        </p:blipFill>
        <p:spPr>
          <a:xfrm>
            <a:off x="1434425" y="5876410"/>
            <a:ext cx="5080000" cy="265203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57700" y="338671"/>
            <a:ext cx="7044600" cy="82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Compréhension besoin client</a:t>
            </a:r>
            <a:endParaRPr/>
          </a:p>
        </p:txBody>
      </p:sp>
      <p:sp>
        <p:nvSpPr>
          <p:cNvPr id="97" name="Google Shape;97;p17"/>
          <p:cNvSpPr txBox="1">
            <a:spLocks noGrp="1"/>
          </p:cNvSpPr>
          <p:nvPr>
            <p:ph type="body" idx="1"/>
          </p:nvPr>
        </p:nvSpPr>
        <p:spPr>
          <a:xfrm>
            <a:off x="657900" y="1383875"/>
            <a:ext cx="6244200" cy="108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dirty="0"/>
              <a:t>Décrivez les besoins de votre client fictif auquel votre projet tente de répondre :</a:t>
            </a:r>
            <a:endParaRPr dirty="0"/>
          </a:p>
        </p:txBody>
      </p:sp>
      <p:sp>
        <p:nvSpPr>
          <p:cNvPr id="98" name="Google Shape;98;p17"/>
          <p:cNvSpPr txBox="1">
            <a:spLocks noGrp="1"/>
          </p:cNvSpPr>
          <p:nvPr>
            <p:ph type="sldNum" idx="12"/>
          </p:nvPr>
        </p:nvSpPr>
        <p:spPr>
          <a:xfrm>
            <a:off x="3664525" y="9930725"/>
            <a:ext cx="619800" cy="577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fr"/>
              <a:t>5</a:t>
            </a:fld>
            <a:endParaRPr/>
          </a:p>
        </p:txBody>
      </p:sp>
      <p:sp>
        <p:nvSpPr>
          <p:cNvPr id="100" name="Google Shape;100;p17"/>
          <p:cNvSpPr txBox="1"/>
          <p:nvPr/>
        </p:nvSpPr>
        <p:spPr>
          <a:xfrm>
            <a:off x="514350" y="8551725"/>
            <a:ext cx="6531300" cy="1046700"/>
          </a:xfrm>
          <a:prstGeom prst="rect">
            <a:avLst/>
          </a:prstGeom>
          <a:noFill/>
          <a:ln w="9525" cap="flat" cmpd="sng">
            <a:solidFill>
              <a:srgbClr val="E06666"/>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b="1">
                <a:latin typeface="Roboto"/>
                <a:ea typeface="Roboto"/>
                <a:cs typeface="Roboto"/>
                <a:sym typeface="Roboto"/>
              </a:rPr>
              <a:t>Cette partie du rapport permet d’évaluer la compétence suivante :</a:t>
            </a:r>
            <a:endParaRPr b="1">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fr">
                <a:latin typeface="Roboto"/>
                <a:ea typeface="Roboto"/>
                <a:cs typeface="Roboto"/>
                <a:sym typeface="Roboto"/>
              </a:rPr>
              <a:t>C1. Concevoir un projet d’application impliquant une blockchain en exploitant</a:t>
            </a:r>
            <a:endParaRPr>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fr">
                <a:latin typeface="Roboto"/>
                <a:ea typeface="Roboto"/>
                <a:cs typeface="Roboto"/>
                <a:sym typeface="Roboto"/>
              </a:rPr>
              <a:t>les pratiques et outils de conception d’application afin de répondre aux enjeux du client.</a:t>
            </a:r>
            <a:endParaRPr>
              <a:latin typeface="Roboto"/>
              <a:ea typeface="Roboto"/>
              <a:cs typeface="Roboto"/>
              <a:sym typeface="Roboto"/>
            </a:endParaRPr>
          </a:p>
        </p:txBody>
      </p:sp>
      <p:pic>
        <p:nvPicPr>
          <p:cNvPr id="2" name="Image 1">
            <a:extLst>
              <a:ext uri="{FF2B5EF4-FFF2-40B4-BE49-F238E27FC236}">
                <a16:creationId xmlns:a16="http://schemas.microsoft.com/office/drawing/2014/main" id="{0DA56297-C40C-2ABA-4E05-423426CC594B}"/>
              </a:ext>
            </a:extLst>
          </p:cNvPr>
          <p:cNvPicPr>
            <a:picLocks noChangeAspect="1"/>
          </p:cNvPicPr>
          <p:nvPr/>
        </p:nvPicPr>
        <p:blipFill>
          <a:blip r:embed="rId3"/>
          <a:stretch>
            <a:fillRect/>
          </a:stretch>
        </p:blipFill>
        <p:spPr>
          <a:xfrm>
            <a:off x="844609" y="4108605"/>
            <a:ext cx="5080000" cy="3810000"/>
          </a:xfrm>
          <a:prstGeom prst="rect">
            <a:avLst/>
          </a:prstGeom>
        </p:spPr>
      </p:pic>
      <p:sp>
        <p:nvSpPr>
          <p:cNvPr id="3" name="Google Shape;99;p17">
            <a:extLst>
              <a:ext uri="{FF2B5EF4-FFF2-40B4-BE49-F238E27FC236}">
                <a16:creationId xmlns:a16="http://schemas.microsoft.com/office/drawing/2014/main" id="{27ECC4AF-E62A-E9BF-C36A-A43D1D771067}"/>
              </a:ext>
            </a:extLst>
          </p:cNvPr>
          <p:cNvSpPr txBox="1"/>
          <p:nvPr/>
        </p:nvSpPr>
        <p:spPr>
          <a:xfrm>
            <a:off x="586775" y="2429075"/>
            <a:ext cx="6244200" cy="1046410"/>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buClr>
                <a:schemeClr val="dk1"/>
              </a:buClr>
              <a:buSzPts val="1100"/>
            </a:pPr>
            <a:r>
              <a:rPr lang="fr-FR" dirty="0">
                <a:solidFill>
                  <a:schemeClr val="dk1"/>
                </a:solidFill>
              </a:rPr>
              <a:t>Le schéma ci-dessous illustre le dépôt du </a:t>
            </a:r>
            <a:r>
              <a:rPr lang="fr-FR" dirty="0" err="1">
                <a:solidFill>
                  <a:schemeClr val="dk1"/>
                </a:solidFill>
              </a:rPr>
              <a:t>token</a:t>
            </a:r>
            <a:r>
              <a:rPr lang="fr-FR" dirty="0">
                <a:solidFill>
                  <a:schemeClr val="dk1"/>
                </a:solidFill>
              </a:rPr>
              <a:t> sous-jacent par une organisation ou investisseur et l’échange éventuel des </a:t>
            </a:r>
            <a:r>
              <a:rPr lang="fr-FR" dirty="0" err="1">
                <a:solidFill>
                  <a:schemeClr val="dk1"/>
                </a:solidFill>
              </a:rPr>
              <a:t>tokens</a:t>
            </a:r>
            <a:r>
              <a:rPr lang="fr-FR" dirty="0">
                <a:solidFill>
                  <a:schemeClr val="dk1"/>
                </a:solidFill>
              </a:rPr>
              <a:t> générés via le marché secondaire.</a:t>
            </a:r>
            <a:endParaRPr lang="fr-FR" dirty="0"/>
          </a:p>
          <a:p>
            <a:pPr marL="285750" lvl="0" indent="-285750" algn="l" rtl="0">
              <a:spcBef>
                <a:spcPts val="0"/>
              </a:spcBef>
              <a:spcAft>
                <a:spcPts val="0"/>
              </a:spcAft>
              <a:buClr>
                <a:schemeClr val="dk1"/>
              </a:buClr>
              <a:buSzPts val="1100"/>
              <a:buFont typeface="Arial" panose="020B0604020202020204" pitchFamily="34" charset="0"/>
              <a:buChar char="•"/>
            </a:pPr>
            <a:endParaRPr lang="fr-FR" dirty="0"/>
          </a:p>
        </p:txBody>
      </p:sp>
    </p:spTree>
    <p:extLst>
      <p:ext uri="{BB962C8B-B14F-4D97-AF65-F5344CB8AC3E}">
        <p14:creationId xmlns:p14="http://schemas.microsoft.com/office/powerpoint/2010/main" val="281551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257700" y="338671"/>
            <a:ext cx="7044600" cy="82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Périmètre de l’application réalisée</a:t>
            </a:r>
            <a:endParaRPr/>
          </a:p>
        </p:txBody>
      </p:sp>
      <p:sp>
        <p:nvSpPr>
          <p:cNvPr id="106" name="Google Shape;106;p18"/>
          <p:cNvSpPr txBox="1">
            <a:spLocks noGrp="1"/>
          </p:cNvSpPr>
          <p:nvPr>
            <p:ph type="body" idx="1"/>
          </p:nvPr>
        </p:nvSpPr>
        <p:spPr>
          <a:xfrm>
            <a:off x="657900" y="1383875"/>
            <a:ext cx="6244200" cy="1085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fr"/>
              <a:t>Au delà d’une solution générale apportée par votre projet, vous allez réaliser durant votre formation un projet, dont il est nécessaire de tracer un périmètre raisonnable:</a:t>
            </a:r>
            <a:endParaRPr/>
          </a:p>
        </p:txBody>
      </p:sp>
      <p:sp>
        <p:nvSpPr>
          <p:cNvPr id="107" name="Google Shape;107;p18"/>
          <p:cNvSpPr txBox="1">
            <a:spLocks noGrp="1"/>
          </p:cNvSpPr>
          <p:nvPr>
            <p:ph type="sldNum" idx="12"/>
          </p:nvPr>
        </p:nvSpPr>
        <p:spPr>
          <a:xfrm>
            <a:off x="3664525" y="9930725"/>
            <a:ext cx="619800" cy="577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fr"/>
              <a:t>6</a:t>
            </a:fld>
            <a:endParaRPr/>
          </a:p>
        </p:txBody>
      </p:sp>
      <p:sp>
        <p:nvSpPr>
          <p:cNvPr id="108" name="Google Shape;108;p18"/>
          <p:cNvSpPr txBox="1"/>
          <p:nvPr/>
        </p:nvSpPr>
        <p:spPr>
          <a:xfrm>
            <a:off x="586775" y="2429075"/>
            <a:ext cx="6244200" cy="35086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fr-FR" sz="1200" b="0" i="0" u="none" strike="noStrike" dirty="0">
                <a:solidFill>
                  <a:srgbClr val="000000"/>
                </a:solidFill>
                <a:effectLst/>
                <a:latin typeface="Arial" panose="020B0604020202020204" pitchFamily="34" charset="0"/>
              </a:rPr>
              <a:t>Dans notre MVP, nous nous concentrerons donc sur le module isolant les flux de façon temporaire de la nue-propriété.</a:t>
            </a:r>
          </a:p>
          <a:p>
            <a:pPr algn="l" rtl="0">
              <a:spcBef>
                <a:spcPts val="0"/>
              </a:spcBef>
              <a:spcAft>
                <a:spcPts val="0"/>
              </a:spcAft>
            </a:pPr>
            <a:r>
              <a:rPr lang="fr-FR" sz="1200" b="0" i="0" u="none" strike="noStrike" dirty="0">
                <a:solidFill>
                  <a:srgbClr val="FF0000"/>
                </a:solidFill>
                <a:effectLst/>
                <a:latin typeface="Arial" panose="020B0604020202020204" pitchFamily="34" charset="0"/>
              </a:rPr>
              <a:t>Nous étudierons également la visualisation du portefeuille en vue de planification financière.</a:t>
            </a:r>
            <a:endParaRPr lang="fr-FR" sz="1200" b="0" i="0" u="none" strike="noStrike" dirty="0">
              <a:solidFill>
                <a:srgbClr val="FF0000"/>
              </a:solidFill>
              <a:effectLst/>
            </a:endParaRPr>
          </a:p>
          <a:p>
            <a:r>
              <a:rPr lang="fr-FR" sz="1200" b="0" i="0" u="none" strike="noStrike" dirty="0">
                <a:solidFill>
                  <a:srgbClr val="000000"/>
                </a:solidFill>
                <a:effectLst/>
                <a:latin typeface="Arial" panose="020B0604020202020204" pitchFamily="34" charset="0"/>
              </a:rPr>
              <a:t>Nous n’aborderons pas l’éventuel </a:t>
            </a:r>
            <a:r>
              <a:rPr lang="fr-FR" sz="1200" b="0" i="0" u="none" strike="noStrike" dirty="0" err="1">
                <a:solidFill>
                  <a:srgbClr val="000000"/>
                </a:solidFill>
                <a:effectLst/>
                <a:latin typeface="Arial" panose="020B0604020202020204" pitchFamily="34" charset="0"/>
              </a:rPr>
              <a:t>token</a:t>
            </a:r>
            <a:r>
              <a:rPr lang="fr-FR" sz="1200" b="0" i="0" u="none" strike="noStrike" dirty="0">
                <a:solidFill>
                  <a:srgbClr val="000000"/>
                </a:solidFill>
                <a:effectLst/>
                <a:latin typeface="Arial" panose="020B0604020202020204" pitchFamily="34" charset="0"/>
              </a:rPr>
              <a:t> de gouvernance dans ce projet. </a:t>
            </a:r>
          </a:p>
          <a:p>
            <a:endParaRPr lang="fr-FR" sz="1200" dirty="0">
              <a:latin typeface="Arial" panose="020B0604020202020204" pitchFamily="34" charset="0"/>
            </a:endParaRPr>
          </a:p>
          <a:p>
            <a:pPr algn="l" rtl="0">
              <a:spcBef>
                <a:spcPts val="0"/>
              </a:spcBef>
              <a:spcAft>
                <a:spcPts val="0"/>
              </a:spcAft>
            </a:pPr>
            <a:r>
              <a:rPr lang="fr-FR" sz="1200" b="0" i="0" u="none" strike="noStrike" dirty="0">
                <a:solidFill>
                  <a:srgbClr val="000000"/>
                </a:solidFill>
                <a:effectLst/>
                <a:latin typeface="Arial" panose="020B0604020202020204" pitchFamily="34" charset="0"/>
              </a:rPr>
              <a:t>Développement d’une </a:t>
            </a:r>
            <a:r>
              <a:rPr lang="fr-FR" sz="1200" b="0" i="0" u="none" strike="noStrike" dirty="0" err="1">
                <a:solidFill>
                  <a:srgbClr val="000000"/>
                </a:solidFill>
                <a:effectLst/>
                <a:latin typeface="Arial" panose="020B0604020202020204" pitchFamily="34" charset="0"/>
              </a:rPr>
              <a:t>DApp</a:t>
            </a:r>
            <a:r>
              <a:rPr lang="fr-FR" sz="1200" b="0" i="0" u="none" strike="noStrike" dirty="0">
                <a:solidFill>
                  <a:srgbClr val="000000"/>
                </a:solidFill>
                <a:effectLst/>
                <a:latin typeface="Arial" panose="020B0604020202020204" pitchFamily="34" charset="0"/>
              </a:rPr>
              <a:t> basée sur plusieurs contrats intelligents</a:t>
            </a:r>
            <a:endParaRPr lang="fr-FR" sz="1200" b="0" i="0" u="none" strike="noStrike" dirty="0">
              <a:solidFill>
                <a:srgbClr val="000000"/>
              </a:solidFill>
              <a:effectLst/>
            </a:endParaRPr>
          </a:p>
          <a:p>
            <a:pPr algn="l" rtl="0">
              <a:spcBef>
                <a:spcPts val="0"/>
              </a:spcBef>
              <a:spcAft>
                <a:spcPts val="0"/>
              </a:spcAft>
            </a:pPr>
            <a:r>
              <a:rPr lang="fr-FR" sz="1200" b="0" i="0" u="none" strike="noStrike" dirty="0">
                <a:solidFill>
                  <a:srgbClr val="000000"/>
                </a:solidFill>
                <a:effectLst/>
                <a:latin typeface="Arial" panose="020B0604020202020204" pitchFamily="34" charset="0"/>
              </a:rPr>
              <a:t>Utilisation du ERC20 d’Open Zeppelin.</a:t>
            </a:r>
            <a:br>
              <a:rPr lang="fr-FR" sz="1200" b="0" i="0" u="none" strike="noStrike" dirty="0">
                <a:solidFill>
                  <a:srgbClr val="000000"/>
                </a:solidFill>
                <a:effectLst/>
                <a:latin typeface="Arial" panose="020B0604020202020204" pitchFamily="34" charset="0"/>
              </a:rPr>
            </a:br>
            <a:endParaRPr lang="fr-FR" sz="1200" b="0" i="0" u="none" strike="noStrike" dirty="0">
              <a:solidFill>
                <a:srgbClr val="000000"/>
              </a:solidFill>
              <a:effectLst/>
            </a:endParaRPr>
          </a:p>
          <a:p>
            <a:pPr algn="l" rtl="0">
              <a:spcBef>
                <a:spcPts val="0"/>
              </a:spcBef>
              <a:spcAft>
                <a:spcPts val="0"/>
              </a:spcAft>
            </a:pPr>
            <a:r>
              <a:rPr lang="fr-FR" sz="1200" b="0" i="0" u="none" strike="noStrike" dirty="0">
                <a:solidFill>
                  <a:srgbClr val="000000"/>
                </a:solidFill>
                <a:effectLst/>
                <a:latin typeface="Arial" panose="020B0604020202020204" pitchFamily="34" charset="0"/>
              </a:rPr>
              <a:t>Fonctionnalités principales envisagées : </a:t>
            </a:r>
            <a:endParaRPr lang="fr-FR" sz="1200" b="0" i="0" u="none" strike="noStrike" dirty="0">
              <a:solidFill>
                <a:srgbClr val="000000"/>
              </a:solidFill>
              <a:effectLst/>
            </a:endParaRPr>
          </a:p>
          <a:p>
            <a:pPr marL="171450" indent="-171450" algn="l" rtl="0" fontAlgn="base">
              <a:spcBef>
                <a:spcPts val="0"/>
              </a:spcBef>
              <a:spcAft>
                <a:spcPts val="0"/>
              </a:spcAft>
              <a:buFont typeface="Arial" panose="020B0604020202020204" pitchFamily="34" charset="0"/>
              <a:buChar char="•"/>
            </a:pPr>
            <a:r>
              <a:rPr lang="fr-FR" sz="1200" b="0" i="0" u="none" strike="noStrike" dirty="0">
                <a:solidFill>
                  <a:srgbClr val="000000"/>
                </a:solidFill>
                <a:effectLst/>
                <a:latin typeface="Arial" panose="020B0604020202020204" pitchFamily="34" charset="0"/>
              </a:rPr>
              <a:t>Génération et </a:t>
            </a:r>
            <a:r>
              <a:rPr lang="fr-FR" sz="1200" b="0" i="0" u="none" strike="noStrike" dirty="0" err="1">
                <a:solidFill>
                  <a:srgbClr val="000000"/>
                </a:solidFill>
                <a:effectLst/>
                <a:latin typeface="Arial" panose="020B0604020202020204" pitchFamily="34" charset="0"/>
              </a:rPr>
              <a:t>mint</a:t>
            </a:r>
            <a:r>
              <a:rPr lang="fr-FR" sz="1200" b="0" i="0" u="none" strike="noStrike" dirty="0">
                <a:solidFill>
                  <a:srgbClr val="000000"/>
                </a:solidFill>
                <a:effectLst/>
                <a:latin typeface="Arial" panose="020B0604020202020204" pitchFamily="34" charset="0"/>
              </a:rPr>
              <a:t> d’un </a:t>
            </a:r>
            <a:r>
              <a:rPr lang="fr-FR" sz="1200" b="0" i="0" u="none" strike="noStrike" dirty="0" err="1">
                <a:solidFill>
                  <a:srgbClr val="000000"/>
                </a:solidFill>
                <a:effectLst/>
                <a:latin typeface="Arial" panose="020B0604020202020204" pitchFamily="34" charset="0"/>
              </a:rPr>
              <a:t>token</a:t>
            </a:r>
            <a:r>
              <a:rPr lang="fr-FR" sz="1200" b="0" i="0" u="none" strike="noStrike" dirty="0">
                <a:solidFill>
                  <a:srgbClr val="000000"/>
                </a:solidFill>
                <a:effectLst/>
                <a:latin typeface="Arial" panose="020B0604020202020204" pitchFamily="34" charset="0"/>
              </a:rPr>
              <a:t> sous-jacent STRU pour les besoins du projet</a:t>
            </a:r>
          </a:p>
          <a:p>
            <a:pPr marL="171450" indent="-171450" algn="l" rtl="0" fontAlgn="base">
              <a:spcBef>
                <a:spcPts val="0"/>
              </a:spcBef>
              <a:spcAft>
                <a:spcPts val="0"/>
              </a:spcAft>
              <a:buFont typeface="Arial" panose="020B0604020202020204" pitchFamily="34" charset="0"/>
              <a:buChar char="•"/>
            </a:pPr>
            <a:r>
              <a:rPr lang="fr-FR" sz="1200" dirty="0">
                <a:latin typeface="Arial" panose="020B0604020202020204" pitchFamily="34" charset="0"/>
              </a:rPr>
              <a:t>Dépôt (</a:t>
            </a:r>
            <a:r>
              <a:rPr lang="fr-FR" sz="1200" dirty="0" err="1">
                <a:latin typeface="Arial" panose="020B0604020202020204" pitchFamily="34" charset="0"/>
              </a:rPr>
              <a:t>staking</a:t>
            </a:r>
            <a:r>
              <a:rPr lang="fr-FR" sz="1200" dirty="0">
                <a:latin typeface="Arial" panose="020B0604020202020204" pitchFamily="34" charset="0"/>
              </a:rPr>
              <a:t>) de ce </a:t>
            </a:r>
            <a:r>
              <a:rPr lang="fr-FR" sz="1200" dirty="0" err="1">
                <a:latin typeface="Arial" panose="020B0604020202020204" pitchFamily="34" charset="0"/>
              </a:rPr>
              <a:t>token</a:t>
            </a:r>
            <a:r>
              <a:rPr lang="fr-FR" sz="1200" dirty="0">
                <a:latin typeface="Arial" panose="020B0604020202020204" pitchFamily="34" charset="0"/>
              </a:rPr>
              <a:t> avec un rendement</a:t>
            </a:r>
          </a:p>
          <a:p>
            <a:pPr marL="171450" indent="-171450" algn="l" rtl="0" fontAlgn="base">
              <a:spcBef>
                <a:spcPts val="0"/>
              </a:spcBef>
              <a:spcAft>
                <a:spcPts val="0"/>
              </a:spcAft>
              <a:buFont typeface="Arial" panose="020B0604020202020204" pitchFamily="34" charset="0"/>
              <a:buChar char="•"/>
            </a:pPr>
            <a:r>
              <a:rPr lang="fr-FR" sz="1200" b="0" i="0" u="none" strike="noStrike" dirty="0">
                <a:solidFill>
                  <a:srgbClr val="000000"/>
                </a:solidFill>
                <a:effectLst/>
                <a:latin typeface="Arial" panose="020B0604020202020204" pitchFamily="34" charset="0"/>
              </a:rPr>
              <a:t>Dépôt du </a:t>
            </a:r>
            <a:r>
              <a:rPr lang="fr-FR" sz="1200" b="0" i="0" u="none" strike="noStrike" dirty="0" err="1">
                <a:solidFill>
                  <a:srgbClr val="000000"/>
                </a:solidFill>
                <a:effectLst/>
                <a:latin typeface="Arial" panose="020B0604020202020204" pitchFamily="34" charset="0"/>
              </a:rPr>
              <a:t>token</a:t>
            </a:r>
            <a:r>
              <a:rPr lang="fr-FR" sz="1200" b="0" i="0" u="none" strike="noStrike" dirty="0">
                <a:solidFill>
                  <a:srgbClr val="000000"/>
                </a:solidFill>
                <a:effectLst/>
                <a:latin typeface="Arial" panose="020B0604020202020204" pitchFamily="34" charset="0"/>
              </a:rPr>
              <a:t> sous-jacent dans une pool (souche). Une pool est un ensemble de </a:t>
            </a:r>
            <a:r>
              <a:rPr lang="fr-FR" sz="1200" b="0" i="0" u="none" strike="noStrike" dirty="0" err="1">
                <a:solidFill>
                  <a:srgbClr val="000000"/>
                </a:solidFill>
                <a:effectLst/>
                <a:latin typeface="Arial" panose="020B0604020202020204" pitchFamily="34" charset="0"/>
              </a:rPr>
              <a:t>tokens</a:t>
            </a:r>
            <a:r>
              <a:rPr lang="fr-FR" sz="1200" b="0" i="0" u="none" strike="noStrike" dirty="0">
                <a:solidFill>
                  <a:srgbClr val="000000"/>
                </a:solidFill>
                <a:effectLst/>
                <a:latin typeface="Arial" panose="020B0604020202020204" pitchFamily="34" charset="0"/>
              </a:rPr>
              <a:t> de rendement du même type (ici STRU) avec la même maturité.</a:t>
            </a:r>
          </a:p>
          <a:p>
            <a:pPr marL="171450" indent="-171450" algn="l" rtl="0" fontAlgn="base">
              <a:spcBef>
                <a:spcPts val="0"/>
              </a:spcBef>
              <a:spcAft>
                <a:spcPts val="0"/>
              </a:spcAft>
              <a:buFont typeface="Arial" panose="020B0604020202020204" pitchFamily="34" charset="0"/>
              <a:buChar char="•"/>
            </a:pPr>
            <a:r>
              <a:rPr lang="fr-FR" sz="1200" b="0" i="0" u="none" strike="noStrike" dirty="0">
                <a:solidFill>
                  <a:srgbClr val="000000"/>
                </a:solidFill>
                <a:effectLst/>
                <a:latin typeface="Arial" panose="020B0604020202020204" pitchFamily="34" charset="0"/>
              </a:rPr>
              <a:t>Génération de deux </a:t>
            </a:r>
            <a:r>
              <a:rPr lang="fr-FR" sz="1200" b="0" i="0" u="none" strike="noStrike" dirty="0" err="1">
                <a:solidFill>
                  <a:srgbClr val="000000"/>
                </a:solidFill>
                <a:effectLst/>
                <a:latin typeface="Arial" panose="020B0604020202020204" pitchFamily="34" charset="0"/>
              </a:rPr>
              <a:t>tokens</a:t>
            </a:r>
            <a:r>
              <a:rPr lang="fr-FR" sz="1200" dirty="0">
                <a:latin typeface="Arial" panose="020B0604020202020204" pitchFamily="34" charset="0"/>
              </a:rPr>
              <a:t> : </a:t>
            </a:r>
            <a:r>
              <a:rPr lang="fr-FR" sz="1200" b="0" i="0" u="none" strike="noStrike" dirty="0" err="1">
                <a:solidFill>
                  <a:srgbClr val="000000"/>
                </a:solidFill>
                <a:effectLst/>
                <a:latin typeface="Arial" panose="020B0604020202020204" pitchFamily="34" charset="0"/>
              </a:rPr>
              <a:t>Token</a:t>
            </a:r>
            <a:r>
              <a:rPr lang="fr-FR" sz="1200" b="0" i="0" u="none" strike="noStrike" dirty="0">
                <a:solidFill>
                  <a:srgbClr val="000000"/>
                </a:solidFill>
                <a:effectLst/>
                <a:latin typeface="Arial" panose="020B0604020202020204" pitchFamily="34" charset="0"/>
              </a:rPr>
              <a:t> principal (STRP) et </a:t>
            </a:r>
            <a:r>
              <a:rPr lang="fr-FR" sz="1200" b="0" i="0" u="none" strike="noStrike" dirty="0" err="1">
                <a:solidFill>
                  <a:srgbClr val="000000"/>
                </a:solidFill>
                <a:effectLst/>
                <a:latin typeface="Arial" panose="020B0604020202020204" pitchFamily="34" charset="0"/>
              </a:rPr>
              <a:t>token</a:t>
            </a:r>
            <a:r>
              <a:rPr lang="fr-FR" sz="1200" b="0" i="0" u="none" strike="noStrike" dirty="0">
                <a:solidFill>
                  <a:srgbClr val="000000"/>
                </a:solidFill>
                <a:effectLst/>
                <a:latin typeface="Arial" panose="020B0604020202020204" pitchFamily="34" charset="0"/>
              </a:rPr>
              <a:t> de rendement (STRY)</a:t>
            </a:r>
          </a:p>
          <a:p>
            <a:pPr marL="171450" indent="-171450" algn="l" rtl="0" fontAlgn="base">
              <a:spcBef>
                <a:spcPts val="0"/>
              </a:spcBef>
              <a:spcAft>
                <a:spcPts val="0"/>
              </a:spcAft>
              <a:buFont typeface="Arial" panose="020B0604020202020204" pitchFamily="34" charset="0"/>
              <a:buChar char="•"/>
            </a:pPr>
            <a:r>
              <a:rPr lang="fr-FR" sz="1200" b="0" i="0" u="none" strike="noStrike" dirty="0">
                <a:solidFill>
                  <a:srgbClr val="FF0000"/>
                </a:solidFill>
                <a:effectLst/>
                <a:latin typeface="Arial" panose="020B0604020202020204" pitchFamily="34" charset="0"/>
              </a:rPr>
              <a:t>Tableau de bord avec vision synthétique du portefeuille </a:t>
            </a:r>
          </a:p>
          <a:p>
            <a:pPr marL="171450" indent="-171450" algn="l" rtl="0" fontAlgn="base">
              <a:spcBef>
                <a:spcPts val="0"/>
              </a:spcBef>
              <a:spcAft>
                <a:spcPts val="0"/>
              </a:spcAft>
              <a:buFont typeface="Arial" panose="020B0604020202020204" pitchFamily="34" charset="0"/>
              <a:buChar char="•"/>
            </a:pPr>
            <a:r>
              <a:rPr lang="fr-FR" sz="1200" b="0" i="0" u="none" strike="noStrike" dirty="0">
                <a:solidFill>
                  <a:srgbClr val="000000"/>
                </a:solidFill>
                <a:effectLst/>
                <a:latin typeface="Arial" panose="020B0604020202020204" pitchFamily="34" charset="0"/>
              </a:rPr>
              <a:t>Réception des récompenses (rendement)</a:t>
            </a:r>
          </a:p>
          <a:p>
            <a:pPr marL="171450" indent="-171450" algn="l" rtl="0" fontAlgn="base">
              <a:spcBef>
                <a:spcPts val="0"/>
              </a:spcBef>
              <a:spcAft>
                <a:spcPts val="0"/>
              </a:spcAft>
              <a:buFont typeface="Arial" panose="020B0604020202020204" pitchFamily="34" charset="0"/>
              <a:buChar char="•"/>
            </a:pPr>
            <a:r>
              <a:rPr lang="fr-FR" sz="1200" b="0" i="0" u="none" strike="noStrike" dirty="0">
                <a:solidFill>
                  <a:srgbClr val="FF0000"/>
                </a:solidFill>
                <a:effectLst/>
                <a:latin typeface="Arial" panose="020B0604020202020204" pitchFamily="34" charset="0"/>
              </a:rPr>
              <a:t>Revente du </a:t>
            </a:r>
            <a:r>
              <a:rPr lang="fr-FR" sz="1200" b="0" i="0" u="none" strike="noStrike" dirty="0" err="1">
                <a:solidFill>
                  <a:srgbClr val="FF0000"/>
                </a:solidFill>
                <a:effectLst/>
                <a:latin typeface="Arial" panose="020B0604020202020204" pitchFamily="34" charset="0"/>
              </a:rPr>
              <a:t>token</a:t>
            </a:r>
            <a:r>
              <a:rPr lang="fr-FR" sz="1200" b="0" i="0" u="none" strike="noStrike" dirty="0">
                <a:solidFill>
                  <a:srgbClr val="FF0000"/>
                </a:solidFill>
                <a:effectLst/>
                <a:latin typeface="Arial" panose="020B0604020202020204" pitchFamily="34" charset="0"/>
              </a:rPr>
              <a:t> de rendement (YT)</a:t>
            </a:r>
          </a:p>
        </p:txBody>
      </p:sp>
      <p:sp>
        <p:nvSpPr>
          <p:cNvPr id="109" name="Google Shape;109;p18"/>
          <p:cNvSpPr txBox="1"/>
          <p:nvPr/>
        </p:nvSpPr>
        <p:spPr>
          <a:xfrm>
            <a:off x="514350" y="8551725"/>
            <a:ext cx="6531300" cy="1046700"/>
          </a:xfrm>
          <a:prstGeom prst="rect">
            <a:avLst/>
          </a:prstGeom>
          <a:noFill/>
          <a:ln w="9525" cap="flat" cmpd="sng">
            <a:solidFill>
              <a:srgbClr val="E06666"/>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b="1">
                <a:latin typeface="Roboto"/>
                <a:ea typeface="Roboto"/>
                <a:cs typeface="Roboto"/>
                <a:sym typeface="Roboto"/>
              </a:rPr>
              <a:t>Cette partie du rapport permet d’évaluer la compétence suivante :</a:t>
            </a:r>
            <a:endParaRPr b="1">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fr">
                <a:latin typeface="Roboto"/>
                <a:ea typeface="Roboto"/>
                <a:cs typeface="Roboto"/>
                <a:sym typeface="Roboto"/>
              </a:rPr>
              <a:t>C1. Concevoir un projet d’application impliquant une blockchain en exploitant</a:t>
            </a:r>
            <a:endParaRPr>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fr">
                <a:latin typeface="Roboto"/>
                <a:ea typeface="Roboto"/>
                <a:cs typeface="Roboto"/>
                <a:sym typeface="Roboto"/>
              </a:rPr>
              <a:t>les pratiques et outils de conception d’application afin de répondre aux enjeux du client.</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257700" y="338671"/>
            <a:ext cx="7044600" cy="82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Etat de l’art</a:t>
            </a:r>
            <a:endParaRPr/>
          </a:p>
        </p:txBody>
      </p:sp>
      <p:sp>
        <p:nvSpPr>
          <p:cNvPr id="115" name="Google Shape;115;p19"/>
          <p:cNvSpPr txBox="1">
            <a:spLocks noGrp="1"/>
          </p:cNvSpPr>
          <p:nvPr>
            <p:ph type="body" idx="1"/>
          </p:nvPr>
        </p:nvSpPr>
        <p:spPr>
          <a:xfrm>
            <a:off x="657900" y="1383875"/>
            <a:ext cx="6244200" cy="8238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fr" dirty="0"/>
              <a:t>Décrivez ici l’état de la concurrence et des recherches scientifiques quant à votre sujet d’application :</a:t>
            </a:r>
            <a:endParaRPr dirty="0"/>
          </a:p>
        </p:txBody>
      </p:sp>
      <p:sp>
        <p:nvSpPr>
          <p:cNvPr id="116" name="Google Shape;116;p19"/>
          <p:cNvSpPr txBox="1">
            <a:spLocks noGrp="1"/>
          </p:cNvSpPr>
          <p:nvPr>
            <p:ph type="sldNum" idx="12"/>
          </p:nvPr>
        </p:nvSpPr>
        <p:spPr>
          <a:xfrm>
            <a:off x="3664525" y="9930725"/>
            <a:ext cx="619800" cy="577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fr"/>
              <a:t>7</a:t>
            </a:fld>
            <a:endParaRPr/>
          </a:p>
        </p:txBody>
      </p:sp>
      <p:sp>
        <p:nvSpPr>
          <p:cNvPr id="118" name="Google Shape;118;p19"/>
          <p:cNvSpPr txBox="1"/>
          <p:nvPr/>
        </p:nvSpPr>
        <p:spPr>
          <a:xfrm>
            <a:off x="514350" y="8551725"/>
            <a:ext cx="6531300" cy="1046700"/>
          </a:xfrm>
          <a:prstGeom prst="rect">
            <a:avLst/>
          </a:prstGeom>
          <a:noFill/>
          <a:ln w="9525" cap="flat" cmpd="sng">
            <a:solidFill>
              <a:srgbClr val="E06666"/>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b="1">
                <a:latin typeface="Roboto"/>
                <a:ea typeface="Roboto"/>
                <a:cs typeface="Roboto"/>
                <a:sym typeface="Roboto"/>
              </a:rPr>
              <a:t>Cette partie du rapport permet d’évaluer la compétence suivante :</a:t>
            </a:r>
            <a:endParaRPr b="1">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fr">
                <a:latin typeface="Roboto"/>
                <a:ea typeface="Roboto"/>
                <a:cs typeface="Roboto"/>
                <a:sym typeface="Roboto"/>
              </a:rPr>
              <a:t>C1. Concevoir un projet d’application impliquant une blockchain en exploitant</a:t>
            </a:r>
            <a:endParaRPr>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fr">
                <a:latin typeface="Roboto"/>
                <a:ea typeface="Roboto"/>
                <a:cs typeface="Roboto"/>
                <a:sym typeface="Roboto"/>
              </a:rPr>
              <a:t>les pratiques et outils de conception d’application afin de répondre aux enjeux du client.</a:t>
            </a:r>
            <a:endParaRPr>
              <a:latin typeface="Roboto"/>
              <a:ea typeface="Roboto"/>
              <a:cs typeface="Roboto"/>
              <a:sym typeface="Roboto"/>
            </a:endParaRPr>
          </a:p>
        </p:txBody>
      </p:sp>
      <p:sp>
        <p:nvSpPr>
          <p:cNvPr id="3" name="ZoneTexte 2">
            <a:extLst>
              <a:ext uri="{FF2B5EF4-FFF2-40B4-BE49-F238E27FC236}">
                <a16:creationId xmlns:a16="http://schemas.microsoft.com/office/drawing/2014/main" id="{3B6A39FE-D23B-1005-7901-17704696CED7}"/>
              </a:ext>
            </a:extLst>
          </p:cNvPr>
          <p:cNvSpPr txBox="1"/>
          <p:nvPr/>
        </p:nvSpPr>
        <p:spPr>
          <a:xfrm>
            <a:off x="657575" y="1979980"/>
            <a:ext cx="6244200" cy="5632311"/>
          </a:xfrm>
          <a:prstGeom prst="rect">
            <a:avLst/>
          </a:prstGeom>
          <a:noFill/>
        </p:spPr>
        <p:txBody>
          <a:bodyPr wrap="square">
            <a:spAutoFit/>
          </a:bodyPr>
          <a:lstStyle/>
          <a:p>
            <a:pPr algn="l" rtl="0">
              <a:spcBef>
                <a:spcPts val="0"/>
              </a:spcBef>
              <a:spcAft>
                <a:spcPts val="0"/>
              </a:spcAft>
            </a:pPr>
            <a:r>
              <a:rPr lang="fr-FR" sz="1200" b="0" i="0" u="none" strike="noStrike" dirty="0">
                <a:solidFill>
                  <a:srgbClr val="FF0000"/>
                </a:solidFill>
                <a:effectLst/>
                <a:latin typeface="Arial" panose="020B0604020202020204" pitchFamily="34" charset="0"/>
              </a:rPr>
              <a:t>La finance décentralisée (</a:t>
            </a:r>
            <a:r>
              <a:rPr lang="fr-FR" sz="1200" b="0" i="0" u="none" strike="noStrike" dirty="0" err="1">
                <a:solidFill>
                  <a:srgbClr val="FF0000"/>
                </a:solidFill>
                <a:effectLst/>
                <a:latin typeface="Arial" panose="020B0604020202020204" pitchFamily="34" charset="0"/>
              </a:rPr>
              <a:t>DeFi</a:t>
            </a:r>
            <a:r>
              <a:rPr lang="fr-FR" sz="1200" b="0" i="0" u="none" strike="noStrike" dirty="0">
                <a:solidFill>
                  <a:srgbClr val="FF0000"/>
                </a:solidFill>
                <a:effectLst/>
                <a:latin typeface="Arial" panose="020B0604020202020204" pitchFamily="34" charset="0"/>
              </a:rPr>
              <a:t>) a révolutionné l'accès aux services financiers. En éliminant les intermédiaires traditionnels, la </a:t>
            </a:r>
            <a:r>
              <a:rPr lang="fr-FR" sz="1200" b="0" i="0" u="none" strike="noStrike" dirty="0" err="1">
                <a:solidFill>
                  <a:srgbClr val="FF0000"/>
                </a:solidFill>
                <a:effectLst/>
                <a:latin typeface="Arial" panose="020B0604020202020204" pitchFamily="34" charset="0"/>
              </a:rPr>
              <a:t>DeFi</a:t>
            </a:r>
            <a:r>
              <a:rPr lang="fr-FR" sz="1200" b="0" i="0" u="none" strike="noStrike" dirty="0">
                <a:solidFill>
                  <a:srgbClr val="FF0000"/>
                </a:solidFill>
                <a:effectLst/>
                <a:latin typeface="Arial" panose="020B0604020202020204" pitchFamily="34" charset="0"/>
              </a:rPr>
              <a:t> offre une transparence et une accessibilité jamais vue. Les protocoles </a:t>
            </a:r>
            <a:r>
              <a:rPr lang="fr-FR" sz="1200" b="0" i="0" u="none" strike="noStrike" dirty="0" err="1">
                <a:solidFill>
                  <a:srgbClr val="FF0000"/>
                </a:solidFill>
                <a:effectLst/>
                <a:latin typeface="Arial" panose="020B0604020202020204" pitchFamily="34" charset="0"/>
              </a:rPr>
              <a:t>DeFi</a:t>
            </a:r>
            <a:r>
              <a:rPr lang="fr-FR" sz="1200" b="0" i="0" u="none" strike="noStrike" dirty="0">
                <a:solidFill>
                  <a:srgbClr val="FF0000"/>
                </a:solidFill>
                <a:effectLst/>
                <a:latin typeface="Arial" panose="020B0604020202020204" pitchFamily="34" charset="0"/>
              </a:rPr>
              <a:t>, grâce à leur nature décentralisée et automatisée, permettent aux utilisateurs de participer activement à l’économie numérique sans intermédiaire, révolutionnant ainsi la manière dont les actifs sont échangés et gérés. Malgré les risques associés à ce marché, la </a:t>
            </a:r>
            <a:r>
              <a:rPr lang="fr-FR" sz="1200" b="0" i="0" u="none" strike="noStrike" dirty="0" err="1">
                <a:solidFill>
                  <a:srgbClr val="FF0000"/>
                </a:solidFill>
                <a:effectLst/>
                <a:latin typeface="Arial" panose="020B0604020202020204" pitchFamily="34" charset="0"/>
              </a:rPr>
              <a:t>DeFi</a:t>
            </a:r>
            <a:r>
              <a:rPr lang="fr-FR" sz="1200" b="0" i="0" u="none" strike="noStrike" dirty="0">
                <a:solidFill>
                  <a:srgbClr val="FF0000"/>
                </a:solidFill>
                <a:effectLst/>
                <a:latin typeface="Arial" panose="020B0604020202020204" pitchFamily="34" charset="0"/>
              </a:rPr>
              <a:t> continue d’attirer l’attention pour son potentiel distributif et sa capacité à redéfinir le paysage financier global.</a:t>
            </a:r>
            <a:endParaRPr lang="fr-FR" sz="1200" b="0" i="0" u="none" strike="noStrike" dirty="0">
              <a:solidFill>
                <a:srgbClr val="FF0000"/>
              </a:solidFill>
              <a:effectLst/>
            </a:endParaRPr>
          </a:p>
          <a:p>
            <a:pPr algn="l" rtl="0">
              <a:spcBef>
                <a:spcPts val="0"/>
              </a:spcBef>
              <a:spcAft>
                <a:spcPts val="0"/>
              </a:spcAft>
            </a:pPr>
            <a:r>
              <a:rPr lang="fr-FR" sz="1200" b="0" i="0" u="none" strike="noStrike" dirty="0">
                <a:solidFill>
                  <a:srgbClr val="FF0000"/>
                </a:solidFill>
                <a:effectLst/>
                <a:latin typeface="Arial" panose="020B0604020202020204" pitchFamily="34" charset="0"/>
              </a:rPr>
              <a:t>De nombreux produits et protocoles offrent des rendements attrayants. L’investisseur de long terme doit alors gérer au fur et à mesure les intérêts perçus, alors qu’il préférerait une approche “</a:t>
            </a:r>
            <a:r>
              <a:rPr lang="fr-FR" sz="1200" b="0" i="0" u="none" strike="noStrike" dirty="0" err="1">
                <a:solidFill>
                  <a:srgbClr val="FF0000"/>
                </a:solidFill>
                <a:effectLst/>
                <a:latin typeface="Arial" panose="020B0604020202020204" pitchFamily="34" charset="0"/>
              </a:rPr>
              <a:t>fire</a:t>
            </a:r>
            <a:r>
              <a:rPr lang="fr-FR" sz="1200" b="0" i="0" u="none" strike="noStrike" dirty="0">
                <a:solidFill>
                  <a:srgbClr val="FF0000"/>
                </a:solidFill>
                <a:effectLst/>
                <a:latin typeface="Arial" panose="020B0604020202020204" pitchFamily="34" charset="0"/>
              </a:rPr>
              <a:t> and </a:t>
            </a:r>
            <a:r>
              <a:rPr lang="fr-FR" sz="1200" b="0" i="0" u="none" strike="noStrike" dirty="0" err="1">
                <a:solidFill>
                  <a:srgbClr val="FF0000"/>
                </a:solidFill>
                <a:effectLst/>
                <a:latin typeface="Arial" panose="020B0604020202020204" pitchFamily="34" charset="0"/>
              </a:rPr>
              <a:t>forget</a:t>
            </a:r>
            <a:r>
              <a:rPr lang="fr-FR" sz="1200" b="0" i="0" u="none" strike="noStrike" dirty="0">
                <a:solidFill>
                  <a:srgbClr val="FF0000"/>
                </a:solidFill>
                <a:effectLst/>
                <a:latin typeface="Arial" panose="020B0604020202020204" pitchFamily="34" charset="0"/>
              </a:rPr>
              <a:t>”</a:t>
            </a:r>
            <a:endParaRPr lang="fr-FR" sz="1200" b="0" i="0" u="none" strike="noStrike" dirty="0">
              <a:solidFill>
                <a:srgbClr val="FF0000"/>
              </a:solidFill>
              <a:effectLst/>
            </a:endParaRPr>
          </a:p>
          <a:p>
            <a:br>
              <a:rPr lang="fr-FR" sz="1200" dirty="0">
                <a:solidFill>
                  <a:srgbClr val="FF0000"/>
                </a:solidFill>
              </a:rPr>
            </a:br>
            <a:br>
              <a:rPr lang="fr-FR" sz="1200" dirty="0">
                <a:solidFill>
                  <a:srgbClr val="FF0000"/>
                </a:solidFill>
              </a:rPr>
            </a:br>
            <a:r>
              <a:rPr lang="fr-FR" sz="1200" b="0" i="0" u="none" strike="noStrike" dirty="0">
                <a:solidFill>
                  <a:srgbClr val="FF0000"/>
                </a:solidFill>
                <a:effectLst/>
                <a:latin typeface="Arial" panose="020B0604020202020204" pitchFamily="34" charset="0"/>
              </a:rPr>
              <a:t>Les protocoles de blockchain, avec leur infrastructure établie et leur base d’utilisateurs, représentent une opportunité idéale pour l’intégration de notre solution de démembrement de </a:t>
            </a:r>
            <a:r>
              <a:rPr lang="fr-FR" sz="1200" b="0" i="0" u="none" strike="noStrike" dirty="0" err="1">
                <a:solidFill>
                  <a:srgbClr val="FF0000"/>
                </a:solidFill>
                <a:effectLst/>
                <a:latin typeface="Arial" panose="020B0604020202020204" pitchFamily="34" charset="0"/>
              </a:rPr>
              <a:t>tokens</a:t>
            </a:r>
            <a:r>
              <a:rPr lang="fr-FR" sz="1200" b="0" i="0" u="none" strike="noStrike" dirty="0">
                <a:solidFill>
                  <a:srgbClr val="FF0000"/>
                </a:solidFill>
                <a:effectLst/>
                <a:latin typeface="Arial" panose="020B0604020202020204" pitchFamily="34" charset="0"/>
              </a:rPr>
              <a:t>. En leur offrant la possibilité d’optimiser la gestion des rendements, nous visons à renforcer leur attractivité et leur compétitivité sur le marché.</a:t>
            </a:r>
            <a:endParaRPr lang="fr-FR" sz="1200" b="0" i="0" u="none" strike="noStrike" dirty="0">
              <a:solidFill>
                <a:srgbClr val="FF0000"/>
              </a:solidFill>
              <a:effectLst/>
            </a:endParaRPr>
          </a:p>
          <a:p>
            <a:pPr algn="l" rtl="0">
              <a:spcBef>
                <a:spcPts val="0"/>
              </a:spcBef>
              <a:spcAft>
                <a:spcPts val="0"/>
              </a:spcAft>
            </a:pPr>
            <a:br>
              <a:rPr lang="fr-FR" sz="1200" b="0" i="0" u="none" strike="noStrike" dirty="0">
                <a:solidFill>
                  <a:srgbClr val="FF0000"/>
                </a:solidFill>
                <a:effectLst/>
              </a:rPr>
            </a:br>
            <a:r>
              <a:rPr lang="fr-FR" sz="1200" b="0" i="0" u="none" strike="noStrike" dirty="0">
                <a:solidFill>
                  <a:srgbClr val="FF0000"/>
                </a:solidFill>
                <a:effectLst/>
                <a:latin typeface="Arial" panose="020B0604020202020204" pitchFamily="34" charset="0"/>
              </a:rPr>
              <a:t>Les investisseurs souhaitant s’exposer à long terme, ayant une stratégie de croissance patrimoniale. STRIP leur donnent la possibilité de réinvestir ou de capitaliser les rendements selon leur objectifs de retraite, de constitution d’un héritage, ou d’autres projets long termes.</a:t>
            </a:r>
            <a:endParaRPr lang="fr-FR" sz="1200" b="0" i="0" u="none" strike="noStrike" dirty="0">
              <a:solidFill>
                <a:srgbClr val="FF0000"/>
              </a:solidFill>
              <a:effectLst/>
            </a:endParaRPr>
          </a:p>
          <a:p>
            <a:pPr algn="l" rtl="0">
              <a:spcBef>
                <a:spcPts val="0"/>
              </a:spcBef>
              <a:spcAft>
                <a:spcPts val="0"/>
              </a:spcAft>
            </a:pPr>
            <a:r>
              <a:rPr lang="fr-FR" sz="1200" b="0" i="0" u="none" strike="noStrike" dirty="0">
                <a:solidFill>
                  <a:srgbClr val="FF0000"/>
                </a:solidFill>
                <a:effectLst/>
                <a:latin typeface="Arial" panose="020B0604020202020204" pitchFamily="34" charset="0"/>
              </a:rPr>
              <a:t>Les investisseurs souhaitant s’exposer à court terme, ayant une stratégie d'opportunisme. Ils peuvent utiliser le démembrement de </a:t>
            </a:r>
            <a:r>
              <a:rPr lang="fr-FR" sz="1200" b="0" i="0" u="none" strike="noStrike" dirty="0" err="1">
                <a:solidFill>
                  <a:srgbClr val="FF0000"/>
                </a:solidFill>
                <a:effectLst/>
                <a:latin typeface="Arial" panose="020B0604020202020204" pitchFamily="34" charset="0"/>
              </a:rPr>
              <a:t>tokens</a:t>
            </a:r>
            <a:r>
              <a:rPr lang="fr-FR" sz="1200" b="0" i="0" u="none" strike="noStrike" dirty="0">
                <a:solidFill>
                  <a:srgbClr val="FF0000"/>
                </a:solidFill>
                <a:effectLst/>
                <a:latin typeface="Arial" panose="020B0604020202020204" pitchFamily="34" charset="0"/>
              </a:rPr>
              <a:t> pour tirer parti des opportunités de marché, en achetant des droits de dividendes pour bénéficier rapidement de flux de trésoreries ou en acquérant des droits de capital dans l’espoir d’une appréciation rapide du </a:t>
            </a:r>
            <a:r>
              <a:rPr lang="fr-FR" sz="1200" b="0" i="0" u="none" strike="noStrike" dirty="0" err="1">
                <a:solidFill>
                  <a:srgbClr val="FF0000"/>
                </a:solidFill>
                <a:effectLst/>
                <a:latin typeface="Arial" panose="020B0604020202020204" pitchFamily="34" charset="0"/>
              </a:rPr>
              <a:t>token</a:t>
            </a:r>
            <a:r>
              <a:rPr lang="fr-FR" sz="1200" b="0" i="0" u="none" strike="noStrike" dirty="0">
                <a:solidFill>
                  <a:srgbClr val="FF0000"/>
                </a:solidFill>
                <a:effectLst/>
                <a:latin typeface="Arial" panose="020B0604020202020204" pitchFamily="34" charset="0"/>
              </a:rPr>
              <a:t>.  </a:t>
            </a:r>
            <a:endParaRPr lang="fr-FR" sz="1200" b="0" i="0" u="none" strike="noStrike" dirty="0">
              <a:solidFill>
                <a:srgbClr val="FF0000"/>
              </a:solidFill>
              <a:effectLst/>
            </a:endParaRPr>
          </a:p>
          <a:p>
            <a:pPr algn="l" rtl="0">
              <a:spcBef>
                <a:spcPts val="0"/>
              </a:spcBef>
              <a:spcAft>
                <a:spcPts val="0"/>
              </a:spcAft>
            </a:pPr>
            <a:r>
              <a:rPr lang="fr-FR" sz="1200" b="0" i="0" u="none" strike="noStrike" dirty="0">
                <a:solidFill>
                  <a:srgbClr val="FF0000"/>
                </a:solidFill>
                <a:effectLst/>
                <a:latin typeface="Arial" panose="020B0604020202020204" pitchFamily="34" charset="0"/>
              </a:rPr>
              <a:t>STRIP offre la flexibilité nécessaire pour s’adapter à ces stratégies dynamiques.</a:t>
            </a:r>
            <a:endParaRPr lang="fr-FR" sz="1200" b="0" i="0" u="none" strike="noStrike" dirty="0">
              <a:solidFill>
                <a:srgbClr val="FF0000"/>
              </a:solidFill>
              <a:effectLst/>
            </a:endParaRPr>
          </a:p>
          <a:p>
            <a:br>
              <a:rPr lang="fr-FR" sz="1200" dirty="0">
                <a:solidFill>
                  <a:srgbClr val="FF0000"/>
                </a:solidFill>
              </a:rPr>
            </a:br>
            <a:br>
              <a:rPr lang="fr-FR" sz="1200" dirty="0"/>
            </a:br>
            <a:endParaRPr lang="fr-FR"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257700" y="338671"/>
            <a:ext cx="7044600" cy="82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Choix technique du projet</a:t>
            </a:r>
            <a:endParaRPr/>
          </a:p>
        </p:txBody>
      </p:sp>
      <p:sp>
        <p:nvSpPr>
          <p:cNvPr id="124" name="Google Shape;124;p20"/>
          <p:cNvSpPr txBox="1">
            <a:spLocks noGrp="1"/>
          </p:cNvSpPr>
          <p:nvPr>
            <p:ph type="body" idx="1"/>
          </p:nvPr>
        </p:nvSpPr>
        <p:spPr>
          <a:xfrm>
            <a:off x="657900" y="1383875"/>
            <a:ext cx="6244200" cy="8238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fr"/>
              <a:t>Expliquez ici l’ensemble de la stack technique que vous utilisez dans votre projet :</a:t>
            </a:r>
            <a:endParaRPr/>
          </a:p>
        </p:txBody>
      </p:sp>
      <p:sp>
        <p:nvSpPr>
          <p:cNvPr id="125" name="Google Shape;125;p20"/>
          <p:cNvSpPr txBox="1">
            <a:spLocks noGrp="1"/>
          </p:cNvSpPr>
          <p:nvPr>
            <p:ph type="sldNum" idx="12"/>
          </p:nvPr>
        </p:nvSpPr>
        <p:spPr>
          <a:xfrm>
            <a:off x="3664525" y="9930725"/>
            <a:ext cx="619800" cy="577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fr"/>
              <a:t>8</a:t>
            </a:fld>
            <a:endParaRPr/>
          </a:p>
        </p:txBody>
      </p:sp>
      <p:sp>
        <p:nvSpPr>
          <p:cNvPr id="126" name="Google Shape;126;p20"/>
          <p:cNvSpPr txBox="1"/>
          <p:nvPr/>
        </p:nvSpPr>
        <p:spPr>
          <a:xfrm>
            <a:off x="586775" y="2429075"/>
            <a:ext cx="6244200" cy="64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fr" dirty="0">
                <a:solidFill>
                  <a:schemeClr val="dk1"/>
                </a:solidFill>
              </a:rPr>
              <a:t>L’application présente deux volets : </a:t>
            </a:r>
            <a:r>
              <a:rPr lang="fr" dirty="0" err="1">
                <a:solidFill>
                  <a:schemeClr val="dk1"/>
                </a:solidFill>
              </a:rPr>
              <a:t>back-end</a:t>
            </a:r>
            <a:r>
              <a:rPr lang="fr" dirty="0">
                <a:solidFill>
                  <a:schemeClr val="dk1"/>
                </a:solidFill>
              </a:rPr>
              <a:t> et </a:t>
            </a:r>
            <a:r>
              <a:rPr lang="fr" dirty="0" err="1">
                <a:solidFill>
                  <a:schemeClr val="dk1"/>
                </a:solidFill>
              </a:rPr>
              <a:t>front-end</a:t>
            </a:r>
            <a:endParaRPr lang="fr" dirty="0">
              <a:solidFill>
                <a:schemeClr val="dk1"/>
              </a:solidFill>
            </a:endParaRPr>
          </a:p>
          <a:p>
            <a:pPr marL="0" lvl="0" indent="0" algn="l" rtl="0">
              <a:spcBef>
                <a:spcPts val="0"/>
              </a:spcBef>
              <a:spcAft>
                <a:spcPts val="0"/>
              </a:spcAft>
              <a:buClr>
                <a:schemeClr val="dk1"/>
              </a:buClr>
              <a:buSzPts val="1100"/>
              <a:buFont typeface="Arial"/>
              <a:buNone/>
            </a:pPr>
            <a:endParaRPr lang="fr" dirty="0">
              <a:solidFill>
                <a:schemeClr val="dk1"/>
              </a:solidFill>
            </a:endParaRPr>
          </a:p>
          <a:p>
            <a:pPr marL="0" lvl="0" indent="0" algn="l" rtl="0">
              <a:spcBef>
                <a:spcPts val="0"/>
              </a:spcBef>
              <a:spcAft>
                <a:spcPts val="0"/>
              </a:spcAft>
              <a:buClr>
                <a:schemeClr val="dk1"/>
              </a:buClr>
              <a:buSzPts val="1100"/>
              <a:buFont typeface="Arial"/>
              <a:buNone/>
            </a:pPr>
            <a:r>
              <a:rPr lang="fr" b="1" dirty="0" err="1">
                <a:solidFill>
                  <a:schemeClr val="dk1"/>
                </a:solidFill>
              </a:rPr>
              <a:t>Back-end</a:t>
            </a:r>
            <a:endParaRPr lang="fr" b="1" dirty="0">
              <a:solidFill>
                <a:schemeClr val="dk1"/>
              </a:solidFill>
            </a:endParaRPr>
          </a:p>
          <a:p>
            <a:pPr marL="0" lvl="0" indent="0" algn="l" rtl="0">
              <a:spcBef>
                <a:spcPts val="0"/>
              </a:spcBef>
              <a:spcAft>
                <a:spcPts val="0"/>
              </a:spcAft>
              <a:buClr>
                <a:schemeClr val="dk1"/>
              </a:buClr>
              <a:buSzPts val="1100"/>
              <a:buFont typeface="Arial"/>
              <a:buNone/>
            </a:pPr>
            <a:endParaRPr lang="fr" dirty="0">
              <a:solidFill>
                <a:schemeClr val="dk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fr" dirty="0" err="1">
                <a:solidFill>
                  <a:schemeClr val="dk1"/>
                </a:solidFill>
              </a:rPr>
              <a:t>Solidity</a:t>
            </a:r>
            <a:r>
              <a:rPr lang="fr" dirty="0">
                <a:solidFill>
                  <a:schemeClr val="dk1"/>
                </a:solidFill>
              </a:rPr>
              <a:t> dans sa version 0.8.24.</a:t>
            </a:r>
            <a:br>
              <a:rPr lang="fr" dirty="0">
                <a:solidFill>
                  <a:schemeClr val="dk1"/>
                </a:solidFill>
              </a:rPr>
            </a:br>
            <a:endParaRPr lang="fr" dirty="0">
              <a:solidFill>
                <a:schemeClr val="dk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fr" dirty="0">
                <a:solidFill>
                  <a:schemeClr val="dk1"/>
                </a:solidFill>
              </a:rPr>
              <a:t>ERC20 d’Open Zeppelin: </a:t>
            </a:r>
            <a:r>
              <a:rPr lang="fr-FR" dirty="0">
                <a:solidFill>
                  <a:schemeClr val="dk1"/>
                </a:solidFill>
                <a:hlinkClick r:id="rId3"/>
              </a:rPr>
              <a:t>https://docs.openzeppelin.com/contracts/4.x/erc20</a:t>
            </a:r>
            <a:br>
              <a:rPr lang="fr" dirty="0">
                <a:solidFill>
                  <a:schemeClr val="dk1"/>
                </a:solidFill>
              </a:rPr>
            </a:br>
            <a:r>
              <a:rPr lang="fr" dirty="0">
                <a:solidFill>
                  <a:schemeClr val="dk1"/>
                </a:solidFill>
              </a:rPr>
              <a:t>3 smart contrats héritant de l’ERC20 d’Open Zeppelin ont été développés</a:t>
            </a:r>
            <a:br>
              <a:rPr lang="fr" dirty="0">
                <a:solidFill>
                  <a:schemeClr val="dk1"/>
                </a:solidFill>
              </a:rPr>
            </a:br>
            <a:endParaRPr lang="fr" dirty="0">
              <a:solidFill>
                <a:schemeClr val="dk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fr-FR" dirty="0" err="1">
                <a:solidFill>
                  <a:schemeClr val="dk1"/>
                </a:solidFill>
              </a:rPr>
              <a:t>Ownable</a:t>
            </a:r>
            <a:r>
              <a:rPr lang="fr-FR" dirty="0">
                <a:solidFill>
                  <a:schemeClr val="dk1"/>
                </a:solidFill>
              </a:rPr>
              <a:t> d’Open Zeppelin </a:t>
            </a:r>
            <a:r>
              <a:rPr lang="fr-FR" dirty="0">
                <a:solidFill>
                  <a:schemeClr val="dk1"/>
                </a:solidFill>
                <a:hlinkClick r:id="rId4"/>
              </a:rPr>
              <a:t>https://docs.openzeppelin.com/contracts/2.x/access-control</a:t>
            </a:r>
            <a:br>
              <a:rPr lang="fr" dirty="0">
                <a:solidFill>
                  <a:schemeClr val="dk1"/>
                </a:solidFill>
              </a:rPr>
            </a:br>
            <a:r>
              <a:rPr lang="fr" dirty="0">
                <a:solidFill>
                  <a:schemeClr val="dk1"/>
                </a:solidFill>
              </a:rPr>
              <a:t>La bibliothèque </a:t>
            </a:r>
            <a:r>
              <a:rPr lang="fr" dirty="0" err="1">
                <a:solidFill>
                  <a:schemeClr val="dk1"/>
                </a:solidFill>
              </a:rPr>
              <a:t>Ownable</a:t>
            </a:r>
            <a:r>
              <a:rPr lang="fr" dirty="0">
                <a:solidFill>
                  <a:schemeClr val="dk1"/>
                </a:solidFill>
              </a:rPr>
              <a:t> d’Open zeppelin a également été utilisée pour permettre la gestion des droits en fonction du type d’utilisateur.</a:t>
            </a:r>
            <a:br>
              <a:rPr lang="fr" dirty="0">
                <a:solidFill>
                  <a:schemeClr val="dk1"/>
                </a:solidFill>
              </a:rPr>
            </a:br>
            <a:endParaRPr lang="fr" dirty="0">
              <a:solidFill>
                <a:schemeClr val="dk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fr" dirty="0" err="1">
                <a:solidFill>
                  <a:schemeClr val="dk1"/>
                </a:solidFill>
              </a:rPr>
              <a:t>Hardhat</a:t>
            </a:r>
            <a:r>
              <a:rPr lang="fr" dirty="0">
                <a:solidFill>
                  <a:schemeClr val="dk1"/>
                </a:solidFill>
              </a:rPr>
              <a:t> </a:t>
            </a:r>
            <a:br>
              <a:rPr lang="fr" dirty="0">
                <a:solidFill>
                  <a:schemeClr val="dk1"/>
                </a:solidFill>
              </a:rPr>
            </a:br>
            <a:r>
              <a:rPr lang="fr-FR" dirty="0">
                <a:solidFill>
                  <a:schemeClr val="dk1"/>
                </a:solidFill>
                <a:hlinkClick r:id="rId5"/>
              </a:rPr>
              <a:t>https://hardhat.org</a:t>
            </a:r>
            <a:br>
              <a:rPr lang="fr" dirty="0">
                <a:solidFill>
                  <a:schemeClr val="dk1"/>
                </a:solidFill>
              </a:rPr>
            </a:br>
            <a:r>
              <a:rPr lang="fr" dirty="0">
                <a:solidFill>
                  <a:schemeClr val="dk1"/>
                </a:solidFill>
              </a:rPr>
              <a:t>L’environnement </a:t>
            </a:r>
            <a:r>
              <a:rPr lang="fr" dirty="0" err="1">
                <a:solidFill>
                  <a:schemeClr val="dk1"/>
                </a:solidFill>
              </a:rPr>
              <a:t>Hardhat</a:t>
            </a:r>
            <a:r>
              <a:rPr lang="fr" dirty="0">
                <a:solidFill>
                  <a:schemeClr val="dk1"/>
                </a:solidFill>
              </a:rPr>
              <a:t> a été utilisé pour permettre le déploiement et les tests des contrats sur une blockchain locale</a:t>
            </a:r>
            <a:br>
              <a:rPr lang="fr" dirty="0">
                <a:solidFill>
                  <a:schemeClr val="dk1"/>
                </a:solidFill>
              </a:rPr>
            </a:br>
            <a:endParaRPr lang="fr" dirty="0">
              <a:solidFill>
                <a:schemeClr val="dk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fr" dirty="0" err="1">
                <a:solidFill>
                  <a:schemeClr val="dk1"/>
                </a:solidFill>
              </a:rPr>
              <a:t>Sépolia</a:t>
            </a:r>
            <a:r>
              <a:rPr lang="fr" dirty="0">
                <a:solidFill>
                  <a:schemeClr val="dk1"/>
                </a:solidFill>
              </a:rPr>
              <a:t> et </a:t>
            </a:r>
            <a:r>
              <a:rPr lang="fr" dirty="0" err="1">
                <a:solidFill>
                  <a:schemeClr val="dk1"/>
                </a:solidFill>
              </a:rPr>
              <a:t>Etherscan</a:t>
            </a:r>
            <a:br>
              <a:rPr lang="fr" dirty="0">
                <a:solidFill>
                  <a:schemeClr val="dk1"/>
                </a:solidFill>
              </a:rPr>
            </a:br>
            <a:r>
              <a:rPr lang="fr-FR" dirty="0">
                <a:solidFill>
                  <a:schemeClr val="dk1"/>
                </a:solidFill>
                <a:hlinkClick r:id="rId6"/>
              </a:rPr>
              <a:t>https://sepolia.etherscan.io</a:t>
            </a:r>
            <a:r>
              <a:rPr lang="fr-FR" dirty="0">
                <a:solidFill>
                  <a:schemeClr val="dk1"/>
                </a:solidFill>
              </a:rPr>
              <a:t> </a:t>
            </a:r>
            <a:br>
              <a:rPr lang="fr-FR" dirty="0">
                <a:solidFill>
                  <a:schemeClr val="dk1"/>
                </a:solidFill>
              </a:rPr>
            </a:br>
            <a:r>
              <a:rPr lang="fr" dirty="0">
                <a:solidFill>
                  <a:schemeClr val="dk1"/>
                </a:solidFill>
              </a:rPr>
              <a:t>Le </a:t>
            </a:r>
            <a:r>
              <a:rPr lang="fr" dirty="0" err="1">
                <a:solidFill>
                  <a:schemeClr val="dk1"/>
                </a:solidFill>
              </a:rPr>
              <a:t>testnet</a:t>
            </a:r>
            <a:r>
              <a:rPr lang="fr" dirty="0">
                <a:solidFill>
                  <a:schemeClr val="dk1"/>
                </a:solidFill>
              </a:rPr>
              <a:t> de </a:t>
            </a:r>
            <a:r>
              <a:rPr lang="fr" dirty="0" err="1">
                <a:solidFill>
                  <a:schemeClr val="dk1"/>
                </a:solidFill>
              </a:rPr>
              <a:t>Sépolia</a:t>
            </a:r>
            <a:r>
              <a:rPr lang="fr" dirty="0">
                <a:solidFill>
                  <a:schemeClr val="dk1"/>
                </a:solidFill>
              </a:rPr>
              <a:t> a été utilisé pour le déploiement du contrat sur un </a:t>
            </a:r>
            <a:r>
              <a:rPr lang="fr" dirty="0" err="1">
                <a:solidFill>
                  <a:schemeClr val="dk1"/>
                </a:solidFill>
              </a:rPr>
              <a:t>testnet</a:t>
            </a:r>
            <a:r>
              <a:rPr lang="fr" dirty="0">
                <a:solidFill>
                  <a:schemeClr val="dk1"/>
                </a:solidFill>
              </a:rPr>
              <a:t> externe à l’adresse </a:t>
            </a:r>
            <a:r>
              <a:rPr lang="fr" dirty="0" err="1">
                <a:solidFill>
                  <a:srgbClr val="FF0000"/>
                </a:solidFill>
              </a:rPr>
              <a:t>etherscan</a:t>
            </a:r>
            <a:r>
              <a:rPr lang="fr" dirty="0">
                <a:solidFill>
                  <a:srgbClr val="FF0000"/>
                </a:solidFill>
              </a:rPr>
              <a:t> suivante </a:t>
            </a:r>
            <a:r>
              <a:rPr lang="fr" dirty="0">
                <a:solidFill>
                  <a:schemeClr val="dk1"/>
                </a:solidFill>
              </a:rPr>
              <a:t>: </a:t>
            </a:r>
          </a:p>
          <a:p>
            <a:pPr marL="285750" lvl="0" indent="-285750" algn="l" rtl="0">
              <a:spcBef>
                <a:spcPts val="0"/>
              </a:spcBef>
              <a:spcAft>
                <a:spcPts val="0"/>
              </a:spcAft>
              <a:buClr>
                <a:schemeClr val="dk1"/>
              </a:buClr>
              <a:buSzPts val="1100"/>
              <a:buFont typeface="Arial" panose="020B0604020202020204" pitchFamily="34" charset="0"/>
              <a:buChar char="•"/>
            </a:pPr>
            <a:endParaRPr lang="fr" dirty="0">
              <a:solidFill>
                <a:schemeClr val="dk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fr-FR" dirty="0" err="1">
                <a:solidFill>
                  <a:schemeClr val="dk1"/>
                </a:solidFill>
              </a:rPr>
              <a:t>Hardhat</a:t>
            </a:r>
            <a:r>
              <a:rPr lang="fr-FR" dirty="0">
                <a:solidFill>
                  <a:schemeClr val="dk1"/>
                </a:solidFill>
              </a:rPr>
              <a:t> </a:t>
            </a:r>
            <a:r>
              <a:rPr lang="fr-FR" dirty="0" err="1">
                <a:solidFill>
                  <a:schemeClr val="dk1"/>
                </a:solidFill>
              </a:rPr>
              <a:t>Docgen</a:t>
            </a:r>
            <a:r>
              <a:rPr lang="fr-FR" dirty="0">
                <a:solidFill>
                  <a:schemeClr val="dk1"/>
                </a:solidFill>
              </a:rPr>
              <a:t> : </a:t>
            </a:r>
            <a:r>
              <a:rPr lang="fr-FR" dirty="0">
                <a:solidFill>
                  <a:schemeClr val="dk1"/>
                </a:solidFill>
                <a:hlinkClick r:id="rId7"/>
              </a:rPr>
              <a:t>https://www.npmjs.com/package/hardhat-docgen</a:t>
            </a:r>
            <a:r>
              <a:rPr lang="fr-FR" dirty="0">
                <a:solidFill>
                  <a:schemeClr val="dk1"/>
                </a:solidFill>
              </a:rPr>
              <a:t> </a:t>
            </a:r>
            <a:br>
              <a:rPr lang="fr-FR" dirty="0">
                <a:solidFill>
                  <a:schemeClr val="dk1"/>
                </a:solidFill>
              </a:rPr>
            </a:br>
            <a:r>
              <a:rPr lang="fr-FR" dirty="0">
                <a:solidFill>
                  <a:schemeClr val="dk1"/>
                </a:solidFill>
              </a:rPr>
              <a:t>Utilisé pour la génération de la documentation à partir des </a:t>
            </a:r>
            <a:r>
              <a:rPr lang="fr-FR" dirty="0" err="1">
                <a:solidFill>
                  <a:schemeClr val="dk1"/>
                </a:solidFill>
              </a:rPr>
              <a:t>NatSpec</a:t>
            </a:r>
            <a:endParaRPr lang="fr-FR" dirty="0">
              <a:solidFill>
                <a:schemeClr val="dk1"/>
              </a:solidFill>
            </a:endParaRPr>
          </a:p>
          <a:p>
            <a:pPr marL="285750" lvl="0" indent="-285750" algn="l" rtl="0">
              <a:spcBef>
                <a:spcPts val="0"/>
              </a:spcBef>
              <a:spcAft>
                <a:spcPts val="0"/>
              </a:spcAft>
              <a:buClr>
                <a:schemeClr val="dk1"/>
              </a:buClr>
              <a:buSzPts val="1100"/>
              <a:buFont typeface="Arial" panose="020B0604020202020204" pitchFamily="34" charset="0"/>
              <a:buChar char="•"/>
            </a:pPr>
            <a:endParaRPr lang="fr-FR" dirty="0">
              <a:solidFill>
                <a:schemeClr val="dk1"/>
              </a:solidFill>
            </a:endParaRPr>
          </a:p>
          <a:p>
            <a:pPr marL="285750" lvl="0" indent="-285750" algn="l" rtl="0">
              <a:spcBef>
                <a:spcPts val="0"/>
              </a:spcBef>
              <a:spcAft>
                <a:spcPts val="0"/>
              </a:spcAft>
              <a:buClr>
                <a:schemeClr val="dk1"/>
              </a:buClr>
              <a:buSzPts val="1100"/>
              <a:buFont typeface="Arial" panose="020B0604020202020204" pitchFamily="34" charset="0"/>
              <a:buChar char="•"/>
            </a:pPr>
            <a:endParaRPr lang="fr-FR" dirty="0"/>
          </a:p>
        </p:txBody>
      </p:sp>
      <p:sp>
        <p:nvSpPr>
          <p:cNvPr id="127" name="Google Shape;127;p20"/>
          <p:cNvSpPr txBox="1"/>
          <p:nvPr/>
        </p:nvSpPr>
        <p:spPr>
          <a:xfrm>
            <a:off x="514350" y="8551725"/>
            <a:ext cx="6531300" cy="831300"/>
          </a:xfrm>
          <a:prstGeom prst="rect">
            <a:avLst/>
          </a:prstGeom>
          <a:noFill/>
          <a:ln w="9525" cap="flat" cmpd="sng">
            <a:solidFill>
              <a:srgbClr val="E06666"/>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b="1">
                <a:latin typeface="Roboto"/>
                <a:ea typeface="Roboto"/>
                <a:cs typeface="Roboto"/>
                <a:sym typeface="Roboto"/>
              </a:rPr>
              <a:t>Cette partie du rapport permet d’évaluer la compétence suivante :</a:t>
            </a:r>
            <a:endParaRPr b="1">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fr">
                <a:latin typeface="Roboto"/>
                <a:ea typeface="Roboto"/>
                <a:cs typeface="Roboto"/>
                <a:sym typeface="Roboto"/>
              </a:rPr>
              <a:t>C4. Concevoir un smart contract pour une blockchain respectant les spécificités des transactions en vue d’optimiser son développement.</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257700" y="338671"/>
            <a:ext cx="7044600" cy="82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Choix technique du projet</a:t>
            </a:r>
            <a:endParaRPr/>
          </a:p>
        </p:txBody>
      </p:sp>
      <p:sp>
        <p:nvSpPr>
          <p:cNvPr id="124" name="Google Shape;124;p20"/>
          <p:cNvSpPr txBox="1">
            <a:spLocks noGrp="1"/>
          </p:cNvSpPr>
          <p:nvPr>
            <p:ph type="body" idx="1"/>
          </p:nvPr>
        </p:nvSpPr>
        <p:spPr>
          <a:xfrm>
            <a:off x="657900" y="1383875"/>
            <a:ext cx="6244200" cy="8238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fr"/>
              <a:t>Expliquez ici l’ensemble de la stack technique que vous utilisez dans votre projet :</a:t>
            </a:r>
            <a:endParaRPr/>
          </a:p>
        </p:txBody>
      </p:sp>
      <p:sp>
        <p:nvSpPr>
          <p:cNvPr id="125" name="Google Shape;125;p20"/>
          <p:cNvSpPr txBox="1">
            <a:spLocks noGrp="1"/>
          </p:cNvSpPr>
          <p:nvPr>
            <p:ph type="sldNum" idx="12"/>
          </p:nvPr>
        </p:nvSpPr>
        <p:spPr>
          <a:xfrm>
            <a:off x="3664525" y="9930725"/>
            <a:ext cx="619800" cy="577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fr"/>
              <a:t>9</a:t>
            </a:fld>
            <a:endParaRPr/>
          </a:p>
        </p:txBody>
      </p:sp>
      <p:sp>
        <p:nvSpPr>
          <p:cNvPr id="126" name="Google Shape;126;p20"/>
          <p:cNvSpPr txBox="1"/>
          <p:nvPr/>
        </p:nvSpPr>
        <p:spPr>
          <a:xfrm>
            <a:off x="586775" y="2429075"/>
            <a:ext cx="6244200" cy="535528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fr" b="1" dirty="0" err="1">
                <a:solidFill>
                  <a:schemeClr val="dk1"/>
                </a:solidFill>
              </a:rPr>
              <a:t>Front-end</a:t>
            </a:r>
            <a:endParaRPr lang="fr" b="1" dirty="0">
              <a:solidFill>
                <a:schemeClr val="dk1"/>
              </a:solidFill>
            </a:endParaRPr>
          </a:p>
          <a:p>
            <a:pPr marL="0" lvl="0" indent="0" algn="l" rtl="0">
              <a:spcBef>
                <a:spcPts val="0"/>
              </a:spcBef>
              <a:spcAft>
                <a:spcPts val="0"/>
              </a:spcAft>
              <a:buClr>
                <a:schemeClr val="dk1"/>
              </a:buClr>
              <a:buSzPts val="1100"/>
              <a:buFont typeface="Arial"/>
              <a:buNone/>
            </a:pPr>
            <a:endParaRPr lang="fr" dirty="0">
              <a:solidFill>
                <a:schemeClr val="dk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fr" dirty="0" err="1">
                <a:solidFill>
                  <a:schemeClr val="dk1"/>
                </a:solidFill>
              </a:rPr>
              <a:t>nextJS</a:t>
            </a:r>
            <a:br>
              <a:rPr lang="fr" dirty="0">
                <a:solidFill>
                  <a:schemeClr val="dk1"/>
                </a:solidFill>
              </a:rPr>
            </a:br>
            <a:r>
              <a:rPr lang="fr-FR" dirty="0">
                <a:solidFill>
                  <a:schemeClr val="dk1"/>
                </a:solidFill>
                <a:hlinkClick r:id="rId3"/>
              </a:rPr>
              <a:t>https://nextjs.org</a:t>
            </a:r>
            <a:r>
              <a:rPr lang="fr-FR" dirty="0">
                <a:solidFill>
                  <a:schemeClr val="dk1"/>
                </a:solidFill>
              </a:rPr>
              <a:t> </a:t>
            </a:r>
            <a:br>
              <a:rPr lang="fr-FR" dirty="0">
                <a:solidFill>
                  <a:schemeClr val="dk1"/>
                </a:solidFill>
              </a:rPr>
            </a:br>
            <a:r>
              <a:rPr lang="fr-FR" dirty="0">
                <a:solidFill>
                  <a:schemeClr val="dk1"/>
                </a:solidFill>
              </a:rPr>
              <a:t>Pour la structure globale du </a:t>
            </a:r>
            <a:r>
              <a:rPr lang="fr-FR" dirty="0" err="1">
                <a:solidFill>
                  <a:schemeClr val="dk1"/>
                </a:solidFill>
              </a:rPr>
              <a:t>front-end</a:t>
            </a:r>
            <a:r>
              <a:rPr lang="fr-FR" dirty="0">
                <a:solidFill>
                  <a:schemeClr val="dk1"/>
                </a:solidFill>
              </a:rPr>
              <a:t> en </a:t>
            </a:r>
            <a:r>
              <a:rPr lang="fr-FR" dirty="0" err="1">
                <a:solidFill>
                  <a:schemeClr val="dk1"/>
                </a:solidFill>
              </a:rPr>
              <a:t>Réact</a:t>
            </a:r>
            <a:br>
              <a:rPr lang="fr-FR" dirty="0">
                <a:solidFill>
                  <a:schemeClr val="dk1"/>
                </a:solidFill>
              </a:rPr>
            </a:br>
            <a:endParaRPr lang="fr" dirty="0">
              <a:solidFill>
                <a:schemeClr val="dk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fr" dirty="0" err="1">
                <a:solidFill>
                  <a:schemeClr val="dk1"/>
                </a:solidFill>
              </a:rPr>
              <a:t>Rainbowkit</a:t>
            </a:r>
            <a:br>
              <a:rPr lang="fr" dirty="0">
                <a:solidFill>
                  <a:schemeClr val="dk1"/>
                </a:solidFill>
              </a:rPr>
            </a:br>
            <a:r>
              <a:rPr lang="fr-FR" dirty="0">
                <a:solidFill>
                  <a:schemeClr val="dk1"/>
                </a:solidFill>
                <a:hlinkClick r:id="rId4"/>
              </a:rPr>
              <a:t>https://www.rainbowkit.com/fr</a:t>
            </a:r>
            <a:r>
              <a:rPr lang="fr-FR" dirty="0">
                <a:solidFill>
                  <a:schemeClr val="dk1"/>
                </a:solidFill>
              </a:rPr>
              <a:t> </a:t>
            </a:r>
            <a:br>
              <a:rPr lang="fr-FR" dirty="0">
                <a:solidFill>
                  <a:schemeClr val="dk1"/>
                </a:solidFill>
              </a:rPr>
            </a:br>
            <a:r>
              <a:rPr lang="fr" dirty="0">
                <a:solidFill>
                  <a:schemeClr val="dk1"/>
                </a:solidFill>
              </a:rPr>
              <a:t>Pour assurer la connexion au </a:t>
            </a:r>
            <a:r>
              <a:rPr lang="fr" dirty="0" err="1">
                <a:solidFill>
                  <a:schemeClr val="dk1"/>
                </a:solidFill>
              </a:rPr>
              <a:t>wallet</a:t>
            </a:r>
            <a:r>
              <a:rPr lang="fr" dirty="0">
                <a:solidFill>
                  <a:schemeClr val="dk1"/>
                </a:solidFill>
              </a:rPr>
              <a:t> </a:t>
            </a:r>
            <a:r>
              <a:rPr lang="fr" dirty="0" err="1">
                <a:solidFill>
                  <a:schemeClr val="dk1"/>
                </a:solidFill>
              </a:rPr>
              <a:t>Metamask</a:t>
            </a:r>
            <a:br>
              <a:rPr lang="fr" dirty="0">
                <a:solidFill>
                  <a:schemeClr val="dk1"/>
                </a:solidFill>
              </a:rPr>
            </a:br>
            <a:endParaRPr lang="fr" dirty="0">
              <a:solidFill>
                <a:schemeClr val="dk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fr" dirty="0" err="1">
                <a:solidFill>
                  <a:schemeClr val="dk1"/>
                </a:solidFill>
              </a:rPr>
              <a:t>Wagmi</a:t>
            </a:r>
            <a:br>
              <a:rPr lang="fr" dirty="0">
                <a:solidFill>
                  <a:schemeClr val="dk1"/>
                </a:solidFill>
              </a:rPr>
            </a:br>
            <a:r>
              <a:rPr lang="fr-FR" dirty="0">
                <a:solidFill>
                  <a:schemeClr val="dk1"/>
                </a:solidFill>
                <a:hlinkClick r:id="rId5"/>
              </a:rPr>
              <a:t>https://wagmi.sh</a:t>
            </a:r>
            <a:r>
              <a:rPr lang="fr-FR" dirty="0">
                <a:solidFill>
                  <a:schemeClr val="dk1"/>
                </a:solidFill>
              </a:rPr>
              <a:t> </a:t>
            </a:r>
            <a:br>
              <a:rPr lang="fr-FR" dirty="0">
                <a:solidFill>
                  <a:schemeClr val="dk1"/>
                </a:solidFill>
              </a:rPr>
            </a:br>
            <a:r>
              <a:rPr lang="fr-FR" dirty="0">
                <a:solidFill>
                  <a:schemeClr val="dk1"/>
                </a:solidFill>
              </a:rPr>
              <a:t>Pour la lecture/écriture dans les smart </a:t>
            </a:r>
            <a:r>
              <a:rPr lang="fr-FR" dirty="0" err="1">
                <a:solidFill>
                  <a:schemeClr val="dk1"/>
                </a:solidFill>
              </a:rPr>
              <a:t>contracts</a:t>
            </a:r>
            <a:r>
              <a:rPr lang="fr-FR" dirty="0">
                <a:solidFill>
                  <a:schemeClr val="dk1"/>
                </a:solidFill>
              </a:rPr>
              <a:t> et l’utilisation du </a:t>
            </a:r>
            <a:r>
              <a:rPr lang="fr-FR" dirty="0" err="1">
                <a:solidFill>
                  <a:schemeClr val="dk1"/>
                </a:solidFill>
              </a:rPr>
              <a:t>WalletConnect</a:t>
            </a:r>
            <a:r>
              <a:rPr lang="fr-FR" dirty="0">
                <a:solidFill>
                  <a:schemeClr val="dk1"/>
                </a:solidFill>
              </a:rPr>
              <a:t> </a:t>
            </a:r>
            <a:r>
              <a:rPr lang="fr-FR" dirty="0">
                <a:solidFill>
                  <a:schemeClr val="dk1"/>
                </a:solidFill>
                <a:hlinkClick r:id="rId6"/>
              </a:rPr>
              <a:t>https://walletconnect.com</a:t>
            </a:r>
            <a:r>
              <a:rPr lang="fr-FR" dirty="0">
                <a:solidFill>
                  <a:schemeClr val="dk1"/>
                </a:solidFill>
              </a:rPr>
              <a:t> </a:t>
            </a:r>
            <a:br>
              <a:rPr lang="fr-FR" dirty="0">
                <a:solidFill>
                  <a:schemeClr val="dk1"/>
                </a:solidFill>
              </a:rPr>
            </a:br>
            <a:endParaRPr lang="fr" dirty="0">
              <a:solidFill>
                <a:schemeClr val="dk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fr" dirty="0" err="1">
                <a:solidFill>
                  <a:schemeClr val="dk1"/>
                </a:solidFill>
              </a:rPr>
              <a:t>Viem</a:t>
            </a:r>
            <a:r>
              <a:rPr lang="fr" dirty="0">
                <a:solidFill>
                  <a:schemeClr val="dk1"/>
                </a:solidFill>
              </a:rPr>
              <a:t> </a:t>
            </a:r>
            <a:br>
              <a:rPr lang="fr" dirty="0">
                <a:solidFill>
                  <a:schemeClr val="dk1"/>
                </a:solidFill>
              </a:rPr>
            </a:br>
            <a:r>
              <a:rPr lang="fr-FR" dirty="0">
                <a:solidFill>
                  <a:schemeClr val="dk1"/>
                </a:solidFill>
                <a:hlinkClick r:id="rId7"/>
              </a:rPr>
              <a:t>https://viem.sh</a:t>
            </a:r>
            <a:r>
              <a:rPr lang="fr-FR" dirty="0">
                <a:solidFill>
                  <a:schemeClr val="dk1"/>
                </a:solidFill>
              </a:rPr>
              <a:t> </a:t>
            </a:r>
            <a:br>
              <a:rPr lang="fr-FR" dirty="0">
                <a:solidFill>
                  <a:schemeClr val="dk1"/>
                </a:solidFill>
              </a:rPr>
            </a:br>
            <a:r>
              <a:rPr lang="fr-FR" dirty="0">
                <a:solidFill>
                  <a:schemeClr val="dk1"/>
                </a:solidFill>
              </a:rPr>
              <a:t>Pour la récupération de l’adresse connectée à la </a:t>
            </a:r>
            <a:r>
              <a:rPr lang="fr-FR" dirty="0" err="1">
                <a:solidFill>
                  <a:schemeClr val="dk1"/>
                </a:solidFill>
              </a:rPr>
              <a:t>DApp</a:t>
            </a:r>
            <a:endParaRPr lang="fr" dirty="0">
              <a:solidFill>
                <a:schemeClr val="dk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fr" dirty="0">
                <a:solidFill>
                  <a:schemeClr val="dk1"/>
                </a:solidFill>
              </a:rPr>
              <a:t>Chakra UI</a:t>
            </a:r>
            <a:br>
              <a:rPr lang="fr" dirty="0">
                <a:solidFill>
                  <a:schemeClr val="dk1"/>
                </a:solidFill>
              </a:rPr>
            </a:br>
            <a:r>
              <a:rPr lang="fr-FR" dirty="0">
                <a:solidFill>
                  <a:schemeClr val="dk1"/>
                </a:solidFill>
                <a:hlinkClick r:id="rId8"/>
              </a:rPr>
              <a:t>https://chakra-ui.com</a:t>
            </a:r>
            <a:br>
              <a:rPr lang="fr-FR" dirty="0">
                <a:solidFill>
                  <a:schemeClr val="dk1"/>
                </a:solidFill>
              </a:rPr>
            </a:br>
            <a:r>
              <a:rPr lang="fr-FR" dirty="0">
                <a:solidFill>
                  <a:schemeClr val="dk1"/>
                </a:solidFill>
              </a:rPr>
              <a:t>Pour l’utilisation de composants graphiques prédéfinis</a:t>
            </a:r>
            <a:endParaRPr lang="fr" dirty="0">
              <a:solidFill>
                <a:schemeClr val="dk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fr" dirty="0" err="1">
                <a:solidFill>
                  <a:schemeClr val="dk1"/>
                </a:solidFill>
              </a:rPr>
              <a:t>React</a:t>
            </a:r>
            <a:r>
              <a:rPr lang="fr" dirty="0">
                <a:solidFill>
                  <a:schemeClr val="dk1"/>
                </a:solidFill>
              </a:rPr>
              <a:t> </a:t>
            </a:r>
            <a:r>
              <a:rPr lang="fr" dirty="0" err="1">
                <a:solidFill>
                  <a:schemeClr val="dk1"/>
                </a:solidFill>
              </a:rPr>
              <a:t>icons</a:t>
            </a:r>
            <a:br>
              <a:rPr lang="fr" dirty="0">
                <a:solidFill>
                  <a:schemeClr val="dk1"/>
                </a:solidFill>
              </a:rPr>
            </a:br>
            <a:r>
              <a:rPr lang="fr-FR" dirty="0">
                <a:solidFill>
                  <a:schemeClr val="dk1"/>
                </a:solidFill>
                <a:hlinkClick r:id="rId9"/>
              </a:rPr>
              <a:t>https://react-icons.github.io/react-icons</a:t>
            </a:r>
            <a:r>
              <a:rPr lang="fr-FR" dirty="0">
                <a:solidFill>
                  <a:schemeClr val="dk1"/>
                </a:solidFill>
              </a:rPr>
              <a:t> </a:t>
            </a:r>
            <a:br>
              <a:rPr lang="fr-FR" dirty="0">
                <a:solidFill>
                  <a:schemeClr val="dk1"/>
                </a:solidFill>
              </a:rPr>
            </a:br>
            <a:r>
              <a:rPr lang="fr-FR" dirty="0">
                <a:solidFill>
                  <a:schemeClr val="dk1"/>
                </a:solidFill>
              </a:rPr>
              <a:t>Pour ajouter quelques icônes sur les boutons d’action</a:t>
            </a:r>
            <a:endParaRPr lang="fr" dirty="0">
              <a:solidFill>
                <a:schemeClr val="dk1"/>
              </a:solidFill>
            </a:endParaRPr>
          </a:p>
        </p:txBody>
      </p:sp>
      <p:sp>
        <p:nvSpPr>
          <p:cNvPr id="127" name="Google Shape;127;p20"/>
          <p:cNvSpPr txBox="1"/>
          <p:nvPr/>
        </p:nvSpPr>
        <p:spPr>
          <a:xfrm>
            <a:off x="514350" y="8551725"/>
            <a:ext cx="6531300" cy="831300"/>
          </a:xfrm>
          <a:prstGeom prst="rect">
            <a:avLst/>
          </a:prstGeom>
          <a:noFill/>
          <a:ln w="9525" cap="flat" cmpd="sng">
            <a:solidFill>
              <a:srgbClr val="E06666"/>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b="1">
                <a:latin typeface="Roboto"/>
                <a:ea typeface="Roboto"/>
                <a:cs typeface="Roboto"/>
                <a:sym typeface="Roboto"/>
              </a:rPr>
              <a:t>Cette partie du rapport permet d’évaluer la compétence suivante :</a:t>
            </a:r>
            <a:endParaRPr b="1">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fr">
                <a:latin typeface="Roboto"/>
                <a:ea typeface="Roboto"/>
                <a:cs typeface="Roboto"/>
                <a:sym typeface="Roboto"/>
              </a:rPr>
              <a:t>C4. Concevoir un smart contract pour une blockchain respectant les spécificités des transactions en vue d’optimiser son développement.</a:t>
            </a:r>
            <a:endParaRPr>
              <a:latin typeface="Roboto"/>
              <a:ea typeface="Roboto"/>
              <a:cs typeface="Roboto"/>
              <a:sym typeface="Roboto"/>
            </a:endParaRPr>
          </a:p>
        </p:txBody>
      </p:sp>
    </p:spTree>
    <p:extLst>
      <p:ext uri="{BB962C8B-B14F-4D97-AF65-F5344CB8AC3E}">
        <p14:creationId xmlns:p14="http://schemas.microsoft.com/office/powerpoint/2010/main" val="24521209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2490</Words>
  <Application>Microsoft Macintosh PowerPoint</Application>
  <PresentationFormat>Personnalisé</PresentationFormat>
  <Paragraphs>240</Paragraphs>
  <Slides>19</Slides>
  <Notes>19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Roboto</vt:lpstr>
      <vt:lpstr>Arial</vt:lpstr>
      <vt:lpstr>Roboto Medium</vt:lpstr>
      <vt:lpstr>Simple Light</vt:lpstr>
      <vt:lpstr>Présentation PowerPoint</vt:lpstr>
      <vt:lpstr>Avant de commencer…</vt:lpstr>
      <vt:lpstr>Introduction</vt:lpstr>
      <vt:lpstr>Compréhension besoin client</vt:lpstr>
      <vt:lpstr>Compréhension besoin client</vt:lpstr>
      <vt:lpstr>Périmètre de l’application réalisée</vt:lpstr>
      <vt:lpstr>Etat de l’art</vt:lpstr>
      <vt:lpstr>Choix technique du projet</vt:lpstr>
      <vt:lpstr>Choix technique du projet</vt:lpstr>
      <vt:lpstr>Schéma fonctionnel de l’app</vt:lpstr>
      <vt:lpstr>Vos Smarts Contracts</vt:lpstr>
      <vt:lpstr>Description de l’intégration continue</vt:lpstr>
      <vt:lpstr>Votre Front</vt:lpstr>
      <vt:lpstr>Vos scripts de déploiement</vt:lpstr>
      <vt:lpstr>Déploiement</vt:lpstr>
      <vt:lpstr>Bilan de projet et améliorations</vt:lpstr>
      <vt:lpstr>Conclusion</vt:lpstr>
      <vt:lpstr>Annexes</vt:lpstr>
      <vt:lpstr>Annexes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Maria Nion</cp:lastModifiedBy>
  <cp:revision>18</cp:revision>
  <dcterms:modified xsi:type="dcterms:W3CDTF">2024-03-31T12:36:08Z</dcterms:modified>
</cp:coreProperties>
</file>