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39" r:id="rId2"/>
    <p:sldId id="312" r:id="rId3"/>
    <p:sldId id="311" r:id="rId4"/>
    <p:sldId id="313" r:id="rId5"/>
    <p:sldId id="316" r:id="rId6"/>
    <p:sldId id="325" r:id="rId7"/>
    <p:sldId id="317" r:id="rId8"/>
    <p:sldId id="365" r:id="rId9"/>
    <p:sldId id="314" r:id="rId10"/>
    <p:sldId id="318" r:id="rId11"/>
    <p:sldId id="323" r:id="rId12"/>
    <p:sldId id="381" r:id="rId13"/>
    <p:sldId id="349" r:id="rId14"/>
    <p:sldId id="324" r:id="rId15"/>
    <p:sldId id="3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section slide, and table of contents" id="{6E77BA57-DD46-47E9-A903-70AABFF88902}">
          <p14:sldIdLst>
            <p14:sldId id="339"/>
            <p14:sldId id="312"/>
            <p14:sldId id="311"/>
          </p14:sldIdLst>
        </p14:section>
        <p14:section name="Content slides" id="{F91E1669-C435-4FA9-AFA7-CCF542CFF952}">
          <p14:sldIdLst>
            <p14:sldId id="313"/>
            <p14:sldId id="316"/>
            <p14:sldId id="325"/>
            <p14:sldId id="317"/>
            <p14:sldId id="365"/>
            <p14:sldId id="314"/>
            <p14:sldId id="318"/>
            <p14:sldId id="323"/>
            <p14:sldId id="381"/>
            <p14:sldId id="349"/>
            <p14:sldId id="324"/>
            <p14:sldId id="383"/>
          </p14:sldIdLst>
        </p14:section>
        <p14:section name="Closing, Contact &amp; Thank You slides" id="{079F359E-EAA5-474F-8450-DC6808C864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9D"/>
    <a:srgbClr val="F44D02"/>
    <a:srgbClr val="E6AF00"/>
    <a:srgbClr val="FD6925"/>
    <a:srgbClr val="CAA902"/>
    <a:srgbClr val="ECECEF"/>
    <a:srgbClr val="E5E5E5"/>
    <a:srgbClr val="3F7E44"/>
    <a:srgbClr val="4C9F38"/>
    <a:srgbClr val="FF3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0" autoAdjust="0"/>
    <p:restoredTop sz="96069" autoAdjust="0"/>
  </p:normalViewPr>
  <p:slideViewPr>
    <p:cSldViewPr snapToGrid="0">
      <p:cViewPr varScale="1">
        <p:scale>
          <a:sx n="82" d="100"/>
          <a:sy n="82" d="100"/>
        </p:scale>
        <p:origin x="10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30/08/2023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9453D-9CCC-4051-9DF8-37E3D8CCF79B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thalesgroup.com/" TargetMode="External"/><Relationship Id="rId7" Type="http://schemas.openxmlformats.org/officeDocument/2006/relationships/hyperlink" Target="https://www.youtube.com/user/thethalesgroup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thalesgroup" TargetMode="External"/><Relationship Id="rId5" Type="http://schemas.openxmlformats.org/officeDocument/2006/relationships/hyperlink" Target="https://www.facebook.com/thalesgroup" TargetMode="External"/><Relationship Id="rId4" Type="http://schemas.openxmlformats.org/officeDocument/2006/relationships/hyperlink" Target="https://www.linkedin.com/company/thales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0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670955" y="1498292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939252"/>
            <a:ext cx="3815273" cy="1107996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PYTHON INTRODUCTION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3666" y="4974226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DevOps </a:t>
            </a:r>
            <a:r>
              <a:rPr lang="en-US" dirty="0" err="1"/>
              <a:t>SummerSchool</a:t>
            </a:r>
            <a:r>
              <a:rPr lang="en-US" dirty="0"/>
              <a:t>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21544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6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4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8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EFB1E-7F4C-5FAC-9ACB-A9CC85FBE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9688"/>
            <a:ext cx="12192000" cy="5537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0CBF233-7292-62F9-0B19-20FF498A0D5F}"/>
              </a:ext>
            </a:extLst>
          </p:cNvPr>
          <p:cNvSpPr/>
          <p:nvPr userDrawn="1"/>
        </p:nvSpPr>
        <p:spPr>
          <a:xfrm>
            <a:off x="0" y="1720665"/>
            <a:ext cx="12192000" cy="234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85077-0DD7-CF05-6283-2D63D04A06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CE19D61-03D3-9595-61F3-74B85D3D3C0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87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84C83D-1F4D-D8FC-E4CD-FFD1E628E3ED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588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86CB433-3CFC-CC69-42B0-4862FE01451A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3015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2F4695A-3ABD-3CF2-C0BD-31DAC712E0C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3016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8B67D75-F6EE-25AA-2056-456E3F070B28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5443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50D413D3-6EC2-E5C9-EFA3-64F8324BC48D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5444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0C72ED-D692-A687-C13B-34B509A3E1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71999" y="1578576"/>
            <a:ext cx="4320000" cy="4073764"/>
          </a:xfr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5400000" scaled="1"/>
          </a:gradFill>
        </p:spPr>
        <p:txBody>
          <a:bodyPr vert="horz" lIns="540000" tIns="360000" rIns="540000" bIns="360000" rtlCol="0">
            <a:noAutofit/>
          </a:bodyPr>
          <a:lstStyle>
            <a:lvl1pPr marL="216000" indent="-216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lang="en-US" sz="2400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Title</a:t>
            </a:r>
          </a:p>
          <a:p>
            <a:pPr lvl="1">
              <a:spcBef>
                <a:spcPts val="1200"/>
              </a:spcBef>
              <a:buClrTx/>
            </a:pPr>
            <a:r>
              <a:rPr lang="en-US" dirty="0"/>
              <a:t>Second level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AFE733-1D17-D433-B6A4-2D1DB8DE51AC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1FF5C286-A3F3-8552-53E0-33623573294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454BEA95-E503-A134-5970-4028900C550F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D036B0A8-6297-AD7E-D57D-5A051148A313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48E0E8B-65FF-C632-2635-7E5442B19077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FD3EF2BA-6E64-76F6-6E09-EC4ABC8587C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45F54C5-B052-73D3-6C7D-278D01D434F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0E3D9EAE-51D2-7060-9A73-4D9A8C4A3CB0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347D14FD-214D-601F-D5ED-7230C1D3465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1FC57748-74FF-5242-7915-3A644789640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5E393AA9-8A2D-77A9-4038-95A90A22659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07EF7D0-0551-B497-8CD6-118F8DA38BD5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A1A9272C-2DB3-E3DE-C21E-800B17B2F85E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8156300-4934-B7AD-A755-96E9059EE4B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A7DB2D5B-C826-89B4-6FCD-5C800E7EF61D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297FB1E-C558-4CD7-3501-325F77FE4611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EFBD691F-CCD9-A819-04A8-F2A7BBBBC1E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55383BEA-7D38-3C54-9F1E-9173C2632C08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4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4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998" y="1145649"/>
            <a:ext cx="4968001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Networks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2611-765F-4938-04C4-9A93579A0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53861"/>
            <a:ext cx="12192000" cy="5896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8F3710-4348-B002-9801-54B01B911A81}"/>
              </a:ext>
            </a:extLst>
          </p:cNvPr>
          <p:cNvSpPr/>
          <p:nvPr userDrawn="1"/>
        </p:nvSpPr>
        <p:spPr>
          <a:xfrm flipH="1">
            <a:off x="0" y="3429000"/>
            <a:ext cx="12192000" cy="2673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Rectangle: Rounded Corners 25">
            <a:hlinkClick r:id="rId3"/>
            <a:extLst>
              <a:ext uri="{FF2B5EF4-FFF2-40B4-BE49-F238E27FC236}">
                <a16:creationId xmlns:a16="http://schemas.microsoft.com/office/drawing/2014/main" id="{A0A56E25-BACC-941A-07FF-B2924EEE0A4B}"/>
              </a:ext>
            </a:extLst>
          </p:cNvPr>
          <p:cNvSpPr/>
          <p:nvPr userDrawn="1"/>
        </p:nvSpPr>
        <p:spPr>
          <a:xfrm>
            <a:off x="588000" y="3141000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www.thalesgroup.com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F73478-4B42-86E1-C5C1-D1452156DBA8}"/>
              </a:ext>
            </a:extLst>
          </p:cNvPr>
          <p:cNvGrpSpPr/>
          <p:nvPr userDrawn="1"/>
        </p:nvGrpSpPr>
        <p:grpSpPr>
          <a:xfrm>
            <a:off x="671550" y="4428000"/>
            <a:ext cx="675000" cy="675000"/>
            <a:chOff x="671550" y="4428000"/>
            <a:chExt cx="675000" cy="675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F9F3573-2E23-6B37-3C1D-06E6E2FB5440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36">
              <a:extLst>
                <a:ext uri="{FF2B5EF4-FFF2-40B4-BE49-F238E27FC236}">
                  <a16:creationId xmlns:a16="http://schemas.microsoft.com/office/drawing/2014/main" id="{F2D16415-197B-E091-7A95-D7B79C5C9FFE}"/>
                </a:ext>
              </a:extLst>
            </p:cNvPr>
            <p:cNvGrpSpPr/>
            <p:nvPr/>
          </p:nvGrpSpPr>
          <p:grpSpPr>
            <a:xfrm>
              <a:off x="880295" y="4633340"/>
              <a:ext cx="257511" cy="257042"/>
              <a:chOff x="692960" y="4421656"/>
              <a:chExt cx="679218" cy="67798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11B14F-1F29-C671-7DFE-638D31ADC8DA}"/>
                  </a:ext>
                </a:extLst>
              </p:cNvPr>
              <p:cNvSpPr/>
              <p:nvPr/>
            </p:nvSpPr>
            <p:spPr>
              <a:xfrm>
                <a:off x="692960" y="4421656"/>
                <a:ext cx="163232" cy="677982"/>
              </a:xfrm>
              <a:custGeom>
                <a:avLst/>
                <a:gdLst>
                  <a:gd name="connsiteX0" fmla="*/ 11172 w 163232"/>
                  <a:gd name="connsiteY0" fmla="*/ 225119 h 677982"/>
                  <a:gd name="connsiteX1" fmla="*/ 152061 w 163232"/>
                  <a:gd name="connsiteY1" fmla="*/ 225119 h 677982"/>
                  <a:gd name="connsiteX2" fmla="*/ 152061 w 163232"/>
                  <a:gd name="connsiteY2" fmla="*/ 677983 h 677982"/>
                  <a:gd name="connsiteX3" fmla="*/ 11172 w 163232"/>
                  <a:gd name="connsiteY3" fmla="*/ 677983 h 677982"/>
                  <a:gd name="connsiteX4" fmla="*/ 11172 w 163232"/>
                  <a:gd name="connsiteY4" fmla="*/ 225119 h 677982"/>
                  <a:gd name="connsiteX5" fmla="*/ 81655 w 163232"/>
                  <a:gd name="connsiteY5" fmla="*/ 0 h 677982"/>
                  <a:gd name="connsiteX6" fmla="*/ 163232 w 163232"/>
                  <a:gd name="connsiteY6" fmla="*/ 81617 h 677982"/>
                  <a:gd name="connsiteX7" fmla="*/ 81655 w 163232"/>
                  <a:gd name="connsiteY7" fmla="*/ 163246 h 677982"/>
                  <a:gd name="connsiteX8" fmla="*/ 0 w 163232"/>
                  <a:gd name="connsiteY8" fmla="*/ 81617 h 677982"/>
                  <a:gd name="connsiteX9" fmla="*/ 81655 w 163232"/>
                  <a:gd name="connsiteY9" fmla="*/ 0 h 677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232" h="677982">
                    <a:moveTo>
                      <a:pt x="11172" y="225119"/>
                    </a:moveTo>
                    <a:lnTo>
                      <a:pt x="152061" y="225119"/>
                    </a:lnTo>
                    <a:lnTo>
                      <a:pt x="152061" y="677983"/>
                    </a:lnTo>
                    <a:lnTo>
                      <a:pt x="11172" y="677983"/>
                    </a:lnTo>
                    <a:lnTo>
                      <a:pt x="11172" y="225119"/>
                    </a:lnTo>
                    <a:close/>
                    <a:moveTo>
                      <a:pt x="81655" y="0"/>
                    </a:moveTo>
                    <a:cubicBezTo>
                      <a:pt x="126679" y="0"/>
                      <a:pt x="163232" y="36567"/>
                      <a:pt x="163232" y="81617"/>
                    </a:cubicBezTo>
                    <a:cubicBezTo>
                      <a:pt x="163232" y="126679"/>
                      <a:pt x="126679" y="163246"/>
                      <a:pt x="81655" y="163246"/>
                    </a:cubicBezTo>
                    <a:cubicBezTo>
                      <a:pt x="36451" y="163246"/>
                      <a:pt x="0" y="126680"/>
                      <a:pt x="0" y="81617"/>
                    </a:cubicBezTo>
                    <a:cubicBezTo>
                      <a:pt x="0" y="36567"/>
                      <a:pt x="36451" y="0"/>
                      <a:pt x="81655" y="0"/>
                    </a:cubicBezTo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D2A163E-3DEA-4B3A-6030-FF3145A634F5}"/>
                  </a:ext>
                </a:extLst>
              </p:cNvPr>
              <p:cNvSpPr/>
              <p:nvPr/>
            </p:nvSpPr>
            <p:spPr>
              <a:xfrm>
                <a:off x="933318" y="4635537"/>
                <a:ext cx="438860" cy="464101"/>
              </a:xfrm>
              <a:custGeom>
                <a:avLst/>
                <a:gdLst>
                  <a:gd name="connsiteX0" fmla="*/ 0 w 438860"/>
                  <a:gd name="connsiteY0" fmla="*/ 11237 h 464101"/>
                  <a:gd name="connsiteX1" fmla="*/ 134918 w 438860"/>
                  <a:gd name="connsiteY1" fmla="*/ 11237 h 464101"/>
                  <a:gd name="connsiteX2" fmla="*/ 134918 w 438860"/>
                  <a:gd name="connsiteY2" fmla="*/ 73148 h 464101"/>
                  <a:gd name="connsiteX3" fmla="*/ 136847 w 438860"/>
                  <a:gd name="connsiteY3" fmla="*/ 73148 h 464101"/>
                  <a:gd name="connsiteX4" fmla="*/ 270015 w 438860"/>
                  <a:gd name="connsiteY4" fmla="*/ 0 h 464101"/>
                  <a:gd name="connsiteX5" fmla="*/ 438861 w 438860"/>
                  <a:gd name="connsiteY5" fmla="*/ 215736 h 464101"/>
                  <a:gd name="connsiteX6" fmla="*/ 438861 w 438860"/>
                  <a:gd name="connsiteY6" fmla="*/ 464101 h 464101"/>
                  <a:gd name="connsiteX7" fmla="*/ 298125 w 438860"/>
                  <a:gd name="connsiteY7" fmla="*/ 464101 h 464101"/>
                  <a:gd name="connsiteX8" fmla="*/ 298125 w 438860"/>
                  <a:gd name="connsiteY8" fmla="*/ 243873 h 464101"/>
                  <a:gd name="connsiteX9" fmla="*/ 224991 w 438860"/>
                  <a:gd name="connsiteY9" fmla="*/ 123796 h 464101"/>
                  <a:gd name="connsiteX10" fmla="*/ 140580 w 438860"/>
                  <a:gd name="connsiteY10" fmla="*/ 240114 h 464101"/>
                  <a:gd name="connsiteX11" fmla="*/ 140580 w 438860"/>
                  <a:gd name="connsiteY11" fmla="*/ 464101 h 464101"/>
                  <a:gd name="connsiteX12" fmla="*/ 0 w 438860"/>
                  <a:gd name="connsiteY12" fmla="*/ 464101 h 464101"/>
                  <a:gd name="connsiteX13" fmla="*/ 0 w 438860"/>
                  <a:gd name="connsiteY13" fmla="*/ 11237 h 46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60" h="464101">
                    <a:moveTo>
                      <a:pt x="0" y="11237"/>
                    </a:moveTo>
                    <a:lnTo>
                      <a:pt x="134918" y="11237"/>
                    </a:lnTo>
                    <a:lnTo>
                      <a:pt x="134918" y="73148"/>
                    </a:lnTo>
                    <a:lnTo>
                      <a:pt x="136847" y="73148"/>
                    </a:lnTo>
                    <a:cubicBezTo>
                      <a:pt x="155613" y="37545"/>
                      <a:pt x="201538" y="0"/>
                      <a:pt x="270015" y="0"/>
                    </a:cubicBezTo>
                    <a:cubicBezTo>
                      <a:pt x="412524" y="0"/>
                      <a:pt x="438861" y="93769"/>
                      <a:pt x="438861" y="215736"/>
                    </a:cubicBezTo>
                    <a:lnTo>
                      <a:pt x="438861" y="464101"/>
                    </a:lnTo>
                    <a:lnTo>
                      <a:pt x="298125" y="464101"/>
                    </a:lnTo>
                    <a:lnTo>
                      <a:pt x="298125" y="243873"/>
                    </a:lnTo>
                    <a:cubicBezTo>
                      <a:pt x="298125" y="191358"/>
                      <a:pt x="297224" y="123796"/>
                      <a:pt x="224991" y="123796"/>
                    </a:cubicBezTo>
                    <a:cubicBezTo>
                      <a:pt x="151754" y="123796"/>
                      <a:pt x="140580" y="181035"/>
                      <a:pt x="140580" y="240114"/>
                    </a:cubicBezTo>
                    <a:lnTo>
                      <a:pt x="140580" y="464101"/>
                    </a:lnTo>
                    <a:lnTo>
                      <a:pt x="0" y="464101"/>
                    </a:lnTo>
                    <a:lnTo>
                      <a:pt x="0" y="11237"/>
                    </a:lnTo>
                    <a:close/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Oval 30">
              <a:hlinkClick r:id="rId4"/>
              <a:extLst>
                <a:ext uri="{FF2B5EF4-FFF2-40B4-BE49-F238E27FC236}">
                  <a16:creationId xmlns:a16="http://schemas.microsoft.com/office/drawing/2014/main" id="{EAB8E4C6-7BE3-51ED-ABFC-964F6AE3729B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508168-1FBD-BCA0-1DED-C778795906F2}"/>
              </a:ext>
            </a:extLst>
          </p:cNvPr>
          <p:cNvGrpSpPr/>
          <p:nvPr userDrawn="1"/>
        </p:nvGrpSpPr>
        <p:grpSpPr>
          <a:xfrm>
            <a:off x="1542850" y="4428000"/>
            <a:ext cx="675000" cy="675000"/>
            <a:chOff x="1542850" y="4428000"/>
            <a:chExt cx="675000" cy="675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085314-3E35-DF8C-8E5B-1C7C3F36FB79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Graphic 84">
              <a:extLst>
                <a:ext uri="{FF2B5EF4-FFF2-40B4-BE49-F238E27FC236}">
                  <a16:creationId xmlns:a16="http://schemas.microsoft.com/office/drawing/2014/main" id="{4871053C-AB8F-A852-D3EF-93A5716708BA}"/>
                </a:ext>
              </a:extLst>
            </p:cNvPr>
            <p:cNvSpPr/>
            <p:nvPr/>
          </p:nvSpPr>
          <p:spPr>
            <a:xfrm>
              <a:off x="1781995" y="4581085"/>
              <a:ext cx="196710" cy="368831"/>
            </a:xfrm>
            <a:custGeom>
              <a:avLst/>
              <a:gdLst>
                <a:gd name="connsiteX0" fmla="*/ 85005 w 304800"/>
                <a:gd name="connsiteY0" fmla="*/ 571500 h 571500"/>
                <a:gd name="connsiteX1" fmla="*/ 85005 w 304800"/>
                <a:gd name="connsiteY1" fmla="*/ 323850 h 571500"/>
                <a:gd name="connsiteX2" fmla="*/ 0 w 304800"/>
                <a:gd name="connsiteY2" fmla="*/ 323850 h 571500"/>
                <a:gd name="connsiteX3" fmla="*/ 0 w 304800"/>
                <a:gd name="connsiteY3" fmla="*/ 209550 h 571500"/>
                <a:gd name="connsiteX4" fmla="*/ 85005 w 304800"/>
                <a:gd name="connsiteY4" fmla="*/ 209550 h 571500"/>
                <a:gd name="connsiteX5" fmla="*/ 85005 w 304800"/>
                <a:gd name="connsiteY5" fmla="*/ 129730 h 571500"/>
                <a:gd name="connsiteX6" fmla="*/ 217613 w 304800"/>
                <a:gd name="connsiteY6" fmla="*/ 0 h 571500"/>
                <a:gd name="connsiteX7" fmla="*/ 296005 w 304800"/>
                <a:gd name="connsiteY7" fmla="*/ 4003 h 571500"/>
                <a:gd name="connsiteX8" fmla="*/ 296005 w 304800"/>
                <a:gd name="connsiteY8" fmla="*/ 94869 h 571500"/>
                <a:gd name="connsiteX9" fmla="*/ 242210 w 304800"/>
                <a:gd name="connsiteY9" fmla="*/ 94893 h 571500"/>
                <a:gd name="connsiteX10" fmla="*/ 190500 w 304800"/>
                <a:gd name="connsiteY10" fmla="*/ 144353 h 571500"/>
                <a:gd name="connsiteX11" fmla="*/ 190500 w 304800"/>
                <a:gd name="connsiteY11" fmla="*/ 209550 h 571500"/>
                <a:gd name="connsiteX12" fmla="*/ 304800 w 304800"/>
                <a:gd name="connsiteY12" fmla="*/ 209550 h 571500"/>
                <a:gd name="connsiteX13" fmla="*/ 266700 w 304800"/>
                <a:gd name="connsiteY13" fmla="*/ 323850 h 571500"/>
                <a:gd name="connsiteX14" fmla="*/ 190500 w 304800"/>
                <a:gd name="connsiteY14" fmla="*/ 323850 h 571500"/>
                <a:gd name="connsiteX15" fmla="*/ 190500 w 304800"/>
                <a:gd name="connsiteY15" fmla="*/ 571500 h 571500"/>
                <a:gd name="connsiteX16" fmla="*/ 85005 w 304800"/>
                <a:gd name="connsiteY16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" h="571500">
                  <a:moveTo>
                    <a:pt x="85005" y="571500"/>
                  </a:moveTo>
                  <a:lnTo>
                    <a:pt x="85005" y="323850"/>
                  </a:lnTo>
                  <a:lnTo>
                    <a:pt x="0" y="323850"/>
                  </a:lnTo>
                  <a:lnTo>
                    <a:pt x="0" y="209550"/>
                  </a:lnTo>
                  <a:lnTo>
                    <a:pt x="85005" y="209550"/>
                  </a:lnTo>
                  <a:lnTo>
                    <a:pt x="85005" y="129730"/>
                  </a:lnTo>
                  <a:cubicBezTo>
                    <a:pt x="85005" y="42782"/>
                    <a:pt x="140049" y="0"/>
                    <a:pt x="217613" y="0"/>
                  </a:cubicBezTo>
                  <a:cubicBezTo>
                    <a:pt x="254767" y="0"/>
                    <a:pt x="286699" y="2766"/>
                    <a:pt x="296005" y="4003"/>
                  </a:cubicBezTo>
                  <a:lnTo>
                    <a:pt x="296005" y="94869"/>
                  </a:lnTo>
                  <a:lnTo>
                    <a:pt x="242210" y="94893"/>
                  </a:lnTo>
                  <a:cubicBezTo>
                    <a:pt x="200026" y="94893"/>
                    <a:pt x="190500" y="114938"/>
                    <a:pt x="190500" y="144353"/>
                  </a:cubicBezTo>
                  <a:lnTo>
                    <a:pt x="190500" y="209550"/>
                  </a:lnTo>
                  <a:lnTo>
                    <a:pt x="304800" y="209550"/>
                  </a:lnTo>
                  <a:lnTo>
                    <a:pt x="266700" y="323850"/>
                  </a:lnTo>
                  <a:lnTo>
                    <a:pt x="190500" y="323850"/>
                  </a:lnTo>
                  <a:lnTo>
                    <a:pt x="190500" y="571500"/>
                  </a:lnTo>
                  <a:lnTo>
                    <a:pt x="85005" y="5715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Oval 36">
              <a:hlinkClick r:id="rId5"/>
              <a:extLst>
                <a:ext uri="{FF2B5EF4-FFF2-40B4-BE49-F238E27FC236}">
                  <a16:creationId xmlns:a16="http://schemas.microsoft.com/office/drawing/2014/main" id="{59DE552B-DD41-E6A5-FE2C-1B4E1B2BE8CB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033FE2-6392-1D3C-2888-C5717CAEDDC1}"/>
              </a:ext>
            </a:extLst>
          </p:cNvPr>
          <p:cNvGrpSpPr/>
          <p:nvPr userDrawn="1"/>
        </p:nvGrpSpPr>
        <p:grpSpPr>
          <a:xfrm>
            <a:off x="2414150" y="4428000"/>
            <a:ext cx="675000" cy="675000"/>
            <a:chOff x="2414150" y="4428000"/>
            <a:chExt cx="675000" cy="675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49DE65-19B7-81BD-D406-55281469FA3E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raphic 47">
              <a:extLst>
                <a:ext uri="{FF2B5EF4-FFF2-40B4-BE49-F238E27FC236}">
                  <a16:creationId xmlns:a16="http://schemas.microsoft.com/office/drawing/2014/main" id="{21B156D2-05CA-B0B9-980F-74AE7F6A0F05}"/>
                </a:ext>
              </a:extLst>
            </p:cNvPr>
            <p:cNvSpPr/>
            <p:nvPr/>
          </p:nvSpPr>
          <p:spPr>
            <a:xfrm>
              <a:off x="2595051" y="4638236"/>
              <a:ext cx="313197" cy="254529"/>
            </a:xfrm>
            <a:custGeom>
              <a:avLst/>
              <a:gdLst>
                <a:gd name="connsiteX0" fmla="*/ 948974 w 948974"/>
                <a:gd name="connsiteY0" fmla="*/ 91294 h 771212"/>
                <a:gd name="connsiteX1" fmla="*/ 837152 w 948974"/>
                <a:gd name="connsiteY1" fmla="*/ 121951 h 771212"/>
                <a:gd name="connsiteX2" fmla="*/ 922757 w 948974"/>
                <a:gd name="connsiteY2" fmla="*/ 14237 h 771212"/>
                <a:gd name="connsiteX3" fmla="*/ 799125 w 948974"/>
                <a:gd name="connsiteY3" fmla="*/ 61484 h 771212"/>
                <a:gd name="connsiteX4" fmla="*/ 657015 w 948974"/>
                <a:gd name="connsiteY4" fmla="*/ 0 h 771212"/>
                <a:gd name="connsiteX5" fmla="*/ 462316 w 948974"/>
                <a:gd name="connsiteY5" fmla="*/ 194689 h 771212"/>
                <a:gd name="connsiteX6" fmla="*/ 467356 w 948974"/>
                <a:gd name="connsiteY6" fmla="*/ 239058 h 771212"/>
                <a:gd name="connsiteX7" fmla="*/ 66063 w 948974"/>
                <a:gd name="connsiteY7" fmla="*/ 35637 h 771212"/>
                <a:gd name="connsiteX8" fmla="*/ 39705 w 948974"/>
                <a:gd name="connsiteY8" fmla="*/ 133517 h 771212"/>
                <a:gd name="connsiteX9" fmla="*/ 126317 w 948974"/>
                <a:gd name="connsiteY9" fmla="*/ 295569 h 771212"/>
                <a:gd name="connsiteX10" fmla="*/ 38132 w 948974"/>
                <a:gd name="connsiteY10" fmla="*/ 271217 h 771212"/>
                <a:gd name="connsiteX11" fmla="*/ 38115 w 948974"/>
                <a:gd name="connsiteY11" fmla="*/ 273664 h 771212"/>
                <a:gd name="connsiteX12" fmla="*/ 194292 w 948974"/>
                <a:gd name="connsiteY12" fmla="*/ 464572 h 771212"/>
                <a:gd name="connsiteX13" fmla="*/ 142998 w 948974"/>
                <a:gd name="connsiteY13" fmla="*/ 471399 h 771212"/>
                <a:gd name="connsiteX14" fmla="*/ 106368 w 948974"/>
                <a:gd name="connsiteY14" fmla="*/ 467908 h 771212"/>
                <a:gd name="connsiteX15" fmla="*/ 288241 w 948974"/>
                <a:gd name="connsiteY15" fmla="*/ 603119 h 771212"/>
                <a:gd name="connsiteX16" fmla="*/ 46444 w 948974"/>
                <a:gd name="connsiteY16" fmla="*/ 686461 h 771212"/>
                <a:gd name="connsiteX17" fmla="*/ 0 w 948974"/>
                <a:gd name="connsiteY17" fmla="*/ 683742 h 771212"/>
                <a:gd name="connsiteX18" fmla="*/ 298447 w 948974"/>
                <a:gd name="connsiteY18" fmla="*/ 771212 h 771212"/>
                <a:gd name="connsiteX19" fmla="*/ 852389 w 948974"/>
                <a:gd name="connsiteY19" fmla="*/ 217265 h 771212"/>
                <a:gd name="connsiteX20" fmla="*/ 851826 w 948974"/>
                <a:gd name="connsiteY20" fmla="*/ 192079 h 771212"/>
                <a:gd name="connsiteX21" fmla="*/ 948974 w 948974"/>
                <a:gd name="connsiteY21" fmla="*/ 91294 h 77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8974" h="771212">
                  <a:moveTo>
                    <a:pt x="948974" y="91294"/>
                  </a:moveTo>
                  <a:cubicBezTo>
                    <a:pt x="914059" y="106778"/>
                    <a:pt x="876538" y="117246"/>
                    <a:pt x="837152" y="121951"/>
                  </a:cubicBezTo>
                  <a:cubicBezTo>
                    <a:pt x="877351" y="97856"/>
                    <a:pt x="908222" y="59701"/>
                    <a:pt x="922757" y="14237"/>
                  </a:cubicBezTo>
                  <a:cubicBezTo>
                    <a:pt x="885141" y="36549"/>
                    <a:pt x="843474" y="52752"/>
                    <a:pt x="799125" y="61484"/>
                  </a:cubicBezTo>
                  <a:cubicBezTo>
                    <a:pt x="763611" y="23644"/>
                    <a:pt x="713011" y="0"/>
                    <a:pt x="657015" y="0"/>
                  </a:cubicBezTo>
                  <a:cubicBezTo>
                    <a:pt x="549488" y="0"/>
                    <a:pt x="462316" y="87172"/>
                    <a:pt x="462316" y="194689"/>
                  </a:cubicBezTo>
                  <a:cubicBezTo>
                    <a:pt x="462316" y="209950"/>
                    <a:pt x="464038" y="224807"/>
                    <a:pt x="467356" y="239058"/>
                  </a:cubicBezTo>
                  <a:cubicBezTo>
                    <a:pt x="305548" y="230939"/>
                    <a:pt x="162089" y="153429"/>
                    <a:pt x="66063" y="35637"/>
                  </a:cubicBezTo>
                  <a:cubicBezTo>
                    <a:pt x="49305" y="64393"/>
                    <a:pt x="39705" y="97836"/>
                    <a:pt x="39705" y="133517"/>
                  </a:cubicBezTo>
                  <a:cubicBezTo>
                    <a:pt x="39705" y="201062"/>
                    <a:pt x="74077" y="260654"/>
                    <a:pt x="126317" y="295569"/>
                  </a:cubicBezTo>
                  <a:cubicBezTo>
                    <a:pt x="94402" y="294559"/>
                    <a:pt x="64382" y="285800"/>
                    <a:pt x="38132" y="271217"/>
                  </a:cubicBezTo>
                  <a:cubicBezTo>
                    <a:pt x="38118" y="272030"/>
                    <a:pt x="38115" y="272844"/>
                    <a:pt x="38115" y="273664"/>
                  </a:cubicBezTo>
                  <a:cubicBezTo>
                    <a:pt x="38115" y="367997"/>
                    <a:pt x="105226" y="446688"/>
                    <a:pt x="194292" y="464572"/>
                  </a:cubicBezTo>
                  <a:cubicBezTo>
                    <a:pt x="177954" y="469019"/>
                    <a:pt x="160754" y="471399"/>
                    <a:pt x="142998" y="471399"/>
                  </a:cubicBezTo>
                  <a:cubicBezTo>
                    <a:pt x="130452" y="471399"/>
                    <a:pt x="118256" y="470179"/>
                    <a:pt x="106368" y="467908"/>
                  </a:cubicBezTo>
                  <a:cubicBezTo>
                    <a:pt x="131144" y="545256"/>
                    <a:pt x="203045" y="601547"/>
                    <a:pt x="288241" y="603119"/>
                  </a:cubicBezTo>
                  <a:cubicBezTo>
                    <a:pt x="221608" y="655336"/>
                    <a:pt x="137659" y="686461"/>
                    <a:pt x="46444" y="686461"/>
                  </a:cubicBezTo>
                  <a:cubicBezTo>
                    <a:pt x="30728" y="686461"/>
                    <a:pt x="15230" y="685539"/>
                    <a:pt x="0" y="683742"/>
                  </a:cubicBezTo>
                  <a:cubicBezTo>
                    <a:pt x="86162" y="738982"/>
                    <a:pt x="188499" y="771212"/>
                    <a:pt x="298447" y="771212"/>
                  </a:cubicBezTo>
                  <a:cubicBezTo>
                    <a:pt x="656561" y="771212"/>
                    <a:pt x="852389" y="474545"/>
                    <a:pt x="852389" y="217265"/>
                  </a:cubicBezTo>
                  <a:cubicBezTo>
                    <a:pt x="852389" y="208824"/>
                    <a:pt x="852199" y="200428"/>
                    <a:pt x="851826" y="192079"/>
                  </a:cubicBezTo>
                  <a:cubicBezTo>
                    <a:pt x="889863" y="164628"/>
                    <a:pt x="922873" y="130337"/>
                    <a:pt x="948974" y="91294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Oval 40">
              <a:hlinkClick r:id="rId6"/>
              <a:extLst>
                <a:ext uri="{FF2B5EF4-FFF2-40B4-BE49-F238E27FC236}">
                  <a16:creationId xmlns:a16="http://schemas.microsoft.com/office/drawing/2014/main" id="{BBAB6DC2-7423-1DE3-E114-D0841DB0DF08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B401F0-7B23-0E70-A987-C44C85E3F865}"/>
              </a:ext>
            </a:extLst>
          </p:cNvPr>
          <p:cNvGrpSpPr/>
          <p:nvPr userDrawn="1"/>
        </p:nvGrpSpPr>
        <p:grpSpPr>
          <a:xfrm>
            <a:off x="3285450" y="4428000"/>
            <a:ext cx="675000" cy="675000"/>
            <a:chOff x="3285450" y="4428000"/>
            <a:chExt cx="675000" cy="675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8E769EA-0469-B4D5-0733-CA1925393D9E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C4604B-DFB2-69D1-0C48-0E7E980498AC}"/>
                </a:ext>
              </a:extLst>
            </p:cNvPr>
            <p:cNvSpPr/>
            <p:nvPr/>
          </p:nvSpPr>
          <p:spPr>
            <a:xfrm>
              <a:off x="3454191" y="4646806"/>
              <a:ext cx="337518" cy="237389"/>
            </a:xfrm>
            <a:custGeom>
              <a:avLst/>
              <a:gdLst>
                <a:gd name="connsiteX0" fmla="*/ 376473 w 948974"/>
                <a:gd name="connsiteY0" fmla="*/ 190180 h 667449"/>
                <a:gd name="connsiteX1" fmla="*/ 376517 w 948974"/>
                <a:gd name="connsiteY1" fmla="*/ 456817 h 667449"/>
                <a:gd name="connsiteX2" fmla="*/ 632890 w 948974"/>
                <a:gd name="connsiteY2" fmla="*/ 323963 h 667449"/>
                <a:gd name="connsiteX3" fmla="*/ 474281 w 948974"/>
                <a:gd name="connsiteY3" fmla="*/ 0 h 667449"/>
                <a:gd name="connsiteX4" fmla="*/ 474693 w 948974"/>
                <a:gd name="connsiteY4" fmla="*/ 0 h 667449"/>
                <a:gd name="connsiteX5" fmla="*/ 806688 w 948974"/>
                <a:gd name="connsiteY5" fmla="*/ 9599 h 667449"/>
                <a:gd name="connsiteX6" fmla="*/ 901772 w 948974"/>
                <a:gd name="connsiteY6" fmla="*/ 49796 h 667449"/>
                <a:gd name="connsiteX7" fmla="*/ 939498 w 948974"/>
                <a:gd name="connsiteY7" fmla="*/ 143989 h 667449"/>
                <a:gd name="connsiteX8" fmla="*/ 948974 w 948974"/>
                <a:gd name="connsiteY8" fmla="*/ 297577 h 667449"/>
                <a:gd name="connsiteX9" fmla="*/ 948974 w 948974"/>
                <a:gd name="connsiteY9" fmla="*/ 369572 h 667449"/>
                <a:gd name="connsiteX10" fmla="*/ 939498 w 948974"/>
                <a:gd name="connsiteY10" fmla="*/ 523160 h 667449"/>
                <a:gd name="connsiteX11" fmla="*/ 901772 w 948974"/>
                <a:gd name="connsiteY11" fmla="*/ 617353 h 667449"/>
                <a:gd name="connsiteX12" fmla="*/ 806688 w 948974"/>
                <a:gd name="connsiteY12" fmla="*/ 657550 h 667449"/>
                <a:gd name="connsiteX13" fmla="*/ 474488 w 948974"/>
                <a:gd name="connsiteY13" fmla="*/ 667449 h 667449"/>
                <a:gd name="connsiteX14" fmla="*/ 151839 w 948974"/>
                <a:gd name="connsiteY14" fmla="*/ 657916 h 667449"/>
                <a:gd name="connsiteX15" fmla="*/ 47202 w 948974"/>
                <a:gd name="connsiteY15" fmla="*/ 617353 h 667449"/>
                <a:gd name="connsiteX16" fmla="*/ 9491 w 948974"/>
                <a:gd name="connsiteY16" fmla="*/ 523160 h 667449"/>
                <a:gd name="connsiteX17" fmla="*/ 0 w 948974"/>
                <a:gd name="connsiteY17" fmla="*/ 369572 h 667449"/>
                <a:gd name="connsiteX18" fmla="*/ 0 w 948974"/>
                <a:gd name="connsiteY18" fmla="*/ 297577 h 667449"/>
                <a:gd name="connsiteX19" fmla="*/ 9490 w 948974"/>
                <a:gd name="connsiteY19" fmla="*/ 143989 h 667449"/>
                <a:gd name="connsiteX20" fmla="*/ 47202 w 948974"/>
                <a:gd name="connsiteY20" fmla="*/ 49796 h 667449"/>
                <a:gd name="connsiteX21" fmla="*/ 142286 w 948974"/>
                <a:gd name="connsiteY21" fmla="*/ 9599 h 667449"/>
                <a:gd name="connsiteX22" fmla="*/ 474281 w 948974"/>
                <a:gd name="connsiteY22" fmla="*/ 0 h 6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8974" h="667449">
                  <a:moveTo>
                    <a:pt x="376473" y="190180"/>
                  </a:moveTo>
                  <a:lnTo>
                    <a:pt x="376517" y="456817"/>
                  </a:lnTo>
                  <a:lnTo>
                    <a:pt x="632890" y="323963"/>
                  </a:lnTo>
                  <a:close/>
                  <a:moveTo>
                    <a:pt x="474281" y="0"/>
                  </a:moveTo>
                  <a:lnTo>
                    <a:pt x="474693" y="0"/>
                  </a:lnTo>
                  <a:cubicBezTo>
                    <a:pt x="474693" y="0"/>
                    <a:pt x="673893" y="0"/>
                    <a:pt x="806688" y="9599"/>
                  </a:cubicBezTo>
                  <a:cubicBezTo>
                    <a:pt x="825238" y="11812"/>
                    <a:pt x="865686" y="11999"/>
                    <a:pt x="901772" y="49796"/>
                  </a:cubicBezTo>
                  <a:cubicBezTo>
                    <a:pt x="930224" y="78594"/>
                    <a:pt x="939498" y="143989"/>
                    <a:pt x="939498" y="143989"/>
                  </a:cubicBezTo>
                  <a:cubicBezTo>
                    <a:pt x="939498" y="143989"/>
                    <a:pt x="948974" y="220783"/>
                    <a:pt x="948974" y="297577"/>
                  </a:cubicBezTo>
                  <a:lnTo>
                    <a:pt x="948974" y="369572"/>
                  </a:lnTo>
                  <a:cubicBezTo>
                    <a:pt x="948974" y="446366"/>
                    <a:pt x="939498" y="523160"/>
                    <a:pt x="939498" y="523160"/>
                  </a:cubicBezTo>
                  <a:cubicBezTo>
                    <a:pt x="939498" y="523160"/>
                    <a:pt x="930224" y="588555"/>
                    <a:pt x="901772" y="617353"/>
                  </a:cubicBezTo>
                  <a:cubicBezTo>
                    <a:pt x="865687" y="655150"/>
                    <a:pt x="825238" y="655337"/>
                    <a:pt x="806688" y="657550"/>
                  </a:cubicBezTo>
                  <a:cubicBezTo>
                    <a:pt x="673893" y="667149"/>
                    <a:pt x="474488" y="667449"/>
                    <a:pt x="474488" y="667449"/>
                  </a:cubicBezTo>
                  <a:cubicBezTo>
                    <a:pt x="474488" y="667449"/>
                    <a:pt x="227759" y="665196"/>
                    <a:pt x="151839" y="657916"/>
                  </a:cubicBezTo>
                  <a:cubicBezTo>
                    <a:pt x="130719" y="653955"/>
                    <a:pt x="83301" y="655150"/>
                    <a:pt x="47202" y="617353"/>
                  </a:cubicBezTo>
                  <a:cubicBezTo>
                    <a:pt x="18749" y="588555"/>
                    <a:pt x="9491" y="523160"/>
                    <a:pt x="9491" y="523160"/>
                  </a:cubicBezTo>
                  <a:cubicBezTo>
                    <a:pt x="9491" y="523160"/>
                    <a:pt x="0" y="446366"/>
                    <a:pt x="0" y="369572"/>
                  </a:cubicBezTo>
                  <a:lnTo>
                    <a:pt x="0" y="297577"/>
                  </a:lnTo>
                  <a:cubicBezTo>
                    <a:pt x="0" y="220783"/>
                    <a:pt x="9490" y="143989"/>
                    <a:pt x="9490" y="143989"/>
                  </a:cubicBezTo>
                  <a:cubicBezTo>
                    <a:pt x="9490" y="143989"/>
                    <a:pt x="18749" y="78594"/>
                    <a:pt x="47202" y="49796"/>
                  </a:cubicBezTo>
                  <a:cubicBezTo>
                    <a:pt x="83301" y="11999"/>
                    <a:pt x="123735" y="11812"/>
                    <a:pt x="142286" y="9599"/>
                  </a:cubicBezTo>
                  <a:cubicBezTo>
                    <a:pt x="275085" y="0"/>
                    <a:pt x="474281" y="0"/>
                    <a:pt x="474281" y="0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Oval 44">
              <a:hlinkClick r:id="rId7"/>
              <a:extLst>
                <a:ext uri="{FF2B5EF4-FFF2-40B4-BE49-F238E27FC236}">
                  <a16:creationId xmlns:a16="http://schemas.microsoft.com/office/drawing/2014/main" id="{A08C08EA-BEDD-D50E-04EB-BB6C89AC4CD6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FB0E-905F-A9EF-8748-B0C96DC09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000" y="1502651"/>
            <a:ext cx="4320000" cy="1107996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6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6" name="Picture 45" descr="Graphical user interface&#10;&#10;Description automatically generated">
            <a:extLst>
              <a:ext uri="{FF2B5EF4-FFF2-40B4-BE49-F238E27FC236}">
                <a16:creationId xmlns:a16="http://schemas.microsoft.com/office/drawing/2014/main" id="{C83E5AE3-FE9C-136C-D193-E58A4682BBF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894914" y="533400"/>
            <a:ext cx="6550299" cy="55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763325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650654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CCF6E-B3A8-9DDE-7E91-DE15CB1B9070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ED7C8-D978-6740-5F4A-BB317C93A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DC6D96CC-1089-E06B-46FA-D8E3AB2EFB5C}"/>
              </a:ext>
            </a:extLst>
          </p:cNvPr>
          <p:cNvSpPr/>
          <p:nvPr userDrawn="1"/>
        </p:nvSpPr>
        <p:spPr>
          <a:xfrm>
            <a:off x="1802802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92E954-8E6E-B41C-B9C6-A5BEC2744EB6}"/>
              </a:ext>
            </a:extLst>
          </p:cNvPr>
          <p:cNvGrpSpPr/>
          <p:nvPr userDrawn="1"/>
        </p:nvGrpSpPr>
        <p:grpSpPr>
          <a:xfrm>
            <a:off x="2241885" y="3605998"/>
            <a:ext cx="920602" cy="74305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FD980B2-A6E4-8222-CAC0-56F2F0672F13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7BE791A2-483B-2AA0-7280-686D3B10658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5AD1ABCE-79FF-EEA0-133C-D64877B37BA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03A49B3-7D99-2290-BF37-143FED8F2CC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D537B85A-9C2B-3034-BF3C-CF10797EC3B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CBBAC2EB-3CB2-B1C5-73A7-8AE9AEBC8F2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6892D4C8-D139-0300-9912-5060485C72F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9E8FC4DF-166B-FDBD-9306-F5FDC83F0B7F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EC49D20-F6A5-97A5-E4F8-7E8C601C8572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07FFE63-0D4C-EFCA-3170-CF0277D89833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01E1545-AE5C-2174-5126-BCCFF87F8BD9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46EC0EA0-032D-71F5-F99C-FFFCDB442006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25BD62FB-CD88-182A-19F9-5949D9A9E1CC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90DE440-43B7-94E8-DBB6-D196503F393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EE3FB26-883B-34E4-4F76-9B75A8AE93D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E7669E2-21C6-730C-92D6-9B364B9BD49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7523A9F3-8502-A03F-59CB-F13B0CF0C8AD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1885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1885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65886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5886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1886" y="5034150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1886" y="5324662"/>
            <a:ext cx="180000" cy="180000"/>
          </a:xfrm>
          <a:prstGeom prst="rect">
            <a:avLst/>
          </a:prstGeom>
        </p:spPr>
      </p:pic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7E1B0414-7770-2283-9DB5-24C5B05AF424}"/>
              </a:ext>
            </a:extLst>
          </p:cNvPr>
          <p:cNvSpPr/>
          <p:nvPr userDrawn="1"/>
        </p:nvSpPr>
        <p:spPr>
          <a:xfrm>
            <a:off x="6299293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AF36EF-3AE6-8334-CDED-EE6EE7760FB0}"/>
              </a:ext>
            </a:extLst>
          </p:cNvPr>
          <p:cNvGrpSpPr/>
          <p:nvPr userDrawn="1"/>
        </p:nvGrpSpPr>
        <p:grpSpPr>
          <a:xfrm>
            <a:off x="6738376" y="3605998"/>
            <a:ext cx="920602" cy="74305"/>
            <a:chOff x="696000" y="1460737"/>
            <a:chExt cx="920602" cy="112014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F394163-9977-873C-FFE8-7741931E6D07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C1E1DDFE-45AE-F8A6-381B-B36837F17B6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5D0223B-C321-A0DB-54E4-97163FF6CB2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3F5C21E2-3827-A642-A025-2FC1157943A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BD5A1671-FB01-879A-BF61-7D2716B511C3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B42A2FF9-C2C9-8999-B228-424E9DE08836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1FC6EC5D-DC88-2CFD-89A3-698A75619EA3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F4C8936-2AAE-9573-031C-870E11840F3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A596D35-9B09-7EB6-BB56-F0A526D45FF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E7D9CE85-F1BC-5EDE-CA89-3BF5F825F8A2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4EAA8AA-6BDC-FDE6-2F3A-14EEBE8576D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8C9DC03-626F-30E2-F70D-C0419D8970C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31ED7392-E818-5ECA-A906-5DA413565E93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5179ADAF-D748-71D4-06DF-EB28FFB7B44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8A70151B-BFFE-77EC-A6B8-2D26EE6CB70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B5C99F2-F2B2-D961-B8AA-34C34E615BB2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C81D6F11-F7EC-C9E6-70BB-F838DDFE27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Text Placeholder 148">
            <a:extLst>
              <a:ext uri="{FF2B5EF4-FFF2-40B4-BE49-F238E27FC236}">
                <a16:creationId xmlns:a16="http://schemas.microsoft.com/office/drawing/2014/main" id="{2CBFB104-57E2-7955-9345-A2F3DC48DF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8376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83" name="Text Placeholder 148">
            <a:extLst>
              <a:ext uri="{FF2B5EF4-FFF2-40B4-BE49-F238E27FC236}">
                <a16:creationId xmlns:a16="http://schemas.microsoft.com/office/drawing/2014/main" id="{FAF2BA5F-D0F1-3970-1EAF-4F685F8D25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8376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84" name="Text Placeholder 148">
            <a:extLst>
              <a:ext uri="{FF2B5EF4-FFF2-40B4-BE49-F238E27FC236}">
                <a16:creationId xmlns:a16="http://schemas.microsoft.com/office/drawing/2014/main" id="{74C07AD3-B16B-CD99-CBC3-8F9F846CB5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2377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85" name="Text Placeholder 148">
            <a:extLst>
              <a:ext uri="{FF2B5EF4-FFF2-40B4-BE49-F238E27FC236}">
                <a16:creationId xmlns:a16="http://schemas.microsoft.com/office/drawing/2014/main" id="{B9A8E74A-CEC9-3A4E-D1F1-3116526DE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2377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7F94B3EA-AC65-E721-29D5-18E5E2AB8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8377" y="5034150"/>
            <a:ext cx="180000" cy="18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C047A593-96D7-9330-A35D-FEA4A5E668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377" y="532466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4188427" y="3307146"/>
            <a:ext cx="3815147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5347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509591" y="1372783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Presentation title on two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or three lines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ON ONE OR TWO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2257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127672"/>
            <a:ext cx="3853950" cy="1846659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Chapter title</a:t>
            </a:r>
            <a:br>
              <a:rPr lang="en-GB" noProof="0" dirty="0"/>
            </a:br>
            <a:r>
              <a:rPr lang="en-GB" noProof="0" dirty="0"/>
              <a:t>One, two or three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1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064645"/>
            <a:ext cx="11016000" cy="4540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800" y="1829976"/>
            <a:ext cx="5245200" cy="37746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8F1ED06-ABC9-15DE-3DFC-435FFD683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4252BFC-0528-6EFD-CF4B-B68A893B9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8800" y="1064645"/>
            <a:ext cx="5245200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1064645"/>
            <a:ext cx="5245200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4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DFFA7BA-8B92-63C7-0617-55EAC8E11B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99601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3483BC5-601B-9EF8-DA44-7609BAAE9D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3672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67C4BDF-6CB9-C058-FD2E-216AF7FA4E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0650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73C3076-1B04-8B01-02C5-C7E8395728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342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5508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1064645"/>
            <a:ext cx="3707775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F7AA0C-1628-04B2-6EA6-95C12083CDBE}"/>
              </a:ext>
            </a:extLst>
          </p:cNvPr>
          <p:cNvSpPr/>
          <p:nvPr userDrawn="1"/>
        </p:nvSpPr>
        <p:spPr>
          <a:xfrm>
            <a:off x="10507980" y="2035232"/>
            <a:ext cx="2186940" cy="4066767"/>
          </a:xfrm>
          <a:prstGeom prst="triangle">
            <a:avLst>
              <a:gd name="adj" fmla="val 10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E7FB-E7AF-41AD-8E1D-E564C38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40A-ACF9-41DF-8044-EFE58948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00" y="1064645"/>
            <a:ext cx="11016000" cy="454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8182-DBA0-4294-B9A7-5592074F8DF4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298DD-28E2-4F1F-A4F0-407D8199D6F6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6BA80-B3B1-41ED-94FC-30F2434D99FA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en-GB" sz="900" smtClean="0">
                <a:solidFill>
                  <a:schemeClr val="bg1"/>
                </a:solidFill>
                <a:latin typeface="+mj-lt"/>
              </a:rPr>
              <a:t>‹#›</a:t>
            </a:fld>
            <a:endParaRPr lang="en-GB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113D8-C34F-41E7-96C1-C52F3FA807A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F1D181-9371-4409-B9F4-B17B0E367DA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9CA4-8A09-4C8A-B688-AF68F27D86FA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REF </a:t>
            </a:r>
            <a:r>
              <a:rPr lang="en-US" sz="700" b="1" dirty="0" err="1">
                <a:solidFill>
                  <a:schemeClr val="tx1">
                    <a:alpha val="40000"/>
                  </a:schemeClr>
                </a:solidFill>
              </a:rPr>
              <a:t>xxxxxxxxxxxx</a:t>
            </a:r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 rev xxx – date Name of the company / Template: 87211168-DOC-GRP-EN-006</a:t>
            </a:r>
          </a:p>
          <a:p>
            <a:pPr algn="ctr"/>
            <a:r>
              <a:rPr lang="en-GB" sz="600" dirty="0">
                <a:solidFill>
                  <a:srgbClr val="000000">
                    <a:alpha val="70000"/>
                  </a:srgbClr>
                </a:solidFill>
              </a:rPr>
              <a:t>This document may not be reproduced, modified, adapted, published, translated, in any way, in whole or in part or disclosed to a third party without the prior written consent of THALES </a:t>
            </a:r>
            <a:r>
              <a:rPr lang="en-GB" sz="600" b="1" dirty="0">
                <a:solidFill>
                  <a:srgbClr val="000000">
                    <a:alpha val="70000"/>
                  </a:srgbClr>
                </a:solidFill>
              </a:rPr>
              <a:t>© 2023 THALES. All rights reserved.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AA835-16DB-4E38-A108-8114A18BB2A4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ClassificationBox">
            <a:extLst>
              <a:ext uri="{FF2B5EF4-FFF2-40B4-BE49-F238E27FC236}">
                <a16:creationId xmlns:a16="http://schemas.microsoft.com/office/drawing/2014/main" id="{8229FBE7-3819-489B-8A5E-B6EE84E2D428}"/>
              </a:ext>
            </a:extLst>
          </p:cNvPr>
          <p:cNvSpPr/>
          <p:nvPr userDrawn="1"/>
        </p:nvSpPr>
        <p:spPr>
          <a:xfrm>
            <a:off x="3809808" y="6160114"/>
            <a:ext cx="4572383" cy="180425"/>
          </a:xfrm>
          <a:prstGeom prst="rect">
            <a:avLst/>
          </a:prstGeom>
          <a:noFill/>
          <a:ln w="9525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36000" rIns="90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1" dirty="0">
                <a:solidFill>
                  <a:schemeClr val="tx1"/>
                </a:solidFill>
              </a:rPr>
              <a:t>OPEN | </a:t>
            </a:r>
            <a:r>
              <a:rPr lang="en-GB" sz="700" b="1" dirty="0">
                <a:solidFill>
                  <a:schemeClr val="accent3"/>
                </a:solidFill>
              </a:rPr>
              <a:t>THALES GROUP LIMITED DISTRIBUTION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5"/>
                </a:solidFill>
              </a:rPr>
              <a:t>THALES GROUP CONFIDENTIAL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4"/>
                </a:solidFill>
              </a:rPr>
              <a:t>THALES GROUP SECRET </a:t>
            </a:r>
          </a:p>
        </p:txBody>
      </p:sp>
    </p:spTree>
    <p:extLst>
      <p:ext uri="{BB962C8B-B14F-4D97-AF65-F5344CB8AC3E}">
        <p14:creationId xmlns:p14="http://schemas.microsoft.com/office/powerpoint/2010/main" val="23922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55" r:id="rId3"/>
    <p:sldLayoutId id="2147483662" r:id="rId4"/>
    <p:sldLayoutId id="2147483654" r:id="rId5"/>
    <p:sldLayoutId id="2147483661" r:id="rId6"/>
    <p:sldLayoutId id="2147483663" r:id="rId7"/>
    <p:sldLayoutId id="2147483664" r:id="rId8"/>
    <p:sldLayoutId id="2147483684" r:id="rId9"/>
    <p:sldLayoutId id="2147483665" r:id="rId10"/>
    <p:sldLayoutId id="2147483666" r:id="rId11"/>
    <p:sldLayoutId id="2147483668" r:id="rId12"/>
    <p:sldLayoutId id="2147483669" r:id="rId13"/>
    <p:sldLayoutId id="2147483683" r:id="rId14"/>
    <p:sldLayoutId id="2147483675" r:id="rId15"/>
    <p:sldLayoutId id="2147483682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1600"/>
        </a:spcBef>
        <a:buClrTx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3"/>
        </a:buClr>
        <a:buFont typeface="Wingdings 3" panose="05040102010807070707" pitchFamily="18" charset="2"/>
        <a:buChar char="ê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4000"/>
        </a:lnSpc>
        <a:spcBef>
          <a:spcPts val="600"/>
        </a:spcBef>
        <a:buFont typeface="Century Gothic" panose="020B0502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lnSpc>
          <a:spcPct val="114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›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36000" indent="-108000" algn="l" defTabSz="914400" rtl="0" eaLnBrk="1" latinLnBrk="0" hangingPunct="1">
        <a:lnSpc>
          <a:spcPct val="114000"/>
        </a:lnSpc>
        <a:spcBef>
          <a:spcPts val="300"/>
        </a:spcBef>
        <a:buFont typeface="Wingdings 3" panose="05040102010807070707" pitchFamily="18" charset="2"/>
        <a:buChar char="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microsoft.com/office/2007/relationships/hdphoto" Target="../media/hdphoto3.wdp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microsoft.com/office/2007/relationships/hdphoto" Target="../media/hdphoto2.wdp"/><Relationship Id="rId10" Type="http://schemas.openxmlformats.org/officeDocument/2006/relationships/image" Target="../media/image32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994652"/>
            <a:ext cx="3815273" cy="997196"/>
          </a:xfrm>
        </p:spPr>
        <p:txBody>
          <a:bodyPr/>
          <a:lstStyle/>
          <a:p>
            <a:r>
              <a:rPr lang="en-US" sz="3600" dirty="0"/>
              <a:t>PYTHON INTRODUCTION</a:t>
            </a:r>
            <a:endParaRPr lang="fr-FR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2D-952C-3866-AA5A-CA17B8DBD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69966" y="5010737"/>
            <a:ext cx="3815273" cy="602986"/>
          </a:xfrm>
        </p:spPr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SummerSchool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3015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2235C90-50FF-07E6-4EEA-EA743918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/>
          <a:lstStyle/>
          <a:p>
            <a:r>
              <a:rPr lang="en-GB" dirty="0"/>
              <a:t>Deploy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682940-D853-3C6C-1B18-E1E089705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029" y="4562607"/>
            <a:ext cx="2015999" cy="1122359"/>
          </a:xfrm>
        </p:spPr>
        <p:txBody>
          <a:bodyPr/>
          <a:lstStyle/>
          <a:p>
            <a:r>
              <a:rPr lang="en-US" sz="1400" dirty="0"/>
              <a:t>Use version control systems like Git to track changes and collaborate with others.</a:t>
            </a:r>
            <a:endParaRPr lang="en-GB" sz="14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774DEB4-3DE0-E757-CC57-A3F15DA1C4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15239" y="4562606"/>
            <a:ext cx="2015999" cy="1122359"/>
          </a:xfrm>
        </p:spPr>
        <p:txBody>
          <a:bodyPr/>
          <a:lstStyle/>
          <a:p>
            <a:r>
              <a:rPr lang="en-GB" sz="1400" dirty="0"/>
              <a:t>Organize your web app with </a:t>
            </a:r>
            <a:r>
              <a:rPr lang="en-US" sz="1400" dirty="0"/>
              <a:t>static files like CSS, JS, and images. </a:t>
            </a:r>
            <a:endParaRPr lang="en-GB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6AB3-DD50-49AD-ABA1-D79A4160E0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69862" y="4529981"/>
            <a:ext cx="2940055" cy="1122359"/>
          </a:xfrm>
        </p:spPr>
        <p:txBody>
          <a:bodyPr/>
          <a:lstStyle/>
          <a:p>
            <a:r>
              <a:rPr lang="en-US" sz="1400" dirty="0"/>
              <a:t>Create the requirements file</a:t>
            </a:r>
            <a:endParaRPr lang="ro-RO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6AFBB-32C4-4669-B139-087A8EB9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54" y="1953392"/>
            <a:ext cx="4804744" cy="2035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7A6A9A-96C8-4E00-BF1C-920B7C24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74" y="1769078"/>
            <a:ext cx="2016000" cy="22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9DC78-DFA0-6B06-951C-AD36EDC4F2AD}"/>
              </a:ext>
            </a:extLst>
          </p:cNvPr>
          <p:cNvGrpSpPr/>
          <p:nvPr/>
        </p:nvGrpSpPr>
        <p:grpSpPr>
          <a:xfrm>
            <a:off x="8442957" y="929640"/>
            <a:ext cx="2958360" cy="4438023"/>
            <a:chOff x="6252000" y="1178102"/>
            <a:chExt cx="2520000" cy="4320000"/>
          </a:xfrm>
        </p:grpSpPr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90AA592C-12E5-B311-B2D4-284943070220}"/>
                </a:ext>
              </a:extLst>
            </p:cNvPr>
            <p:cNvSpPr/>
            <p:nvPr/>
          </p:nvSpPr>
          <p:spPr>
            <a:xfrm>
              <a:off x="6252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F6546B1-9329-03F7-FDFB-A7BAAA8A7064}"/>
                </a:ext>
              </a:extLst>
            </p:cNvPr>
            <p:cNvSpPr/>
            <p:nvPr/>
          </p:nvSpPr>
          <p:spPr>
            <a:xfrm>
              <a:off x="6669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5C1050-D48D-E8BD-1EF2-50C06E76DE89}"/>
                </a:ext>
              </a:extLst>
            </p:cNvPr>
            <p:cNvGrpSpPr/>
            <p:nvPr/>
          </p:nvGrpSpPr>
          <p:grpSpPr>
            <a:xfrm>
              <a:off x="7736366" y="5293359"/>
              <a:ext cx="920602" cy="74305"/>
              <a:chOff x="696000" y="1460737"/>
              <a:chExt cx="920602" cy="112014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6500D593-F519-418F-5C1B-FE6E77B72D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46D4648A-F6E3-4A95-6928-66476B9EE8D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5C86CA9E-1A0D-F55F-ACE8-F0922994BDD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2B338E78-1804-125F-3CC9-51D93E25D9F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FB66120A-3AE7-07DE-D44B-40BAA501BD0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A6713C8-A210-2BD8-D09C-5899050906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CC7E968-98CB-D932-26A5-42BB75C238C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767FC18-F77E-6C7A-28CC-B22C2FA2154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27DC03B1-CCEE-3452-C22B-DC50C098889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347EFEF-1D43-2707-F385-D75226A3563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103D784A-B6BF-196E-0BC3-821EA1130D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D908B41-CC3A-6F7D-65A6-14357E67E19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DE2C652E-06FE-9B0D-F21D-FE1C98733F8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71C3E451-4F4A-6BA9-53A8-2905168A2DC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394AD2FC-1E84-ADF8-2DF3-13E7ADAB2FD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1408C1F0-0529-6128-305C-29023F2620F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10BECF3B-23DC-BC90-A07F-6526D0476E0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462DBE-9364-B912-AC18-966518064309}"/>
                </a:ext>
              </a:extLst>
            </p:cNvPr>
            <p:cNvSpPr txBox="1"/>
            <p:nvPr/>
          </p:nvSpPr>
          <p:spPr>
            <a:xfrm>
              <a:off x="6615308" y="3297346"/>
              <a:ext cx="2041386" cy="4194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800" b="1" dirty="0">
                  <a:solidFill>
                    <a:schemeClr val="bg2"/>
                  </a:solidFill>
                </a:rPr>
                <a:t>Python Scripts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72848B-2297-0E52-0C7A-ACB6888CEF16}"/>
                </a:ext>
              </a:extLst>
            </p:cNvPr>
            <p:cNvSpPr txBox="1"/>
            <p:nvPr/>
          </p:nvSpPr>
          <p:spPr>
            <a:xfrm>
              <a:off x="6344074" y="4003024"/>
              <a:ext cx="2066766" cy="1258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Python scripts can be run by directly executing the script file using the 'python' command.  !!! ensure that the script has the necessary executable permissions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BC23A-5783-C7A5-F0DD-20BFEB724995}"/>
              </a:ext>
            </a:extLst>
          </p:cNvPr>
          <p:cNvGrpSpPr/>
          <p:nvPr/>
        </p:nvGrpSpPr>
        <p:grpSpPr>
          <a:xfrm>
            <a:off x="4608768" y="1004820"/>
            <a:ext cx="3186958" cy="4541336"/>
            <a:chOff x="3419999" y="1178102"/>
            <a:chExt cx="2520000" cy="4320000"/>
          </a:xfrm>
        </p:grpSpPr>
        <p:sp>
          <p:nvSpPr>
            <p:cNvPr id="57" name="Rectangle: Diagonal Corners Snipped 56">
              <a:extLst>
                <a:ext uri="{FF2B5EF4-FFF2-40B4-BE49-F238E27FC236}">
                  <a16:creationId xmlns:a16="http://schemas.microsoft.com/office/drawing/2014/main" id="{9079942C-D69A-B3FE-87CE-AB1D56F20C60}"/>
                </a:ext>
              </a:extLst>
            </p:cNvPr>
            <p:cNvSpPr/>
            <p:nvPr/>
          </p:nvSpPr>
          <p:spPr>
            <a:xfrm>
              <a:off x="3419999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7FF3C942-CC59-218C-A86C-8940B5053370}"/>
                </a:ext>
              </a:extLst>
            </p:cNvPr>
            <p:cNvSpPr/>
            <p:nvPr/>
          </p:nvSpPr>
          <p:spPr>
            <a:xfrm>
              <a:off x="3837909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3817FF4-E7FF-CF9B-2F36-CF0615446CEE}"/>
                </a:ext>
              </a:extLst>
            </p:cNvPr>
            <p:cNvGrpSpPr/>
            <p:nvPr/>
          </p:nvGrpSpPr>
          <p:grpSpPr>
            <a:xfrm>
              <a:off x="4904365" y="5293359"/>
              <a:ext cx="920602" cy="74305"/>
              <a:chOff x="696000" y="1460737"/>
              <a:chExt cx="920602" cy="112014"/>
            </a:xfrm>
          </p:grpSpPr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3581111-8850-113A-1045-4B8B3DBC74E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DDFEA060-A0AB-74F2-197F-7273BE4DAE5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80902B7A-57AF-268C-DBA3-BB8FB3D7DE2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61400AA8-523F-5213-D174-817A6E0CE60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45AC5750-3013-1AE3-53BE-72FF6F41DF9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B4204BF4-5137-34AC-398F-4921FE1AFCE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50AC4D69-0392-752C-586A-E5E8EF25806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AACD651E-BDEF-50C8-B4B4-38A699B1BC0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AA69110D-7BAE-B3D2-7481-E587A580507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C3558ADB-3EFA-1E1B-5E24-D142EBC18C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AE32CEC5-E856-1E91-0061-86602FDBFFC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966A9110-EDE6-2D6A-08FB-95389303337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3E814A60-5B9C-1162-3229-52E69107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406112A5-4986-5B6C-457A-632E3449E7E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A4090A23-8123-C0E6-3444-4F5C5BEB85C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293D2346-9D5F-32FC-373D-EE19CDFC07B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4F1BC74-B47A-3824-A307-FD36C0184F7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01C9D9-2632-51A6-7B2A-564FA5E09F3F}"/>
                </a:ext>
              </a:extLst>
            </p:cNvPr>
            <p:cNvSpPr txBox="1"/>
            <p:nvPr/>
          </p:nvSpPr>
          <p:spPr>
            <a:xfrm>
              <a:off x="4039908" y="3071193"/>
              <a:ext cx="864456" cy="644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400" b="1" dirty="0">
                  <a:solidFill>
                    <a:srgbClr val="00B0F0"/>
                  </a:solidFill>
                </a:rPr>
                <a:t>IDEs</a:t>
              </a:r>
              <a:endParaRPr lang="fr-FR" sz="4400" b="1" dirty="0">
                <a:solidFill>
                  <a:srgbClr val="00B0F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1CEF87-F8BF-6E53-4030-FCD680B37F96}"/>
                </a:ext>
              </a:extLst>
            </p:cNvPr>
            <p:cNvSpPr txBox="1"/>
            <p:nvPr/>
          </p:nvSpPr>
          <p:spPr>
            <a:xfrm>
              <a:off x="3778739" y="3844900"/>
              <a:ext cx="1958545" cy="14346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a more comprehensive development environment for Python. They include features like code editors, debugging tools, and project management capabilities.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DB526-8CBB-912C-5715-E22C5DFDDD17}"/>
              </a:ext>
            </a:extLst>
          </p:cNvPr>
          <p:cNvGrpSpPr/>
          <p:nvPr/>
        </p:nvGrpSpPr>
        <p:grpSpPr>
          <a:xfrm>
            <a:off x="764761" y="1047664"/>
            <a:ext cx="2876194" cy="4541336"/>
            <a:chOff x="587998" y="1178102"/>
            <a:chExt cx="2520000" cy="4320000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9C1BBC97-561B-9853-BA9F-647E5E16D740}"/>
                </a:ext>
              </a:extLst>
            </p:cNvPr>
            <p:cNvSpPr/>
            <p:nvPr/>
          </p:nvSpPr>
          <p:spPr>
            <a:xfrm>
              <a:off x="587998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15FDC8F-D8D8-4F55-EB38-C5170B8DA89A}"/>
                </a:ext>
              </a:extLst>
            </p:cNvPr>
            <p:cNvSpPr/>
            <p:nvPr/>
          </p:nvSpPr>
          <p:spPr>
            <a:xfrm>
              <a:off x="1005908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DA13F-B1C6-FDB5-5972-07DEE6ADBEB6}"/>
                </a:ext>
              </a:extLst>
            </p:cNvPr>
            <p:cNvGrpSpPr/>
            <p:nvPr/>
          </p:nvGrpSpPr>
          <p:grpSpPr>
            <a:xfrm>
              <a:off x="2072364" y="5293359"/>
              <a:ext cx="920602" cy="74305"/>
              <a:chOff x="696000" y="1460737"/>
              <a:chExt cx="920602" cy="112014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4B63E1A-678A-3D89-4E06-5B37D8FD41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04B843E-F0E6-695A-CD09-EECBBC80C98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6B77AEF-A85A-A4CF-DE80-1E044ADC09E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EF4B0320-22DA-6F85-2A93-719C7D886CA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7DB1C80B-A7DD-6F69-76DF-402FB72D211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DA12D70D-F494-3B13-2B0A-8EFF527F51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5E2A6AD7-E54F-0576-A31B-795F5C68B1D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FF50549-204C-223A-F3A2-8E5A2280E3F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77E87FD-BD65-C833-B5F5-15E41669E9D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1E6D699-8254-5BC3-D71C-E5CC23B4252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47568B9-4478-F866-BAD9-D162210B3E4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61B68CE-DED4-ACE3-58E3-0B92CF36928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315958C-0367-DCCF-F937-C2726448A2B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3ADB3D3F-EC8C-0D0B-73B2-DFBF652B1C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36245A22-1D9C-3B0A-CBAF-AACF20E7F39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288501E9-D8EB-806D-D012-36818700A17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701CA2E-75B9-8204-BEC6-978C7295D31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EC9F0-3FAB-AB6F-6D16-232C465C159D}"/>
                </a:ext>
              </a:extLst>
            </p:cNvPr>
            <p:cNvSpPr txBox="1"/>
            <p:nvPr/>
          </p:nvSpPr>
          <p:spPr>
            <a:xfrm>
              <a:off x="711690" y="3176692"/>
              <a:ext cx="2272454" cy="409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800" b="1" dirty="0">
                  <a:solidFill>
                    <a:schemeClr val="bg2"/>
                  </a:solidFill>
                </a:rPr>
                <a:t>Command line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8A1FD-F8FD-C6C8-9F52-DF2ABF0D64BE}"/>
                </a:ext>
              </a:extLst>
            </p:cNvPr>
            <p:cNvSpPr txBox="1"/>
            <p:nvPr/>
          </p:nvSpPr>
          <p:spPr>
            <a:xfrm>
              <a:off x="981124" y="3948544"/>
              <a:ext cx="1664753" cy="81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using the 'python' command followed by the name of the script file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python app</a:t>
            </a:r>
          </a:p>
        </p:txBody>
      </p:sp>
      <p:pic>
        <p:nvPicPr>
          <p:cNvPr id="2052" name="Picture 4" descr="Learn to program with Visual Studio Code">
            <a:extLst>
              <a:ext uri="{FF2B5EF4-FFF2-40B4-BE49-F238E27FC236}">
                <a16:creationId xmlns:a16="http://schemas.microsoft.com/office/drawing/2014/main" id="{1D7D6512-3116-4E27-87AC-675E1D06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13" y="1759919"/>
            <a:ext cx="1121615" cy="11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rminal free vector icon - Iconbolt">
            <a:extLst>
              <a:ext uri="{FF2B5EF4-FFF2-40B4-BE49-F238E27FC236}">
                <a16:creationId xmlns:a16="http://schemas.microsoft.com/office/drawing/2014/main" id="{50C87C64-094A-48B1-ACD4-ACD8700A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6" y="1817798"/>
            <a:ext cx="2029057" cy="10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ripts en Python - El Pythonista">
            <a:extLst>
              <a:ext uri="{FF2B5EF4-FFF2-40B4-BE49-F238E27FC236}">
                <a16:creationId xmlns:a16="http://schemas.microsoft.com/office/drawing/2014/main" id="{8A80C756-0832-40FC-AF8E-BA1200E8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93" y="1746059"/>
            <a:ext cx="2182272" cy="12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/>
              <a:t>Bonus – service files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60140" y="0"/>
            <a:ext cx="6096000" cy="61019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o-RO" sz="1600" b="1" dirty="0">
                <a:solidFill>
                  <a:srgbClr val="0070C0"/>
                </a:solidFill>
              </a:rPr>
              <a:t>[Unit]</a:t>
            </a: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Description</a:t>
            </a:r>
            <a:r>
              <a:rPr lang="ro-RO" sz="1600" b="1" dirty="0">
                <a:solidFill>
                  <a:srgbClr val="0070C0"/>
                </a:solidFill>
              </a:rPr>
              <a:t>=</a:t>
            </a:r>
            <a:r>
              <a:rPr lang="en-US" sz="1600" b="1" dirty="0">
                <a:solidFill>
                  <a:srgbClr val="0070C0"/>
                </a:solidFill>
              </a:rPr>
              <a:t>m</a:t>
            </a:r>
            <a:r>
              <a:rPr lang="ro-RO" sz="1600" b="1" dirty="0">
                <a:solidFill>
                  <a:srgbClr val="0070C0"/>
                </a:solidFill>
              </a:rPr>
              <a:t>y</a:t>
            </a:r>
            <a:r>
              <a:rPr lang="en-US" sz="1600" b="1" dirty="0">
                <a:solidFill>
                  <a:srgbClr val="0070C0"/>
                </a:solidFill>
              </a:rPr>
              <a:t>_</a:t>
            </a:r>
            <a:r>
              <a:rPr lang="ro-RO" sz="1600" b="1" dirty="0" err="1">
                <a:solidFill>
                  <a:srgbClr val="0070C0"/>
                </a:solidFill>
              </a:rPr>
              <a:t>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After</a:t>
            </a:r>
            <a:r>
              <a:rPr lang="ro-RO" sz="1600" b="1" dirty="0">
                <a:solidFill>
                  <a:srgbClr val="0070C0"/>
                </a:solidFill>
              </a:rPr>
              <a:t>=</a:t>
            </a:r>
            <a:r>
              <a:rPr lang="ro-RO" sz="1600" b="1" dirty="0" err="1">
                <a:solidFill>
                  <a:srgbClr val="0070C0"/>
                </a:solidFill>
              </a:rPr>
              <a:t>network.target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br>
              <a:rPr lang="ro-RO" sz="1600" b="1" dirty="0">
                <a:solidFill>
                  <a:srgbClr val="0070C0"/>
                </a:solidFill>
              </a:rPr>
            </a:br>
            <a:r>
              <a:rPr lang="ro-RO" sz="1600" b="1" dirty="0">
                <a:solidFill>
                  <a:srgbClr val="0070C0"/>
                </a:solidFill>
              </a:rPr>
              <a:t>[Service]</a:t>
            </a: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ExecStart</a:t>
            </a:r>
            <a:r>
              <a:rPr lang="ro-RO" sz="1600" b="1" dirty="0">
                <a:solidFill>
                  <a:srgbClr val="0070C0"/>
                </a:solidFill>
              </a:rPr>
              <a:t>= home/student/ilinca/pyhonapp/app.py</a:t>
            </a: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WorkingDirectory</a:t>
            </a:r>
            <a:r>
              <a:rPr lang="ro-RO" sz="1600" b="1" dirty="0">
                <a:solidFill>
                  <a:srgbClr val="0070C0"/>
                </a:solidFill>
              </a:rPr>
              <a:t>= </a:t>
            </a:r>
            <a:r>
              <a:rPr lang="ro-RO" sz="1600" b="1" dirty="0" err="1">
                <a:solidFill>
                  <a:srgbClr val="0070C0"/>
                </a:solidFill>
              </a:rPr>
              <a:t>home</a:t>
            </a:r>
            <a:r>
              <a:rPr lang="ro-RO" sz="1600" b="1" dirty="0">
                <a:solidFill>
                  <a:srgbClr val="0070C0"/>
                </a:solidFill>
              </a:rPr>
              <a:t>/student/</a:t>
            </a:r>
            <a:r>
              <a:rPr lang="ro-RO" sz="1600" b="1" dirty="0" err="1">
                <a:solidFill>
                  <a:srgbClr val="0070C0"/>
                </a:solidFill>
              </a:rPr>
              <a:t>ilinca</a:t>
            </a:r>
            <a:r>
              <a:rPr lang="ro-RO" sz="1600" b="1" dirty="0">
                <a:solidFill>
                  <a:srgbClr val="0070C0"/>
                </a:solidFill>
              </a:rPr>
              <a:t>/</a:t>
            </a:r>
            <a:r>
              <a:rPr lang="ro-RO" sz="1600" b="1" dirty="0" err="1">
                <a:solidFill>
                  <a:srgbClr val="0070C0"/>
                </a:solidFill>
              </a:rPr>
              <a:t>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User</a:t>
            </a:r>
            <a:r>
              <a:rPr lang="ro-RO" sz="1600" b="1" dirty="0">
                <a:solidFill>
                  <a:srgbClr val="0070C0"/>
                </a:solidFill>
              </a:rPr>
              <a:t>=</a:t>
            </a:r>
            <a:r>
              <a:rPr lang="ro-RO" sz="1600" b="1" dirty="0" err="1">
                <a:solidFill>
                  <a:srgbClr val="0070C0"/>
                </a:solidFill>
              </a:rPr>
              <a:t>ilinca_nechita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>
                <a:solidFill>
                  <a:srgbClr val="0070C0"/>
                </a:solidFill>
              </a:rPr>
              <a:t>Group=</a:t>
            </a:r>
            <a:r>
              <a:rPr lang="ro-RO" sz="1600" b="1" dirty="0" err="1">
                <a:solidFill>
                  <a:srgbClr val="0070C0"/>
                </a:solidFill>
              </a:rPr>
              <a:t>summerschool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Restart</a:t>
            </a:r>
            <a:r>
              <a:rPr lang="ro-RO" sz="1600" b="1" dirty="0">
                <a:solidFill>
                  <a:srgbClr val="0070C0"/>
                </a:solidFill>
              </a:rPr>
              <a:t>=</a:t>
            </a:r>
            <a:r>
              <a:rPr lang="ro-RO" sz="1600" b="1" dirty="0" err="1">
                <a:solidFill>
                  <a:srgbClr val="0070C0"/>
                </a:solidFill>
              </a:rPr>
              <a:t>always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br>
              <a:rPr lang="ro-RO" sz="1600" b="1" dirty="0">
                <a:solidFill>
                  <a:srgbClr val="0070C0"/>
                </a:solidFill>
              </a:rPr>
            </a:br>
            <a:r>
              <a:rPr lang="ro-RO" sz="1600" b="1" dirty="0">
                <a:solidFill>
                  <a:srgbClr val="0070C0"/>
                </a:solidFill>
              </a:rPr>
              <a:t>[</a:t>
            </a:r>
            <a:r>
              <a:rPr lang="ro-RO" sz="1600" b="1" dirty="0" err="1">
                <a:solidFill>
                  <a:srgbClr val="0070C0"/>
                </a:solidFill>
              </a:rPr>
              <a:t>Install</a:t>
            </a:r>
            <a:r>
              <a:rPr lang="ro-RO" sz="1600" b="1" dirty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WantedBy</a:t>
            </a:r>
            <a:r>
              <a:rPr lang="ro-RO" sz="1600" b="1" dirty="0">
                <a:solidFill>
                  <a:srgbClr val="0070C0"/>
                </a:solidFill>
              </a:rPr>
              <a:t>=</a:t>
            </a:r>
            <a:r>
              <a:rPr lang="ro-RO" sz="1600" b="1" dirty="0" err="1">
                <a:solidFill>
                  <a:srgbClr val="0070C0"/>
                </a:solidFill>
              </a:rPr>
              <a:t>multi-user.target</a:t>
            </a:r>
            <a:endParaRPr lang="en-US" sz="1600" b="1" dirty="0">
              <a:solidFill>
                <a:srgbClr val="0070C0"/>
              </a:solidFill>
            </a:endParaRPr>
          </a:p>
          <a:p>
            <a:pPr lvl="1"/>
            <a:endParaRPr lang="en-US" sz="1600" b="1" dirty="0">
              <a:solidFill>
                <a:srgbClr val="0070C0"/>
              </a:solidFill>
            </a:endParaRPr>
          </a:p>
          <a:p>
            <a:pPr lvl="1"/>
            <a:endParaRPr 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Commands to execute: </a:t>
            </a:r>
          </a:p>
          <a:p>
            <a:pPr lvl="1"/>
            <a:endParaRPr lang="en-US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sudo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systemctl</a:t>
            </a:r>
            <a:r>
              <a:rPr lang="ro-RO" sz="1600" b="1" dirty="0">
                <a:solidFill>
                  <a:srgbClr val="0070C0"/>
                </a:solidFill>
              </a:rPr>
              <a:t> start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my_app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sudo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systemctl</a:t>
            </a:r>
            <a:r>
              <a:rPr lang="ro-RO" sz="1600" b="1" dirty="0">
                <a:solidFill>
                  <a:srgbClr val="0070C0"/>
                </a:solidFill>
              </a:rPr>
              <a:t> stop </a:t>
            </a:r>
            <a:r>
              <a:rPr lang="en-US" sz="1600" b="1" dirty="0" err="1">
                <a:solidFill>
                  <a:srgbClr val="0070C0"/>
                </a:solidFill>
              </a:rPr>
              <a:t>my_app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sudo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systemctl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restart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my_app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r>
              <a:rPr lang="ro-RO" sz="1600" b="1" dirty="0" err="1">
                <a:solidFill>
                  <a:srgbClr val="0070C0"/>
                </a:solidFill>
              </a:rPr>
              <a:t>sudo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systemctl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ro-RO" sz="1600" b="1" dirty="0" err="1">
                <a:solidFill>
                  <a:srgbClr val="0070C0"/>
                </a:solidFill>
              </a:rPr>
              <a:t>enable</a:t>
            </a:r>
            <a:r>
              <a:rPr lang="ro-RO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my_app</a:t>
            </a:r>
            <a:endParaRPr lang="ro-RO" sz="1600" b="1" dirty="0">
              <a:solidFill>
                <a:srgbClr val="0070C0"/>
              </a:solidFill>
            </a:endParaRPr>
          </a:p>
          <a:p>
            <a:pPr lvl="1"/>
            <a:endParaRPr lang="ro-RO" sz="1600" b="1" dirty="0">
              <a:solidFill>
                <a:srgbClr val="0070C0"/>
              </a:solidFill>
            </a:endParaRPr>
          </a:p>
          <a:p>
            <a:br>
              <a:rPr lang="ro-RO" sz="1600" b="1" dirty="0">
                <a:solidFill>
                  <a:srgbClr val="0070C0"/>
                </a:solidFill>
              </a:rPr>
            </a:br>
            <a:endParaRPr lang="ro-RO" sz="1600" b="1" dirty="0">
              <a:solidFill>
                <a:srgbClr val="0070C0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configuration files used by </a:t>
            </a:r>
            <a:r>
              <a:rPr lang="en-US" sz="1400" dirty="0" err="1"/>
              <a:t>systemd</a:t>
            </a:r>
            <a:r>
              <a:rPr lang="en-US" sz="1400" dirty="0"/>
              <a:t>, an </a:t>
            </a:r>
            <a:r>
              <a:rPr lang="en-US" sz="1400" dirty="0" err="1"/>
              <a:t>init</a:t>
            </a:r>
            <a:r>
              <a:rPr lang="en-US" sz="1400" dirty="0"/>
              <a:t> system widely used in many Linux distributions;</a:t>
            </a:r>
          </a:p>
          <a:p>
            <a:r>
              <a:rPr lang="en-US" sz="1400" dirty="0"/>
              <a:t>define how a service should be managed, including start, stop, and restart procedures;</a:t>
            </a:r>
          </a:p>
          <a:p>
            <a:r>
              <a:rPr lang="en-US" sz="1400" dirty="0"/>
              <a:t>advantages: improved manageability, automatic restarting of services on failure, and integration with other </a:t>
            </a:r>
            <a:r>
              <a:rPr lang="en-US" sz="1400" dirty="0" err="1"/>
              <a:t>systemd</a:t>
            </a:r>
            <a:r>
              <a:rPr lang="en-US" sz="1400" dirty="0"/>
              <a:t> features like logging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2457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1F46-5E6F-7333-7F56-852ADB8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3B4E8-8D56-48F7-B17B-C2A41FD0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3105727"/>
            <a:ext cx="2487078" cy="25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Little exercise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29EAE-DB2C-9745-274D-8854053A701B}"/>
              </a:ext>
            </a:extLst>
          </p:cNvPr>
          <p:cNvGrpSpPr/>
          <p:nvPr/>
        </p:nvGrpSpPr>
        <p:grpSpPr>
          <a:xfrm>
            <a:off x="620651" y="1298126"/>
            <a:ext cx="3456000" cy="4261748"/>
            <a:chOff x="587998" y="1178102"/>
            <a:chExt cx="3456000" cy="4261748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F9C65A-7C8F-F887-6CDC-B464B69C2B13}"/>
                </a:ext>
              </a:extLst>
            </p:cNvPr>
            <p:cNvSpPr/>
            <p:nvPr/>
          </p:nvSpPr>
          <p:spPr>
            <a:xfrm>
              <a:off x="587999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0" name="Rectangle: Diagonal Corners Snipped 259">
              <a:extLst>
                <a:ext uri="{FF2B5EF4-FFF2-40B4-BE49-F238E27FC236}">
                  <a16:creationId xmlns:a16="http://schemas.microsoft.com/office/drawing/2014/main" id="{BF0D0E96-6FAF-D7BC-5B2A-0F7CBC3C18D9}"/>
                </a:ext>
              </a:extLst>
            </p:cNvPr>
            <p:cNvSpPr/>
            <p:nvPr/>
          </p:nvSpPr>
          <p:spPr>
            <a:xfrm>
              <a:off x="587998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2066663" y="2584934"/>
              <a:ext cx="1872000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fr-FR" sz="1400" b="1" dirty="0" err="1">
                  <a:solidFill>
                    <a:schemeClr val="tx2"/>
                  </a:solidFill>
                </a:rPr>
                <a:t>Build</a:t>
              </a:r>
              <a:r>
                <a:rPr lang="fr-FR" sz="1400" b="1" dirty="0">
                  <a:solidFill>
                    <a:schemeClr val="tx2"/>
                  </a:solidFill>
                </a:rPr>
                <a:t> a simple python </a:t>
              </a:r>
              <a:r>
                <a:rPr lang="fr-FR" sz="1400" b="1" dirty="0" err="1">
                  <a:solidFill>
                    <a:schemeClr val="tx2"/>
                  </a:solidFill>
                </a:rPr>
                <a:t>calculator</a:t>
              </a:r>
              <a:r>
                <a:rPr lang="fr-FR" sz="1400" b="1" dirty="0">
                  <a:solidFill>
                    <a:schemeClr val="tx2"/>
                  </a:solidFill>
                </a:rPr>
                <a:t> and </a:t>
              </a:r>
              <a:r>
                <a:rPr lang="fr-FR" sz="1400" b="1" dirty="0" err="1">
                  <a:solidFill>
                    <a:schemeClr val="tx2"/>
                  </a:solidFill>
                </a:rPr>
                <a:t>try</a:t>
              </a:r>
              <a:r>
                <a:rPr lang="fr-FR" sz="1400" b="1" dirty="0">
                  <a:solidFill>
                    <a:schemeClr val="tx2"/>
                  </a:solidFill>
                </a:rPr>
                <a:t> to run </a:t>
              </a:r>
              <a:r>
                <a:rPr lang="fr-FR" sz="1400" b="1" dirty="0" err="1">
                  <a:solidFill>
                    <a:schemeClr val="tx2"/>
                  </a:solidFill>
                </a:rPr>
                <a:t>it</a:t>
              </a:r>
              <a:r>
                <a:rPr lang="fr-FR" sz="1400" b="1" dirty="0">
                  <a:solidFill>
                    <a:schemeClr val="tx2"/>
                  </a:solidFill>
                </a:rPr>
                <a:t> </a:t>
              </a:r>
              <a:r>
                <a:rPr lang="fr-FR" sz="1400" b="1" dirty="0" err="1">
                  <a:solidFill>
                    <a:schemeClr val="tx2"/>
                  </a:solidFill>
                </a:rPr>
                <a:t>using</a:t>
              </a:r>
              <a:r>
                <a:rPr lang="fr-FR" sz="1400" b="1" dirty="0">
                  <a:solidFill>
                    <a:schemeClr val="tx2"/>
                  </a:solidFill>
                </a:rPr>
                <a:t> more </a:t>
              </a:r>
              <a:r>
                <a:rPr lang="fr-FR" sz="1400" b="1" dirty="0" err="1">
                  <a:solidFill>
                    <a:schemeClr val="tx2"/>
                  </a:solidFill>
                </a:rPr>
                <a:t>than</a:t>
              </a:r>
              <a:r>
                <a:rPr lang="fr-FR" sz="1400" b="1" dirty="0">
                  <a:solidFill>
                    <a:schemeClr val="tx2"/>
                  </a:solidFill>
                </a:rPr>
                <a:t> one </a:t>
              </a:r>
              <a:r>
                <a:rPr lang="fr-FR" sz="1400" b="1" dirty="0" err="1">
                  <a:solidFill>
                    <a:schemeClr val="tx2"/>
                  </a:solidFill>
                </a:rPr>
                <a:t>method</a:t>
              </a:r>
              <a:r>
                <a:rPr lang="fr-FR" sz="14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BAA68AA-6913-AA26-FFC3-64A81AA37A4C}"/>
                </a:ext>
              </a:extLst>
            </p:cNvPr>
            <p:cNvSpPr/>
            <p:nvPr/>
          </p:nvSpPr>
          <p:spPr>
            <a:xfrm>
              <a:off x="666379" y="2364391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b="1" dirty="0"/>
                <a:t>Operations</a:t>
              </a:r>
            </a:p>
            <a:p>
              <a:pPr algn="ctr"/>
              <a:r>
                <a:rPr lang="fr-FR" sz="1200" b="1" dirty="0"/>
                <a:t>+/-/*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374E09-C0A8-CB59-DB2D-2DEF5BEE2CBB}"/>
              </a:ext>
            </a:extLst>
          </p:cNvPr>
          <p:cNvGrpSpPr/>
          <p:nvPr/>
        </p:nvGrpSpPr>
        <p:grpSpPr>
          <a:xfrm>
            <a:off x="4437437" y="1163126"/>
            <a:ext cx="3456000" cy="4276724"/>
            <a:chOff x="4368000" y="1178102"/>
            <a:chExt cx="3456000" cy="4276724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40A5BC0-348E-C210-6383-B7B40B3C0027}"/>
                </a:ext>
              </a:extLst>
            </p:cNvPr>
            <p:cNvSpPr/>
            <p:nvPr/>
          </p:nvSpPr>
          <p:spPr>
            <a:xfrm>
              <a:off x="4426436" y="1193078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2" name="Rectangle: Diagonal Corners Snipped 261">
              <a:extLst>
                <a:ext uri="{FF2B5EF4-FFF2-40B4-BE49-F238E27FC236}">
                  <a16:creationId xmlns:a16="http://schemas.microsoft.com/office/drawing/2014/main" id="{96D8B404-BD2D-F842-A1B8-450884308979}"/>
                </a:ext>
              </a:extLst>
            </p:cNvPr>
            <p:cNvSpPr/>
            <p:nvPr/>
          </p:nvSpPr>
          <p:spPr>
            <a:xfrm>
              <a:off x="43680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DCA5E9D-5A1C-34AA-9323-D5855FC56101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CEDD3C13-AC23-C7F8-367A-A5F551AFAF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5A079CE0-45A2-62C7-08F3-8F1B2153F9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9540C1F6-D039-5BE6-B1A4-0F11E5A670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891979EA-7470-DAF8-888C-04CCCFC350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1ACB717A-5418-E60C-54F0-6E22B9040D7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8E715CDA-6597-3908-76C3-E568AAFB859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96427532-B61B-70E0-8688-16706C4247F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99AC3764-2F17-B032-279B-5E34AF0548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5F02181F-C696-3A3F-BCBB-BDEB77081B3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147CE2F2-C0C0-6B04-94A2-85C4EE9A883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5C0A8468-8691-6C2C-3285-FF8C3F3E3C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E0F7B0DB-C346-9475-5B43-2DA909A20E0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A0F3A1A3-64E1-6EC4-5597-7A5B873EA84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2150F8F1-452C-EBE3-0600-4B1EED8FB2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AD032B80-AA35-672D-196E-6EF8D8DD8E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9256AD21-4C78-F2A5-E86A-33A9699FE07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E3F3AA68-1E08-4FDA-6D19-CF9E010114A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78082C4-ABDB-3E13-CD3D-0A18107FCA95}"/>
                </a:ext>
              </a:extLst>
            </p:cNvPr>
            <p:cNvSpPr txBox="1"/>
            <p:nvPr/>
          </p:nvSpPr>
          <p:spPr>
            <a:xfrm>
              <a:off x="5838204" y="2554923"/>
              <a:ext cx="187200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fr-FR" sz="1400" b="1" dirty="0" err="1">
                  <a:solidFill>
                    <a:schemeClr val="tx2"/>
                  </a:solidFill>
                </a:rPr>
                <a:t>Add</a:t>
              </a:r>
              <a:r>
                <a:rPr lang="fr-FR" sz="1400" b="1" dirty="0">
                  <a:solidFill>
                    <a:schemeClr val="tx2"/>
                  </a:solidFill>
                </a:rPr>
                <a:t> one or </a:t>
              </a:r>
              <a:r>
                <a:rPr lang="fr-FR" sz="1400" b="1" dirty="0" err="1">
                  <a:solidFill>
                    <a:schemeClr val="tx2"/>
                  </a:solidFill>
                </a:rPr>
                <a:t>two</a:t>
              </a:r>
              <a:r>
                <a:rPr lang="fr-FR" sz="1400" b="1" dirty="0">
                  <a:solidFill>
                    <a:schemeClr val="tx2"/>
                  </a:solidFill>
                </a:rPr>
                <a:t> packages (</a:t>
              </a:r>
              <a:r>
                <a:rPr lang="fr-FR" sz="1400" b="1" dirty="0" err="1">
                  <a:solidFill>
                    <a:schemeClr val="tx2"/>
                  </a:solidFill>
                </a:rPr>
                <a:t>numpy</a:t>
              </a:r>
              <a:r>
                <a:rPr lang="fr-FR" sz="1400" b="1" dirty="0">
                  <a:solidFill>
                    <a:schemeClr val="tx2"/>
                  </a:solidFill>
                </a:rPr>
                <a:t>- </a:t>
              </a:r>
              <a:r>
                <a:rPr lang="fr-FR" sz="1400" b="1" dirty="0" err="1">
                  <a:solidFill>
                    <a:schemeClr val="tx2"/>
                  </a:solidFill>
                </a:rPr>
                <a:t>maybe</a:t>
              </a:r>
              <a:r>
                <a:rPr lang="fr-FR" sz="1400" b="1" dirty="0">
                  <a:solidFill>
                    <a:schemeClr val="tx2"/>
                  </a:solidFill>
                </a:rPr>
                <a:t> </a:t>
              </a:r>
              <a:r>
                <a:rPr lang="fr-FR" sz="1400" b="1" dirty="0" err="1">
                  <a:solidFill>
                    <a:schemeClr val="tx2"/>
                  </a:solidFill>
                </a:rPr>
                <a:t>calculate</a:t>
              </a:r>
              <a:r>
                <a:rPr lang="fr-FR" sz="1400" b="1" dirty="0">
                  <a:solidFill>
                    <a:schemeClr val="tx2"/>
                  </a:solidFill>
                </a:rPr>
                <a:t> log/</a:t>
              </a:r>
              <a:r>
                <a:rPr lang="fr-FR" sz="1400" b="1" dirty="0" err="1">
                  <a:solidFill>
                    <a:schemeClr val="tx2"/>
                  </a:solidFill>
                </a:rPr>
                <a:t>sqrt</a:t>
              </a:r>
              <a:r>
                <a:rPr lang="fr-FR" sz="1400" b="1" dirty="0">
                  <a:solidFill>
                    <a:schemeClr val="tx2"/>
                  </a:solidFill>
                </a:rPr>
                <a:t>/power) or </a:t>
              </a:r>
              <a:r>
                <a:rPr lang="fr-FR" sz="1400" b="1" dirty="0" err="1">
                  <a:solidFill>
                    <a:schemeClr val="tx2"/>
                  </a:solidFill>
                </a:rPr>
                <a:t>Matplotlib</a:t>
              </a:r>
              <a:r>
                <a:rPr lang="fr-FR" sz="1400" b="1" dirty="0">
                  <a:solidFill>
                    <a:schemeClr val="tx2"/>
                  </a:solidFill>
                </a:rPr>
                <a:t> for </a:t>
              </a:r>
              <a:r>
                <a:rPr lang="fr-FR" sz="1400" b="1" dirty="0" err="1">
                  <a:solidFill>
                    <a:schemeClr val="tx2"/>
                  </a:solidFill>
                </a:rPr>
                <a:t>plotting</a:t>
              </a:r>
              <a:r>
                <a:rPr lang="fr-FR" sz="1400" b="1" dirty="0">
                  <a:solidFill>
                    <a:schemeClr val="tx2"/>
                  </a:solidFill>
                </a:rPr>
                <a:t> </a:t>
              </a:r>
              <a:r>
                <a:rPr lang="fr-FR" sz="1400" b="1" dirty="0" err="1">
                  <a:solidFill>
                    <a:schemeClr val="tx2"/>
                  </a:solidFill>
                </a:rPr>
                <a:t>results</a:t>
              </a:r>
              <a:r>
                <a:rPr lang="fr-FR" sz="1400" b="1" dirty="0">
                  <a:solidFill>
                    <a:schemeClr val="tx2"/>
                  </a:solidFill>
                </a:rPr>
                <a:t>.</a:t>
              </a:r>
            </a:p>
            <a:p>
              <a:pPr algn="r"/>
              <a:r>
                <a:rPr lang="fr-FR" sz="1400" b="1" dirty="0">
                  <a:solidFill>
                    <a:schemeClr val="tx2"/>
                  </a:solidFill>
                </a:rPr>
                <a:t>  </a:t>
              </a: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1E2FD3-6318-F757-8113-987D2D62665B}"/>
                </a:ext>
              </a:extLst>
            </p:cNvPr>
            <p:cNvSpPr/>
            <p:nvPr/>
          </p:nvSpPr>
          <p:spPr>
            <a:xfrm>
              <a:off x="4430053" y="2539950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b="1" dirty="0"/>
                <a:t>Package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21302-3E8D-B098-7608-BBCB1C1B316D}"/>
              </a:ext>
            </a:extLst>
          </p:cNvPr>
          <p:cNvGrpSpPr/>
          <p:nvPr/>
        </p:nvGrpSpPr>
        <p:grpSpPr>
          <a:xfrm>
            <a:off x="8149700" y="1178102"/>
            <a:ext cx="3456000" cy="4261748"/>
            <a:chOff x="8149700" y="1178102"/>
            <a:chExt cx="3456000" cy="4261748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7A4BD6-EEB0-62D5-1210-C7FB87EEC46D}"/>
                </a:ext>
              </a:extLst>
            </p:cNvPr>
            <p:cNvSpPr>
              <a:spLocks/>
            </p:cNvSpPr>
            <p:nvPr/>
          </p:nvSpPr>
          <p:spPr>
            <a:xfrm>
              <a:off x="81497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85" name="Rectangle: Diagonal Corners Snipped 284">
              <a:extLst>
                <a:ext uri="{FF2B5EF4-FFF2-40B4-BE49-F238E27FC236}">
                  <a16:creationId xmlns:a16="http://schemas.microsoft.com/office/drawing/2014/main" id="{B5D25A87-7BD0-C62F-357D-B412B24E84C7}"/>
                </a:ext>
              </a:extLst>
            </p:cNvPr>
            <p:cNvSpPr/>
            <p:nvPr/>
          </p:nvSpPr>
          <p:spPr>
            <a:xfrm>
              <a:off x="81497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1048FC2-CF1C-A221-B549-C246F85BFF10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D34FF25F-0A85-661E-28D4-81C67BB3FE8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44287-9200-EE8B-00F6-89707423EDC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427E347-2C6A-1CEB-3972-B588A154351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9EE975EA-B691-59EA-6874-91658BACDB36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42C1ABC3-02BC-C9EC-F50C-71A4C06E944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3D1CDD70-2855-3188-3EFB-16914873D25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642ABEEF-3E7F-50E0-FF6B-DA11C1B2A92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8E05785E-835A-B8FF-6A3D-FB7B665570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EBB0179-6C7C-BA6B-D3D1-1B1DF534CE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1EF758C5-F7DD-8162-B1D2-3D9951B9C3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BA53F96C-26CD-198A-E1CF-0E91C75B08F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1" name="Parallelogram 300">
                <a:extLst>
                  <a:ext uri="{FF2B5EF4-FFF2-40B4-BE49-F238E27FC236}">
                    <a16:creationId xmlns:a16="http://schemas.microsoft.com/office/drawing/2014/main" id="{E7DE4D73-E36E-BCFC-1B88-85889AD12B4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27DC553A-9AB2-0F73-AEDF-B394A2CBE304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5C8ED483-D14A-3B70-3BFB-FAA44FD2D56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7414027D-6399-8F0E-F488-EDE402FEBF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4D1DF92F-4C50-7DCF-4DB6-7E48B8F6875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F7B2364E-F099-A1D2-A27E-D6B40031E7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67F5BB1-DA3B-21D9-AF53-21ADD232F957}"/>
                </a:ext>
              </a:extLst>
            </p:cNvPr>
            <p:cNvSpPr txBox="1"/>
            <p:nvPr/>
          </p:nvSpPr>
          <p:spPr>
            <a:xfrm>
              <a:off x="9635302" y="2687250"/>
              <a:ext cx="1872000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fr-FR" sz="1400" b="1" dirty="0" err="1">
                  <a:solidFill>
                    <a:schemeClr val="tx2"/>
                  </a:solidFill>
                </a:rPr>
                <a:t>Create</a:t>
              </a:r>
              <a:r>
                <a:rPr lang="fr-FR" sz="1400" b="1" dirty="0">
                  <a:solidFill>
                    <a:schemeClr val="tx2"/>
                  </a:solidFill>
                </a:rPr>
                <a:t> a </a:t>
              </a:r>
              <a:r>
                <a:rPr lang="fr-FR" sz="1400" b="1" dirty="0" err="1">
                  <a:solidFill>
                    <a:schemeClr val="tx2"/>
                  </a:solidFill>
                </a:rPr>
                <a:t>requirements</a:t>
              </a:r>
              <a:r>
                <a:rPr lang="fr-FR" sz="1400" b="1" dirty="0">
                  <a:solidFill>
                    <a:schemeClr val="tx2"/>
                  </a:solidFill>
                </a:rPr>
                <a:t> file </a:t>
              </a:r>
              <a:r>
                <a:rPr lang="fr-FR" sz="1400" b="1" dirty="0" err="1">
                  <a:solidFill>
                    <a:schemeClr val="tx2"/>
                  </a:solidFill>
                </a:rPr>
                <a:t>with</a:t>
              </a:r>
              <a:r>
                <a:rPr lang="fr-FR" sz="1400" b="1" dirty="0">
                  <a:solidFill>
                    <a:schemeClr val="tx2"/>
                  </a:solidFill>
                </a:rPr>
                <a:t> the packages </a:t>
              </a:r>
              <a:r>
                <a:rPr lang="fr-FR" sz="1400" b="1" dirty="0" err="1">
                  <a:solidFill>
                    <a:schemeClr val="tx2"/>
                  </a:solidFill>
                </a:rPr>
                <a:t>you</a:t>
              </a:r>
              <a:r>
                <a:rPr lang="fr-FR" sz="1400" b="1" dirty="0">
                  <a:solidFill>
                    <a:schemeClr val="tx2"/>
                  </a:solidFill>
                </a:rPr>
                <a:t> </a:t>
              </a:r>
              <a:r>
                <a:rPr lang="fr-FR" sz="1400" b="1" dirty="0" err="1">
                  <a:solidFill>
                    <a:schemeClr val="tx2"/>
                  </a:solidFill>
                </a:rPr>
                <a:t>used</a:t>
              </a:r>
              <a:r>
                <a:rPr lang="fr-FR" sz="14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04C5EED-BDEA-D5A4-26C7-1AC5543E5A86}"/>
                </a:ext>
              </a:extLst>
            </p:cNvPr>
            <p:cNvSpPr/>
            <p:nvPr/>
          </p:nvSpPr>
          <p:spPr>
            <a:xfrm>
              <a:off x="8186160" y="252497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Req </a:t>
              </a:r>
            </a:p>
            <a:p>
              <a:pPr algn="ctr"/>
              <a:r>
                <a:rPr lang="fr-FR" sz="1400" b="1" dirty="0"/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4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FF977-59C0-FEC3-4620-A15DE22678AB}"/>
              </a:ext>
            </a:extLst>
          </p:cNvPr>
          <p:cNvSpPr/>
          <p:nvPr/>
        </p:nvSpPr>
        <p:spPr>
          <a:xfrm>
            <a:off x="0" y="-46653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0F3E-00F7-AC77-669C-69E82815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10156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Template for the script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P.S: you can add more than 3 operations &amp; anything that seems unclear, feel free to ask!!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BEC-528C-8A13-4DFE-B5AA9C9A4E3D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15441F3-AE91-635C-33AE-1B655E278E52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0BD6E2C-4E2F-DB96-A106-4722406F8833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3E1224F-C698-2AAA-457F-3D20CEC938E4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8E1FA00-72E5-F0F8-276D-F8B77E3F63C1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E09B9B2-3DCA-21DC-645B-A5B82F92E975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49B8A1-6AF1-11B5-5158-E3B6D03366E5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8AF1D222-C479-B5D9-A90A-95C62A3191BB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EA1881-B937-BCB3-9D9D-BEAD0DA63021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FE3A9F5-E79A-9872-26FF-408A47793112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77C9E73-F0F2-DB93-A984-CE4132C7D8FB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A9B28C3-B090-F555-81B0-BA83289AADF5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0DD781F-A97C-13D8-9A58-0C04208F3AC4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21C2B44-E4CC-80E2-14B5-9074A7372E18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E38D3A3-071C-DA0D-E416-5654CB68DEC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5FFB56D1-7EBE-69DA-4C28-0FF00B122F74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3FF5C2B-AE15-B9C4-5C25-F2CC4FF311CF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1C0D863-4BC9-6E8C-FA06-ECE8277A1211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E315321-3EFF-45EF-94EC-381A70155489}"/>
              </a:ext>
            </a:extLst>
          </p:cNvPr>
          <p:cNvSpPr/>
          <p:nvPr/>
        </p:nvSpPr>
        <p:spPr>
          <a:xfrm>
            <a:off x="631200" y="1681347"/>
            <a:ext cx="71613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# </a:t>
            </a:r>
            <a:r>
              <a:rPr lang="ro-RO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ro-RO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# </a:t>
            </a:r>
            <a:r>
              <a:rPr lang="ro-RO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ro-RO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o-RO" sz="1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ro-RO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#define functions for each arithmetical operation, like:</a:t>
            </a:r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power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o-RO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ro-RO" sz="12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ro-RO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.power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o-RO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o-RO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"Select </a:t>
            </a:r>
            <a:r>
              <a:rPr lang="ro-RO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operation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#</a:t>
            </a:r>
            <a:r>
              <a:rPr lang="ro-RO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number_operation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Name_of_operation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ro-RO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o-RO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Enter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choice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 (1/2/3): "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o-RO" sz="12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# call the function for the operation</a:t>
            </a:r>
            <a:endParaRPr lang="ro-RO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o-RO" sz="12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# call the function for the operation</a:t>
            </a:r>
            <a:endParaRPr lang="ro-RO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o-RO" sz="12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'3'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 # call the function for the operation </a:t>
            </a:r>
          </a:p>
          <a:p>
            <a:r>
              <a:rPr lang="ro-RO" sz="12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ro-RO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"Invalid input"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ro-RO" sz="12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exit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o-RO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operation</a:t>
            </a: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ro-RO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ro-RO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ro-RO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ro-RO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ro-RO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o-RO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5241C-2137-C38A-395F-28CF0941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  <p:sp>
        <p:nvSpPr>
          <p:cNvPr id="147" name="Title 146">
            <a:extLst>
              <a:ext uri="{FF2B5EF4-FFF2-40B4-BE49-F238E27FC236}">
                <a16:creationId xmlns:a16="http://schemas.microsoft.com/office/drawing/2014/main" id="{22A56D1B-7CB9-AE42-4D1A-5252C073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/>
          <a:lstStyle/>
          <a:p>
            <a:r>
              <a:rPr lang="en-GB" dirty="0"/>
              <a:t>What will we learn today?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FCB5E7-9B36-0B50-527D-0F1C2098546B}"/>
              </a:ext>
            </a:extLst>
          </p:cNvPr>
          <p:cNvGrpSpPr/>
          <p:nvPr/>
        </p:nvGrpSpPr>
        <p:grpSpPr>
          <a:xfrm>
            <a:off x="588000" y="1411697"/>
            <a:ext cx="2340000" cy="1195807"/>
            <a:chOff x="981123" y="1290248"/>
            <a:chExt cx="2340000" cy="11958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744616-FB10-FF8A-8AFE-93DE67E1884A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F89C7E31-830D-4D77-96B3-456629D492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275D6ADE-A506-4336-F25B-0C790A1E976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CC880AAA-6797-E987-F000-2708642CEB8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F7BB36FD-01EF-5426-3CFA-7BE7EB3C725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AE82FEF-8080-BBC0-5C17-8D42565DD7A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8FE39A-123E-A96F-6BE1-8115EAF8B3B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506C3B7E-0215-B6F8-BFFD-2D88091693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0EFDD90-5EA4-848C-13AC-877B1B46868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1B63A0D-7FE5-48FF-2FFB-3482A7F198C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D32CC9FE-1CDA-7521-7E10-CF0CA10F761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3B9BEAA5-366E-353F-9A23-3AA9EB4B31F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0B48EBE-F95A-C687-E6F1-1FEC7E13F8B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E05F60A-7A44-A594-9B62-8C90F874826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8AFFD31-D1D0-7141-11D8-1C88509CD21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9BE2549D-9D0A-F126-0B12-31FB01C13A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7FE3639A-8874-AC02-B505-24E727C202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3FED3C2C-8531-0CF6-3367-25B1CFFF9E2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3ECE5-3C77-CC94-9F50-242C5BF91851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tx2"/>
                  </a:solidFill>
                </a:rPr>
                <a:t>Python Introduction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01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3FF1F9-57F0-A201-3471-9C764B1CD552}"/>
              </a:ext>
            </a:extLst>
          </p:cNvPr>
          <p:cNvGrpSpPr/>
          <p:nvPr/>
        </p:nvGrpSpPr>
        <p:grpSpPr>
          <a:xfrm>
            <a:off x="4392974" y="1452363"/>
            <a:ext cx="2340000" cy="1195807"/>
            <a:chOff x="981123" y="1290248"/>
            <a:chExt cx="2340000" cy="11958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EFE6B83-33C7-AA9E-C0EF-456900657B0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84" name="Parallelogram 83">
                <a:extLst>
                  <a:ext uri="{FF2B5EF4-FFF2-40B4-BE49-F238E27FC236}">
                    <a16:creationId xmlns:a16="http://schemas.microsoft.com/office/drawing/2014/main" id="{83B4F4FB-E615-39C0-88BE-58B0D659A47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Parallelogram 84">
                <a:extLst>
                  <a:ext uri="{FF2B5EF4-FFF2-40B4-BE49-F238E27FC236}">
                    <a16:creationId xmlns:a16="http://schemas.microsoft.com/office/drawing/2014/main" id="{9B9ABA03-EBAD-EDC5-7602-7538C6C4E15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Parallelogram 85">
                <a:extLst>
                  <a:ext uri="{FF2B5EF4-FFF2-40B4-BE49-F238E27FC236}">
                    <a16:creationId xmlns:a16="http://schemas.microsoft.com/office/drawing/2014/main" id="{55326D45-A675-088B-37F1-0ABF6AFE72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87BBB227-D494-DE71-3CDF-3ACEF748829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688DAE07-F2EF-CF75-A018-E63F83E152F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D74DAFA5-5D87-CCCF-A08B-67632BCFF8D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7587AA0-1500-EC49-59A9-48DFF27460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D3491CF1-7FE4-8E80-1181-E434913F494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386907A9-4869-6DBF-ACC5-1536DB7443E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15DB9DD-1355-7DA8-C82B-CFA0BD379AD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D620CEB4-4370-DC4F-0CA9-41F034677BD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025CC596-0813-D52B-EAAD-DE342117A80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9B3B9DD2-FE2B-B5AC-5D37-93CDAA33339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3A43A86-09E0-A3AC-4D54-38659790E0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268CD55-A2D0-E789-88B4-11E436E69A9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43621C8-94DA-8954-DFA0-355482C7A70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DA8B664F-3E1D-B4DC-761F-AE258918717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39DDE0-D4DF-9759-1F99-B92F0B4A3EA4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tx2"/>
                  </a:solidFill>
                </a:rPr>
                <a:t>Packages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F6FDE2-E881-18C6-C9D2-6E404035553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6F50739-4773-5B88-1EFD-EEA79FD2D7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FBA43F-4720-C1C1-48C3-E98FBB894A72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02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5C7BD2-1866-4218-9068-96E982026FF3}"/>
              </a:ext>
            </a:extLst>
          </p:cNvPr>
          <p:cNvGrpSpPr/>
          <p:nvPr/>
        </p:nvGrpSpPr>
        <p:grpSpPr>
          <a:xfrm>
            <a:off x="7990118" y="1432878"/>
            <a:ext cx="2340000" cy="1195807"/>
            <a:chOff x="981123" y="1290248"/>
            <a:chExt cx="2340000" cy="11958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07111A-785A-4F5F-19FC-4457CDFF566F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97F9CB62-7895-F493-F55A-3807B2CDFA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DAA10F65-C418-478B-E6D3-FEB7FFA299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479F30B2-F072-C18B-4879-4F6D84E32E2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91FFE3F0-03FB-3405-DF99-918A51E4713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CEFBDBA-4678-DDE4-D41C-CB1AE7D1763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3983A785-F29D-5BEE-CF7F-164502F7A4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58AB3CF0-0407-45C9-E6AE-A7ED61984E2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F1FF3053-3E41-F2C2-4B3D-0FF782F5259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1D2AFA78-180E-75C3-E8BF-2B0B5BABC5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A4B482F5-8E61-2D55-7400-66174ED886C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29B22009-A5E6-B07F-DCC2-4F0A8374615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0D8AD654-C20B-21E7-17B5-CF00735480B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427A271D-881C-0A87-681D-F0124B001E0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71E34FF0-D282-C227-7693-265C9F3CDAD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1DA1B28-22C0-D447-6215-3B2E73FB39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63D07C56-B3C5-F582-0BD7-09B97E07B03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E94CE142-D684-86C5-DAB5-5740DB6C499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D3D916-00A1-F063-A734-3CD72AC3761C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 err="1">
                  <a:solidFill>
                    <a:schemeClr val="tx2"/>
                  </a:solidFill>
                </a:rPr>
                <a:t>Requirements</a:t>
              </a:r>
              <a:r>
                <a:rPr lang="fr-FR" sz="1600" b="1" dirty="0">
                  <a:solidFill>
                    <a:schemeClr val="tx2"/>
                  </a:solidFill>
                </a:rPr>
                <a:t> file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F533F2-0BFF-3E7E-3897-23B3DCC8F395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AABE9A98-2E09-4865-33F5-3D4EE6E2A701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A305EB-7174-EEC5-0042-87CEAE3361BA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03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B3BBE3-FE11-D8CC-5884-9A5E63766D32}"/>
              </a:ext>
            </a:extLst>
          </p:cNvPr>
          <p:cNvGrpSpPr/>
          <p:nvPr/>
        </p:nvGrpSpPr>
        <p:grpSpPr>
          <a:xfrm>
            <a:off x="588000" y="3494497"/>
            <a:ext cx="2340000" cy="1195807"/>
            <a:chOff x="981123" y="1290248"/>
            <a:chExt cx="2340000" cy="119580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F3A5A35-EC53-0D10-3793-65407A4E496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67DB52-F8BA-2943-5790-8841AC2CD6E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D6C8C8C2-B6A7-58AF-3D02-67D9D61D21C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665CF15F-9EA0-F2B7-77F2-1B0D465023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041233C5-4BF6-5FA2-471D-11210A93B76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73F1A573-B7D0-9591-7DB4-46DFF372DD6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88C66F17-AD4C-231E-9ED1-1406FCAA409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EDD5FCDC-3404-F3FE-9AEC-0D8C3AECC89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36ECCA6-633F-92F0-13D3-92DFE3A744A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7B4FFF3E-0AA4-A46C-1392-ABB4AD07830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B32C32EE-0CAC-DF49-078E-AF822D0D982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F47100D7-4337-6DCA-6E3C-9BC9B26097B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9F8A4117-A09D-43DD-4E9C-31EA456171E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46EC2EB9-903C-0850-02B3-E9122D0EFF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CEC88DF8-665D-B589-821C-AE3BE0F4BD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28820C27-562A-710D-E355-ECEE92ADE5A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0E53F283-FD1B-E8B5-1663-B97F033FA8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E5B9D798-0D07-87DA-FB49-685320857A7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E7A9E75-BCF3-E14C-22DE-251044FCE48B}"/>
                </a:ext>
              </a:extLst>
            </p:cNvPr>
            <p:cNvSpPr txBox="1"/>
            <p:nvPr/>
          </p:nvSpPr>
          <p:spPr>
            <a:xfrm>
              <a:off x="981123" y="1704571"/>
              <a:ext cx="2340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fr-FR" sz="1600" b="1" dirty="0">
                <a:solidFill>
                  <a:schemeClr val="tx2"/>
                </a:solidFill>
              </a:endParaRPr>
            </a:p>
            <a:p>
              <a:r>
                <a:rPr lang="fr-FR" sz="1600" b="1" dirty="0" err="1">
                  <a:solidFill>
                    <a:schemeClr val="tx2"/>
                  </a:solidFill>
                </a:rPr>
                <a:t>Deploy</a:t>
              </a:r>
              <a:r>
                <a:rPr lang="fr-FR" sz="1600" b="1" dirty="0">
                  <a:solidFill>
                    <a:schemeClr val="tx2"/>
                  </a:solidFill>
                </a:rPr>
                <a:t> applications</a:t>
              </a:r>
            </a:p>
            <a:p>
              <a:pPr algn="l"/>
              <a:endParaRPr lang="fr-FR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D5A4F1B-A7E6-6313-27AC-72C35614F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E528B4E2-A9BF-5EB6-A5B8-9A08632C9ED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E253EFF-BAA8-9244-0845-61D3B2FA531E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04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473F170-66D3-5102-EF38-FB088DA7E844}"/>
              </a:ext>
            </a:extLst>
          </p:cNvPr>
          <p:cNvGrpSpPr/>
          <p:nvPr/>
        </p:nvGrpSpPr>
        <p:grpSpPr>
          <a:xfrm>
            <a:off x="4483447" y="3443738"/>
            <a:ext cx="2340000" cy="1195807"/>
            <a:chOff x="981123" y="1290248"/>
            <a:chExt cx="2340000" cy="1195807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D249430-BDF0-5F39-0298-75CEAB4E10ED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16F26472-7A3E-BCB0-2BEB-384F4DEE8F6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DBE16507-5675-943C-2073-5E63E314B58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06A829C1-ABC3-3453-A2A2-7478AB15F15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F01565B1-22E1-A84B-3E4A-FD1D2B34752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97B98230-09CD-5796-B288-132D8D5A3E1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DF61B86B-0706-F761-D9B2-2A7A36D1F17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E843A5C5-ACB2-FF84-BBE5-48A0D44E58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5FEBC1D2-E607-A865-8326-3CA133DA3C0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5DB753AB-AAD1-541E-AF72-B672EBD0048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Parallelogram 211">
                <a:extLst>
                  <a:ext uri="{FF2B5EF4-FFF2-40B4-BE49-F238E27FC236}">
                    <a16:creationId xmlns:a16="http://schemas.microsoft.com/office/drawing/2014/main" id="{C07FD1F8-5BD3-846A-8828-9A46DD2930B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Parallelogram 212">
                <a:extLst>
                  <a:ext uri="{FF2B5EF4-FFF2-40B4-BE49-F238E27FC236}">
                    <a16:creationId xmlns:a16="http://schemas.microsoft.com/office/drawing/2014/main" id="{B0AD7E95-FBEC-B09E-E90A-56B267B5155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Parallelogram 213">
                <a:extLst>
                  <a:ext uri="{FF2B5EF4-FFF2-40B4-BE49-F238E27FC236}">
                    <a16:creationId xmlns:a16="http://schemas.microsoft.com/office/drawing/2014/main" id="{3AC833D8-23C3-99B1-530C-B3133113485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5" name="Parallelogram 214">
                <a:extLst>
                  <a:ext uri="{FF2B5EF4-FFF2-40B4-BE49-F238E27FC236}">
                    <a16:creationId xmlns:a16="http://schemas.microsoft.com/office/drawing/2014/main" id="{F5AABB43-A203-5175-78F5-FA075DF0F40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F33ADDE3-A00E-9BF0-69EC-9C5D62DF828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CF6E1E4C-E226-043F-5725-BBB745A6167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FFDE686A-F67A-42FF-937A-EF4E5EF495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9BEB6630-4F78-2A27-5C6B-4DE702AC409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2AE738D-A37D-8537-B5BB-CB3F0AD8A3FB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tx2"/>
                  </a:solidFill>
                </a:rPr>
                <a:t>Running a python app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21D82F-7149-58EE-CEEB-DADC6AC039F0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9F0BC515-BD17-4245-D48F-E9DBD3E23D11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029A5B-CFA0-DE38-4C9D-78F266ED2035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05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9DAA4B-0B36-9ED7-242A-62F6CEA64936}"/>
              </a:ext>
            </a:extLst>
          </p:cNvPr>
          <p:cNvGrpSpPr/>
          <p:nvPr/>
        </p:nvGrpSpPr>
        <p:grpSpPr>
          <a:xfrm>
            <a:off x="8033318" y="3330803"/>
            <a:ext cx="2340000" cy="1195807"/>
            <a:chOff x="981123" y="1290248"/>
            <a:chExt cx="2340000" cy="119580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417798D-A5E2-C7C8-1A58-3E05E3DEA7CB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057C6A25-3E1A-BF97-E03E-589DE5E5D8F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9586D870-DD9F-C01A-4884-E01F0D7F96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4629918-663C-083B-880A-860B2B23626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A597A4A3-97CB-0015-F430-263DB15F16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0E7CF559-D74D-04C1-D806-B651FB009E3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2665190E-40FE-7953-4715-A04BA54B6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D8B161DC-667A-4A4D-7196-618B60CF309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C909A6DB-78E2-C0B6-5C28-4164DC58471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03D9D3D5-7FA5-69BF-05D4-08890C480DF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283F442-E4C0-D9D7-5201-36EDB7C2876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3990FA94-62AC-EB38-58F3-B1E0C2BD25A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EAA4B3E9-4141-309F-54B8-F1AE7748E41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023265B-1B3E-CB00-8A71-45B9B06A8D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7CB50FB-F545-7345-D904-DCECC02047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C9D072B3-F3E0-3793-8F8C-E9BE570C19A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C01AECEF-4301-4CD3-A640-35AFC735809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CB3C728E-244E-70AA-1F32-43AC3ADC5F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D206FD-26DD-6E2F-A6EF-F2B3D62E220A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tx2"/>
                  </a:solidFill>
                </a:rPr>
                <a:t>Hands on!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E1526D7-8C2A-BA8B-CDFD-59BB28D9A8A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2F615061-DC4C-3D6C-2291-836739B1621D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C018707-3FE1-A792-C661-55210A885A1F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chemeClr val="bg2"/>
                  </a:solidFill>
                </a:rPr>
                <a:t>06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6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9D8C3-A8BC-62A8-B703-E3D35967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49" y="830450"/>
            <a:ext cx="4378408" cy="615553"/>
          </a:xfrm>
        </p:spPr>
        <p:txBody>
          <a:bodyPr/>
          <a:lstStyle/>
          <a:p>
            <a:r>
              <a:rPr lang="en-GB" dirty="0">
                <a:solidFill>
                  <a:srgbClr val="CAA902"/>
                </a:solidFill>
              </a:rPr>
              <a:t>What is Python?</a:t>
            </a:r>
          </a:p>
        </p:txBody>
      </p:sp>
      <p:pic>
        <p:nvPicPr>
          <p:cNvPr id="1026" name="Picture 2" descr="PYTHON CLASS 1: Hello Python! – Unveiling far and beyond">
            <a:extLst>
              <a:ext uri="{FF2B5EF4-FFF2-40B4-BE49-F238E27FC236}">
                <a16:creationId xmlns:a16="http://schemas.microsoft.com/office/drawing/2014/main" id="{1A581A97-CA18-459F-95A6-D2C69E91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81" y="830450"/>
            <a:ext cx="5884117" cy="221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ADC52B7-0DC9-49C5-9E46-3B02F5862EA6}"/>
              </a:ext>
            </a:extLst>
          </p:cNvPr>
          <p:cNvSpPr/>
          <p:nvPr/>
        </p:nvSpPr>
        <p:spPr>
          <a:xfrm>
            <a:off x="1266612" y="2108718"/>
            <a:ext cx="1355290" cy="1082351"/>
          </a:xfrm>
          <a:prstGeom prst="wedgeRoundRect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Scripting language</a:t>
            </a:r>
            <a:endParaRPr lang="ro-RO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DD6BF8A-CCC8-4E24-8BAF-EE7152CDAD2F}"/>
              </a:ext>
            </a:extLst>
          </p:cNvPr>
          <p:cNvSpPr/>
          <p:nvPr/>
        </p:nvSpPr>
        <p:spPr>
          <a:xfrm>
            <a:off x="3681306" y="2108718"/>
            <a:ext cx="1355290" cy="1082351"/>
          </a:xfrm>
          <a:prstGeom prst="wedgeRoundRect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Interpreted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-Dynamic typing</a:t>
            </a:r>
            <a:endParaRPr lang="ro-RO" sz="1400" dirty="0">
              <a:solidFill>
                <a:srgbClr val="FF0000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0AA90A2-B566-468F-B9EF-1A27311562EA}"/>
              </a:ext>
            </a:extLst>
          </p:cNvPr>
          <p:cNvSpPr/>
          <p:nvPr/>
        </p:nvSpPr>
        <p:spPr>
          <a:xfrm>
            <a:off x="5833981" y="4376057"/>
            <a:ext cx="1446246" cy="1222310"/>
          </a:xfrm>
          <a:prstGeom prst="wedgeRoundRect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Source</a:t>
            </a:r>
            <a:endParaRPr lang="ro-RO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9F3D3E-FFFD-407D-B39C-6C79499F890C}"/>
              </a:ext>
            </a:extLst>
          </p:cNvPr>
          <p:cNvSpPr/>
          <p:nvPr/>
        </p:nvSpPr>
        <p:spPr>
          <a:xfrm>
            <a:off x="3762584" y="4376056"/>
            <a:ext cx="1355290" cy="1082351"/>
          </a:xfrm>
          <a:prstGeom prst="wedgeRoundRectCallou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44D02"/>
                </a:solidFill>
              </a:rPr>
              <a:t>Hardware testing (Intel, Cisco)</a:t>
            </a:r>
            <a:endParaRPr lang="ro-RO" sz="1400" dirty="0">
              <a:solidFill>
                <a:srgbClr val="F44D02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EFB662C-35B4-4D80-AC30-4318178D03D0}"/>
              </a:ext>
            </a:extLst>
          </p:cNvPr>
          <p:cNvSpPr/>
          <p:nvPr/>
        </p:nvSpPr>
        <p:spPr>
          <a:xfrm>
            <a:off x="1369249" y="4376056"/>
            <a:ext cx="1418254" cy="1082351"/>
          </a:xfrm>
          <a:prstGeom prst="wedgeRoundRectCallo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Google web search extension</a:t>
            </a:r>
            <a:endParaRPr lang="ro-RO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F829CC7-9F74-400E-8E34-61BBD5E748D8}"/>
              </a:ext>
            </a:extLst>
          </p:cNvPr>
          <p:cNvSpPr/>
          <p:nvPr/>
        </p:nvSpPr>
        <p:spPr>
          <a:xfrm>
            <a:off x="7660433" y="4376056"/>
            <a:ext cx="1446246" cy="1082351"/>
          </a:xfrm>
          <a:prstGeom prst="wedgeRoundRectCallo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Object 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Oriented</a:t>
            </a:r>
            <a:endParaRPr lang="ro-RO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B5DD6ED-B9F3-4EFA-917F-D13A8C2B36A4}"/>
              </a:ext>
            </a:extLst>
          </p:cNvPr>
          <p:cNvSpPr/>
          <p:nvPr/>
        </p:nvSpPr>
        <p:spPr>
          <a:xfrm>
            <a:off x="10030408" y="3750906"/>
            <a:ext cx="1618830" cy="1222310"/>
          </a:xfrm>
          <a:prstGeom prst="wedgeRoundRectCallout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44D02"/>
                </a:solidFill>
              </a:rPr>
              <a:t>Utilities: </a:t>
            </a:r>
            <a:r>
              <a:rPr lang="en-US" sz="1400" dirty="0" err="1">
                <a:solidFill>
                  <a:srgbClr val="F44D02"/>
                </a:solidFill>
              </a:rPr>
              <a:t>numpy</a:t>
            </a:r>
            <a:r>
              <a:rPr lang="en-US" sz="1400" dirty="0">
                <a:solidFill>
                  <a:srgbClr val="F44D02"/>
                </a:solidFill>
              </a:rPr>
              <a:t>, </a:t>
            </a:r>
            <a:r>
              <a:rPr lang="en-US" sz="1400" dirty="0" err="1">
                <a:solidFill>
                  <a:srgbClr val="F44D02"/>
                </a:solidFill>
              </a:rPr>
              <a:t>numeric,scipy</a:t>
            </a:r>
            <a:endParaRPr lang="ro-RO" sz="1400" dirty="0">
              <a:solidFill>
                <a:srgbClr val="F44D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3AFFF-1E92-0CC5-64A0-D020703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4BA7-65BF-1BE2-93F8-95B536033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854" y="2419720"/>
            <a:ext cx="10005453" cy="21251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Packages are a fundamental concept in Python for organizing and structuring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They group related modules and provide a hierarchical structure for better code management.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Packages in python vs include in C/C++ :   </a:t>
            </a:r>
          </a:p>
          <a:p>
            <a:pPr algn="l"/>
            <a:r>
              <a:rPr lang="en-US" sz="1400" dirty="0"/>
              <a:t> -&gt; Packages provide a systematic approach to manage namespaces, avoid naming conflicts, and promote code reusability.</a:t>
            </a:r>
          </a:p>
          <a:p>
            <a:pPr algn="l"/>
            <a:r>
              <a:rPr lang="en-US" sz="1400" dirty="0"/>
              <a:t>-&gt; Include enables code modularization, easy integration of external components, and improved code maintainability.</a:t>
            </a:r>
          </a:p>
        </p:txBody>
      </p:sp>
      <p:pic>
        <p:nvPicPr>
          <p:cNvPr id="2050" name="Picture 2" descr="Creating Data Science Python Package using Jupyter Notebook">
            <a:extLst>
              <a:ext uri="{FF2B5EF4-FFF2-40B4-BE49-F238E27FC236}">
                <a16:creationId xmlns:a16="http://schemas.microsoft.com/office/drawing/2014/main" id="{FD40D305-5518-4A98-BEA2-D47768B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82" y="258207"/>
            <a:ext cx="3557489" cy="216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7E61A2-8C82-7792-8994-4A83B596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357F8-BD33-9216-1676-8FB7E7B0E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0070C0"/>
                </a:solidFill>
              </a:rPr>
              <a:t>Packages break code into smaller modules =&gt; each module focuses on a specific task.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-   Packages manage complexity as projects grow =&gt; easier to update or expand code.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-   </a:t>
            </a:r>
            <a:r>
              <a:rPr lang="en-US" sz="1400" dirty="0">
                <a:solidFill>
                  <a:srgbClr val="00689D"/>
                </a:solidFill>
              </a:rPr>
              <a:t>Modules can be reused in various projects =&gt; saves time and reduces redundancy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</a:rPr>
              <a:t>-   </a:t>
            </a:r>
            <a:r>
              <a:rPr lang="en-US" sz="1400" dirty="0">
                <a:solidFill>
                  <a:srgbClr val="0070C0"/>
                </a:solidFill>
              </a:rPr>
              <a:t>Encourages modular documentation and testing =&gt; improves understanding and quality.</a:t>
            </a:r>
          </a:p>
          <a:p>
            <a:pPr marL="0" lvl="1" indent="0">
              <a:buNone/>
            </a:pPr>
            <a:endParaRPr lang="en-GB" dirty="0"/>
          </a:p>
        </p:txBody>
      </p:sp>
      <p:pic>
        <p:nvPicPr>
          <p:cNvPr id="3074" name="Picture 2" descr="Package Model Structure">
            <a:extLst>
              <a:ext uri="{FF2B5EF4-FFF2-40B4-BE49-F238E27FC236}">
                <a16:creationId xmlns:a16="http://schemas.microsoft.com/office/drawing/2014/main" id="{88E56241-8F15-4043-87D5-4DE08D2E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8" y="1587819"/>
            <a:ext cx="4769304" cy="34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– popular python packages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F125F-71F9-828D-9AFE-33C00DDB9D5B}"/>
              </a:ext>
            </a:extLst>
          </p:cNvPr>
          <p:cNvGrpSpPr/>
          <p:nvPr/>
        </p:nvGrpSpPr>
        <p:grpSpPr>
          <a:xfrm>
            <a:off x="587998" y="1178102"/>
            <a:ext cx="3456000" cy="1944000"/>
            <a:chOff x="587998" y="1178102"/>
            <a:chExt cx="3456000" cy="1944000"/>
          </a:xfrm>
          <a:solidFill>
            <a:schemeClr val="bg1">
              <a:lumMod val="95000"/>
            </a:schemeClr>
          </a:solidFill>
        </p:grpSpPr>
        <p:sp>
          <p:nvSpPr>
            <p:cNvPr id="105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587998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2916000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2022960" y="1713178"/>
              <a:ext cx="1872000" cy="861774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Web framework for building web applications. (lightweight)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5" name="Graphic 114">
            <a:extLst>
              <a:ext uri="{FF2B5EF4-FFF2-40B4-BE49-F238E27FC236}">
                <a16:creationId xmlns:a16="http://schemas.microsoft.com/office/drawing/2014/main" id="{715DE1C5-E76B-1F12-29CC-3D89794D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74" y="1880103"/>
            <a:ext cx="540000" cy="54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3EE0B6-1E81-8EF1-913F-F9DF390F2B5C}"/>
              </a:ext>
            </a:extLst>
          </p:cNvPr>
          <p:cNvGrpSpPr/>
          <p:nvPr/>
        </p:nvGrpSpPr>
        <p:grpSpPr>
          <a:xfrm>
            <a:off x="4368000" y="1178102"/>
            <a:ext cx="3456000" cy="1944000"/>
            <a:chOff x="4368000" y="1178102"/>
            <a:chExt cx="3456000" cy="1944000"/>
          </a:xfrm>
          <a:solidFill>
            <a:schemeClr val="bg1">
              <a:lumMod val="95000"/>
            </a:schemeClr>
          </a:solidFill>
        </p:grpSpPr>
        <p:sp>
          <p:nvSpPr>
            <p:cNvPr id="134" name="Rectangle: Diagonal Corners Snipped 133">
              <a:extLst>
                <a:ext uri="{FF2B5EF4-FFF2-40B4-BE49-F238E27FC236}">
                  <a16:creationId xmlns:a16="http://schemas.microsoft.com/office/drawing/2014/main" id="{76960130-110D-DB90-32C4-A9DAC7C9F6B1}"/>
                </a:ext>
              </a:extLst>
            </p:cNvPr>
            <p:cNvSpPr/>
            <p:nvPr/>
          </p:nvSpPr>
          <p:spPr>
            <a:xfrm>
              <a:off x="43680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FCD9E32-5D2F-F4E0-96AC-8B47E0F1C6BE}"/>
                </a:ext>
              </a:extLst>
            </p:cNvPr>
            <p:cNvGrpSpPr/>
            <p:nvPr/>
          </p:nvGrpSpPr>
          <p:grpSpPr>
            <a:xfrm>
              <a:off x="6789602" y="2916000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2BAF86DF-9E9F-EF89-925E-2D75311AB2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90508E41-EFF1-70DC-3018-81014EFC36E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4CC4C19-D6DB-63C7-F389-478DE5EB2BD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2D4E33A-30E2-3ECF-E827-AB1BB023361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A46B23BC-C793-6281-D726-62E9B22CD37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12C4A134-0F76-F0CD-8C86-C506F3E7620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35C8470C-8D4B-0928-B58A-AD12C1C5120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F9EAB50-C70C-78A8-0C22-1B8555DB70A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07248D-F21C-0E89-3BB6-78D71C86169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FD77DED-64BD-9085-13B2-7A39430F8D6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F07D843-EC60-31F2-7FE1-4F87E6C853F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5FAEF581-18CF-94E9-56D6-7EB2B7EC0E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89AC6677-65C2-B841-01B7-EE0FB4E789C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57F6CFF0-F781-7C2B-0285-165A2D9EE32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0969098C-E052-5C85-D321-714D3359217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0A05360-A15E-2E1D-9886-4C6C734F3D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F127EA31-29C4-EE38-907C-09CD8F5FED66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1B713E-C382-DAA3-45B9-A6A3441FA241}"/>
                </a:ext>
              </a:extLst>
            </p:cNvPr>
            <p:cNvSpPr txBox="1"/>
            <p:nvPr/>
          </p:nvSpPr>
          <p:spPr>
            <a:xfrm>
              <a:off x="5690729" y="1851667"/>
              <a:ext cx="1872000" cy="430887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ro-RO" sz="1400" dirty="0" err="1"/>
                <a:t>Plotting</a:t>
              </a:r>
              <a:r>
                <a:rPr lang="ro-RO" sz="1400" dirty="0"/>
                <a:t> </a:t>
              </a:r>
              <a:r>
                <a:rPr lang="ro-RO" sz="1400" dirty="0" err="1"/>
                <a:t>and</a:t>
              </a:r>
              <a:r>
                <a:rPr lang="ro-RO" sz="1400" dirty="0"/>
                <a:t> data </a:t>
              </a:r>
              <a:r>
                <a:rPr lang="ro-RO" sz="1400" dirty="0" err="1"/>
                <a:t>visualization</a:t>
              </a:r>
              <a:r>
                <a:rPr lang="en-US" sz="1400" dirty="0"/>
                <a:t>.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40" name="Graphic 139">
            <a:extLst>
              <a:ext uri="{FF2B5EF4-FFF2-40B4-BE49-F238E27FC236}">
                <a16:creationId xmlns:a16="http://schemas.microsoft.com/office/drawing/2014/main" id="{3F8C7AEB-E3A7-8E03-144A-ACE42A3B2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3176" y="1880103"/>
            <a:ext cx="540000" cy="54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DC33602-787E-8877-203F-1A07AABB3F3D}"/>
              </a:ext>
            </a:extLst>
          </p:cNvPr>
          <p:cNvGrpSpPr/>
          <p:nvPr/>
        </p:nvGrpSpPr>
        <p:grpSpPr>
          <a:xfrm>
            <a:off x="8149700" y="1178102"/>
            <a:ext cx="3469329" cy="1944000"/>
            <a:chOff x="8149700" y="1178102"/>
            <a:chExt cx="3469329" cy="1944000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59347B95-C85F-C00F-B4ED-F67CD9357F94}"/>
                </a:ext>
              </a:extLst>
            </p:cNvPr>
            <p:cNvSpPr/>
            <p:nvPr/>
          </p:nvSpPr>
          <p:spPr>
            <a:xfrm>
              <a:off x="81497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392AC6-5DFB-3617-3C27-BD2D40CFA755}"/>
                </a:ext>
              </a:extLst>
            </p:cNvPr>
            <p:cNvGrpSpPr/>
            <p:nvPr/>
          </p:nvGrpSpPr>
          <p:grpSpPr>
            <a:xfrm>
              <a:off x="10571302" y="2916000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A333417E-FBA6-7679-8DD4-F4342C58B66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0EB150F-55FF-074D-A8BA-8BC8DDD123B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3E15A5D4-48A0-6C54-D448-B2E6AA84D3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62DE79F-220A-81E6-043F-889E59D823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38CB0E0-BF68-1A99-138A-538D8BCADA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FB970458-1B40-7E37-B191-E1A0C680895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52FF36F7-EAAF-4531-35AD-675184ACCFD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D174EACB-53F0-AAED-6D6B-CB4C068E48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2B83019-B7B2-6CC9-188B-580BE8B6459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9370747-4869-F4B3-F936-59CFF9136AC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5A6A578-8832-35A2-2C25-F7E102A386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973ED004-A048-6EBA-D59B-761FE85E2CD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9368829A-7425-2E16-C20D-F691529AE17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A70E1B0C-3A65-A840-6DC8-8B4E12F7791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FC736E6-34E5-8A52-8A81-A8EB1A92C3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CA72BAE-61B6-3B2B-5A31-C4E9D634786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AA2F66D4-B1C7-A975-DFA2-9A43BF1CF13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A5C4A3F-FCB5-CD94-B467-190BD55724A8}"/>
                </a:ext>
              </a:extLst>
            </p:cNvPr>
            <p:cNvSpPr txBox="1"/>
            <p:nvPr/>
          </p:nvSpPr>
          <p:spPr>
            <a:xfrm>
              <a:off x="9747029" y="1765127"/>
              <a:ext cx="1872000" cy="861774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N</a:t>
              </a:r>
              <a:r>
                <a:rPr lang="ro-RO" sz="1400" dirty="0" err="1"/>
                <a:t>umerical</a:t>
              </a:r>
              <a:r>
                <a:rPr lang="ro-RO" sz="1400" dirty="0"/>
                <a:t> </a:t>
              </a:r>
              <a:r>
                <a:rPr lang="ro-RO" sz="1400" dirty="0" err="1"/>
                <a:t>computations</a:t>
              </a:r>
              <a:r>
                <a:rPr lang="ro-RO" sz="1400" dirty="0"/>
                <a:t> </a:t>
              </a:r>
              <a:r>
                <a:rPr lang="ro-RO" sz="1400" dirty="0" err="1"/>
                <a:t>and</a:t>
              </a:r>
              <a:r>
                <a:rPr lang="ro-RO" sz="1400" dirty="0"/>
                <a:t> multidimensional </a:t>
              </a:r>
              <a:r>
                <a:rPr lang="ro-RO" sz="1400" dirty="0" err="1"/>
                <a:t>array</a:t>
              </a:r>
              <a:r>
                <a:rPr lang="ro-RO" sz="1400" dirty="0"/>
                <a:t> </a:t>
              </a:r>
              <a:r>
                <a:rPr lang="ro-RO" sz="1400" dirty="0" err="1"/>
                <a:t>manipulations</a:t>
              </a:r>
              <a:r>
                <a:rPr lang="en-US" sz="1400" dirty="0"/>
                <a:t>.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65" name="Graphic 164">
            <a:extLst>
              <a:ext uri="{FF2B5EF4-FFF2-40B4-BE49-F238E27FC236}">
                <a16:creationId xmlns:a16="http://schemas.microsoft.com/office/drawing/2014/main" id="{5F898A82-6C7B-279A-1F5E-D8B69E72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4876" y="1880103"/>
            <a:ext cx="540000" cy="54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8BCCB66-EED5-8910-680F-6DF8EB25A0A5}"/>
              </a:ext>
            </a:extLst>
          </p:cNvPr>
          <p:cNvGrpSpPr/>
          <p:nvPr/>
        </p:nvGrpSpPr>
        <p:grpSpPr>
          <a:xfrm>
            <a:off x="587998" y="3495850"/>
            <a:ext cx="3480538" cy="1944000"/>
            <a:chOff x="587998" y="3495850"/>
            <a:chExt cx="3480538" cy="1944000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184" name="Rectangle: Diagonal Corners Snipped 183">
              <a:extLst>
                <a:ext uri="{FF2B5EF4-FFF2-40B4-BE49-F238E27FC236}">
                  <a16:creationId xmlns:a16="http://schemas.microsoft.com/office/drawing/2014/main" id="{F9CC6DA0-2B9A-BC7A-2FB6-734D77EB881E}"/>
                </a:ext>
              </a:extLst>
            </p:cNvPr>
            <p:cNvSpPr/>
            <p:nvPr/>
          </p:nvSpPr>
          <p:spPr>
            <a:xfrm>
              <a:off x="587998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73A9E0-1AE3-ACA3-1737-8677367E01E9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B13E1E7-C0FF-B01B-5ADB-BEC16AC9D66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818871E0-D387-B5F5-C8E8-A0EA1DE9491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1FDF48A8-9B9C-CD17-41F1-FB91296CD7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91595C86-3955-4C2F-B58E-1EA6EDAF6CA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2E61B5FF-F1B2-340B-38F7-D84E210F0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BF2C8A3F-AF77-57A4-6E0C-A2EB48548A9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2E791B47-79A1-17BB-691B-19179E93EF4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2503B6A-EF11-E597-FB76-435C3E71A06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F005F8E5-FB45-A788-8C43-0C713B3681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76A6C59D-B393-12B5-1E5B-41EEDAEFB32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6DC29D39-AE23-6E8F-9ECA-34DB039B75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4462130-795D-D53D-A5C4-BA0C88498B5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69F03933-0AF0-0047-C202-2D8741C66D9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FC927FD8-B2FC-2113-F2C4-87A116A7B4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F32634EC-E129-E29D-A290-09C616FE568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2426F01D-8326-43FA-C509-792E1A81ED3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84981F05-AB32-1A15-9B3B-4E34E122891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B51733-F2AF-BA07-48CE-BB58F05BCF5C}"/>
                </a:ext>
              </a:extLst>
            </p:cNvPr>
            <p:cNvSpPr txBox="1"/>
            <p:nvPr/>
          </p:nvSpPr>
          <p:spPr>
            <a:xfrm>
              <a:off x="2196536" y="4213669"/>
              <a:ext cx="1872000" cy="64633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Data analysis and manipulation through </a:t>
              </a:r>
              <a:r>
                <a:rPr lang="en-US" sz="1400" dirty="0" err="1"/>
                <a:t>DataFrames</a:t>
              </a:r>
              <a:r>
                <a:rPr lang="en-US" sz="1400" dirty="0"/>
                <a:t>.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phic 189">
            <a:extLst>
              <a:ext uri="{FF2B5EF4-FFF2-40B4-BE49-F238E27FC236}">
                <a16:creationId xmlns:a16="http://schemas.microsoft.com/office/drawing/2014/main" id="{F1BE7226-6CE8-E224-C8AA-9462EE818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174" y="4197851"/>
            <a:ext cx="540000" cy="54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F73039-264E-B27D-CB88-DE9D47CFEE84}"/>
              </a:ext>
            </a:extLst>
          </p:cNvPr>
          <p:cNvGrpSpPr/>
          <p:nvPr/>
        </p:nvGrpSpPr>
        <p:grpSpPr>
          <a:xfrm>
            <a:off x="4368000" y="3495850"/>
            <a:ext cx="3505076" cy="1944000"/>
            <a:chOff x="4368000" y="3495850"/>
            <a:chExt cx="3505076" cy="1944000"/>
          </a:xfrm>
          <a:solidFill>
            <a:schemeClr val="bg1">
              <a:lumMod val="95000"/>
            </a:schemeClr>
          </a:solidFill>
        </p:grpSpPr>
        <p:sp>
          <p:nvSpPr>
            <p:cNvPr id="209" name="Rectangle: Diagonal Corners Snipped 208">
              <a:extLst>
                <a:ext uri="{FF2B5EF4-FFF2-40B4-BE49-F238E27FC236}">
                  <a16:creationId xmlns:a16="http://schemas.microsoft.com/office/drawing/2014/main" id="{2B8DD0F7-A7A9-32DA-E51B-E2F6B9E1E103}"/>
                </a:ext>
              </a:extLst>
            </p:cNvPr>
            <p:cNvSpPr/>
            <p:nvPr/>
          </p:nvSpPr>
          <p:spPr>
            <a:xfrm>
              <a:off x="43680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F2296A5-5A51-49C8-78C4-B24B733D76A2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38DF9118-989B-A807-78E5-50C662D89DE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E137CE45-CF8C-22AB-99DF-D10B4453FD9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D27298E7-5F25-B397-71DB-42ACA1325C5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FDBA00E6-767B-B03B-4851-7A3EC080E8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2F93A4E6-FED5-490D-22CA-639EF51474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B0D2F325-B6DE-DCF4-B623-F9E22C0EF8F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F532FD6C-47AF-2CB3-2390-45C3E916E9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85D22F2B-EED7-5917-DC25-B7A3DF486DA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97DC7770-C89C-2B07-C84C-1FD9C9F85D7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DA1FED9-8247-50F5-931B-A54FB4EBB7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E235480C-2B25-C95D-968A-EB4954C87E0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07BD50EB-026C-DCC2-071E-5E9F693C321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6F53C119-DE27-A2A2-AD5E-CF37E2FE812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22121822-D605-BD57-76EA-1B9F3EAD08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B56E06CC-530E-55C4-6B58-E9BE67E11DD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C70EC2B8-F93A-B35F-4435-C6D749B05F8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420046F-8E6B-9357-AE96-0E95D4DD64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274EAF5-72A4-5391-D4F5-E21C3D5E00D7}"/>
                </a:ext>
              </a:extLst>
            </p:cNvPr>
            <p:cNvSpPr txBox="1"/>
            <p:nvPr/>
          </p:nvSpPr>
          <p:spPr>
            <a:xfrm>
              <a:off x="6001076" y="4134016"/>
              <a:ext cx="1872000" cy="64633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Web framework for building web applications.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15" name="Graphic 214">
            <a:extLst>
              <a:ext uri="{FF2B5EF4-FFF2-40B4-BE49-F238E27FC236}">
                <a16:creationId xmlns:a16="http://schemas.microsoft.com/office/drawing/2014/main" id="{7E0E9A39-2000-5F90-B09A-EEF51B857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3176" y="4197851"/>
            <a:ext cx="540000" cy="54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B0BE9A0-EF01-795C-1F5D-BEDE77606F08}"/>
              </a:ext>
            </a:extLst>
          </p:cNvPr>
          <p:cNvGrpSpPr/>
          <p:nvPr/>
        </p:nvGrpSpPr>
        <p:grpSpPr>
          <a:xfrm>
            <a:off x="8149700" y="3495850"/>
            <a:ext cx="3456000" cy="1944000"/>
            <a:chOff x="8149700" y="3495850"/>
            <a:chExt cx="3456000" cy="1944000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234" name="Rectangle: Diagonal Corners Snipped 233">
              <a:extLst>
                <a:ext uri="{FF2B5EF4-FFF2-40B4-BE49-F238E27FC236}">
                  <a16:creationId xmlns:a16="http://schemas.microsoft.com/office/drawing/2014/main" id="{C7DACC2C-7F7E-1C2C-C6E6-208BA6F0140A}"/>
                </a:ext>
              </a:extLst>
            </p:cNvPr>
            <p:cNvSpPr/>
            <p:nvPr/>
          </p:nvSpPr>
          <p:spPr>
            <a:xfrm>
              <a:off x="81497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grp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AFB8080-7F70-3110-A671-7319ACEBD6FD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  <a:grpFill/>
          </p:grpSpPr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D58A8815-241F-110B-1870-4A7F8306C53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279B3192-B043-5E80-4130-B5656CB725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FDB0074A-F749-E707-54B8-C8532B9E10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17F2D915-37D0-BB79-5585-61C0F91EDD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5BEEB9C8-149A-A5FF-EF22-9976E57DE1B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2F3DEB46-84B2-3C43-90D9-C20024F794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5AE5F480-13D5-7089-07B1-674C7277A47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B28FADC6-8878-FFB3-A354-A43ECC10DC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C777A846-C414-6781-5A46-5C62EA0A5B5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AC3E68E5-0F27-0077-BD2D-054E6B81BA5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1F222B93-DD17-831F-04F1-5FD96466A24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B95808F7-5218-6510-DFC8-68C86B3AB85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0E00CF93-850C-1D17-1625-357F2D61F41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E74BA3A4-C77B-EADA-96B0-1ACFEAD8947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Parallelogram 254">
                <a:extLst>
                  <a:ext uri="{FF2B5EF4-FFF2-40B4-BE49-F238E27FC236}">
                    <a16:creationId xmlns:a16="http://schemas.microsoft.com/office/drawing/2014/main" id="{F6C87409-932A-D98F-30A5-970036B2E80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Parallelogram 255">
                <a:extLst>
                  <a:ext uri="{FF2B5EF4-FFF2-40B4-BE49-F238E27FC236}">
                    <a16:creationId xmlns:a16="http://schemas.microsoft.com/office/drawing/2014/main" id="{763BFD06-5B94-5AF8-80C1-43928EC6C8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Parallelogram 256">
                <a:extLst>
                  <a:ext uri="{FF2B5EF4-FFF2-40B4-BE49-F238E27FC236}">
                    <a16:creationId xmlns:a16="http://schemas.microsoft.com/office/drawing/2014/main" id="{D241A749-EA3B-3D7C-346D-5915167A77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7A53EBD-9D93-97B1-5093-BE60F7741B8B}"/>
                </a:ext>
              </a:extLst>
            </p:cNvPr>
            <p:cNvSpPr txBox="1"/>
            <p:nvPr/>
          </p:nvSpPr>
          <p:spPr>
            <a:xfrm>
              <a:off x="9445298" y="4036963"/>
              <a:ext cx="2046605" cy="861774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Mapping of the HTTP protocol onto Python’s object –oriented semantics</a:t>
              </a:r>
              <a:r>
                <a:rPr lang="en-US" sz="1400" u="sng" dirty="0"/>
                <a:t>.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4098" name="Picture 2" descr="Flask Python Logo, HD Png Download - kindpng">
            <a:extLst>
              <a:ext uri="{FF2B5EF4-FFF2-40B4-BE49-F238E27FC236}">
                <a16:creationId xmlns:a16="http://schemas.microsoft.com/office/drawing/2014/main" id="{AC0DE0B2-E7E7-4341-8FEF-6660129C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8" y="1683492"/>
            <a:ext cx="1084039" cy="8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Artificial Intelligence Libraries">
            <a:extLst>
              <a:ext uri="{FF2B5EF4-FFF2-40B4-BE49-F238E27FC236}">
                <a16:creationId xmlns:a16="http://schemas.microsoft.com/office/drawing/2014/main" id="{5C3CF0B1-F71E-4595-B6E9-47D2DD5F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81" y="1622606"/>
            <a:ext cx="1024035" cy="10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e Numpy Library at Google Developer Student Clubs Al-Azhar University">
            <a:extLst>
              <a:ext uri="{FF2B5EF4-FFF2-40B4-BE49-F238E27FC236}">
                <a16:creationId xmlns:a16="http://schemas.microsoft.com/office/drawing/2014/main" id="{4E18DCAF-3AE6-49E5-BD4D-8683A3FD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31" y="1613968"/>
            <a:ext cx="1072267" cy="10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AB891-B172-4AA1-B14B-794812CFCA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27" y="4197851"/>
            <a:ext cx="1325825" cy="650286"/>
          </a:xfrm>
          <a:prstGeom prst="rect">
            <a:avLst/>
          </a:prstGeom>
        </p:spPr>
      </p:pic>
      <p:pic>
        <p:nvPicPr>
          <p:cNvPr id="4104" name="Picture 8" descr="Django – Logos Download">
            <a:extLst>
              <a:ext uri="{FF2B5EF4-FFF2-40B4-BE49-F238E27FC236}">
                <a16:creationId xmlns:a16="http://schemas.microsoft.com/office/drawing/2014/main" id="{1E5D89AA-1D57-42D5-A3D3-BD02E930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76" y="4317989"/>
            <a:ext cx="957360" cy="41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 Threadsafe Connection Pool for Requests — Bossy Lobster">
            <a:extLst>
              <a:ext uri="{FF2B5EF4-FFF2-40B4-BE49-F238E27FC236}">
                <a16:creationId xmlns:a16="http://schemas.microsoft.com/office/drawing/2014/main" id="{F1D6299B-702E-43F5-8711-8F521D2C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01" y="4002893"/>
            <a:ext cx="833897" cy="10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26BFD98-277A-0003-382C-D39423FF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/>
          <a:lstStyle/>
          <a:p>
            <a:r>
              <a:rPr lang="en-GB" dirty="0"/>
              <a:t>Package installation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7AFEF1-BDD2-1E9E-F49F-36A3B4F34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8474" y="3682514"/>
            <a:ext cx="3419999" cy="1922156"/>
          </a:xfrm>
        </p:spPr>
        <p:txBody>
          <a:bodyPr/>
          <a:lstStyle/>
          <a:p>
            <a:r>
              <a:rPr lang="en-GB" sz="1400" dirty="0"/>
              <a:t>default package manager (install, update packages).</a:t>
            </a:r>
          </a:p>
          <a:p>
            <a:r>
              <a:rPr lang="en-GB" sz="1400" dirty="0"/>
              <a:t> fetches the package from the Python Package Index (</a:t>
            </a:r>
            <a:r>
              <a:rPr lang="en-GB" sz="1400" dirty="0" err="1"/>
              <a:t>PyPI</a:t>
            </a:r>
            <a:r>
              <a:rPr lang="en-GB" sz="1400" dirty="0"/>
              <a:t>) and installs it + dependencies.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63DED1-03B7-8B63-F0A6-1C614ED9D6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0081" y="3682514"/>
            <a:ext cx="3419999" cy="1922156"/>
          </a:xfrm>
        </p:spPr>
        <p:txBody>
          <a:bodyPr/>
          <a:lstStyle/>
          <a:p>
            <a:r>
              <a:rPr lang="en-US" sz="1400" dirty="0"/>
              <a:t>a simple text file that lists the required packages and their specific versions.</a:t>
            </a:r>
          </a:p>
          <a:p>
            <a:r>
              <a:rPr lang="en-US" sz="1400" dirty="0"/>
              <a:t>a simple text file that lists the required packages and their specific versions =&gt; consistent installations across different environments.</a:t>
            </a:r>
            <a:endParaRPr lang="en-GB" sz="1400" dirty="0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C859CB7C-0D63-45AF-B7AE-08892D6A8C48}"/>
              </a:ext>
            </a:extLst>
          </p:cNvPr>
          <p:cNvSpPr/>
          <p:nvPr/>
        </p:nvSpPr>
        <p:spPr>
          <a:xfrm>
            <a:off x="2006082" y="1682537"/>
            <a:ext cx="1884784" cy="1746461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 </a:t>
            </a:r>
            <a:r>
              <a:rPr lang="en-US" sz="1600" dirty="0" err="1"/>
              <a:t>package_name</a:t>
            </a:r>
            <a:endParaRPr lang="ro-RO" sz="16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DCA89E15-DF4A-4373-B510-B4CA1CEFD061}"/>
              </a:ext>
            </a:extLst>
          </p:cNvPr>
          <p:cNvSpPr/>
          <p:nvPr/>
        </p:nvSpPr>
        <p:spPr>
          <a:xfrm>
            <a:off x="7458270" y="1682536"/>
            <a:ext cx="1884784" cy="1746461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Requirements</a:t>
            </a:r>
          </a:p>
          <a:p>
            <a:pPr algn="ctr"/>
            <a:r>
              <a:rPr lang="en-US" sz="16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626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419EAA-328C-2C44-DFEB-BE9F010116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The purpose of a requirements file is to define the dependencies for a Python project.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It ensures that all the required packages are installed in the correct version, making it easier to reproduce the project environment.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syntax of a requirements file is simple, with each line specifying a single package.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The line usually includes the name of the package and the version we want to install.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for some package the version is written after “&gt;=“ it means  the package should be installed in any version equal to or greater than the version given in the requirements file.</a:t>
            </a:r>
          </a:p>
          <a:p>
            <a:pPr marL="0" indent="0">
              <a:buNone/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10ACE2-0EBE-C33C-E3C3-E280BF0FA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7376" y="360000"/>
            <a:ext cx="4968000" cy="369332"/>
          </a:xfrm>
        </p:spPr>
        <p:txBody>
          <a:bodyPr/>
          <a:lstStyle/>
          <a:p>
            <a:r>
              <a:rPr lang="en-US" dirty="0"/>
              <a:t>Requirements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3F348-DFF0-4819-94F2-F69C2990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21" y="1145650"/>
            <a:ext cx="3378679" cy="33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E9509-DDE4-5905-1E39-BE2430A6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00" y="756000"/>
            <a:ext cx="5245200" cy="369332"/>
          </a:xfrm>
        </p:spPr>
        <p:txBody>
          <a:bodyPr/>
          <a:lstStyle/>
          <a:p>
            <a:r>
              <a:rPr lang="en-GB" dirty="0"/>
              <a:t>Python runtime execution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0CDB-5028-B8FB-DCF4-9D3278EDC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source code is translated to byte code, which is then run by the Python Virtual Machine.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when we run the source code for the second time, python will load the byte code, skips the compilation step unless we have not change the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variable types are determined during runtime. Objects carry their types with them, and operations are resolved based on the types at runtime.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46D04-ABC2-4C50-8BC4-22CE3B2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4" y="2648284"/>
            <a:ext cx="5370156" cy="19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ales">
      <a:dk1>
        <a:srgbClr val="181A22"/>
      </a:dk1>
      <a:lt1>
        <a:srgbClr val="FFFFFF"/>
      </a:lt1>
      <a:dk2>
        <a:srgbClr val="242A75"/>
      </a:dk2>
      <a:lt2>
        <a:srgbClr val="00BBDD"/>
      </a:lt2>
      <a:accent1>
        <a:srgbClr val="AE2573"/>
      </a:accent1>
      <a:accent2>
        <a:srgbClr val="7C7FAB"/>
      </a:accent2>
      <a:accent3>
        <a:srgbClr val="00AB8E"/>
      </a:accent3>
      <a:accent4>
        <a:srgbClr val="EE2737"/>
      </a:accent4>
      <a:accent5>
        <a:srgbClr val="FFA300"/>
      </a:accent5>
      <a:accent6>
        <a:srgbClr val="FDDA24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>
                <a:alpha val="0"/>
              </a:schemeClr>
            </a:gs>
            <a:gs pos="100000">
              <a:schemeClr val="tx2"/>
            </a:gs>
          </a:gsLst>
          <a:lin ang="16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1003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Wingdings</vt:lpstr>
      <vt:lpstr>Wingdings 3</vt:lpstr>
      <vt:lpstr>Office Theme</vt:lpstr>
      <vt:lpstr>PYTHON INTRODUCTION</vt:lpstr>
      <vt:lpstr>What will we learn today? </vt:lpstr>
      <vt:lpstr>What is Python?</vt:lpstr>
      <vt:lpstr>Packages</vt:lpstr>
      <vt:lpstr>PACKAGES</vt:lpstr>
      <vt:lpstr>PACKAGES – popular python packages </vt:lpstr>
      <vt:lpstr>Package installation</vt:lpstr>
      <vt:lpstr>PowerPoint Presentation</vt:lpstr>
      <vt:lpstr>Python runtime execution</vt:lpstr>
      <vt:lpstr>Deploy applications</vt:lpstr>
      <vt:lpstr>Run a python app</vt:lpstr>
      <vt:lpstr>Bonus – service files</vt:lpstr>
      <vt:lpstr>Q&amp;A</vt:lpstr>
      <vt:lpstr>Little exercise </vt:lpstr>
      <vt:lpstr>Template for the script  P.S: you can add more than 3 operations &amp; anything that seems unclear, feel free to ask!!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Maria-Ilinca NECHITA</cp:lastModifiedBy>
  <cp:revision>360</cp:revision>
  <dcterms:created xsi:type="dcterms:W3CDTF">2021-10-08T15:35:33Z</dcterms:created>
  <dcterms:modified xsi:type="dcterms:W3CDTF">2023-08-30T10:28:13Z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3fe282-78a3-46c2-a95b-f1092c13d694_Enabled">
    <vt:lpwstr>true</vt:lpwstr>
  </property>
  <property fmtid="{D5CDD505-2E9C-101B-9397-08002B2CF9AE}" pid="3" name="MSIP_Label_9e3fe282-78a3-46c2-a95b-f1092c13d694_SetDate">
    <vt:lpwstr>2023-07-31T12:39:58Z</vt:lpwstr>
  </property>
  <property fmtid="{D5CDD505-2E9C-101B-9397-08002B2CF9AE}" pid="4" name="MSIP_Label_9e3fe282-78a3-46c2-a95b-f1092c13d694_Method">
    <vt:lpwstr>Privileged</vt:lpwstr>
  </property>
  <property fmtid="{D5CDD505-2E9C-101B-9397-08002B2CF9AE}" pid="5" name="MSIP_Label_9e3fe282-78a3-46c2-a95b-f1092c13d694_Name">
    <vt:lpwstr>THALES-CORE-07</vt:lpwstr>
  </property>
  <property fmtid="{D5CDD505-2E9C-101B-9397-08002B2CF9AE}" pid="6" name="MSIP_Label_9e3fe282-78a3-46c2-a95b-f1092c13d694_SiteId">
    <vt:lpwstr>6e603289-5e46-4e26-ac7c-03a85420a9a5</vt:lpwstr>
  </property>
  <property fmtid="{D5CDD505-2E9C-101B-9397-08002B2CF9AE}" pid="7" name="MSIP_Label_9e3fe282-78a3-46c2-a95b-f1092c13d694_ActionId">
    <vt:lpwstr>ae2138dd-b39c-4211-b54f-7bb1e8381a1f</vt:lpwstr>
  </property>
  <property fmtid="{D5CDD505-2E9C-101B-9397-08002B2CF9AE}" pid="8" name="MSIP_Label_9e3fe282-78a3-46c2-a95b-f1092c13d694_ContentBits">
    <vt:lpwstr>0</vt:lpwstr>
  </property>
  <property fmtid="{D5CDD505-2E9C-101B-9397-08002B2CF9AE}" pid="9" name="Thales-Sensitivity">
    <vt:lpwstr>{TGOPEN}</vt:lpwstr>
  </property>
</Properties>
</file>