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notesMasterIdLst>
    <p:notesMasterId r:id="rId20"/>
  </p:notesMasterIdLst>
  <p:sldIdLst>
    <p:sldId id="259" r:id="rId2"/>
    <p:sldId id="262" r:id="rId3"/>
    <p:sldId id="264" r:id="rId4"/>
    <p:sldId id="265" r:id="rId5"/>
    <p:sldId id="266" r:id="rId6"/>
    <p:sldId id="263" r:id="rId7"/>
    <p:sldId id="267" r:id="rId8"/>
    <p:sldId id="268" r:id="rId9"/>
    <p:sldId id="270" r:id="rId10"/>
    <p:sldId id="272" r:id="rId11"/>
    <p:sldId id="273" r:id="rId12"/>
    <p:sldId id="274" r:id="rId13"/>
    <p:sldId id="277" r:id="rId14"/>
    <p:sldId id="278" r:id="rId15"/>
    <p:sldId id="271" r:id="rId16"/>
    <p:sldId id="258"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1AE5A-738D-4EE3-9B0F-314BC2E91C85}" type="datetimeFigureOut">
              <a:rPr lang="en-US" smtClean="0"/>
              <a:t>8/7/2017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0803E-909F-4F3C-9FF8-FF47E7880B64}" type="slidenum">
              <a:rPr lang="en-US" smtClean="0"/>
              <a:t>‹#›</a:t>
            </a:fld>
            <a:endParaRPr lang="en-US"/>
          </a:p>
        </p:txBody>
      </p:sp>
    </p:spTree>
    <p:extLst>
      <p:ext uri="{BB962C8B-B14F-4D97-AF65-F5344CB8AC3E}">
        <p14:creationId xmlns:p14="http://schemas.microsoft.com/office/powerpoint/2010/main" val="191881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200" b="1" dirty="0">
                <a:effectLst/>
                <a:latin typeface="Segoe UI"/>
                <a:ea typeface="Calibri"/>
                <a:cs typeface="Times New Roman"/>
              </a:rPr>
              <a:t>Television (High Tech)</a:t>
            </a:r>
            <a:endParaRPr lang="en-US" sz="105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(Intermediate)</a:t>
            </a:r>
            <a:endParaRPr lang="en-US" sz="105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 </a:t>
            </a:r>
            <a:endParaRPr lang="en-US" sz="120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To reproduce the video effects on this slide, do the following:</a:t>
            </a:r>
          </a:p>
          <a:p>
            <a:pPr marL="0" marR="0">
              <a:spcBef>
                <a:spcPts val="600"/>
              </a:spcBef>
              <a:spcAft>
                <a:spcPts val="0"/>
              </a:spcAft>
            </a:pP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Home</a:t>
            </a:r>
            <a:r>
              <a:rPr lang="en-US" sz="1200" dirty="0">
                <a:effectLst/>
                <a:latin typeface="Segoe UI"/>
                <a:ea typeface="Calibri"/>
                <a:cs typeface="Times New Roman"/>
              </a:rPr>
              <a:t> tab, in the </a:t>
            </a:r>
            <a:r>
              <a:rPr lang="en-US" sz="1200" b="1" dirty="0">
                <a:effectLst/>
                <a:latin typeface="Segoe UI"/>
                <a:ea typeface="Calibri"/>
                <a:cs typeface="Times New Roman"/>
              </a:rPr>
              <a:t>Slides</a:t>
            </a:r>
            <a:r>
              <a:rPr lang="en-US" sz="1200" dirty="0">
                <a:effectLst/>
                <a:latin typeface="Segoe UI"/>
                <a:ea typeface="Calibri"/>
                <a:cs typeface="Times New Roman"/>
              </a:rPr>
              <a:t> group, click </a:t>
            </a:r>
            <a:r>
              <a:rPr lang="en-US" sz="1200" b="1" dirty="0">
                <a:effectLst/>
                <a:latin typeface="Segoe UI"/>
                <a:ea typeface="Calibri"/>
                <a:cs typeface="Times New Roman"/>
              </a:rPr>
              <a:t>Layout</a:t>
            </a:r>
            <a:r>
              <a:rPr lang="en-US" sz="1200" dirty="0">
                <a:effectLst/>
                <a:latin typeface="Segoe UI"/>
                <a:ea typeface="Calibri"/>
                <a:cs typeface="Times New Roman"/>
              </a:rPr>
              <a:t>, and then click </a:t>
            </a:r>
            <a:r>
              <a:rPr lang="en-US" sz="1200" b="1" dirty="0">
                <a:effectLst/>
                <a:latin typeface="Segoe UI"/>
                <a:ea typeface="Calibri"/>
                <a:cs typeface="Times New Roman"/>
              </a:rPr>
              <a:t>Blank</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Insert</a:t>
            </a:r>
            <a:r>
              <a:rPr lang="en-US" sz="1200" dirty="0">
                <a:effectLst/>
                <a:latin typeface="Segoe UI"/>
                <a:ea typeface="Calibri"/>
                <a:cs typeface="Times New Roman"/>
              </a:rPr>
              <a:t> tab, in the </a:t>
            </a:r>
            <a:r>
              <a:rPr lang="en-US" sz="1200" b="1" dirty="0">
                <a:effectLst/>
                <a:latin typeface="Segoe UI"/>
                <a:ea typeface="Calibri"/>
                <a:cs typeface="Times New Roman"/>
              </a:rPr>
              <a:t>Images</a:t>
            </a:r>
            <a:r>
              <a:rPr lang="en-US" sz="1200" dirty="0">
                <a:effectLst/>
                <a:latin typeface="Segoe UI"/>
                <a:ea typeface="Calibri"/>
                <a:cs typeface="Times New Roman"/>
              </a:rPr>
              <a:t> group, click </a:t>
            </a:r>
            <a:r>
              <a:rPr lang="en-US" sz="1200" b="1" dirty="0">
                <a:effectLst/>
                <a:latin typeface="Segoe UI"/>
                <a:ea typeface="Calibri"/>
                <a:cs typeface="Times New Roman"/>
              </a:rPr>
              <a:t>Picture</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left pane of the </a:t>
            </a:r>
            <a:r>
              <a:rPr lang="en-US" sz="1200" b="1" dirty="0">
                <a:effectLst/>
                <a:latin typeface="Segoe UI"/>
                <a:ea typeface="Calibri"/>
                <a:cs typeface="Times New Roman"/>
              </a:rPr>
              <a:t>Insert Picture</a:t>
            </a:r>
            <a:r>
              <a:rPr lang="en-US" sz="1200" dirty="0">
                <a:effectLst/>
                <a:latin typeface="Segoe UI"/>
                <a:ea typeface="Calibri"/>
                <a:cs typeface="Times New Roman"/>
              </a:rPr>
              <a:t> dialog box, click the drive or library that contains the picture of the TV. In the right pane of the dialog box, click the picture that you want and then click </a:t>
            </a:r>
            <a:r>
              <a:rPr lang="en-US" sz="1200" b="1" dirty="0">
                <a:effectLst/>
                <a:latin typeface="Segoe UI"/>
                <a:ea typeface="Calibri"/>
                <a:cs typeface="Times New Roman"/>
              </a:rPr>
              <a:t>Insert</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Under </a:t>
            </a:r>
            <a:r>
              <a:rPr lang="en-US" sz="1200" b="1" dirty="0">
                <a:effectLst/>
                <a:latin typeface="Segoe UI"/>
                <a:ea typeface="Calibri"/>
                <a:cs typeface="Times New Roman"/>
              </a:rPr>
              <a:t>Picture Tools</a:t>
            </a:r>
            <a:r>
              <a:rPr lang="en-US" sz="1200" dirty="0">
                <a:effectLst/>
                <a:latin typeface="Segoe UI"/>
                <a:ea typeface="Calibri"/>
                <a:cs typeface="Times New Roman"/>
              </a:rPr>
              <a:t>, on the </a:t>
            </a:r>
            <a:r>
              <a:rPr lang="en-US" sz="1200" b="1" dirty="0">
                <a:effectLst/>
                <a:latin typeface="Segoe UI"/>
                <a:ea typeface="Calibri"/>
                <a:cs typeface="Times New Roman"/>
              </a:rPr>
              <a:t>Format</a:t>
            </a:r>
            <a:r>
              <a:rPr lang="en-US" sz="1200" dirty="0">
                <a:effectLst/>
                <a:latin typeface="Segoe UI"/>
                <a:ea typeface="Calibri"/>
                <a:cs typeface="Times New Roman"/>
              </a:rPr>
              <a:t> tab, in the </a:t>
            </a:r>
            <a:r>
              <a:rPr lang="en-US" sz="1200" b="1" dirty="0">
                <a:effectLst/>
                <a:latin typeface="Segoe UI"/>
                <a:ea typeface="Calibri"/>
                <a:cs typeface="Times New Roman"/>
              </a:rPr>
              <a:t>Adjust</a:t>
            </a:r>
            <a:r>
              <a:rPr lang="en-US" sz="1200" dirty="0">
                <a:effectLst/>
                <a:latin typeface="Segoe UI"/>
                <a:ea typeface="Calibri"/>
                <a:cs typeface="Times New Roman"/>
              </a:rPr>
              <a:t> group, click </a:t>
            </a:r>
            <a:r>
              <a:rPr lang="en-US" sz="1200" b="1" dirty="0">
                <a:effectLst/>
                <a:latin typeface="Segoe UI"/>
                <a:ea typeface="Calibri"/>
                <a:cs typeface="Times New Roman"/>
              </a:rPr>
              <a:t>Remove Background</a:t>
            </a:r>
            <a:r>
              <a:rPr lang="en-US" sz="1200" dirty="0">
                <a:effectLst/>
                <a:latin typeface="Segoe UI"/>
                <a:ea typeface="Calibri"/>
                <a:cs typeface="Times New Roman"/>
              </a:rPr>
              <a:t>, to remove background and television screen from image, do the following:</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solidFill>
                  <a:srgbClr val="000000"/>
                </a:solidFill>
                <a:effectLst/>
                <a:latin typeface="Segoe UI"/>
                <a:ea typeface="Calibri"/>
                <a:cs typeface="Times New Roman"/>
              </a:rPr>
              <a:t>Click one of the handles on the marquee lines, drag the line so that it contains the portion of the picture that you wish to keep, and excludes most of the areas you wish to remove (highlighted area will be removed).</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solidFill>
                  <a:srgbClr val="000000"/>
                </a:solidFill>
                <a:effectLst/>
                <a:latin typeface="Segoe UI"/>
                <a:ea typeface="Calibri"/>
                <a:cs typeface="Times New Roman"/>
              </a:rPr>
              <a:t>On the</a:t>
            </a:r>
            <a:r>
              <a:rPr lang="en-US" sz="1200" b="1" dirty="0">
                <a:solidFill>
                  <a:srgbClr val="000000"/>
                </a:solidFill>
                <a:effectLst/>
                <a:latin typeface="Segoe UI"/>
                <a:ea typeface="Calibri"/>
                <a:cs typeface="Times New Roman"/>
              </a:rPr>
              <a:t> Background Removal</a:t>
            </a:r>
            <a:r>
              <a:rPr lang="en-US" sz="1200" dirty="0">
                <a:solidFill>
                  <a:srgbClr val="000000"/>
                </a:solidFill>
                <a:effectLst/>
                <a:latin typeface="Segoe UI"/>
                <a:ea typeface="Calibri"/>
                <a:cs typeface="Times New Roman"/>
              </a:rPr>
              <a:t> tab, in the </a:t>
            </a:r>
            <a:r>
              <a:rPr lang="en-US" sz="1200" b="1" dirty="0">
                <a:solidFill>
                  <a:srgbClr val="000000"/>
                </a:solidFill>
                <a:effectLst/>
                <a:latin typeface="Segoe UI"/>
                <a:ea typeface="Calibri"/>
                <a:cs typeface="Times New Roman"/>
              </a:rPr>
              <a:t>Refine</a:t>
            </a:r>
            <a:r>
              <a:rPr lang="en-US" sz="1200" dirty="0">
                <a:solidFill>
                  <a:srgbClr val="000000"/>
                </a:solidFill>
                <a:effectLst/>
                <a:latin typeface="Segoe UI"/>
                <a:ea typeface="Calibri"/>
                <a:cs typeface="Times New Roman"/>
              </a:rPr>
              <a:t> group, click </a:t>
            </a:r>
            <a:r>
              <a:rPr lang="en-US" sz="1200" b="1" dirty="0">
                <a:solidFill>
                  <a:srgbClr val="000000"/>
                </a:solidFill>
                <a:effectLst/>
                <a:latin typeface="Segoe UI"/>
                <a:ea typeface="Calibri"/>
                <a:cs typeface="Times New Roman"/>
              </a:rPr>
              <a:t>Mark areas to Remove</a:t>
            </a:r>
            <a:r>
              <a:rPr lang="en-US" sz="1200" dirty="0">
                <a:solidFill>
                  <a:srgbClr val="000000"/>
                </a:solidFill>
                <a:effectLst/>
                <a:latin typeface="Segoe UI"/>
                <a:ea typeface="Calibri"/>
                <a:cs typeface="Times New Roman"/>
              </a:rPr>
              <a:t>, then click in corner of TV monitor and drag selection in a diagonal line to other corner.</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solidFill>
                  <a:srgbClr val="000000"/>
                </a:solidFill>
                <a:effectLst/>
                <a:latin typeface="Segoe UI"/>
                <a:ea typeface="Calibri"/>
                <a:cs typeface="Times New Roman"/>
              </a:rPr>
              <a:t>Select </a:t>
            </a:r>
            <a:r>
              <a:rPr lang="en-US" sz="1200" b="1" dirty="0">
                <a:solidFill>
                  <a:srgbClr val="000000"/>
                </a:solidFill>
                <a:effectLst/>
                <a:latin typeface="Segoe UI"/>
                <a:ea typeface="Calibri"/>
                <a:cs typeface="Times New Roman"/>
              </a:rPr>
              <a:t>Mark Areas to Keep</a:t>
            </a:r>
            <a:r>
              <a:rPr lang="en-US" sz="1200" dirty="0">
                <a:solidFill>
                  <a:srgbClr val="000000"/>
                </a:solidFill>
                <a:effectLst/>
                <a:latin typeface="Segoe UI"/>
                <a:ea typeface="Calibri"/>
                <a:cs typeface="Times New Roman"/>
              </a:rPr>
              <a:t> and/or </a:t>
            </a:r>
            <a:r>
              <a:rPr lang="en-US" sz="1200" b="1" dirty="0">
                <a:solidFill>
                  <a:srgbClr val="000000"/>
                </a:solidFill>
                <a:effectLst/>
                <a:latin typeface="Segoe UI"/>
                <a:ea typeface="Calibri"/>
                <a:cs typeface="Times New Roman"/>
              </a:rPr>
              <a:t>Mark Areas to Remove</a:t>
            </a:r>
            <a:r>
              <a:rPr lang="en-US" sz="1200" dirty="0">
                <a:solidFill>
                  <a:srgbClr val="000000"/>
                </a:solidFill>
                <a:effectLst/>
                <a:latin typeface="Segoe UI"/>
                <a:ea typeface="Calibri"/>
                <a:cs typeface="Times New Roman"/>
              </a:rPr>
              <a:t> to refine selection. </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effectLst/>
                <a:latin typeface="Segoe UI"/>
                <a:ea typeface="Calibri"/>
                <a:cs typeface="Times New Roman"/>
              </a:rPr>
              <a:t>On the </a:t>
            </a:r>
            <a:r>
              <a:rPr lang="en-US" sz="1200" b="1" dirty="0">
                <a:effectLst/>
                <a:latin typeface="Segoe UI"/>
                <a:ea typeface="Calibri"/>
                <a:cs typeface="Times New Roman"/>
              </a:rPr>
              <a:t>Background Removal</a:t>
            </a:r>
            <a:r>
              <a:rPr lang="en-US" sz="1200" dirty="0">
                <a:effectLst/>
                <a:latin typeface="Segoe UI"/>
                <a:ea typeface="Calibri"/>
                <a:cs typeface="Times New Roman"/>
              </a:rPr>
              <a:t> tab, in the </a:t>
            </a:r>
            <a:r>
              <a:rPr lang="en-US" sz="1200" b="1" dirty="0">
                <a:effectLst/>
                <a:latin typeface="Segoe UI"/>
                <a:ea typeface="Calibri"/>
                <a:cs typeface="Times New Roman"/>
              </a:rPr>
              <a:t>Close</a:t>
            </a:r>
            <a:r>
              <a:rPr lang="en-US" sz="1200" dirty="0">
                <a:effectLst/>
                <a:latin typeface="Segoe UI"/>
                <a:ea typeface="Calibri"/>
                <a:cs typeface="Times New Roman"/>
              </a:rPr>
              <a:t> group, select </a:t>
            </a:r>
            <a:r>
              <a:rPr lang="en-US" sz="1200" b="1" dirty="0">
                <a:effectLst/>
                <a:latin typeface="Segoe UI"/>
                <a:ea typeface="Calibri"/>
                <a:cs typeface="Times New Roman"/>
              </a:rPr>
              <a:t>Keep Changes</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Home</a:t>
            </a:r>
            <a:r>
              <a:rPr lang="en-US" sz="1200" dirty="0">
                <a:effectLst/>
                <a:latin typeface="Segoe UI"/>
                <a:ea typeface="Calibri"/>
                <a:cs typeface="Times New Roman"/>
              </a:rPr>
              <a:t> tab, in the </a:t>
            </a:r>
            <a:r>
              <a:rPr lang="en-US" sz="1200" b="1" dirty="0">
                <a:effectLst/>
                <a:latin typeface="Segoe UI"/>
                <a:ea typeface="Calibri"/>
                <a:cs typeface="Times New Roman"/>
              </a:rPr>
              <a:t>Drawing</a:t>
            </a:r>
            <a:r>
              <a:rPr lang="en-US" sz="1200" dirty="0">
                <a:effectLst/>
                <a:latin typeface="Segoe UI"/>
                <a:ea typeface="Calibri"/>
                <a:cs typeface="Times New Roman"/>
              </a:rPr>
              <a:t> group, click </a:t>
            </a:r>
            <a:r>
              <a:rPr lang="en-US" sz="1200" b="1" dirty="0">
                <a:effectLst/>
                <a:latin typeface="Segoe UI"/>
                <a:ea typeface="Calibri"/>
                <a:cs typeface="Times New Roman"/>
              </a:rPr>
              <a:t>Arrange</a:t>
            </a:r>
            <a:r>
              <a:rPr lang="en-US" sz="1200" dirty="0">
                <a:effectLst/>
                <a:latin typeface="Segoe UI"/>
                <a:ea typeface="Calibri"/>
                <a:cs typeface="Times New Roman"/>
              </a:rPr>
              <a:t>, point to </a:t>
            </a:r>
            <a:r>
              <a:rPr lang="en-US" sz="1200" b="1" dirty="0">
                <a:effectLst/>
                <a:latin typeface="Segoe UI"/>
                <a:ea typeface="Calibri"/>
                <a:cs typeface="Times New Roman"/>
              </a:rPr>
              <a:t>Align</a:t>
            </a:r>
            <a:r>
              <a:rPr lang="en-US" sz="1200" dirty="0">
                <a:effectLst/>
                <a:latin typeface="Segoe UI"/>
                <a:ea typeface="Calibri"/>
                <a:cs typeface="Times New Roman"/>
              </a:rPr>
              <a:t> then do the following:</a:t>
            </a:r>
            <a:endParaRPr lang="en-US" sz="1200" dirty="0">
              <a:effectLst/>
              <a:latin typeface="+mn-lt"/>
              <a:ea typeface="Calibri"/>
              <a:cs typeface="Times New Roman"/>
            </a:endParaRPr>
          </a:p>
          <a:p>
            <a:pPr marL="742950" marR="0" lvl="1" indent="-285750">
              <a:spcBef>
                <a:spcPts val="600"/>
              </a:spcBef>
              <a:spcAft>
                <a:spcPts val="0"/>
              </a:spcAft>
              <a:buFont typeface="Arial"/>
              <a:buChar char="•"/>
              <a:tabLst>
                <a:tab pos="1143000" algn="l"/>
              </a:tabLst>
            </a:pPr>
            <a:r>
              <a:rPr lang="en-US" sz="1200" dirty="0">
                <a:effectLst/>
                <a:latin typeface="Segoe UI"/>
                <a:ea typeface="Calibri"/>
                <a:cs typeface="Times New Roman"/>
              </a:rPr>
              <a:t>Click </a:t>
            </a:r>
            <a:r>
              <a:rPr lang="en-US" sz="1200" b="1" dirty="0">
                <a:effectLst/>
                <a:latin typeface="Segoe UI"/>
                <a:ea typeface="Calibri"/>
                <a:cs typeface="Times New Roman"/>
              </a:rPr>
              <a:t>Align Middle</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Under </a:t>
            </a:r>
            <a:r>
              <a:rPr lang="en-US" sz="1200" b="1" dirty="0">
                <a:effectLst/>
                <a:latin typeface="Segoe UI"/>
                <a:ea typeface="Calibri"/>
                <a:cs typeface="Times New Roman"/>
              </a:rPr>
              <a:t>Picture Tools</a:t>
            </a:r>
            <a:r>
              <a:rPr lang="en-US" sz="1200" dirty="0">
                <a:effectLst/>
                <a:latin typeface="Segoe UI"/>
                <a:ea typeface="Calibri"/>
                <a:cs typeface="Times New Roman"/>
              </a:rPr>
              <a:t>, on the </a:t>
            </a:r>
            <a:r>
              <a:rPr lang="en-US" sz="1200" b="1" dirty="0">
                <a:effectLst/>
                <a:latin typeface="Segoe UI"/>
                <a:ea typeface="Calibri"/>
                <a:cs typeface="Times New Roman"/>
              </a:rPr>
              <a:t>Format</a:t>
            </a:r>
            <a:r>
              <a:rPr lang="en-US" sz="1200" dirty="0">
                <a:effectLst/>
                <a:latin typeface="Segoe UI"/>
                <a:ea typeface="Calibri"/>
                <a:cs typeface="Times New Roman"/>
              </a:rPr>
              <a:t> tab, in the </a:t>
            </a:r>
            <a:r>
              <a:rPr lang="en-US" sz="1200" b="1" dirty="0">
                <a:effectLst/>
                <a:latin typeface="Segoe UI"/>
                <a:ea typeface="Calibri"/>
                <a:cs typeface="Times New Roman"/>
              </a:rPr>
              <a:t>Picture Styles</a:t>
            </a:r>
            <a:r>
              <a:rPr lang="en-US" sz="1200" dirty="0">
                <a:effectLst/>
                <a:latin typeface="Segoe UI"/>
                <a:ea typeface="Calibri"/>
                <a:cs typeface="Times New Roman"/>
              </a:rPr>
              <a:t> group</a:t>
            </a:r>
            <a:r>
              <a:rPr lang="en-US" sz="1200" kern="1200" dirty="0">
                <a:solidFill>
                  <a:srgbClr val="000000"/>
                </a:solidFill>
                <a:effectLst/>
                <a:latin typeface="Segoe UI"/>
                <a:ea typeface="Times New Roman"/>
                <a:cs typeface="Times New Roman"/>
              </a:rPr>
              <a:t>, click the arrow at the bottom right launching the </a:t>
            </a:r>
            <a:r>
              <a:rPr lang="en-US" sz="1200" b="1" kern="1200" dirty="0">
                <a:solidFill>
                  <a:srgbClr val="000000"/>
                </a:solidFill>
                <a:effectLst/>
                <a:latin typeface="Segoe UI"/>
                <a:ea typeface="Times New Roman"/>
                <a:cs typeface="Times New Roman"/>
              </a:rPr>
              <a:t>Format Picture </a:t>
            </a:r>
            <a:r>
              <a:rPr lang="en-US" sz="1200" kern="1200" dirty="0">
                <a:solidFill>
                  <a:srgbClr val="000000"/>
                </a:solidFill>
                <a:effectLst/>
                <a:latin typeface="Segoe UI"/>
                <a:ea typeface="Times New Roman"/>
                <a:cs typeface="Times New Roman"/>
              </a:rPr>
              <a:t>dialog box.</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a:effectLst/>
                <a:latin typeface="Segoe UI"/>
                <a:ea typeface="Times New Roman"/>
                <a:cs typeface="Times New Roman"/>
              </a:rPr>
              <a:t>In the </a:t>
            </a:r>
            <a:r>
              <a:rPr lang="en-US" sz="1200" b="1" kern="1200" dirty="0">
                <a:effectLst/>
                <a:latin typeface="Segoe UI"/>
                <a:ea typeface="Times New Roman"/>
                <a:cs typeface="Times New Roman"/>
              </a:rPr>
              <a:t>Format Picture</a:t>
            </a:r>
            <a:r>
              <a:rPr lang="en-US" sz="1200" kern="1200" dirty="0">
                <a:effectLst/>
                <a:latin typeface="Segoe UI"/>
                <a:ea typeface="Times New Roman"/>
                <a:cs typeface="Times New Roman"/>
              </a:rPr>
              <a:t> dialog box, select </a:t>
            </a:r>
            <a:r>
              <a:rPr lang="en-US" sz="1200" b="1" kern="1200" dirty="0">
                <a:effectLst/>
                <a:latin typeface="Segoe UI"/>
                <a:ea typeface="Times New Roman"/>
                <a:cs typeface="Times New Roman"/>
              </a:rPr>
              <a:t>Position</a:t>
            </a:r>
            <a:r>
              <a:rPr lang="en-US" sz="1200" kern="1200" dirty="0">
                <a:effectLst/>
                <a:latin typeface="Segoe UI"/>
                <a:ea typeface="Times New Roman"/>
                <a:cs typeface="Times New Roman"/>
              </a:rPr>
              <a:t> in the left pane, under </a:t>
            </a:r>
            <a:r>
              <a:rPr lang="en-US" sz="1200" b="1" kern="1200" dirty="0">
                <a:effectLst/>
                <a:latin typeface="Segoe UI"/>
                <a:ea typeface="Times New Roman"/>
                <a:cs typeface="Times New Roman"/>
              </a:rPr>
              <a:t>Position on slide</a:t>
            </a:r>
            <a:r>
              <a:rPr lang="en-US" sz="1200" kern="1200" dirty="0">
                <a:effectLst/>
                <a:latin typeface="Segoe UI"/>
                <a:ea typeface="Times New Roman"/>
                <a:cs typeface="Times New Roman"/>
              </a:rPr>
              <a:t> in the right pane set the </a:t>
            </a:r>
            <a:r>
              <a:rPr lang="en-US" sz="1200" b="1" kern="1200" dirty="0">
                <a:effectLst/>
                <a:latin typeface="Segoe UI"/>
                <a:ea typeface="Times New Roman"/>
                <a:cs typeface="Times New Roman"/>
              </a:rPr>
              <a:t>Horizontal</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.52”</a:t>
            </a:r>
            <a:r>
              <a:rPr lang="en-US" sz="1200" kern="1200" dirty="0">
                <a:effectLst/>
                <a:latin typeface="Segoe UI"/>
                <a:ea typeface="Times New Roman"/>
                <a:cs typeface="Times New Roman"/>
              </a:rPr>
              <a:t> and the </a:t>
            </a:r>
            <a:r>
              <a:rPr lang="en-US" sz="1200" b="1" kern="1200" dirty="0">
                <a:effectLst/>
                <a:latin typeface="Segoe UI"/>
                <a:ea typeface="Times New Roman"/>
                <a:cs typeface="Times New Roman"/>
              </a:rPr>
              <a:t>Vertical</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.74”</a:t>
            </a:r>
            <a:r>
              <a:rPr lang="en-US" sz="1200" kern="1200" dirty="0">
                <a:effectLst/>
                <a:latin typeface="Segoe UI"/>
                <a:ea typeface="Times New Roman"/>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a:effectLst/>
                <a:latin typeface="Segoe UI"/>
                <a:ea typeface="Times New Roman"/>
                <a:cs typeface="Times New Roman"/>
              </a:rPr>
              <a:t>In the </a:t>
            </a:r>
            <a:r>
              <a:rPr lang="en-US" sz="1200" b="1" kern="1200" dirty="0">
                <a:effectLst/>
                <a:latin typeface="Segoe UI"/>
                <a:ea typeface="Times New Roman"/>
                <a:cs typeface="Times New Roman"/>
              </a:rPr>
              <a:t>Format Picture</a:t>
            </a:r>
            <a:r>
              <a:rPr lang="en-US" sz="1200" kern="1200" dirty="0">
                <a:effectLst/>
                <a:latin typeface="Segoe UI"/>
                <a:ea typeface="Times New Roman"/>
                <a:cs typeface="Times New Roman"/>
              </a:rPr>
              <a:t> dialog box, select </a:t>
            </a:r>
            <a:r>
              <a:rPr lang="en-US" sz="1200" b="1" kern="1200" dirty="0">
                <a:effectLst/>
                <a:latin typeface="Segoe UI"/>
                <a:ea typeface="Times New Roman"/>
                <a:cs typeface="Times New Roman"/>
              </a:rPr>
              <a:t>Size</a:t>
            </a:r>
            <a:r>
              <a:rPr lang="en-US" sz="1200" kern="1200" dirty="0">
                <a:effectLst/>
                <a:latin typeface="Segoe UI"/>
                <a:ea typeface="Times New Roman"/>
                <a:cs typeface="Times New Roman"/>
              </a:rPr>
              <a:t> in the left pane, under </a:t>
            </a:r>
            <a:r>
              <a:rPr lang="en-US" sz="1200" b="1" kern="1200" dirty="0">
                <a:effectLst/>
                <a:latin typeface="Segoe UI"/>
                <a:ea typeface="Times New Roman"/>
                <a:cs typeface="Times New Roman"/>
              </a:rPr>
              <a:t>Size and Rotate</a:t>
            </a:r>
            <a:r>
              <a:rPr lang="en-US" sz="1200" kern="1200" dirty="0">
                <a:effectLst/>
                <a:latin typeface="Segoe UI"/>
                <a:ea typeface="Times New Roman"/>
                <a:cs typeface="Times New Roman"/>
              </a:rPr>
              <a:t> in the right pane set the </a:t>
            </a:r>
            <a:r>
              <a:rPr lang="en-US" sz="1200" b="1" kern="1200" dirty="0">
                <a:effectLst/>
                <a:latin typeface="Segoe UI"/>
                <a:ea typeface="Times New Roman"/>
                <a:cs typeface="Times New Roman"/>
              </a:rPr>
              <a:t>Height</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6.5”</a:t>
            </a:r>
            <a:r>
              <a:rPr lang="en-US" sz="1200" kern="1200" dirty="0">
                <a:effectLst/>
                <a:latin typeface="Segoe UI"/>
                <a:ea typeface="Times New Roman"/>
                <a:cs typeface="Times New Roman"/>
              </a:rPr>
              <a:t> and the </a:t>
            </a:r>
            <a:r>
              <a:rPr lang="en-US" sz="1200" b="1" kern="1200" dirty="0">
                <a:effectLst/>
                <a:latin typeface="Segoe UI"/>
                <a:ea typeface="Times New Roman"/>
                <a:cs typeface="Times New Roman"/>
              </a:rPr>
              <a:t>Width</a:t>
            </a:r>
            <a:r>
              <a:rPr lang="en-US" sz="1200" kern="1200" dirty="0">
                <a:effectLst/>
                <a:latin typeface="Segoe UI"/>
                <a:ea typeface="Times New Roman"/>
                <a:cs typeface="Times New Roman"/>
              </a:rPr>
              <a:t> to </a:t>
            </a:r>
            <a:r>
              <a:rPr lang="en-US" sz="1200" b="1" kern="1200" dirty="0">
                <a:effectLst/>
                <a:latin typeface="Segoe UI"/>
                <a:ea typeface="Times New Roman"/>
                <a:cs typeface="Times New Roman"/>
              </a:rPr>
              <a:t>8.96”</a:t>
            </a:r>
            <a:r>
              <a:rPr lang="en-US" sz="1200" kern="1200" dirty="0">
                <a:effectLst/>
                <a:latin typeface="Segoe UI"/>
                <a:ea typeface="Times New Roman"/>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kern="1200" dirty="0">
                <a:effectLst/>
                <a:latin typeface="Segoe UI"/>
                <a:ea typeface="Times New Roman"/>
                <a:cs typeface="Times New Roman"/>
              </a:rPr>
              <a:t>Close the </a:t>
            </a:r>
            <a:r>
              <a:rPr lang="en-US" sz="1200" b="1" kern="1200" dirty="0">
                <a:effectLst/>
                <a:latin typeface="Segoe UI"/>
                <a:ea typeface="Times New Roman"/>
                <a:cs typeface="Times New Roman"/>
              </a:rPr>
              <a:t>Format Picture</a:t>
            </a:r>
            <a:r>
              <a:rPr lang="en-US" sz="1200" kern="1200" dirty="0">
                <a:effectLst/>
                <a:latin typeface="Segoe UI"/>
                <a:ea typeface="Times New Roman"/>
                <a:cs typeface="Times New Roman"/>
              </a:rPr>
              <a:t> dialog box.</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Insert</a:t>
            </a:r>
            <a:r>
              <a:rPr lang="en-US" sz="1200" dirty="0">
                <a:effectLst/>
                <a:latin typeface="Segoe UI"/>
                <a:ea typeface="Calibri"/>
                <a:cs typeface="Times New Roman"/>
              </a:rPr>
              <a:t> tab, in the </a:t>
            </a:r>
            <a:r>
              <a:rPr lang="en-US" sz="1200" b="1" dirty="0">
                <a:effectLst/>
                <a:latin typeface="Segoe UI"/>
                <a:ea typeface="Calibri"/>
                <a:cs typeface="Times New Roman"/>
              </a:rPr>
              <a:t>Media</a:t>
            </a:r>
            <a:r>
              <a:rPr lang="en-US" sz="1200" dirty="0">
                <a:effectLst/>
                <a:latin typeface="Segoe UI"/>
                <a:ea typeface="Calibri"/>
                <a:cs typeface="Times New Roman"/>
              </a:rPr>
              <a:t> group, click </a:t>
            </a:r>
            <a:r>
              <a:rPr lang="en-US" sz="1200" b="1" dirty="0">
                <a:effectLst/>
                <a:latin typeface="Segoe UI"/>
                <a:ea typeface="Calibri"/>
                <a:cs typeface="Times New Roman"/>
              </a:rPr>
              <a:t>Video</a:t>
            </a:r>
            <a:r>
              <a:rPr lang="en-US" sz="1200" dirty="0">
                <a:effectLst/>
                <a:latin typeface="Segoe UI"/>
                <a:ea typeface="Calibri"/>
                <a:cs typeface="Times New Roman"/>
              </a:rPr>
              <a:t>, and then click </a:t>
            </a:r>
            <a:r>
              <a:rPr lang="en-US" sz="1200" b="1" dirty="0">
                <a:effectLst/>
                <a:latin typeface="Segoe UI"/>
                <a:ea typeface="Calibri"/>
                <a:cs typeface="Times New Roman"/>
              </a:rPr>
              <a:t>Video from file</a:t>
            </a:r>
            <a:r>
              <a:rPr lang="en-US" sz="1200" dirty="0">
                <a:effectLst/>
                <a:latin typeface="Segoe UI"/>
                <a:ea typeface="Calibri"/>
                <a:cs typeface="Times New Roman"/>
              </a:rPr>
              <a:t>. </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left pane of the </a:t>
            </a:r>
            <a:r>
              <a:rPr lang="en-US" sz="1200" b="1" dirty="0">
                <a:effectLst/>
                <a:latin typeface="Segoe UI"/>
                <a:ea typeface="Calibri"/>
                <a:cs typeface="Times New Roman"/>
              </a:rPr>
              <a:t>Insert Video</a:t>
            </a:r>
            <a:r>
              <a:rPr lang="en-US" sz="1200" dirty="0">
                <a:effectLst/>
                <a:latin typeface="Segoe UI"/>
                <a:ea typeface="Calibri"/>
                <a:cs typeface="Times New Roman"/>
              </a:rPr>
              <a:t> dialog box, click the drive or library that contains the video. In the right pane of the dialog box, click the video that you want and then click </a:t>
            </a:r>
            <a:r>
              <a:rPr lang="en-US" sz="1200" b="1" dirty="0">
                <a:effectLst/>
                <a:latin typeface="Segoe UI"/>
                <a:ea typeface="Calibri"/>
                <a:cs typeface="Times New Roman"/>
              </a:rPr>
              <a:t>Insert</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On the </a:t>
            </a:r>
            <a:r>
              <a:rPr lang="en-US" sz="1200" b="1" dirty="0">
                <a:effectLst/>
                <a:latin typeface="Segoe UI"/>
                <a:ea typeface="Calibri"/>
                <a:cs typeface="Times New Roman"/>
              </a:rPr>
              <a:t>Animations</a:t>
            </a:r>
            <a:r>
              <a:rPr lang="en-US" sz="1200" dirty="0">
                <a:effectLst/>
                <a:latin typeface="Segoe UI"/>
                <a:ea typeface="Calibri"/>
                <a:cs typeface="Times New Roman"/>
              </a:rPr>
              <a:t> tab, in the </a:t>
            </a:r>
            <a:r>
              <a:rPr lang="en-US" sz="1200" b="1" dirty="0">
                <a:effectLst/>
                <a:latin typeface="Segoe UI"/>
                <a:ea typeface="Calibri"/>
                <a:cs typeface="Times New Roman"/>
              </a:rPr>
              <a:t>Animation</a:t>
            </a:r>
            <a:r>
              <a:rPr lang="en-US" sz="1200" dirty="0">
                <a:effectLst/>
                <a:latin typeface="Segoe UI"/>
                <a:ea typeface="Calibri"/>
                <a:cs typeface="Times New Roman"/>
              </a:rPr>
              <a:t> group, select </a:t>
            </a:r>
            <a:r>
              <a:rPr lang="en-US" sz="1200" b="1" dirty="0">
                <a:effectLst/>
                <a:latin typeface="Segoe UI"/>
                <a:ea typeface="Calibri"/>
                <a:cs typeface="Times New Roman"/>
              </a:rPr>
              <a:t>Play</a:t>
            </a:r>
            <a:r>
              <a:rPr lang="en-US" sz="1200" dirty="0">
                <a:effectLst/>
                <a:latin typeface="Segoe UI"/>
                <a:ea typeface="Calibri"/>
                <a:cs typeface="Times New Roman"/>
              </a:rPr>
              <a:t>. </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Also on the </a:t>
            </a:r>
            <a:r>
              <a:rPr lang="en-US" sz="1200" b="1" dirty="0">
                <a:effectLst/>
                <a:latin typeface="Segoe UI"/>
                <a:ea typeface="Calibri"/>
                <a:cs typeface="Times New Roman"/>
              </a:rPr>
              <a:t>Animations</a:t>
            </a:r>
            <a:r>
              <a:rPr lang="en-US" sz="1200" dirty="0">
                <a:effectLst/>
                <a:latin typeface="Segoe UI"/>
                <a:ea typeface="Calibri"/>
                <a:cs typeface="Times New Roman"/>
              </a:rPr>
              <a:t> tab, in the </a:t>
            </a:r>
            <a:r>
              <a:rPr lang="en-US" sz="1200" b="1" dirty="0">
                <a:effectLst/>
                <a:latin typeface="Segoe UI"/>
                <a:ea typeface="Calibri"/>
                <a:cs typeface="Times New Roman"/>
              </a:rPr>
              <a:t>Timing</a:t>
            </a:r>
            <a:r>
              <a:rPr lang="en-US" sz="1200" dirty="0">
                <a:effectLst/>
                <a:latin typeface="Segoe UI"/>
                <a:ea typeface="Calibri"/>
                <a:cs typeface="Times New Roman"/>
              </a:rPr>
              <a:t> group, click the arrow to the right of </a:t>
            </a:r>
            <a:r>
              <a:rPr lang="en-US" sz="1200" b="1" dirty="0">
                <a:effectLst/>
                <a:latin typeface="Segoe UI"/>
                <a:ea typeface="Calibri"/>
                <a:cs typeface="Times New Roman"/>
              </a:rPr>
              <a:t>Start</a:t>
            </a:r>
            <a:r>
              <a:rPr lang="en-US" sz="1200" dirty="0">
                <a:effectLst/>
                <a:latin typeface="Segoe UI"/>
                <a:ea typeface="Calibri"/>
                <a:cs typeface="Times New Roman"/>
              </a:rPr>
              <a:t> and select </a:t>
            </a:r>
            <a:r>
              <a:rPr lang="en-US" sz="1200" b="1" dirty="0">
                <a:effectLst/>
                <a:latin typeface="Segoe UI"/>
                <a:ea typeface="Calibri"/>
                <a:cs typeface="Times New Roman"/>
              </a:rPr>
              <a:t>With Previous</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742950" algn="l"/>
              </a:tabLst>
            </a:pPr>
            <a:r>
              <a:rPr lang="en-US" sz="1200" kern="1200" dirty="0">
                <a:solidFill>
                  <a:srgbClr val="000000"/>
                </a:solidFill>
                <a:effectLst/>
                <a:latin typeface="Segoe UI"/>
                <a:ea typeface="Times New Roman"/>
                <a:cs typeface="Times New Roman"/>
              </a:rPr>
              <a:t>With the video selected, under </a:t>
            </a:r>
            <a:r>
              <a:rPr lang="en-US" sz="1200" b="1" kern="1200" dirty="0">
                <a:solidFill>
                  <a:srgbClr val="000000"/>
                </a:solidFill>
                <a:effectLst/>
                <a:latin typeface="Segoe UI"/>
                <a:ea typeface="Times New Roman"/>
                <a:cs typeface="Times New Roman"/>
              </a:rPr>
              <a:t>Video Tools</a:t>
            </a:r>
            <a:r>
              <a:rPr lang="en-US" sz="1200" kern="1200" dirty="0">
                <a:solidFill>
                  <a:srgbClr val="000000"/>
                </a:solidFill>
                <a:effectLst/>
                <a:latin typeface="Segoe UI"/>
                <a:ea typeface="Times New Roman"/>
                <a:cs typeface="Times New Roman"/>
              </a:rPr>
              <a:t>, in the </a:t>
            </a:r>
            <a:r>
              <a:rPr lang="en-US" sz="1200" b="1" kern="1200" dirty="0">
                <a:solidFill>
                  <a:srgbClr val="000000"/>
                </a:solidFill>
                <a:effectLst/>
                <a:latin typeface="Segoe UI"/>
                <a:ea typeface="Times New Roman"/>
                <a:cs typeface="Times New Roman"/>
              </a:rPr>
              <a:t>Format</a:t>
            </a:r>
            <a:r>
              <a:rPr lang="en-US" sz="1200" kern="1200" dirty="0">
                <a:solidFill>
                  <a:srgbClr val="000000"/>
                </a:solidFill>
                <a:effectLst/>
                <a:latin typeface="Segoe UI"/>
                <a:ea typeface="Times New Roman"/>
                <a:cs typeface="Times New Roman"/>
              </a:rPr>
              <a:t> tab, in the bottom right corner of the </a:t>
            </a:r>
            <a:r>
              <a:rPr lang="en-US" sz="1200" b="1" kern="1200" dirty="0">
                <a:solidFill>
                  <a:srgbClr val="000000"/>
                </a:solidFill>
                <a:effectLst/>
                <a:latin typeface="Segoe UI"/>
                <a:ea typeface="Times New Roman"/>
                <a:cs typeface="Times New Roman"/>
              </a:rPr>
              <a:t>Video Styles</a:t>
            </a:r>
            <a:r>
              <a:rPr lang="en-US" sz="1200" kern="1200" dirty="0">
                <a:solidFill>
                  <a:srgbClr val="000000"/>
                </a:solidFill>
                <a:effectLst/>
                <a:latin typeface="Segoe UI"/>
                <a:ea typeface="Times New Roman"/>
                <a:cs typeface="Times New Roman"/>
              </a:rPr>
              <a:t> group, click the arrow opening the </a:t>
            </a:r>
            <a:r>
              <a:rPr lang="en-US" sz="1200" b="1" kern="1200" dirty="0">
                <a:solidFill>
                  <a:srgbClr val="000000"/>
                </a:solidFill>
                <a:effectLst/>
                <a:latin typeface="Segoe UI"/>
                <a:ea typeface="Times New Roman"/>
                <a:cs typeface="Times New Roman"/>
              </a:rPr>
              <a:t>Format Video </a:t>
            </a:r>
            <a:r>
              <a:rPr lang="en-US" sz="1200" kern="1200" dirty="0">
                <a:solidFill>
                  <a:srgbClr val="000000"/>
                </a:solidFill>
                <a:effectLst/>
                <a:latin typeface="Segoe UI"/>
                <a:ea typeface="Times New Roman"/>
                <a:cs typeface="Times New Roman"/>
              </a:rPr>
              <a:t>dialog box. </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a:t>
            </a:r>
            <a:r>
              <a:rPr lang="en-US" sz="1200" b="1" dirty="0">
                <a:effectLst/>
                <a:latin typeface="Segoe UI"/>
                <a:ea typeface="Calibri"/>
                <a:cs typeface="Times New Roman"/>
              </a:rPr>
              <a:t>Format Video</a:t>
            </a:r>
            <a:r>
              <a:rPr lang="en-US" sz="1200" dirty="0">
                <a:effectLst/>
                <a:latin typeface="Segoe UI"/>
                <a:ea typeface="Calibri"/>
                <a:cs typeface="Times New Roman"/>
              </a:rPr>
              <a:t> dialog box, click </a:t>
            </a:r>
            <a:r>
              <a:rPr lang="en-US" sz="1200" b="1" dirty="0">
                <a:effectLst/>
                <a:latin typeface="Segoe UI"/>
                <a:ea typeface="Calibri"/>
                <a:cs typeface="Times New Roman"/>
              </a:rPr>
              <a:t>Size</a:t>
            </a:r>
            <a:r>
              <a:rPr lang="en-US" sz="1200" dirty="0">
                <a:effectLst/>
                <a:latin typeface="Segoe UI"/>
                <a:ea typeface="Calibri"/>
                <a:cs typeface="Times New Roman"/>
              </a:rPr>
              <a:t> in the left pane, under </a:t>
            </a:r>
            <a:r>
              <a:rPr lang="en-US" sz="1200" b="1" dirty="0">
                <a:effectLst/>
                <a:latin typeface="Segoe UI"/>
                <a:ea typeface="Calibri"/>
                <a:cs typeface="Times New Roman"/>
              </a:rPr>
              <a:t>Size and Rotate</a:t>
            </a:r>
            <a:r>
              <a:rPr lang="en-US" sz="1200" dirty="0">
                <a:effectLst/>
                <a:latin typeface="Segoe UI"/>
                <a:ea typeface="Calibri"/>
                <a:cs typeface="Times New Roman"/>
              </a:rPr>
              <a:t> in the right pane set the </a:t>
            </a:r>
            <a:r>
              <a:rPr lang="en-US" sz="1200" b="1" dirty="0">
                <a:effectLst/>
                <a:latin typeface="Segoe UI"/>
                <a:ea typeface="Calibri"/>
                <a:cs typeface="Times New Roman"/>
              </a:rPr>
              <a:t>height</a:t>
            </a:r>
            <a:r>
              <a:rPr lang="en-US" sz="1200" dirty="0">
                <a:effectLst/>
                <a:latin typeface="Segoe UI"/>
                <a:ea typeface="Calibri"/>
                <a:cs typeface="Times New Roman"/>
              </a:rPr>
              <a:t> to </a:t>
            </a:r>
            <a:r>
              <a:rPr lang="en-US" sz="1200" b="1" dirty="0">
                <a:effectLst/>
                <a:latin typeface="Segoe UI"/>
                <a:ea typeface="Calibri"/>
                <a:cs typeface="Times New Roman"/>
              </a:rPr>
              <a:t>4.45”</a:t>
            </a:r>
            <a:r>
              <a:rPr lang="en-US" sz="1200" dirty="0">
                <a:effectLst/>
                <a:latin typeface="Segoe UI"/>
                <a:ea typeface="Calibri"/>
                <a:cs typeface="Times New Roman"/>
              </a:rPr>
              <a:t> and the </a:t>
            </a:r>
            <a:r>
              <a:rPr lang="en-US" sz="1200" b="1" dirty="0">
                <a:effectLst/>
                <a:latin typeface="Segoe UI"/>
                <a:ea typeface="Calibri"/>
                <a:cs typeface="Times New Roman"/>
              </a:rPr>
              <a:t>Width</a:t>
            </a:r>
            <a:r>
              <a:rPr lang="en-US" sz="1200" dirty="0">
                <a:effectLst/>
                <a:latin typeface="Segoe UI"/>
                <a:ea typeface="Calibri"/>
                <a:cs typeface="Times New Roman"/>
              </a:rPr>
              <a:t> to </a:t>
            </a:r>
            <a:r>
              <a:rPr lang="en-US" sz="1200" b="1" dirty="0">
                <a:effectLst/>
                <a:latin typeface="Segoe UI"/>
                <a:ea typeface="Calibri"/>
                <a:cs typeface="Times New Roman"/>
              </a:rPr>
              <a:t>7.91”</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In the </a:t>
            </a:r>
            <a:r>
              <a:rPr lang="en-US" sz="1200" b="1" dirty="0">
                <a:effectLst/>
                <a:latin typeface="Segoe UI"/>
                <a:ea typeface="Calibri"/>
                <a:cs typeface="Times New Roman"/>
              </a:rPr>
              <a:t>Format Video</a:t>
            </a:r>
            <a:r>
              <a:rPr lang="en-US" sz="1200" dirty="0">
                <a:effectLst/>
                <a:latin typeface="Segoe UI"/>
                <a:ea typeface="Calibri"/>
                <a:cs typeface="Times New Roman"/>
              </a:rPr>
              <a:t> dialog box, click </a:t>
            </a:r>
            <a:r>
              <a:rPr lang="en-US" sz="1200" b="1" dirty="0">
                <a:effectLst/>
                <a:latin typeface="Segoe UI"/>
                <a:ea typeface="Calibri"/>
                <a:cs typeface="Times New Roman"/>
              </a:rPr>
              <a:t>Position </a:t>
            </a:r>
            <a:r>
              <a:rPr lang="en-US" sz="1200" dirty="0">
                <a:effectLst/>
                <a:latin typeface="Segoe UI"/>
                <a:ea typeface="Calibri"/>
                <a:cs typeface="Times New Roman"/>
              </a:rPr>
              <a:t>in the left pane, under </a:t>
            </a:r>
            <a:r>
              <a:rPr lang="en-US" sz="1200" b="1" dirty="0">
                <a:effectLst/>
                <a:latin typeface="Segoe UI"/>
                <a:ea typeface="Calibri"/>
                <a:cs typeface="Times New Roman"/>
              </a:rPr>
              <a:t>Position on Slide</a:t>
            </a:r>
            <a:r>
              <a:rPr lang="en-US" sz="1200" dirty="0">
                <a:effectLst/>
                <a:latin typeface="Segoe UI"/>
                <a:ea typeface="Calibri"/>
                <a:cs typeface="Times New Roman"/>
              </a:rPr>
              <a:t> in the right pane set </a:t>
            </a:r>
            <a:r>
              <a:rPr lang="en-US" sz="1200" b="1" dirty="0">
                <a:effectLst/>
                <a:latin typeface="Segoe UI"/>
                <a:ea typeface="Calibri"/>
                <a:cs typeface="Times New Roman"/>
              </a:rPr>
              <a:t>Horizontal</a:t>
            </a:r>
            <a:r>
              <a:rPr lang="en-US" sz="1200" dirty="0">
                <a:effectLst/>
                <a:latin typeface="Segoe UI"/>
                <a:ea typeface="Calibri"/>
                <a:cs typeface="Times New Roman"/>
              </a:rPr>
              <a:t> to </a:t>
            </a:r>
            <a:r>
              <a:rPr lang="en-US" sz="1200" b="1" dirty="0">
                <a:effectLst/>
                <a:latin typeface="Segoe UI"/>
                <a:ea typeface="Calibri"/>
                <a:cs typeface="Times New Roman"/>
              </a:rPr>
              <a:t>1.04”</a:t>
            </a:r>
            <a:r>
              <a:rPr lang="en-US" sz="1200" dirty="0">
                <a:effectLst/>
                <a:latin typeface="Segoe UI"/>
                <a:ea typeface="Calibri"/>
                <a:cs typeface="Times New Roman"/>
              </a:rPr>
              <a:t> and the </a:t>
            </a:r>
            <a:r>
              <a:rPr lang="en-US" sz="1200" b="1" dirty="0">
                <a:effectLst/>
                <a:latin typeface="Segoe UI"/>
                <a:ea typeface="Calibri"/>
                <a:cs typeface="Times New Roman"/>
              </a:rPr>
              <a:t>Vertical</a:t>
            </a:r>
            <a:r>
              <a:rPr lang="en-US" sz="1200" dirty="0">
                <a:effectLst/>
                <a:latin typeface="Segoe UI"/>
                <a:ea typeface="Calibri"/>
                <a:cs typeface="Times New Roman"/>
              </a:rPr>
              <a:t> to </a:t>
            </a:r>
            <a:r>
              <a:rPr lang="en-US" sz="1200" b="1" dirty="0">
                <a:effectLst/>
                <a:latin typeface="Segoe UI"/>
                <a:ea typeface="Calibri"/>
                <a:cs typeface="Times New Roman"/>
              </a:rPr>
              <a:t>1.27”</a:t>
            </a:r>
            <a:r>
              <a:rPr lang="en-US" sz="1200" dirty="0">
                <a:effectLst/>
                <a:latin typeface="Segoe UI"/>
                <a:ea typeface="Calibri"/>
                <a:cs typeface="Times New Roman"/>
              </a:rPr>
              <a:t>.</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effectLst/>
                <a:latin typeface="Segoe UI"/>
                <a:ea typeface="Calibri"/>
                <a:cs typeface="Times New Roman"/>
              </a:rPr>
              <a:t>Close the </a:t>
            </a:r>
            <a:r>
              <a:rPr lang="en-US" sz="1200" b="1" dirty="0">
                <a:effectLst/>
                <a:latin typeface="Segoe UI"/>
                <a:ea typeface="Calibri"/>
                <a:cs typeface="Times New Roman"/>
              </a:rPr>
              <a:t>Format Video</a:t>
            </a:r>
            <a:r>
              <a:rPr lang="en-US" sz="1200" dirty="0">
                <a:effectLst/>
                <a:latin typeface="Segoe UI"/>
                <a:ea typeface="Calibri"/>
                <a:cs typeface="Times New Roman"/>
              </a:rPr>
              <a:t> dialog box.</a:t>
            </a:r>
            <a:endParaRPr lang="en-US" sz="1200" dirty="0">
              <a:effectLst/>
              <a:latin typeface="+mn-lt"/>
              <a:ea typeface="Calibri"/>
              <a:cs typeface="Times New Roman"/>
            </a:endParaRPr>
          </a:p>
          <a:p>
            <a:pPr marL="342900" marR="0" lvl="0" indent="-342900">
              <a:spcBef>
                <a:spcPts val="600"/>
              </a:spcBef>
              <a:spcAft>
                <a:spcPts val="0"/>
              </a:spcAft>
              <a:buFont typeface="+mj-lt"/>
              <a:buAutoNum type="arabicPeriod"/>
              <a:tabLst>
                <a:tab pos="742950" algn="l"/>
              </a:tabLst>
            </a:pPr>
            <a:r>
              <a:rPr lang="en-US" sz="1200" dirty="0">
                <a:solidFill>
                  <a:srgbClr val="000000"/>
                </a:solidFill>
                <a:effectLst/>
                <a:latin typeface="Segoe UI"/>
                <a:ea typeface="Calibri"/>
                <a:cs typeface="Times New Roman"/>
              </a:rPr>
              <a:t>Select the video and under </a:t>
            </a:r>
            <a:r>
              <a:rPr lang="en-US" sz="1200" b="1" dirty="0">
                <a:solidFill>
                  <a:srgbClr val="000000"/>
                </a:solidFill>
                <a:effectLst/>
                <a:latin typeface="Segoe UI"/>
                <a:ea typeface="Calibri"/>
                <a:cs typeface="Times New Roman"/>
              </a:rPr>
              <a:t>Video Tools</a:t>
            </a:r>
            <a:r>
              <a:rPr lang="en-US" sz="1200" dirty="0">
                <a:solidFill>
                  <a:srgbClr val="000000"/>
                </a:solidFill>
                <a:effectLst/>
                <a:latin typeface="Segoe UI"/>
                <a:ea typeface="Calibri"/>
                <a:cs typeface="Times New Roman"/>
              </a:rPr>
              <a:t>, on the </a:t>
            </a:r>
            <a:r>
              <a:rPr lang="en-US" sz="1200" b="1" dirty="0">
                <a:solidFill>
                  <a:srgbClr val="000000"/>
                </a:solidFill>
                <a:effectLst/>
                <a:latin typeface="Segoe UI"/>
                <a:ea typeface="Calibri"/>
                <a:cs typeface="Times New Roman"/>
              </a:rPr>
              <a:t>Format</a:t>
            </a:r>
            <a:r>
              <a:rPr lang="en-US" sz="1200" dirty="0">
                <a:solidFill>
                  <a:srgbClr val="000000"/>
                </a:solidFill>
                <a:effectLst/>
                <a:latin typeface="Segoe UI"/>
                <a:ea typeface="Calibri"/>
                <a:cs typeface="Times New Roman"/>
              </a:rPr>
              <a:t> tab, in the </a:t>
            </a:r>
            <a:r>
              <a:rPr lang="en-US" sz="1200" b="1" dirty="0">
                <a:solidFill>
                  <a:srgbClr val="000000"/>
                </a:solidFill>
                <a:effectLst/>
                <a:latin typeface="Segoe UI"/>
                <a:ea typeface="Calibri"/>
                <a:cs typeface="Times New Roman"/>
              </a:rPr>
              <a:t>Arrange</a:t>
            </a:r>
            <a:r>
              <a:rPr lang="en-US" sz="1200" dirty="0">
                <a:solidFill>
                  <a:srgbClr val="000000"/>
                </a:solidFill>
                <a:effectLst/>
                <a:latin typeface="Segoe UI"/>
                <a:ea typeface="Calibri"/>
                <a:cs typeface="Times New Roman"/>
              </a:rPr>
              <a:t> group, click </a:t>
            </a:r>
            <a:r>
              <a:rPr lang="en-US" sz="1200" b="1" dirty="0">
                <a:solidFill>
                  <a:srgbClr val="000000"/>
                </a:solidFill>
                <a:effectLst/>
                <a:latin typeface="Segoe UI"/>
                <a:ea typeface="Calibri"/>
                <a:cs typeface="Times New Roman"/>
              </a:rPr>
              <a:t>Send Backward</a:t>
            </a:r>
            <a:r>
              <a:rPr lang="en-US" sz="1200" dirty="0">
                <a:solidFill>
                  <a:srgbClr val="000000"/>
                </a:solidFill>
                <a:effectLst/>
                <a:latin typeface="Segoe UI"/>
                <a:ea typeface="Calibri"/>
                <a:cs typeface="Times New Roman"/>
              </a:rPr>
              <a:t>, and then select </a:t>
            </a:r>
            <a:r>
              <a:rPr lang="en-US" sz="1200" b="1" dirty="0">
                <a:solidFill>
                  <a:srgbClr val="000000"/>
                </a:solidFill>
                <a:effectLst/>
                <a:latin typeface="Segoe UI"/>
                <a:ea typeface="Calibri"/>
                <a:cs typeface="Times New Roman"/>
              </a:rPr>
              <a:t>Send to Back</a:t>
            </a:r>
            <a:r>
              <a:rPr lang="en-US" sz="1200" dirty="0">
                <a:solidFill>
                  <a:srgbClr val="000000"/>
                </a:solidFill>
                <a:effectLst/>
                <a:latin typeface="Segoe UI"/>
                <a:ea typeface="Calibri"/>
                <a:cs typeface="Times New Roman"/>
              </a:rPr>
              <a:t>.</a:t>
            </a:r>
            <a:endParaRPr lang="en-US" sz="1200" dirty="0">
              <a:effectLst/>
              <a:latin typeface="+mn-lt"/>
              <a:ea typeface="Calibri"/>
              <a:cs typeface="Times New Roman"/>
            </a:endParaRPr>
          </a:p>
          <a:p>
            <a:pPr marL="514350" marR="0">
              <a:spcBef>
                <a:spcPts val="600"/>
              </a:spcBef>
              <a:spcAft>
                <a:spcPts val="0"/>
              </a:spcAft>
            </a:pPr>
            <a:r>
              <a:rPr lang="en-US" sz="1200" dirty="0">
                <a:effectLst/>
                <a:latin typeface="Segoe UI"/>
                <a:ea typeface="Calibri"/>
                <a:cs typeface="Times New Roman"/>
              </a:rPr>
              <a:t> </a:t>
            </a:r>
            <a:endParaRPr lang="en-US" sz="1200" dirty="0">
              <a:effectLst/>
              <a:latin typeface="+mn-lt"/>
              <a:ea typeface="Calibri"/>
              <a:cs typeface="Times New Roman"/>
            </a:endParaRPr>
          </a:p>
          <a:p>
            <a:pPr marL="0" marR="0">
              <a:spcBef>
                <a:spcPts val="600"/>
              </a:spcBef>
              <a:spcAft>
                <a:spcPts val="0"/>
              </a:spcAft>
            </a:pPr>
            <a:r>
              <a:rPr lang="en-US" sz="1200" dirty="0">
                <a:effectLst/>
                <a:latin typeface="Segoe UI"/>
                <a:ea typeface="Calibri"/>
                <a:cs typeface="Times New Roman"/>
              </a:rPr>
              <a:t>To reproduce the background effects on this slide, do the following:</a:t>
            </a:r>
          </a:p>
          <a:p>
            <a:pPr marL="0" marR="0">
              <a:spcBef>
                <a:spcPts val="600"/>
              </a:spcBef>
              <a:spcAft>
                <a:spcPts val="0"/>
              </a:spcAft>
            </a:pP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a:solidFill>
                  <a:srgbClr val="000000"/>
                </a:solidFill>
                <a:effectLst/>
                <a:latin typeface="Segoe UI"/>
                <a:ea typeface="Times New Roman"/>
                <a:cs typeface="Times New Roman"/>
              </a:rPr>
              <a:t>On the </a:t>
            </a:r>
            <a:r>
              <a:rPr lang="en-US" sz="1200" b="1" kern="1200" dirty="0">
                <a:solidFill>
                  <a:srgbClr val="000000"/>
                </a:solidFill>
                <a:effectLst/>
                <a:latin typeface="Segoe UI"/>
                <a:ea typeface="Times New Roman"/>
                <a:cs typeface="Times New Roman"/>
              </a:rPr>
              <a:t>Design</a:t>
            </a:r>
            <a:r>
              <a:rPr lang="en-US" sz="1200" kern="1200" dirty="0">
                <a:solidFill>
                  <a:srgbClr val="000000"/>
                </a:solidFill>
                <a:effectLst/>
                <a:latin typeface="Segoe UI"/>
                <a:ea typeface="Times New Roman"/>
                <a:cs typeface="Times New Roman"/>
              </a:rPr>
              <a:t> tab, in the bottom right corner of the </a:t>
            </a:r>
            <a:r>
              <a:rPr lang="en-US" sz="1200" b="1" kern="1200" dirty="0">
                <a:solidFill>
                  <a:srgbClr val="000000"/>
                </a:solidFill>
                <a:effectLst/>
                <a:latin typeface="Segoe UI"/>
                <a:ea typeface="Times New Roman"/>
                <a:cs typeface="Times New Roman"/>
              </a:rPr>
              <a:t>Background</a:t>
            </a:r>
            <a:r>
              <a:rPr lang="en-US" sz="1200" kern="1200" dirty="0">
                <a:solidFill>
                  <a:srgbClr val="000000"/>
                </a:solidFill>
                <a:effectLst/>
                <a:latin typeface="Segoe UI"/>
                <a:ea typeface="Times New Roman"/>
                <a:cs typeface="Times New Roman"/>
              </a:rPr>
              <a:t> group, click the arrow at the bottom right launching the </a:t>
            </a:r>
            <a:r>
              <a:rPr lang="en-US" sz="1200" b="1" kern="1200" dirty="0">
                <a:solidFill>
                  <a:srgbClr val="000000"/>
                </a:solidFill>
                <a:effectLst/>
                <a:latin typeface="Segoe UI"/>
                <a:ea typeface="Times New Roman"/>
                <a:cs typeface="Times New Roman"/>
              </a:rPr>
              <a:t>Format Background </a:t>
            </a:r>
            <a:r>
              <a:rPr lang="en-US" sz="1200" kern="1200" dirty="0">
                <a:solidFill>
                  <a:srgbClr val="000000"/>
                </a:solidFill>
                <a:effectLst/>
                <a:latin typeface="Segoe UI"/>
                <a:ea typeface="Times New Roman"/>
                <a:cs typeface="Times New Roman"/>
              </a:rPr>
              <a:t>dialog box. </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a:effectLst/>
                <a:latin typeface="Segoe UI"/>
                <a:ea typeface="Times New Roman"/>
                <a:cs typeface="Times New Roman"/>
              </a:rPr>
              <a:t>In the </a:t>
            </a:r>
            <a:r>
              <a:rPr lang="en-US" sz="1200" b="1" dirty="0">
                <a:effectLst/>
                <a:latin typeface="Segoe UI"/>
                <a:ea typeface="Times New Roman"/>
                <a:cs typeface="Times New Roman"/>
              </a:rPr>
              <a:t>Format Background</a:t>
            </a:r>
            <a:r>
              <a:rPr lang="en-US" sz="1200" dirty="0">
                <a:effectLst/>
                <a:latin typeface="Segoe UI"/>
                <a:ea typeface="Times New Roman"/>
                <a:cs typeface="Times New Roman"/>
              </a:rPr>
              <a:t> dialog box, select </a:t>
            </a:r>
            <a:r>
              <a:rPr lang="en-US" sz="1200" b="1" dirty="0">
                <a:effectLst/>
                <a:latin typeface="Segoe UI"/>
                <a:ea typeface="Times New Roman"/>
                <a:cs typeface="Times New Roman"/>
              </a:rPr>
              <a:t>Fill </a:t>
            </a:r>
            <a:r>
              <a:rPr lang="en-US" sz="1200" dirty="0">
                <a:effectLst/>
                <a:latin typeface="Segoe UI"/>
                <a:ea typeface="Times New Roman"/>
                <a:cs typeface="Times New Roman"/>
              </a:rPr>
              <a:t>in the left pane, under </a:t>
            </a:r>
            <a:r>
              <a:rPr lang="en-US" sz="1200" b="1" dirty="0">
                <a:effectLst/>
                <a:latin typeface="Segoe UI"/>
                <a:ea typeface="Times New Roman"/>
                <a:cs typeface="Times New Roman"/>
              </a:rPr>
              <a:t>Fill</a:t>
            </a:r>
            <a:r>
              <a:rPr lang="en-US" sz="1200" dirty="0">
                <a:effectLst/>
                <a:latin typeface="Segoe UI"/>
                <a:ea typeface="Times New Roman"/>
                <a:cs typeface="Times New Roman"/>
              </a:rPr>
              <a:t> on the right pane select </a:t>
            </a:r>
            <a:r>
              <a:rPr lang="en-US" sz="1200" b="1" dirty="0">
                <a:effectLst/>
                <a:latin typeface="Segoe UI"/>
                <a:ea typeface="Times New Roman"/>
                <a:cs typeface="Times New Roman"/>
              </a:rPr>
              <a:t>Gradient Fill</a:t>
            </a:r>
            <a:r>
              <a:rPr lang="en-US" sz="1200" dirty="0">
                <a:effectLst/>
                <a:latin typeface="Segoe UI"/>
                <a:ea typeface="Times New Roman"/>
                <a:cs typeface="Times New Roman"/>
              </a:rPr>
              <a:t>. </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kern="1200" dirty="0">
                <a:solidFill>
                  <a:srgbClr val="000000"/>
                </a:solidFill>
                <a:effectLst/>
                <a:latin typeface="Segoe UI"/>
                <a:ea typeface="Times New Roman"/>
                <a:cs typeface="Times New Roman"/>
              </a:rPr>
              <a:t>Under </a:t>
            </a:r>
            <a:r>
              <a:rPr lang="en-US" sz="1200" b="1" kern="1200" dirty="0">
                <a:solidFill>
                  <a:srgbClr val="000000"/>
                </a:solidFill>
                <a:effectLst/>
                <a:latin typeface="Segoe UI"/>
                <a:ea typeface="Times New Roman"/>
                <a:cs typeface="Times New Roman"/>
              </a:rPr>
              <a:t>Gradient stops</a:t>
            </a:r>
            <a:r>
              <a:rPr lang="en-US" sz="1200" kern="1200" dirty="0">
                <a:solidFill>
                  <a:srgbClr val="000000"/>
                </a:solidFill>
                <a:effectLst/>
                <a:latin typeface="Segoe UI"/>
                <a:ea typeface="Times New Roman"/>
                <a:cs typeface="Times New Roman"/>
              </a:rPr>
              <a:t>, click </a:t>
            </a:r>
            <a:r>
              <a:rPr lang="en-US" sz="1200" b="1" kern="1200" dirty="0">
                <a:solidFill>
                  <a:srgbClr val="000000"/>
                </a:solidFill>
                <a:effectLst/>
                <a:latin typeface="Segoe UI"/>
                <a:ea typeface="Times New Roman"/>
                <a:cs typeface="Times New Roman"/>
              </a:rPr>
              <a:t>Add gradient stop</a:t>
            </a:r>
            <a:r>
              <a:rPr lang="en-US" sz="1200" kern="1200" dirty="0">
                <a:solidFill>
                  <a:srgbClr val="000000"/>
                </a:solidFill>
                <a:effectLst/>
                <a:latin typeface="Segoe UI"/>
                <a:ea typeface="Times New Roman"/>
                <a:cs typeface="Times New Roman"/>
              </a:rPr>
              <a:t> or </a:t>
            </a:r>
            <a:r>
              <a:rPr lang="en-US" sz="1200" b="1" kern="1200" dirty="0">
                <a:solidFill>
                  <a:srgbClr val="000000"/>
                </a:solidFill>
                <a:effectLst/>
                <a:latin typeface="Segoe UI"/>
                <a:ea typeface="Times New Roman"/>
                <a:cs typeface="Times New Roman"/>
              </a:rPr>
              <a:t>Remove gradient stop</a:t>
            </a:r>
            <a:r>
              <a:rPr lang="en-US" sz="1200" kern="1200" dirty="0">
                <a:solidFill>
                  <a:srgbClr val="000000"/>
                </a:solidFill>
                <a:effectLst/>
                <a:latin typeface="Segoe UI"/>
                <a:ea typeface="Times New Roman"/>
                <a:cs typeface="Times New Roman"/>
              </a:rPr>
              <a:t> until four stops appear on the slider. Customize the gradient stops as follows:</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first stop on the slider, and then do the following:</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35%</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a:t>
            </a:r>
            <a:r>
              <a:rPr lang="en-US" sz="1200" b="1" kern="1200" dirty="0">
                <a:solidFill>
                  <a:srgbClr val="000000"/>
                </a:solidFill>
                <a:effectLst/>
                <a:latin typeface="Segoe UI"/>
                <a:ea typeface="Times New Roman"/>
                <a:cs typeface="Times New Roman"/>
              </a:rPr>
              <a:t> Blue, Accent 1, Lighter 80% </a:t>
            </a:r>
            <a:r>
              <a:rPr lang="en-US" sz="1200" kern="1200" dirty="0">
                <a:solidFill>
                  <a:srgbClr val="000000"/>
                </a:solidFill>
                <a:effectLst/>
                <a:latin typeface="Segoe UI"/>
                <a:ea typeface="Times New Roman"/>
                <a:cs typeface="Times New Roman"/>
              </a:rPr>
              <a:t>(second row, fifth option from the left).</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second stop on the list, and then do the following: </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91%</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 </a:t>
            </a:r>
            <a:r>
              <a:rPr lang="en-US" sz="1200" b="1" kern="1200" dirty="0">
                <a:solidFill>
                  <a:srgbClr val="000000"/>
                </a:solidFill>
                <a:effectLst/>
                <a:latin typeface="Segoe UI"/>
                <a:ea typeface="Times New Roman"/>
                <a:cs typeface="Times New Roman"/>
              </a:rPr>
              <a:t>Blue, Text 2, Lighter 60% </a:t>
            </a:r>
            <a:r>
              <a:rPr lang="en-US" sz="1200" kern="1200" dirty="0">
                <a:solidFill>
                  <a:srgbClr val="000000"/>
                </a:solidFill>
                <a:effectLst/>
                <a:latin typeface="Segoe UI"/>
                <a:ea typeface="Times New Roman"/>
                <a:cs typeface="Times New Roman"/>
              </a:rPr>
              <a:t>(third row, fourth option from the left).</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third stop on the list, and then do the following: </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94%</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 </a:t>
            </a:r>
            <a:r>
              <a:rPr lang="en-US" sz="1200" b="1" kern="1200" dirty="0">
                <a:solidFill>
                  <a:srgbClr val="000000"/>
                </a:solidFill>
                <a:effectLst/>
                <a:latin typeface="Segoe UI"/>
                <a:ea typeface="Times New Roman"/>
                <a:cs typeface="Times New Roman"/>
              </a:rPr>
              <a:t>Dark</a:t>
            </a:r>
            <a:r>
              <a:rPr lang="en-US" sz="1200" kern="1200" dirty="0">
                <a:solidFill>
                  <a:srgbClr val="000000"/>
                </a:solidFill>
                <a:effectLst/>
                <a:latin typeface="Segoe UI"/>
                <a:ea typeface="Times New Roman"/>
                <a:cs typeface="Times New Roman"/>
              </a:rPr>
              <a:t> </a:t>
            </a:r>
            <a:r>
              <a:rPr lang="en-US" sz="1200" b="1" kern="1200" dirty="0">
                <a:solidFill>
                  <a:srgbClr val="000000"/>
                </a:solidFill>
                <a:effectLst/>
                <a:latin typeface="Segoe UI"/>
                <a:ea typeface="Times New Roman"/>
                <a:cs typeface="Times New Roman"/>
              </a:rPr>
              <a:t>Blue, Text 2, Darker 25% </a:t>
            </a:r>
            <a:r>
              <a:rPr lang="en-US" sz="1200" kern="1200" dirty="0">
                <a:solidFill>
                  <a:srgbClr val="000000"/>
                </a:solidFill>
                <a:effectLst/>
                <a:latin typeface="Segoe UI"/>
                <a:ea typeface="Times New Roman"/>
                <a:cs typeface="Times New Roman"/>
              </a:rPr>
              <a:t>(fifth row, fourth option from the left).</a:t>
            </a:r>
            <a:endParaRPr lang="en-US" sz="1200" dirty="0">
              <a:effectLst/>
              <a:latin typeface="+mn-lt"/>
              <a:ea typeface="Calibri"/>
              <a:cs typeface="Times New Roman"/>
            </a:endParaRPr>
          </a:p>
          <a:p>
            <a:pPr marL="742950" marR="0" lvl="1" indent="-285750">
              <a:lnSpc>
                <a:spcPct val="115000"/>
              </a:lnSpc>
              <a:spcBef>
                <a:spcPts val="600"/>
              </a:spcBef>
              <a:spcAft>
                <a:spcPts val="0"/>
              </a:spcAft>
              <a:buFont typeface="Arial"/>
              <a:buChar char="•"/>
            </a:pPr>
            <a:r>
              <a:rPr lang="en-US" sz="1200" kern="1200" dirty="0">
                <a:solidFill>
                  <a:srgbClr val="000000"/>
                </a:solidFill>
                <a:effectLst/>
                <a:latin typeface="Segoe UI"/>
                <a:ea typeface="Times New Roman"/>
                <a:cs typeface="Times New Roman"/>
              </a:rPr>
              <a:t>Select the last stop on the list, and then do the following: </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In the </a:t>
            </a:r>
            <a:r>
              <a:rPr lang="en-US" sz="1200" b="1" kern="1200" dirty="0">
                <a:solidFill>
                  <a:srgbClr val="000000"/>
                </a:solidFill>
                <a:effectLst/>
                <a:latin typeface="Segoe UI"/>
                <a:ea typeface="Times New Roman"/>
                <a:cs typeface="Times New Roman"/>
              </a:rPr>
              <a:t>Position </a:t>
            </a:r>
            <a:r>
              <a:rPr lang="en-US" sz="1200" kern="1200" dirty="0">
                <a:solidFill>
                  <a:srgbClr val="000000"/>
                </a:solidFill>
                <a:effectLst/>
                <a:latin typeface="Segoe UI"/>
                <a:ea typeface="Times New Roman"/>
                <a:cs typeface="Times New Roman"/>
              </a:rPr>
              <a:t>box, enter </a:t>
            </a:r>
            <a:r>
              <a:rPr lang="en-US" sz="1200" b="1" kern="1200" dirty="0">
                <a:solidFill>
                  <a:srgbClr val="000000"/>
                </a:solidFill>
                <a:effectLst/>
                <a:latin typeface="Segoe UI"/>
                <a:ea typeface="Times New Roman"/>
                <a:cs typeface="Times New Roman"/>
              </a:rPr>
              <a:t>97%</a:t>
            </a:r>
            <a:r>
              <a:rPr lang="en-US" sz="1200" kern="1200" dirty="0">
                <a:solidFill>
                  <a:srgbClr val="000000"/>
                </a:solidFill>
                <a:effectLst/>
                <a:latin typeface="Segoe UI"/>
                <a:ea typeface="Times New Roman"/>
                <a:cs typeface="Times New Roman"/>
              </a:rPr>
              <a:t>.</a:t>
            </a:r>
            <a:endParaRPr lang="en-US" sz="1200" dirty="0">
              <a:effectLst/>
              <a:latin typeface="+mn-lt"/>
              <a:ea typeface="Calibri"/>
              <a:cs typeface="Times New Roman"/>
            </a:endParaRPr>
          </a:p>
          <a:p>
            <a:pPr marL="1143000" marR="0" lvl="2" indent="-228600">
              <a:lnSpc>
                <a:spcPct val="115000"/>
              </a:lnSpc>
              <a:spcBef>
                <a:spcPts val="600"/>
              </a:spcBef>
              <a:spcAft>
                <a:spcPts val="0"/>
              </a:spcAft>
              <a:buFont typeface="+mj-lt"/>
              <a:buAutoNum type="romanLcPeriod"/>
            </a:pPr>
            <a:r>
              <a:rPr lang="en-US" sz="1200" kern="1200" dirty="0">
                <a:solidFill>
                  <a:srgbClr val="000000"/>
                </a:solidFill>
                <a:effectLst/>
                <a:latin typeface="Segoe UI"/>
                <a:ea typeface="Times New Roman"/>
                <a:cs typeface="Times New Roman"/>
              </a:rPr>
              <a:t>Click the button next to </a:t>
            </a:r>
            <a:r>
              <a:rPr lang="en-US" sz="1200" b="1" kern="1200" dirty="0">
                <a:solidFill>
                  <a:srgbClr val="000000"/>
                </a:solidFill>
                <a:effectLst/>
                <a:latin typeface="Segoe UI"/>
                <a:ea typeface="Times New Roman"/>
                <a:cs typeface="Times New Roman"/>
              </a:rPr>
              <a:t>Color</a:t>
            </a:r>
            <a:r>
              <a:rPr lang="en-US" sz="1200" kern="1200" dirty="0">
                <a:solidFill>
                  <a:srgbClr val="000000"/>
                </a:solidFill>
                <a:effectLst/>
                <a:latin typeface="Segoe UI"/>
                <a:ea typeface="Times New Roman"/>
                <a:cs typeface="Times New Roman"/>
              </a:rPr>
              <a:t>, and then under </a:t>
            </a:r>
            <a:r>
              <a:rPr lang="en-US" sz="1200" b="1" kern="1200" dirty="0">
                <a:solidFill>
                  <a:srgbClr val="000000"/>
                </a:solidFill>
                <a:effectLst/>
                <a:latin typeface="Segoe UI"/>
                <a:ea typeface="Times New Roman"/>
                <a:cs typeface="Times New Roman"/>
              </a:rPr>
              <a:t>Theme Colors </a:t>
            </a:r>
            <a:r>
              <a:rPr lang="en-US" sz="1200" kern="1200" dirty="0">
                <a:solidFill>
                  <a:srgbClr val="000000"/>
                </a:solidFill>
                <a:effectLst/>
                <a:latin typeface="Segoe UI"/>
                <a:ea typeface="Times New Roman"/>
                <a:cs typeface="Times New Roman"/>
              </a:rPr>
              <a:t>select </a:t>
            </a:r>
            <a:r>
              <a:rPr lang="en-US" sz="1200" b="1" kern="1200" dirty="0">
                <a:solidFill>
                  <a:srgbClr val="000000"/>
                </a:solidFill>
                <a:effectLst/>
                <a:latin typeface="Segoe UI"/>
                <a:ea typeface="Times New Roman"/>
                <a:cs typeface="Times New Roman"/>
              </a:rPr>
              <a:t>Dark Blue, Text 2, Lighter 40% </a:t>
            </a:r>
            <a:r>
              <a:rPr lang="en-US" sz="1200" kern="1200" dirty="0">
                <a:solidFill>
                  <a:srgbClr val="000000"/>
                </a:solidFill>
                <a:effectLst/>
                <a:latin typeface="Segoe UI"/>
                <a:ea typeface="Times New Roman"/>
                <a:cs typeface="Times New Roman"/>
              </a:rPr>
              <a:t>(fourth row, fourth option from the left).</a:t>
            </a:r>
            <a:endParaRPr lang="en-US" sz="1200" dirty="0">
              <a:effectLst/>
              <a:latin typeface="+mn-lt"/>
              <a:ea typeface="Calibri"/>
              <a:cs typeface="Times New Roman"/>
            </a:endParaRPr>
          </a:p>
          <a:p>
            <a:pPr marL="342900" marR="0" lvl="0" indent="-342900">
              <a:lnSpc>
                <a:spcPct val="115000"/>
              </a:lnSpc>
              <a:spcBef>
                <a:spcPts val="600"/>
              </a:spcBef>
              <a:spcAft>
                <a:spcPts val="0"/>
              </a:spcAft>
              <a:buFont typeface="+mj-lt"/>
              <a:buAutoNum type="arabicPeriod"/>
              <a:tabLst>
                <a:tab pos="685800" algn="l"/>
              </a:tabLst>
            </a:pPr>
            <a:r>
              <a:rPr lang="en-US" sz="1200" dirty="0">
                <a:effectLst/>
                <a:latin typeface="Segoe UI"/>
                <a:ea typeface="Times New Roman"/>
                <a:cs typeface="Times New Roman"/>
              </a:rPr>
              <a:t>Close the </a:t>
            </a:r>
            <a:r>
              <a:rPr lang="en-US" sz="1200" b="1" dirty="0">
                <a:effectLst/>
                <a:latin typeface="Segoe UI"/>
                <a:ea typeface="Times New Roman"/>
                <a:cs typeface="Times New Roman"/>
              </a:rPr>
              <a:t>Format Background</a:t>
            </a:r>
            <a:r>
              <a:rPr lang="en-US" sz="1200" dirty="0">
                <a:effectLst/>
                <a:latin typeface="Segoe UI"/>
                <a:ea typeface="Times New Roman"/>
                <a:cs typeface="Times New Roman"/>
              </a:rPr>
              <a:t> dialog box.</a:t>
            </a:r>
            <a:endParaRPr lang="en-US" sz="1200" dirty="0">
              <a:effectLst/>
              <a:latin typeface="+mn-lt"/>
              <a:ea typeface="Calibri"/>
              <a:cs typeface="Times New Roman"/>
            </a:endParaRPr>
          </a:p>
        </p:txBody>
      </p:sp>
      <p:sp>
        <p:nvSpPr>
          <p:cNvPr id="4" name="Slide Number Placeholder 3"/>
          <p:cNvSpPr>
            <a:spLocks noGrp="1"/>
          </p:cNvSpPr>
          <p:nvPr>
            <p:ph type="sldNum" sz="quarter" idx="10"/>
          </p:nvPr>
        </p:nvSpPr>
        <p:spPr/>
        <p:txBody>
          <a:bodyPr/>
          <a:lstStyle/>
          <a:p>
            <a:fld id="{DEE3E46C-0C00-4EF2-A8A1-A6C2D282E9FF}" type="slidenum">
              <a:rPr lang="en-US" smtClean="0"/>
              <a:pPr/>
              <a:t>18</a:t>
            </a:fld>
            <a:endParaRPr lang="en-US" dirty="0"/>
          </a:p>
        </p:txBody>
      </p:sp>
    </p:spTree>
    <p:extLst>
      <p:ext uri="{BB962C8B-B14F-4D97-AF65-F5344CB8AC3E}">
        <p14:creationId xmlns:p14="http://schemas.microsoft.com/office/powerpoint/2010/main" val="109399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3332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307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6006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8964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9430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98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0902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210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498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8566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38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169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504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090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478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1267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108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8/7/2017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9941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C5BC-1D9F-46C6-A312-EE1A4DF6CF34}"/>
              </a:ext>
            </a:extLst>
          </p:cNvPr>
          <p:cNvSpPr>
            <a:spLocks noGrp="1"/>
          </p:cNvSpPr>
          <p:nvPr>
            <p:ph type="title"/>
          </p:nvPr>
        </p:nvSpPr>
        <p:spPr>
          <a:xfrm>
            <a:off x="2875722" y="618517"/>
            <a:ext cx="7421217" cy="4960648"/>
          </a:xfrm>
        </p:spPr>
        <p:txBody>
          <a:bodyPr/>
          <a:lstStyle/>
          <a:p>
            <a:r>
              <a:rPr lang="en-US" sz="4000" i="1" dirty="0">
                <a:solidFill>
                  <a:schemeClr val="accent1">
                    <a:lumMod val="50000"/>
                  </a:schemeClr>
                </a:solidFill>
                <a:latin typeface="+mn-lt"/>
              </a:rPr>
              <a:t>Hotel Booking Management System</a:t>
            </a:r>
            <a:br>
              <a:rPr lang="en-US" dirty="0">
                <a:solidFill>
                  <a:schemeClr val="accent1">
                    <a:lumMod val="50000"/>
                  </a:schemeClr>
                </a:solidFill>
              </a:rPr>
            </a:br>
            <a:endParaRPr lang="en-US" dirty="0">
              <a:solidFill>
                <a:schemeClr val="accent1">
                  <a:lumMod val="50000"/>
                </a:schemeClr>
              </a:solidFill>
            </a:endParaRPr>
          </a:p>
        </p:txBody>
      </p:sp>
    </p:spTree>
    <p:extLst>
      <p:ext uri="{BB962C8B-B14F-4D97-AF65-F5344CB8AC3E}">
        <p14:creationId xmlns:p14="http://schemas.microsoft.com/office/powerpoint/2010/main" val="136181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4311" y="338667"/>
            <a:ext cx="9144000" cy="1512711"/>
          </a:xfrm>
        </p:spPr>
        <p:txBody>
          <a:bodyPr>
            <a:normAutofit fontScale="90000"/>
          </a:bodyPr>
          <a:lstStyle/>
          <a:p>
            <a:pPr algn="l"/>
            <a:br>
              <a:rPr lang="en-US" sz="1400" dirty="0">
                <a:solidFill>
                  <a:schemeClr val="bg1"/>
                </a:solidFill>
              </a:rPr>
            </a:br>
            <a:br>
              <a:rPr lang="en-US" sz="2700" dirty="0">
                <a:solidFill>
                  <a:schemeClr val="bg1"/>
                </a:solidFill>
              </a:rPr>
            </a:br>
            <a:r>
              <a:rPr lang="en-US" sz="2700" dirty="0">
                <a:solidFill>
                  <a:schemeClr val="tx2">
                    <a:lumMod val="90000"/>
                    <a:lumOff val="10000"/>
                  </a:schemeClr>
                </a:solidFill>
              </a:rPr>
              <a:t>Sample for test case:1</a:t>
            </a:r>
            <a:br>
              <a:rPr lang="en-US" sz="2700" dirty="0">
                <a:solidFill>
                  <a:schemeClr val="bg1"/>
                </a:solidFill>
              </a:rPr>
            </a:br>
            <a:r>
              <a:rPr lang="en-US" sz="2700" dirty="0">
                <a:solidFill>
                  <a:schemeClr val="accent1">
                    <a:lumMod val="50000"/>
                  </a:schemeClr>
                </a:solidFill>
              </a:rPr>
              <a:t>Test Case :01(Search for hotel successfully)</a:t>
            </a:r>
            <a:br>
              <a:rPr lang="en-US" sz="2700" dirty="0">
                <a:solidFill>
                  <a:schemeClr val="accent1">
                    <a:lumMod val="50000"/>
                  </a:schemeClr>
                </a:solidFill>
              </a:rPr>
            </a:br>
            <a:r>
              <a:rPr lang="en-US" sz="2700" dirty="0">
                <a:solidFill>
                  <a:schemeClr val="accent1">
                    <a:lumMod val="50000"/>
                  </a:schemeClr>
                </a:solidFill>
              </a:rPr>
              <a:t>Test Case ID: Test_01</a:t>
            </a:r>
            <a:br>
              <a:rPr lang="en-US" sz="2700" dirty="0">
                <a:solidFill>
                  <a:schemeClr val="bg1"/>
                </a:solidFill>
              </a:rPr>
            </a:br>
            <a:r>
              <a:rPr lang="en-US" sz="2700" dirty="0">
                <a:solidFill>
                  <a:schemeClr val="bg1"/>
                </a:solidFill>
              </a:rPr>
              <a:t> </a:t>
            </a:r>
            <a:br>
              <a:rPr lang="en-US" sz="2700" dirty="0"/>
            </a:br>
            <a:r>
              <a:rPr lang="en-US" sz="1400" dirty="0"/>
              <a:t> </a:t>
            </a:r>
            <a:br>
              <a:rPr lang="en-US" sz="1200" dirty="0"/>
            </a:br>
            <a:endParaRPr lang="en-US" sz="1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442074"/>
              </p:ext>
            </p:extLst>
          </p:nvPr>
        </p:nvGraphicFramePr>
        <p:xfrm>
          <a:off x="1614311" y="2091267"/>
          <a:ext cx="9144000" cy="4078727"/>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3657600">
                  <a:extLst>
                    <a:ext uri="{9D8B030D-6E8A-4147-A177-3AD203B41FA5}">
                      <a16:colId xmlns:a16="http://schemas.microsoft.com/office/drawing/2014/main" val="20003"/>
                    </a:ext>
                  </a:extLst>
                </a:gridCol>
              </a:tblGrid>
              <a:tr h="614167">
                <a:tc>
                  <a:txBody>
                    <a:bodyPr/>
                    <a:lstStyle/>
                    <a:p>
                      <a:pPr marL="0" marR="0" algn="ctr">
                        <a:lnSpc>
                          <a:spcPts val="1290"/>
                        </a:lnSpc>
                        <a:spcBef>
                          <a:spcPts val="0"/>
                        </a:spcBef>
                        <a:spcAft>
                          <a:spcPts val="0"/>
                        </a:spcAft>
                      </a:pPr>
                      <a:r>
                        <a:rPr lang="en-US" sz="2000" b="0" dirty="0">
                          <a:latin typeface="Times New Roman"/>
                          <a:ea typeface="Times New Roman"/>
                          <a:cs typeface="Times New Roman"/>
                        </a:rPr>
                        <a:t>Step</a:t>
                      </a:r>
                    </a:p>
                  </a:txBody>
                  <a:tcPr marL="0" marR="0" marT="0" marB="0" anchor="b"/>
                </a:tc>
                <a:tc>
                  <a:txBody>
                    <a:bodyPr/>
                    <a:lstStyle/>
                    <a:p>
                      <a:pPr marL="63500" marR="0" algn="ctr">
                        <a:lnSpc>
                          <a:spcPts val="1290"/>
                        </a:lnSpc>
                        <a:spcBef>
                          <a:spcPts val="0"/>
                        </a:spcBef>
                        <a:spcAft>
                          <a:spcPts val="0"/>
                        </a:spcAft>
                      </a:pPr>
                      <a:r>
                        <a:rPr lang="en-US" sz="2000" b="0">
                          <a:latin typeface="Times New Roman"/>
                          <a:ea typeface="Times New Roman"/>
                          <a:cs typeface="Times New Roman"/>
                        </a:rPr>
                        <a:t>Test Steps</a:t>
                      </a:r>
                    </a:p>
                  </a:txBody>
                  <a:tcPr marL="0" marR="0" marT="0" marB="0" anchor="b"/>
                </a:tc>
                <a:tc>
                  <a:txBody>
                    <a:bodyPr/>
                    <a:lstStyle/>
                    <a:p>
                      <a:pPr marL="0" marR="0" algn="ctr">
                        <a:lnSpc>
                          <a:spcPts val="1290"/>
                        </a:lnSpc>
                        <a:spcBef>
                          <a:spcPts val="0"/>
                        </a:spcBef>
                        <a:spcAft>
                          <a:spcPts val="0"/>
                        </a:spcAft>
                      </a:pPr>
                      <a:r>
                        <a:rPr lang="en-US" sz="2000" b="0" dirty="0">
                          <a:latin typeface="Times New Roman"/>
                          <a:ea typeface="Times New Roman"/>
                          <a:cs typeface="Times New Roman"/>
                        </a:rPr>
                        <a:t>Test Data</a:t>
                      </a:r>
                    </a:p>
                  </a:txBody>
                  <a:tcPr marL="0" marR="0" marT="0" marB="0" anchor="b"/>
                </a:tc>
                <a:tc>
                  <a:txBody>
                    <a:bodyPr/>
                    <a:lstStyle/>
                    <a:p>
                      <a:pPr marL="63500" marR="0" algn="ctr">
                        <a:lnSpc>
                          <a:spcPts val="1290"/>
                        </a:lnSpc>
                        <a:spcBef>
                          <a:spcPts val="0"/>
                        </a:spcBef>
                        <a:spcAft>
                          <a:spcPts val="0"/>
                        </a:spcAft>
                      </a:pPr>
                      <a:endParaRPr lang="en-US" sz="2000" b="0" dirty="0">
                        <a:latin typeface="Times New Roman"/>
                        <a:ea typeface="Times New Roman"/>
                        <a:cs typeface="Times New Roman"/>
                      </a:endParaRPr>
                    </a:p>
                    <a:p>
                      <a:pPr marL="63500" marR="0" algn="ctr">
                        <a:lnSpc>
                          <a:spcPts val="1290"/>
                        </a:lnSpc>
                        <a:spcBef>
                          <a:spcPts val="0"/>
                        </a:spcBef>
                        <a:spcAft>
                          <a:spcPts val="0"/>
                        </a:spcAft>
                      </a:pPr>
                      <a:endParaRPr lang="en-US" sz="2000" b="0" dirty="0">
                        <a:latin typeface="Times New Roman"/>
                        <a:ea typeface="Times New Roman"/>
                        <a:cs typeface="Times New Roman"/>
                      </a:endParaRPr>
                    </a:p>
                    <a:p>
                      <a:pPr marL="63500" marR="0" algn="ctr">
                        <a:lnSpc>
                          <a:spcPts val="1290"/>
                        </a:lnSpc>
                        <a:spcBef>
                          <a:spcPts val="0"/>
                        </a:spcBef>
                        <a:spcAft>
                          <a:spcPts val="0"/>
                        </a:spcAft>
                      </a:pPr>
                      <a:endParaRPr lang="en-US" sz="2000" b="0" dirty="0">
                        <a:latin typeface="Times New Roman"/>
                        <a:ea typeface="Times New Roman"/>
                        <a:cs typeface="Times New Roman"/>
                      </a:endParaRPr>
                    </a:p>
                    <a:p>
                      <a:pPr marL="63500" marR="0" algn="ctr">
                        <a:lnSpc>
                          <a:spcPts val="1290"/>
                        </a:lnSpc>
                        <a:spcBef>
                          <a:spcPts val="0"/>
                        </a:spcBef>
                        <a:spcAft>
                          <a:spcPts val="0"/>
                        </a:spcAft>
                      </a:pPr>
                      <a:r>
                        <a:rPr lang="en-US" sz="2000" b="0" dirty="0">
                          <a:latin typeface="Times New Roman"/>
                          <a:ea typeface="Times New Roman"/>
                          <a:cs typeface="Times New Roman"/>
                        </a:rPr>
                        <a:t>Expected Result</a:t>
                      </a:r>
                    </a:p>
                  </a:txBody>
                  <a:tcPr marL="0" marR="0" marT="0" marB="0"/>
                </a:tc>
                <a:extLst>
                  <a:ext uri="{0D108BD9-81ED-4DB2-BD59-A6C34878D82A}">
                    <a16:rowId xmlns:a16="http://schemas.microsoft.com/office/drawing/2014/main" val="10000"/>
                  </a:ext>
                </a:extLst>
              </a:tr>
              <a:tr h="614167">
                <a:tc>
                  <a:txBody>
                    <a:bodyPr/>
                    <a:lstStyle/>
                    <a:p>
                      <a:pPr marL="0" marR="0" algn="ctr">
                        <a:lnSpc>
                          <a:spcPts val="1320"/>
                        </a:lnSpc>
                        <a:spcBef>
                          <a:spcPts val="0"/>
                        </a:spcBef>
                        <a:spcAft>
                          <a:spcPts val="0"/>
                        </a:spcAft>
                      </a:pPr>
                      <a:r>
                        <a:rPr lang="en-US" sz="2000" b="0">
                          <a:latin typeface="Times New Roman"/>
                          <a:ea typeface="Times New Roman"/>
                          <a:cs typeface="Times New Roman"/>
                        </a:rPr>
                        <a:t>1</a:t>
                      </a:r>
                    </a:p>
                  </a:txBody>
                  <a:tcPr marL="0" marR="0" marT="0" marB="0" anchor="b"/>
                </a:tc>
                <a:tc>
                  <a:txBody>
                    <a:bodyPr/>
                    <a:lstStyle/>
                    <a:p>
                      <a:pPr marL="0" marR="0">
                        <a:lnSpc>
                          <a:spcPct val="115000"/>
                        </a:lnSpc>
                        <a:spcBef>
                          <a:spcPts val="0"/>
                        </a:spcBef>
                        <a:spcAft>
                          <a:spcPts val="0"/>
                        </a:spcAft>
                      </a:pPr>
                      <a:r>
                        <a:rPr lang="en-US" sz="2000" b="0">
                          <a:latin typeface="Times New Roman"/>
                          <a:ea typeface="Times New Roman"/>
                          <a:cs typeface="Times New Roman"/>
                        </a:rPr>
                        <a:t> Go to search hotel.html</a:t>
                      </a:r>
                    </a:p>
                  </a:txBody>
                  <a:tcPr marL="0" marR="0" marT="0" marB="0" anchor="b"/>
                </a:tc>
                <a:tc>
                  <a:txBody>
                    <a:bodyPr/>
                    <a:lstStyle/>
                    <a:p>
                      <a:pPr marL="0" marR="0">
                        <a:lnSpc>
                          <a:spcPct val="115000"/>
                        </a:lnSpc>
                        <a:spcBef>
                          <a:spcPts val="0"/>
                        </a:spcBef>
                        <a:spcAft>
                          <a:spcPts val="0"/>
                        </a:spcAft>
                      </a:pPr>
                      <a:endParaRPr lang="en-US" sz="2000" b="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2000" b="0">
                        <a:latin typeface="Times New Roman"/>
                        <a:ea typeface="Times New Roman"/>
                        <a:cs typeface="Times New Roman"/>
                      </a:endParaRPr>
                    </a:p>
                  </a:txBody>
                  <a:tcPr marL="0" marR="0" marT="0" marB="0"/>
                </a:tc>
                <a:extLst>
                  <a:ext uri="{0D108BD9-81ED-4DB2-BD59-A6C34878D82A}">
                    <a16:rowId xmlns:a16="http://schemas.microsoft.com/office/drawing/2014/main" val="10001"/>
                  </a:ext>
                </a:extLst>
              </a:tr>
              <a:tr h="638566">
                <a:tc>
                  <a:txBody>
                    <a:bodyPr/>
                    <a:lstStyle/>
                    <a:p>
                      <a:pPr marL="0" marR="0" algn="ctr">
                        <a:lnSpc>
                          <a:spcPts val="1320"/>
                        </a:lnSpc>
                        <a:spcBef>
                          <a:spcPts val="0"/>
                        </a:spcBef>
                        <a:spcAft>
                          <a:spcPts val="0"/>
                        </a:spcAft>
                      </a:pPr>
                      <a:r>
                        <a:rPr lang="en-US" sz="2000" b="0" dirty="0">
                          <a:latin typeface="Times New Roman"/>
                          <a:ea typeface="Times New Roman"/>
                          <a:cs typeface="Times New Roman"/>
                        </a:rPr>
                        <a:t>2</a:t>
                      </a:r>
                    </a:p>
                  </a:txBody>
                  <a:tcPr marL="0" marR="0" marT="0" marB="0" anchor="b"/>
                </a:tc>
                <a:tc>
                  <a:txBody>
                    <a:bodyPr/>
                    <a:lstStyle/>
                    <a:p>
                      <a:pPr marL="0" marR="0">
                        <a:lnSpc>
                          <a:spcPct val="115000"/>
                        </a:lnSpc>
                        <a:spcBef>
                          <a:spcPts val="0"/>
                        </a:spcBef>
                        <a:spcAft>
                          <a:spcPts val="0"/>
                        </a:spcAft>
                      </a:pPr>
                      <a:r>
                        <a:rPr lang="en-US" sz="2000" b="0">
                          <a:latin typeface="Times New Roman"/>
                          <a:ea typeface="Times New Roman"/>
                          <a:cs typeface="Times New Roman"/>
                        </a:rPr>
                        <a:t> Enter the check in Date</a:t>
                      </a:r>
                    </a:p>
                  </a:txBody>
                  <a:tcPr marL="0" marR="0" marT="0" marB="0" anchor="b"/>
                </a:tc>
                <a:tc>
                  <a:txBody>
                    <a:bodyPr/>
                    <a:lstStyle/>
                    <a:p>
                      <a:pPr marL="0" marR="0">
                        <a:lnSpc>
                          <a:spcPct val="115000"/>
                        </a:lnSpc>
                        <a:spcBef>
                          <a:spcPts val="0"/>
                        </a:spcBef>
                        <a:spcAft>
                          <a:spcPts val="0"/>
                        </a:spcAft>
                      </a:pPr>
                      <a:r>
                        <a:rPr lang="en-US" sz="2000" b="0" dirty="0">
                          <a:latin typeface="Times New Roman"/>
                          <a:ea typeface="Times New Roman"/>
                          <a:cs typeface="Times New Roman"/>
                        </a:rPr>
                        <a:t>check in:7/8/2017</a:t>
                      </a:r>
                    </a:p>
                  </a:txBody>
                  <a:tcPr marL="0" marR="0" marT="0" marB="0" anchor="b"/>
                </a:tc>
                <a:tc>
                  <a:txBody>
                    <a:bodyPr/>
                    <a:lstStyle/>
                    <a:p>
                      <a:pPr marL="0" marR="0">
                        <a:lnSpc>
                          <a:spcPct val="115000"/>
                        </a:lnSpc>
                        <a:spcBef>
                          <a:spcPts val="0"/>
                        </a:spcBef>
                        <a:spcAft>
                          <a:spcPts val="0"/>
                        </a:spcAft>
                      </a:pPr>
                      <a:r>
                        <a:rPr lang="en-US" sz="2000" b="0" dirty="0">
                          <a:latin typeface="Times New Roman"/>
                          <a:ea typeface="Times New Roman"/>
                          <a:cs typeface="Times New Roman"/>
                        </a:rPr>
                        <a:t>User can make inquiry for his preferable hotel with price.</a:t>
                      </a:r>
                    </a:p>
                  </a:txBody>
                  <a:tcPr marL="0" marR="0" marT="0" marB="0"/>
                </a:tc>
                <a:extLst>
                  <a:ext uri="{0D108BD9-81ED-4DB2-BD59-A6C34878D82A}">
                    <a16:rowId xmlns:a16="http://schemas.microsoft.com/office/drawing/2014/main" val="10002"/>
                  </a:ext>
                </a:extLst>
              </a:tr>
              <a:tr h="614167">
                <a:tc>
                  <a:txBody>
                    <a:bodyPr/>
                    <a:lstStyle/>
                    <a:p>
                      <a:pPr marL="0" marR="0" algn="ctr">
                        <a:lnSpc>
                          <a:spcPts val="1320"/>
                        </a:lnSpc>
                        <a:spcBef>
                          <a:spcPts val="0"/>
                        </a:spcBef>
                        <a:spcAft>
                          <a:spcPts val="0"/>
                        </a:spcAft>
                      </a:pPr>
                      <a:r>
                        <a:rPr lang="en-US" sz="2000" b="0">
                          <a:latin typeface="Times New Roman"/>
                          <a:ea typeface="Times New Roman"/>
                          <a:cs typeface="Times New Roman"/>
                        </a:rPr>
                        <a:t>3</a:t>
                      </a:r>
                    </a:p>
                  </a:txBody>
                  <a:tcPr marL="0" marR="0" marT="0" marB="0" anchor="b"/>
                </a:tc>
                <a:tc>
                  <a:txBody>
                    <a:bodyPr/>
                    <a:lstStyle/>
                    <a:p>
                      <a:pPr marL="0" marR="0">
                        <a:lnSpc>
                          <a:spcPct val="115000"/>
                        </a:lnSpc>
                        <a:spcBef>
                          <a:spcPts val="0"/>
                        </a:spcBef>
                        <a:spcAft>
                          <a:spcPts val="0"/>
                        </a:spcAft>
                      </a:pPr>
                      <a:r>
                        <a:rPr lang="en-US" sz="2000" b="0" dirty="0">
                          <a:latin typeface="Times New Roman"/>
                          <a:ea typeface="Times New Roman"/>
                          <a:cs typeface="Times New Roman"/>
                        </a:rPr>
                        <a:t> Enter the check out Date</a:t>
                      </a:r>
                    </a:p>
                  </a:txBody>
                  <a:tcPr marL="0" marR="0" marT="0" marB="0" anchor="b"/>
                </a:tc>
                <a:tc>
                  <a:txBody>
                    <a:bodyPr/>
                    <a:lstStyle/>
                    <a:p>
                      <a:pPr marL="0" marR="0">
                        <a:lnSpc>
                          <a:spcPct val="115000"/>
                        </a:lnSpc>
                        <a:spcBef>
                          <a:spcPts val="0"/>
                        </a:spcBef>
                        <a:spcAft>
                          <a:spcPts val="0"/>
                        </a:spcAft>
                      </a:pPr>
                      <a:r>
                        <a:rPr lang="en-US" sz="2000" b="0" dirty="0">
                          <a:latin typeface="Times New Roman"/>
                          <a:ea typeface="Times New Roman"/>
                          <a:cs typeface="Times New Roman"/>
                        </a:rPr>
                        <a:t>check out:9/8/2017</a:t>
                      </a:r>
                    </a:p>
                  </a:txBody>
                  <a:tcPr marL="0" marR="0" marT="0" marB="0" anchor="b"/>
                </a:tc>
                <a:tc>
                  <a:txBody>
                    <a:bodyPr/>
                    <a:lstStyle/>
                    <a:p>
                      <a:pPr marL="0" marR="0">
                        <a:lnSpc>
                          <a:spcPct val="115000"/>
                        </a:lnSpc>
                        <a:spcBef>
                          <a:spcPts val="0"/>
                        </a:spcBef>
                        <a:spcAft>
                          <a:spcPts val="0"/>
                        </a:spcAft>
                      </a:pPr>
                      <a:endParaRPr lang="en-US" sz="2000" b="0">
                        <a:latin typeface="Times New Roman"/>
                        <a:ea typeface="Times New Roman"/>
                        <a:cs typeface="Times New Roman"/>
                      </a:endParaRPr>
                    </a:p>
                  </a:txBody>
                  <a:tcPr marL="0" marR="0" marT="0" marB="0"/>
                </a:tc>
                <a:extLst>
                  <a:ext uri="{0D108BD9-81ED-4DB2-BD59-A6C34878D82A}">
                    <a16:rowId xmlns:a16="http://schemas.microsoft.com/office/drawing/2014/main" val="10003"/>
                  </a:ext>
                </a:extLst>
              </a:tr>
              <a:tr h="638566">
                <a:tc>
                  <a:txBody>
                    <a:bodyPr/>
                    <a:lstStyle/>
                    <a:p>
                      <a:pPr marL="0" marR="0" algn="ctr">
                        <a:lnSpc>
                          <a:spcPct val="115000"/>
                        </a:lnSpc>
                        <a:spcBef>
                          <a:spcPts val="0"/>
                        </a:spcBef>
                        <a:spcAft>
                          <a:spcPts val="0"/>
                        </a:spcAft>
                      </a:pPr>
                      <a:r>
                        <a:rPr lang="en-US" sz="2000" b="0">
                          <a:latin typeface="Times New Roman"/>
                          <a:ea typeface="Times New Roman"/>
                          <a:cs typeface="Times New Roman"/>
                        </a:rPr>
                        <a:t>4</a:t>
                      </a:r>
                    </a:p>
                  </a:txBody>
                  <a:tcPr marL="68580" marR="68580" marT="0" marB="0" anchor="b"/>
                </a:tc>
                <a:tc>
                  <a:txBody>
                    <a:bodyPr/>
                    <a:lstStyle/>
                    <a:p>
                      <a:pPr marL="0" marR="0">
                        <a:lnSpc>
                          <a:spcPct val="115000"/>
                        </a:lnSpc>
                        <a:spcBef>
                          <a:spcPts val="0"/>
                        </a:spcBef>
                        <a:spcAft>
                          <a:spcPts val="0"/>
                        </a:spcAft>
                      </a:pPr>
                      <a:r>
                        <a:rPr lang="en-US" sz="2000" b="0">
                          <a:latin typeface="Times New Roman"/>
                          <a:ea typeface="Times New Roman"/>
                          <a:cs typeface="Times New Roman"/>
                        </a:rPr>
                        <a:t>Enter place you want visit</a:t>
                      </a:r>
                    </a:p>
                  </a:txBody>
                  <a:tcPr marL="68580" marR="68580" marT="0" marB="0" anchor="b"/>
                </a:tc>
                <a:tc>
                  <a:txBody>
                    <a:bodyPr/>
                    <a:lstStyle/>
                    <a:p>
                      <a:pPr marL="0" marR="0">
                        <a:lnSpc>
                          <a:spcPts val="1340"/>
                        </a:lnSpc>
                        <a:spcBef>
                          <a:spcPts val="0"/>
                        </a:spcBef>
                        <a:spcAft>
                          <a:spcPts val="0"/>
                        </a:spcAft>
                      </a:pPr>
                      <a:endParaRPr lang="en-US" sz="2000" b="0" dirty="0">
                        <a:latin typeface="Times New Roman"/>
                        <a:ea typeface="Times New Roman"/>
                        <a:cs typeface="Times New Roman"/>
                      </a:endParaRPr>
                    </a:p>
                    <a:p>
                      <a:pPr marL="0" marR="0">
                        <a:lnSpc>
                          <a:spcPts val="1340"/>
                        </a:lnSpc>
                        <a:spcBef>
                          <a:spcPts val="0"/>
                        </a:spcBef>
                        <a:spcAft>
                          <a:spcPts val="0"/>
                        </a:spcAft>
                      </a:pPr>
                      <a:r>
                        <a:rPr lang="en-US" sz="2000" b="0" dirty="0">
                          <a:latin typeface="Times New Roman"/>
                          <a:ea typeface="Times New Roman"/>
                          <a:cs typeface="Times New Roman"/>
                        </a:rPr>
                        <a:t>Place: Rangamati</a:t>
                      </a:r>
                    </a:p>
                  </a:txBody>
                  <a:tcPr marL="68580" marR="68580" marT="0" marB="0"/>
                </a:tc>
                <a:tc>
                  <a:txBody>
                    <a:bodyPr/>
                    <a:lstStyle/>
                    <a:p>
                      <a:endParaRPr lang="en-US" sz="2000" b="0" dirty="0"/>
                    </a:p>
                  </a:txBody>
                  <a:tcPr marL="68580" marR="68580" marT="0" marB="0"/>
                </a:tc>
                <a:extLst>
                  <a:ext uri="{0D108BD9-81ED-4DB2-BD59-A6C34878D82A}">
                    <a16:rowId xmlns:a16="http://schemas.microsoft.com/office/drawing/2014/main" val="10004"/>
                  </a:ext>
                </a:extLst>
              </a:tr>
              <a:tr h="614167">
                <a:tc>
                  <a:txBody>
                    <a:bodyPr/>
                    <a:lstStyle/>
                    <a:p>
                      <a:pPr marL="0" marR="0" algn="ctr">
                        <a:lnSpc>
                          <a:spcPct val="115000"/>
                        </a:lnSpc>
                        <a:spcBef>
                          <a:spcPts val="0"/>
                        </a:spcBef>
                        <a:spcAft>
                          <a:spcPts val="0"/>
                        </a:spcAft>
                      </a:pPr>
                      <a:r>
                        <a:rPr lang="en-US" sz="2000" b="0">
                          <a:latin typeface="Times New Roman"/>
                          <a:ea typeface="Times New Roman"/>
                          <a:cs typeface="Times New Roman"/>
                        </a:rPr>
                        <a:t>5</a:t>
                      </a:r>
                    </a:p>
                  </a:txBody>
                  <a:tcPr marL="68580" marR="68580" marT="0" marB="0" anchor="b"/>
                </a:tc>
                <a:tc>
                  <a:txBody>
                    <a:bodyPr/>
                    <a:lstStyle/>
                    <a:p>
                      <a:pPr marL="0" marR="0">
                        <a:lnSpc>
                          <a:spcPct val="115000"/>
                        </a:lnSpc>
                        <a:spcBef>
                          <a:spcPts val="0"/>
                        </a:spcBef>
                        <a:spcAft>
                          <a:spcPts val="0"/>
                        </a:spcAft>
                      </a:pPr>
                      <a:r>
                        <a:rPr lang="en-US" sz="2000" b="0">
                          <a:latin typeface="Times New Roman"/>
                          <a:ea typeface="Times New Roman"/>
                          <a:cs typeface="Times New Roman"/>
                        </a:rPr>
                        <a:t>Click search</a:t>
                      </a:r>
                    </a:p>
                  </a:txBody>
                  <a:tcPr marL="68580" marR="68580" marT="0" marB="0" anchor="b"/>
                </a:tc>
                <a:tc>
                  <a:txBody>
                    <a:bodyPr/>
                    <a:lstStyle/>
                    <a:p>
                      <a:pPr marL="0" marR="0">
                        <a:lnSpc>
                          <a:spcPts val="1340"/>
                        </a:lnSpc>
                        <a:spcBef>
                          <a:spcPts val="0"/>
                        </a:spcBef>
                        <a:spcAft>
                          <a:spcPts val="0"/>
                        </a:spcAft>
                      </a:pPr>
                      <a:endParaRPr lang="en-US" sz="2000" b="0" dirty="0">
                        <a:latin typeface="Times New Roman"/>
                        <a:ea typeface="Times New Roman"/>
                        <a:cs typeface="Times New Roman"/>
                      </a:endParaRPr>
                    </a:p>
                  </a:txBody>
                  <a:tcPr marL="68580" marR="68580" marT="0" marB="0"/>
                </a:tc>
                <a:tc>
                  <a:txBody>
                    <a:bodyPr/>
                    <a:lstStyle/>
                    <a:p>
                      <a:endParaRPr lang="en-US" sz="2000" b="0" dirty="0"/>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2298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711" y="460022"/>
            <a:ext cx="9144000" cy="1501422"/>
          </a:xfrm>
        </p:spPr>
        <p:txBody>
          <a:bodyPr>
            <a:noAutofit/>
          </a:bodyPr>
          <a:lstStyle/>
          <a:p>
            <a:pPr algn="l"/>
            <a:r>
              <a:rPr lang="en-US" sz="2400" dirty="0">
                <a:solidFill>
                  <a:schemeClr val="accent1">
                    <a:lumMod val="50000"/>
                  </a:schemeClr>
                </a:solidFill>
              </a:rPr>
              <a:t>Sample for test case:2</a:t>
            </a:r>
            <a:br>
              <a:rPr lang="en-US" sz="2400" dirty="0">
                <a:solidFill>
                  <a:schemeClr val="accent1">
                    <a:lumMod val="50000"/>
                  </a:schemeClr>
                </a:solidFill>
              </a:rPr>
            </a:br>
            <a:r>
              <a:rPr lang="en-US" sz="2400" dirty="0">
                <a:solidFill>
                  <a:schemeClr val="accent1">
                    <a:lumMod val="50000"/>
                  </a:schemeClr>
                </a:solidFill>
              </a:rPr>
              <a:t>Test Case :01(Search for hotel unsuccessful when place is empty)</a:t>
            </a:r>
            <a:br>
              <a:rPr lang="en-US" sz="2400" dirty="0">
                <a:solidFill>
                  <a:schemeClr val="accent1">
                    <a:lumMod val="50000"/>
                  </a:schemeClr>
                </a:solidFill>
              </a:rPr>
            </a:br>
            <a:r>
              <a:rPr lang="en-US" sz="2400" dirty="0">
                <a:solidFill>
                  <a:schemeClr val="accent1">
                    <a:lumMod val="50000"/>
                  </a:schemeClr>
                </a:solidFill>
              </a:rPr>
              <a:t>Test Case ID: Test_02</a:t>
            </a:r>
            <a:br>
              <a:rPr lang="en-US" sz="2400" dirty="0">
                <a:solidFill>
                  <a:schemeClr val="bg1"/>
                </a:solidFill>
              </a:rPr>
            </a:br>
            <a:r>
              <a:rPr lang="en-US" sz="2400" dirty="0">
                <a:solidFill>
                  <a:schemeClr val="bg1"/>
                </a:solidFill>
              </a:rPr>
              <a:t> </a:t>
            </a:r>
            <a:br>
              <a:rPr lang="en-US" sz="1600" dirty="0"/>
            </a:br>
            <a:r>
              <a:rPr lang="en-US" sz="1200" dirty="0"/>
              <a: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3568237"/>
              </p:ext>
            </p:extLst>
          </p:nvPr>
        </p:nvGraphicFramePr>
        <p:xfrm>
          <a:off x="2178756" y="1710266"/>
          <a:ext cx="8477955" cy="4584010"/>
        </p:xfrm>
        <a:graphic>
          <a:graphicData uri="http://schemas.openxmlformats.org/drawingml/2006/table">
            <a:tbl>
              <a:tblPr firstRow="1" bandRow="1">
                <a:tableStyleId>{5C22544A-7EE6-4342-B048-85BDC9FD1C3A}</a:tableStyleId>
              </a:tblPr>
              <a:tblGrid>
                <a:gridCol w="1695591">
                  <a:extLst>
                    <a:ext uri="{9D8B030D-6E8A-4147-A177-3AD203B41FA5}">
                      <a16:colId xmlns:a16="http://schemas.microsoft.com/office/drawing/2014/main" val="20000"/>
                    </a:ext>
                  </a:extLst>
                </a:gridCol>
                <a:gridCol w="1695591">
                  <a:extLst>
                    <a:ext uri="{9D8B030D-6E8A-4147-A177-3AD203B41FA5}">
                      <a16:colId xmlns:a16="http://schemas.microsoft.com/office/drawing/2014/main" val="20001"/>
                    </a:ext>
                  </a:extLst>
                </a:gridCol>
                <a:gridCol w="1695591">
                  <a:extLst>
                    <a:ext uri="{9D8B030D-6E8A-4147-A177-3AD203B41FA5}">
                      <a16:colId xmlns:a16="http://schemas.microsoft.com/office/drawing/2014/main" val="20002"/>
                    </a:ext>
                  </a:extLst>
                </a:gridCol>
                <a:gridCol w="3391182">
                  <a:extLst>
                    <a:ext uri="{9D8B030D-6E8A-4147-A177-3AD203B41FA5}">
                      <a16:colId xmlns:a16="http://schemas.microsoft.com/office/drawing/2014/main" val="20003"/>
                    </a:ext>
                  </a:extLst>
                </a:gridCol>
              </a:tblGrid>
              <a:tr h="668673">
                <a:tc>
                  <a:txBody>
                    <a:bodyPr/>
                    <a:lstStyle/>
                    <a:p>
                      <a:pPr marL="0" marR="0" algn="ctr">
                        <a:lnSpc>
                          <a:spcPts val="1290"/>
                        </a:lnSpc>
                        <a:spcBef>
                          <a:spcPts val="0"/>
                        </a:spcBef>
                        <a:spcAft>
                          <a:spcPts val="0"/>
                        </a:spcAft>
                      </a:pPr>
                      <a:r>
                        <a:rPr lang="en-US" sz="1800" b="1" dirty="0">
                          <a:latin typeface="Times New Roman"/>
                          <a:ea typeface="Times New Roman"/>
                          <a:cs typeface="Times New Roman"/>
                        </a:rPr>
                        <a:t>Step</a:t>
                      </a:r>
                      <a:endParaRPr lang="en-US" sz="1800" dirty="0">
                        <a:latin typeface="Times New Roman"/>
                        <a:ea typeface="Times New Roman"/>
                        <a:cs typeface="Times New Roman"/>
                      </a:endParaRPr>
                    </a:p>
                  </a:txBody>
                  <a:tcPr marL="0" marR="0" marT="0" marB="0" anchor="b"/>
                </a:tc>
                <a:tc>
                  <a:txBody>
                    <a:bodyPr/>
                    <a:lstStyle/>
                    <a:p>
                      <a:pPr marL="63500" marR="0" algn="ctr">
                        <a:lnSpc>
                          <a:spcPts val="1290"/>
                        </a:lnSpc>
                        <a:spcBef>
                          <a:spcPts val="0"/>
                        </a:spcBef>
                        <a:spcAft>
                          <a:spcPts val="0"/>
                        </a:spcAft>
                      </a:pPr>
                      <a:r>
                        <a:rPr lang="en-US" sz="1800" b="1" dirty="0">
                          <a:latin typeface="Times New Roman"/>
                          <a:ea typeface="Times New Roman"/>
                          <a:cs typeface="Times New Roman"/>
                        </a:rPr>
                        <a:t>Test Steps</a:t>
                      </a:r>
                      <a:endParaRPr lang="en-US" sz="1800" dirty="0">
                        <a:latin typeface="Times New Roman"/>
                        <a:ea typeface="Times New Roman"/>
                        <a:cs typeface="Times New Roman"/>
                      </a:endParaRPr>
                    </a:p>
                  </a:txBody>
                  <a:tcPr marL="0" marR="0" marT="0" marB="0" anchor="b"/>
                </a:tc>
                <a:tc>
                  <a:txBody>
                    <a:bodyPr/>
                    <a:lstStyle/>
                    <a:p>
                      <a:pPr marL="0" marR="0" algn="ctr">
                        <a:lnSpc>
                          <a:spcPts val="1290"/>
                        </a:lnSpc>
                        <a:spcBef>
                          <a:spcPts val="0"/>
                        </a:spcBef>
                        <a:spcAft>
                          <a:spcPts val="0"/>
                        </a:spcAft>
                      </a:pPr>
                      <a:r>
                        <a:rPr lang="en-US" sz="1800" b="1" dirty="0">
                          <a:latin typeface="Times New Roman"/>
                          <a:ea typeface="Times New Roman"/>
                          <a:cs typeface="Times New Roman"/>
                        </a:rPr>
                        <a:t>Test Data</a:t>
                      </a:r>
                      <a:endParaRPr lang="en-US" sz="1800" dirty="0">
                        <a:latin typeface="Times New Roman"/>
                        <a:ea typeface="Times New Roman"/>
                        <a:cs typeface="Times New Roman"/>
                      </a:endParaRPr>
                    </a:p>
                  </a:txBody>
                  <a:tcPr marL="0" marR="0" marT="0" marB="0" anchor="b"/>
                </a:tc>
                <a:tc>
                  <a:txBody>
                    <a:bodyPr/>
                    <a:lstStyle/>
                    <a:p>
                      <a:pPr marL="63500" marR="0" algn="ctr">
                        <a:lnSpc>
                          <a:spcPts val="1290"/>
                        </a:lnSpc>
                        <a:spcBef>
                          <a:spcPts val="0"/>
                        </a:spcBef>
                        <a:spcAft>
                          <a:spcPts val="0"/>
                        </a:spcAft>
                      </a:pPr>
                      <a:endParaRPr lang="en-US" sz="1800" b="1" dirty="0">
                        <a:latin typeface="Times New Roman"/>
                        <a:ea typeface="Times New Roman"/>
                        <a:cs typeface="Times New Roman"/>
                      </a:endParaRPr>
                    </a:p>
                    <a:p>
                      <a:pPr marL="63500" marR="0" algn="ctr">
                        <a:lnSpc>
                          <a:spcPts val="1290"/>
                        </a:lnSpc>
                        <a:spcBef>
                          <a:spcPts val="0"/>
                        </a:spcBef>
                        <a:spcAft>
                          <a:spcPts val="0"/>
                        </a:spcAft>
                      </a:pPr>
                      <a:endParaRPr lang="en-US" sz="1800" b="1" dirty="0">
                        <a:latin typeface="Times New Roman"/>
                        <a:ea typeface="Times New Roman"/>
                        <a:cs typeface="Times New Roman"/>
                      </a:endParaRPr>
                    </a:p>
                    <a:p>
                      <a:pPr marL="63500" marR="0" algn="ctr">
                        <a:lnSpc>
                          <a:spcPts val="1290"/>
                        </a:lnSpc>
                        <a:spcBef>
                          <a:spcPts val="0"/>
                        </a:spcBef>
                        <a:spcAft>
                          <a:spcPts val="0"/>
                        </a:spcAft>
                      </a:pPr>
                      <a:endParaRPr lang="en-US" sz="1800" b="1" dirty="0">
                        <a:latin typeface="Times New Roman"/>
                        <a:ea typeface="Times New Roman"/>
                        <a:cs typeface="Times New Roman"/>
                      </a:endParaRPr>
                    </a:p>
                    <a:p>
                      <a:pPr marL="63500" marR="0" algn="ctr">
                        <a:lnSpc>
                          <a:spcPts val="1290"/>
                        </a:lnSpc>
                        <a:spcBef>
                          <a:spcPts val="0"/>
                        </a:spcBef>
                        <a:spcAft>
                          <a:spcPts val="0"/>
                        </a:spcAft>
                      </a:pPr>
                      <a:r>
                        <a:rPr lang="en-US" sz="1800" b="1" dirty="0">
                          <a:latin typeface="Times New Roman"/>
                          <a:ea typeface="Times New Roman"/>
                          <a:cs typeface="Times New Roman"/>
                        </a:rPr>
                        <a:t>Expected Result</a:t>
                      </a:r>
                      <a:endParaRPr lang="en-US" sz="1800" dirty="0">
                        <a:latin typeface="Times New Roman"/>
                        <a:ea typeface="Times New Roman"/>
                        <a:cs typeface="Times New Roman"/>
                      </a:endParaRPr>
                    </a:p>
                  </a:txBody>
                  <a:tcPr marL="0" marR="0" marT="0" marB="0"/>
                </a:tc>
                <a:extLst>
                  <a:ext uri="{0D108BD9-81ED-4DB2-BD59-A6C34878D82A}">
                    <a16:rowId xmlns:a16="http://schemas.microsoft.com/office/drawing/2014/main" val="10000"/>
                  </a:ext>
                </a:extLst>
              </a:tr>
              <a:tr h="668673">
                <a:tc>
                  <a:txBody>
                    <a:bodyPr/>
                    <a:lstStyle/>
                    <a:p>
                      <a:pPr marL="0" marR="0" algn="ctr">
                        <a:lnSpc>
                          <a:spcPts val="1320"/>
                        </a:lnSpc>
                        <a:spcBef>
                          <a:spcPts val="0"/>
                        </a:spcBef>
                        <a:spcAft>
                          <a:spcPts val="0"/>
                        </a:spcAft>
                      </a:pPr>
                      <a:r>
                        <a:rPr lang="en-US" sz="1800" b="1">
                          <a:latin typeface="Times New Roman"/>
                          <a:ea typeface="Times New Roman"/>
                          <a:cs typeface="Times New Roman"/>
                        </a:rPr>
                        <a:t>1</a:t>
                      </a:r>
                      <a:endParaRPr lang="en-US" sz="18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r>
                        <a:rPr lang="en-US" sz="1800" b="1" dirty="0">
                          <a:latin typeface="Times New Roman"/>
                          <a:ea typeface="Times New Roman"/>
                          <a:cs typeface="Times New Roman"/>
                        </a:rPr>
                        <a:t> Go to search hotel.html</a:t>
                      </a:r>
                      <a:endParaRPr lang="en-US" sz="180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80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800" dirty="0">
                        <a:latin typeface="Times New Roman"/>
                        <a:ea typeface="Times New Roman"/>
                        <a:cs typeface="Times New Roman"/>
                      </a:endParaRPr>
                    </a:p>
                  </a:txBody>
                  <a:tcPr marL="0" marR="0" marT="0" marB="0"/>
                </a:tc>
                <a:extLst>
                  <a:ext uri="{0D108BD9-81ED-4DB2-BD59-A6C34878D82A}">
                    <a16:rowId xmlns:a16="http://schemas.microsoft.com/office/drawing/2014/main" val="10001"/>
                  </a:ext>
                </a:extLst>
              </a:tr>
              <a:tr h="695236">
                <a:tc>
                  <a:txBody>
                    <a:bodyPr/>
                    <a:lstStyle/>
                    <a:p>
                      <a:pPr marL="0" marR="0" algn="ctr">
                        <a:lnSpc>
                          <a:spcPts val="1320"/>
                        </a:lnSpc>
                        <a:spcBef>
                          <a:spcPts val="0"/>
                        </a:spcBef>
                        <a:spcAft>
                          <a:spcPts val="0"/>
                        </a:spcAft>
                      </a:pPr>
                      <a:r>
                        <a:rPr lang="en-US" sz="1800" b="1" dirty="0">
                          <a:latin typeface="Times New Roman"/>
                          <a:ea typeface="Times New Roman"/>
                          <a:cs typeface="Times New Roman"/>
                        </a:rPr>
                        <a:t>2</a:t>
                      </a:r>
                      <a:endParaRPr lang="en-US" sz="180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r>
                        <a:rPr lang="en-US" sz="1800" b="1" dirty="0">
                          <a:latin typeface="Times New Roman"/>
                          <a:ea typeface="Times New Roman"/>
                          <a:cs typeface="Times New Roman"/>
                        </a:rPr>
                        <a:t> Enter the check in Date</a:t>
                      </a:r>
                      <a:endParaRPr lang="en-US" sz="180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r>
                        <a:rPr lang="en-US" sz="1800" b="1" dirty="0">
                          <a:latin typeface="Times New Roman"/>
                          <a:ea typeface="Times New Roman"/>
                          <a:cs typeface="Times New Roman"/>
                        </a:rPr>
                        <a:t>check in:7/8/2017</a:t>
                      </a:r>
                      <a:endParaRPr lang="en-US" sz="1800" dirty="0">
                        <a:latin typeface="Times New Roman"/>
                        <a:ea typeface="Times New Roman"/>
                        <a:cs typeface="Times New Roman"/>
                      </a:endParaRPr>
                    </a:p>
                  </a:txBody>
                  <a:tcPr marL="0" marR="0" marT="0" marB="0" anchor="b"/>
                </a:tc>
                <a:tc>
                  <a:txBody>
                    <a:bodyPr/>
                    <a:lstStyle/>
                    <a:p>
                      <a:pPr marL="0" marR="0" algn="ctr">
                        <a:lnSpc>
                          <a:spcPct val="115000"/>
                        </a:lnSpc>
                        <a:spcBef>
                          <a:spcPts val="0"/>
                        </a:spcBef>
                        <a:spcAft>
                          <a:spcPts val="0"/>
                        </a:spcAft>
                      </a:pPr>
                      <a:r>
                        <a:rPr lang="en-US" sz="1800" b="1" dirty="0">
                          <a:latin typeface="Times New Roman"/>
                          <a:ea typeface="Times New Roman"/>
                          <a:cs typeface="Times New Roman"/>
                        </a:rPr>
                        <a:t>           A message will display on the screen: </a:t>
                      </a:r>
                    </a:p>
                    <a:p>
                      <a:pPr marL="0" marR="0" algn="ctr">
                        <a:lnSpc>
                          <a:spcPct val="115000"/>
                        </a:lnSpc>
                        <a:spcBef>
                          <a:spcPts val="0"/>
                        </a:spcBef>
                        <a:spcAft>
                          <a:spcPts val="0"/>
                        </a:spcAft>
                      </a:pPr>
                      <a:r>
                        <a:rPr lang="en-US" sz="1800" b="1" dirty="0">
                          <a:latin typeface="Times New Roman"/>
                          <a:ea typeface="Times New Roman"/>
                          <a:cs typeface="Times New Roman"/>
                        </a:rPr>
                        <a:t>                   ”please select your place”</a:t>
                      </a:r>
                      <a:endParaRPr lang="en-US" sz="1800" dirty="0">
                        <a:latin typeface="Times New Roman"/>
                        <a:ea typeface="Times New Roman"/>
                        <a:cs typeface="Times New Roman"/>
                      </a:endParaRPr>
                    </a:p>
                  </a:txBody>
                  <a:tcPr marL="0" marR="0" marT="0" marB="0"/>
                </a:tc>
                <a:extLst>
                  <a:ext uri="{0D108BD9-81ED-4DB2-BD59-A6C34878D82A}">
                    <a16:rowId xmlns:a16="http://schemas.microsoft.com/office/drawing/2014/main" val="10002"/>
                  </a:ext>
                </a:extLst>
              </a:tr>
              <a:tr h="668673">
                <a:tc>
                  <a:txBody>
                    <a:bodyPr/>
                    <a:lstStyle/>
                    <a:p>
                      <a:pPr marL="0" marR="0" algn="ctr">
                        <a:lnSpc>
                          <a:spcPts val="1320"/>
                        </a:lnSpc>
                        <a:spcBef>
                          <a:spcPts val="0"/>
                        </a:spcBef>
                        <a:spcAft>
                          <a:spcPts val="0"/>
                        </a:spcAft>
                      </a:pPr>
                      <a:r>
                        <a:rPr lang="en-US" sz="1800" b="1" dirty="0">
                          <a:latin typeface="Times New Roman"/>
                          <a:ea typeface="Times New Roman"/>
                          <a:cs typeface="Times New Roman"/>
                        </a:rPr>
                        <a:t>3</a:t>
                      </a:r>
                      <a:endParaRPr lang="en-US" sz="180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r>
                        <a:rPr lang="en-US" sz="1800" b="1" dirty="0">
                          <a:latin typeface="Times New Roman"/>
                          <a:ea typeface="Times New Roman"/>
                          <a:cs typeface="Times New Roman"/>
                        </a:rPr>
                        <a:t> Enter the check out Date</a:t>
                      </a:r>
                      <a:endParaRPr lang="en-US" sz="180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r>
                        <a:rPr lang="en-US" sz="1800" b="1" dirty="0">
                          <a:latin typeface="Times New Roman"/>
                          <a:ea typeface="Times New Roman"/>
                          <a:cs typeface="Times New Roman"/>
                        </a:rPr>
                        <a:t>check out:9/8/2017</a:t>
                      </a:r>
                      <a:endParaRPr lang="en-US" sz="1800" dirty="0">
                        <a:latin typeface="Times New Roman"/>
                        <a:ea typeface="Times New Roman"/>
                        <a:cs typeface="Times New Roman"/>
                      </a:endParaRPr>
                    </a:p>
                  </a:txBody>
                  <a:tcPr marL="0" marR="0" marT="0" marB="0" anchor="b"/>
                </a:tc>
                <a:tc>
                  <a:txBody>
                    <a:bodyPr/>
                    <a:lstStyle/>
                    <a:p>
                      <a:pPr marL="0" marR="0">
                        <a:lnSpc>
                          <a:spcPct val="115000"/>
                        </a:lnSpc>
                        <a:spcBef>
                          <a:spcPts val="0"/>
                        </a:spcBef>
                        <a:spcAft>
                          <a:spcPts val="0"/>
                        </a:spcAft>
                      </a:pPr>
                      <a:endParaRPr lang="en-US" sz="1800" dirty="0">
                        <a:latin typeface="Times New Roman"/>
                        <a:ea typeface="Times New Roman"/>
                        <a:cs typeface="Times New Roman"/>
                      </a:endParaRPr>
                    </a:p>
                  </a:txBody>
                  <a:tcPr marL="0" marR="0" marT="0" marB="0"/>
                </a:tc>
                <a:extLst>
                  <a:ext uri="{0D108BD9-81ED-4DB2-BD59-A6C34878D82A}">
                    <a16:rowId xmlns:a16="http://schemas.microsoft.com/office/drawing/2014/main" val="10003"/>
                  </a:ext>
                </a:extLst>
              </a:tr>
              <a:tr h="668673">
                <a:tc>
                  <a:txBody>
                    <a:bodyPr/>
                    <a:lstStyle/>
                    <a:p>
                      <a:pPr marL="0" marR="0" algn="ctr">
                        <a:lnSpc>
                          <a:spcPct val="115000"/>
                        </a:lnSpc>
                        <a:spcBef>
                          <a:spcPts val="0"/>
                        </a:spcBef>
                        <a:spcAft>
                          <a:spcPts val="0"/>
                        </a:spcAft>
                      </a:pPr>
                      <a:r>
                        <a:rPr lang="en-US" sz="1800" b="1" dirty="0">
                          <a:latin typeface="Times New Roman"/>
                          <a:ea typeface="Times New Roman"/>
                          <a:cs typeface="Times New Roman"/>
                        </a:rPr>
                        <a:t>4</a:t>
                      </a:r>
                      <a:endParaRPr lang="en-US" sz="1800" dirty="0">
                        <a:latin typeface="Times New Roman"/>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800" b="1">
                          <a:latin typeface="Times New Roman"/>
                          <a:ea typeface="Times New Roman"/>
                          <a:cs typeface="Times New Roman"/>
                        </a:rPr>
                        <a:t>Keep the place empty</a:t>
                      </a:r>
                      <a:endParaRPr lang="en-US" sz="1800">
                        <a:latin typeface="Times New Roman"/>
                        <a:ea typeface="Times New Roman"/>
                        <a:cs typeface="Times New Roman"/>
                      </a:endParaRPr>
                    </a:p>
                  </a:txBody>
                  <a:tcPr marL="68580" marR="68580" marT="0" marB="0" anchor="b"/>
                </a:tc>
                <a:tc>
                  <a:txBody>
                    <a:bodyPr/>
                    <a:lstStyle/>
                    <a:p>
                      <a:pPr marL="0" marR="0">
                        <a:lnSpc>
                          <a:spcPts val="1340"/>
                        </a:lnSpc>
                        <a:spcBef>
                          <a:spcPts val="0"/>
                        </a:spcBef>
                        <a:spcAft>
                          <a:spcPts val="0"/>
                        </a:spcAft>
                      </a:pPr>
                      <a:r>
                        <a:rPr lang="en-US" sz="1800" b="1" dirty="0">
                          <a:latin typeface="Times New Roman"/>
                          <a:ea typeface="Times New Roman"/>
                          <a:cs typeface="Times New Roman"/>
                        </a:rPr>
                        <a:t>Place: empty</a:t>
                      </a:r>
                      <a:endParaRPr lang="en-US" sz="1800" dirty="0">
                        <a:latin typeface="Times New Roman"/>
                        <a:ea typeface="Times New Roman"/>
                        <a:cs typeface="Times New Roman"/>
                      </a:endParaRPr>
                    </a:p>
                  </a:txBody>
                  <a:tcPr marL="68580" marR="68580" marT="0" marB="0"/>
                </a:tc>
                <a:tc>
                  <a:txBody>
                    <a:bodyPr/>
                    <a:lstStyle/>
                    <a:p>
                      <a:endParaRPr lang="en-US" sz="1800"/>
                    </a:p>
                  </a:txBody>
                  <a:tcPr marL="68580" marR="68580" marT="0" marB="0"/>
                </a:tc>
                <a:extLst>
                  <a:ext uri="{0D108BD9-81ED-4DB2-BD59-A6C34878D82A}">
                    <a16:rowId xmlns:a16="http://schemas.microsoft.com/office/drawing/2014/main" val="10004"/>
                  </a:ext>
                </a:extLst>
              </a:tr>
              <a:tr h="668673">
                <a:tc>
                  <a:txBody>
                    <a:bodyPr/>
                    <a:lstStyle/>
                    <a:p>
                      <a:pPr marL="0" marR="0" algn="ctr">
                        <a:lnSpc>
                          <a:spcPct val="115000"/>
                        </a:lnSpc>
                        <a:spcBef>
                          <a:spcPts val="0"/>
                        </a:spcBef>
                        <a:spcAft>
                          <a:spcPts val="0"/>
                        </a:spcAft>
                      </a:pPr>
                      <a:r>
                        <a:rPr lang="en-US" sz="1800" b="1">
                          <a:latin typeface="Times New Roman"/>
                          <a:ea typeface="Times New Roman"/>
                          <a:cs typeface="Times New Roman"/>
                        </a:rPr>
                        <a:t>5</a:t>
                      </a:r>
                      <a:endParaRPr lang="en-US" sz="1800">
                        <a:latin typeface="Times New Roman"/>
                        <a:ea typeface="Times New Roman"/>
                        <a:cs typeface="Times New Roman"/>
                      </a:endParaRPr>
                    </a:p>
                  </a:txBody>
                  <a:tcPr marL="68580" marR="68580" marT="0" marB="0" anchor="b"/>
                </a:tc>
                <a:tc>
                  <a:txBody>
                    <a:bodyPr/>
                    <a:lstStyle/>
                    <a:p>
                      <a:pPr marL="0" marR="0">
                        <a:lnSpc>
                          <a:spcPct val="115000"/>
                        </a:lnSpc>
                        <a:spcBef>
                          <a:spcPts val="0"/>
                        </a:spcBef>
                        <a:spcAft>
                          <a:spcPts val="0"/>
                        </a:spcAft>
                      </a:pPr>
                      <a:r>
                        <a:rPr lang="en-US" sz="1800" b="1">
                          <a:latin typeface="Times New Roman"/>
                          <a:ea typeface="Times New Roman"/>
                          <a:cs typeface="Times New Roman"/>
                        </a:rPr>
                        <a:t>Click search</a:t>
                      </a:r>
                      <a:endParaRPr lang="en-US" sz="1800">
                        <a:latin typeface="Times New Roman"/>
                        <a:ea typeface="Times New Roman"/>
                        <a:cs typeface="Times New Roman"/>
                      </a:endParaRPr>
                    </a:p>
                  </a:txBody>
                  <a:tcPr marL="68580" marR="68580" marT="0" marB="0" anchor="b"/>
                </a:tc>
                <a:tc>
                  <a:txBody>
                    <a:bodyPr/>
                    <a:lstStyle/>
                    <a:p>
                      <a:pPr marL="0" marR="0">
                        <a:lnSpc>
                          <a:spcPts val="1340"/>
                        </a:lnSpc>
                        <a:spcBef>
                          <a:spcPts val="0"/>
                        </a:spcBef>
                        <a:spcAft>
                          <a:spcPts val="0"/>
                        </a:spcAft>
                      </a:pPr>
                      <a:endParaRPr lang="en-US" sz="1800" dirty="0">
                        <a:latin typeface="Times New Roman"/>
                        <a:ea typeface="Times New Roman"/>
                        <a:cs typeface="Times New Roman"/>
                      </a:endParaRPr>
                    </a:p>
                  </a:txBody>
                  <a:tcPr marL="68580" marR="68580" marT="0" marB="0"/>
                </a:tc>
                <a:tc>
                  <a:txBody>
                    <a:bodyPr/>
                    <a:lstStyle/>
                    <a:p>
                      <a:endParaRPr lang="en-US" sz="1800" dirty="0"/>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6404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711" y="460022"/>
            <a:ext cx="9144000" cy="1501422"/>
          </a:xfrm>
        </p:spPr>
        <p:txBody>
          <a:bodyPr>
            <a:noAutofit/>
          </a:bodyPr>
          <a:lstStyle/>
          <a:p>
            <a:pPr algn="l"/>
            <a:r>
              <a:rPr lang="en-US" sz="2400" dirty="0">
                <a:solidFill>
                  <a:schemeClr val="accent1">
                    <a:lumMod val="50000"/>
                  </a:schemeClr>
                </a:solidFill>
              </a:rPr>
              <a:t>Sample for test case:3</a:t>
            </a:r>
            <a:br>
              <a:rPr lang="en-US" sz="2400" dirty="0">
                <a:solidFill>
                  <a:schemeClr val="accent1">
                    <a:lumMod val="50000"/>
                  </a:schemeClr>
                </a:solidFill>
              </a:rPr>
            </a:br>
            <a:r>
              <a:rPr lang="en-US" sz="2400" dirty="0">
                <a:solidFill>
                  <a:schemeClr val="accent1">
                    <a:lumMod val="50000"/>
                  </a:schemeClr>
                </a:solidFill>
              </a:rPr>
              <a:t>Test Case :01(Successfully Transaction)</a:t>
            </a:r>
            <a:br>
              <a:rPr lang="en-US" sz="2400" dirty="0">
                <a:solidFill>
                  <a:schemeClr val="accent1">
                    <a:lumMod val="50000"/>
                  </a:schemeClr>
                </a:solidFill>
              </a:rPr>
            </a:br>
            <a:r>
              <a:rPr lang="en-US" sz="2400" dirty="0">
                <a:solidFill>
                  <a:schemeClr val="accent1">
                    <a:lumMod val="50000"/>
                  </a:schemeClr>
                </a:solidFill>
              </a:rPr>
              <a:t>Test Case ID: Test_10</a:t>
            </a:r>
            <a:br>
              <a:rPr lang="en-US" sz="2400" dirty="0">
                <a:solidFill>
                  <a:schemeClr val="accent1">
                    <a:lumMod val="50000"/>
                  </a:schemeClr>
                </a:solidFill>
              </a:rPr>
            </a:br>
            <a:r>
              <a:rPr lang="en-US" sz="2400" dirty="0">
                <a:solidFill>
                  <a:schemeClr val="bg1"/>
                </a:solidFill>
              </a:rPr>
              <a:t> </a:t>
            </a:r>
            <a:br>
              <a:rPr lang="en-US" sz="1600" dirty="0"/>
            </a:br>
            <a:r>
              <a:rPr lang="en-US" sz="1200" dirty="0"/>
              <a: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7807726"/>
              </p:ext>
            </p:extLst>
          </p:nvPr>
        </p:nvGraphicFramePr>
        <p:xfrm>
          <a:off x="2178755" y="1936044"/>
          <a:ext cx="8477955" cy="4071305"/>
        </p:xfrm>
        <a:graphic>
          <a:graphicData uri="http://schemas.openxmlformats.org/drawingml/2006/table">
            <a:tbl>
              <a:tblPr firstRow="1" bandRow="1">
                <a:tableStyleId>{5C22544A-7EE6-4342-B048-85BDC9FD1C3A}</a:tableStyleId>
              </a:tblPr>
              <a:tblGrid>
                <a:gridCol w="1695591">
                  <a:extLst>
                    <a:ext uri="{9D8B030D-6E8A-4147-A177-3AD203B41FA5}">
                      <a16:colId xmlns:a16="http://schemas.microsoft.com/office/drawing/2014/main" val="20000"/>
                    </a:ext>
                  </a:extLst>
                </a:gridCol>
                <a:gridCol w="1691076">
                  <a:extLst>
                    <a:ext uri="{9D8B030D-6E8A-4147-A177-3AD203B41FA5}">
                      <a16:colId xmlns:a16="http://schemas.microsoft.com/office/drawing/2014/main" val="20001"/>
                    </a:ext>
                  </a:extLst>
                </a:gridCol>
                <a:gridCol w="1700106">
                  <a:extLst>
                    <a:ext uri="{9D8B030D-6E8A-4147-A177-3AD203B41FA5}">
                      <a16:colId xmlns:a16="http://schemas.microsoft.com/office/drawing/2014/main" val="20002"/>
                    </a:ext>
                  </a:extLst>
                </a:gridCol>
                <a:gridCol w="3391182">
                  <a:extLst>
                    <a:ext uri="{9D8B030D-6E8A-4147-A177-3AD203B41FA5}">
                      <a16:colId xmlns:a16="http://schemas.microsoft.com/office/drawing/2014/main" val="20003"/>
                    </a:ext>
                  </a:extLst>
                </a:gridCol>
              </a:tblGrid>
              <a:tr h="668673">
                <a:tc>
                  <a:txBody>
                    <a:bodyPr/>
                    <a:lstStyle/>
                    <a:p>
                      <a:pPr marL="0" marR="0" algn="ctr">
                        <a:lnSpc>
                          <a:spcPts val="129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Step</a:t>
                      </a:r>
                    </a:p>
                  </a:txBody>
                  <a:tcPr marL="0" marR="0" marT="0" marB="0" anchor="b"/>
                </a:tc>
                <a:tc>
                  <a:txBody>
                    <a:bodyPr/>
                    <a:lstStyle/>
                    <a:p>
                      <a:pPr marL="63500" marR="0" algn="ctr">
                        <a:lnSpc>
                          <a:spcPts val="129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Test Steps</a:t>
                      </a:r>
                    </a:p>
                  </a:txBody>
                  <a:tcPr marL="0" marR="0" marT="0" marB="0" anchor="b"/>
                </a:tc>
                <a:tc>
                  <a:txBody>
                    <a:bodyPr/>
                    <a:lstStyle/>
                    <a:p>
                      <a:pPr marL="0" marR="0" algn="ctr">
                        <a:lnSpc>
                          <a:spcPts val="129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Test Data</a:t>
                      </a:r>
                    </a:p>
                  </a:txBody>
                  <a:tcPr marL="0" marR="0" marT="0" marB="0" anchor="b"/>
                </a:tc>
                <a:tc>
                  <a:txBody>
                    <a:bodyPr/>
                    <a:lstStyle/>
                    <a:p>
                      <a:pPr marL="63500" marR="0" algn="ctr">
                        <a:lnSpc>
                          <a:spcPts val="1290"/>
                        </a:lnSpc>
                        <a:spcBef>
                          <a:spcPts val="0"/>
                        </a:spcBef>
                        <a:spcAft>
                          <a:spcPts val="0"/>
                        </a:spcAft>
                      </a:pPr>
                      <a:endParaRPr lang="en-US" sz="2000" b="0" dirty="0">
                        <a:latin typeface="Times New Roman" panose="02020603050405020304" pitchFamily="18" charset="0"/>
                        <a:ea typeface="Times New Roman"/>
                        <a:cs typeface="Times New Roman" panose="02020603050405020304" pitchFamily="18" charset="0"/>
                      </a:endParaRPr>
                    </a:p>
                    <a:p>
                      <a:pPr marL="63500" marR="0" algn="ctr">
                        <a:lnSpc>
                          <a:spcPts val="1290"/>
                        </a:lnSpc>
                        <a:spcBef>
                          <a:spcPts val="0"/>
                        </a:spcBef>
                        <a:spcAft>
                          <a:spcPts val="0"/>
                        </a:spcAft>
                      </a:pPr>
                      <a:endParaRPr lang="en-US" sz="2000" b="0" dirty="0">
                        <a:latin typeface="Times New Roman" panose="02020603050405020304" pitchFamily="18" charset="0"/>
                        <a:ea typeface="Times New Roman"/>
                        <a:cs typeface="Times New Roman" panose="02020603050405020304" pitchFamily="18" charset="0"/>
                      </a:endParaRPr>
                    </a:p>
                    <a:p>
                      <a:pPr marL="63500" marR="0" algn="ctr">
                        <a:lnSpc>
                          <a:spcPts val="1290"/>
                        </a:lnSpc>
                        <a:spcBef>
                          <a:spcPts val="0"/>
                        </a:spcBef>
                        <a:spcAft>
                          <a:spcPts val="0"/>
                        </a:spcAft>
                      </a:pPr>
                      <a:endParaRPr lang="en-US" sz="2000" b="0" dirty="0">
                        <a:latin typeface="Times New Roman" panose="02020603050405020304" pitchFamily="18" charset="0"/>
                        <a:ea typeface="Times New Roman"/>
                        <a:cs typeface="Times New Roman" panose="02020603050405020304" pitchFamily="18" charset="0"/>
                      </a:endParaRPr>
                    </a:p>
                    <a:p>
                      <a:pPr marL="63500" marR="0" algn="ctr">
                        <a:lnSpc>
                          <a:spcPts val="129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Expected Result</a:t>
                      </a:r>
                    </a:p>
                  </a:txBody>
                  <a:tcPr marL="0" marR="0" marT="0" marB="0"/>
                </a:tc>
                <a:extLst>
                  <a:ext uri="{0D108BD9-81ED-4DB2-BD59-A6C34878D82A}">
                    <a16:rowId xmlns:a16="http://schemas.microsoft.com/office/drawing/2014/main" val="10000"/>
                  </a:ext>
                </a:extLst>
              </a:tr>
              <a:tr h="668673">
                <a:tc>
                  <a:txBody>
                    <a:bodyPr/>
                    <a:lstStyle/>
                    <a:p>
                      <a:pPr marL="0" marR="0" algn="ctr">
                        <a:lnSpc>
                          <a:spcPts val="132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1</a:t>
                      </a:r>
                    </a:p>
                  </a:txBody>
                  <a:tcPr marL="0" marR="0" marT="0" marB="0" anchor="b"/>
                </a:tc>
                <a:tc>
                  <a:txBody>
                    <a:bodyPr/>
                    <a:lstStyle/>
                    <a:p>
                      <a:pPr marL="0" marR="0">
                        <a:lnSpc>
                          <a:spcPct val="11500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 select payment method</a:t>
                      </a:r>
                    </a:p>
                  </a:txBody>
                  <a:tcPr marL="0" marR="0" marT="0" marB="0" anchor="b"/>
                </a:tc>
                <a:tc>
                  <a:txBody>
                    <a:bodyPr/>
                    <a:lstStyle/>
                    <a:p>
                      <a:pPr marL="0" marR="0">
                        <a:lnSpc>
                          <a:spcPct val="115000"/>
                        </a:lnSpc>
                        <a:spcBef>
                          <a:spcPts val="0"/>
                        </a:spcBef>
                        <a:spcAft>
                          <a:spcPts val="0"/>
                        </a:spcAft>
                      </a:pPr>
                      <a:endParaRPr lang="en-US" sz="2000" b="0">
                        <a:latin typeface="Times New Roman" panose="02020603050405020304" pitchFamily="18" charset="0"/>
                        <a:ea typeface="Times New Roman"/>
                        <a:cs typeface="Times New Roman" panose="02020603050405020304" pitchFamily="18" charset="0"/>
                      </a:endParaRPr>
                    </a:p>
                  </a:txBody>
                  <a:tcPr marL="0" marR="0" marT="0" marB="0" anchor="b"/>
                </a:tc>
                <a:tc>
                  <a:txBody>
                    <a:bodyPr/>
                    <a:lstStyle/>
                    <a:p>
                      <a:pPr marL="0" marR="0">
                        <a:lnSpc>
                          <a:spcPct val="115000"/>
                        </a:lnSpc>
                        <a:spcBef>
                          <a:spcPts val="0"/>
                        </a:spcBef>
                        <a:spcAft>
                          <a:spcPts val="0"/>
                        </a:spcAft>
                      </a:pPr>
                      <a:endParaRPr lang="en-US" sz="2000" b="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1"/>
                  </a:ext>
                </a:extLst>
              </a:tr>
              <a:tr h="695236">
                <a:tc>
                  <a:txBody>
                    <a:bodyPr/>
                    <a:lstStyle/>
                    <a:p>
                      <a:pPr marL="0" marR="0" algn="ctr">
                        <a:lnSpc>
                          <a:spcPts val="132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2</a:t>
                      </a:r>
                    </a:p>
                  </a:txBody>
                  <a:tcPr marL="0" marR="0" marT="0" marB="0" anchor="b"/>
                </a:tc>
                <a:tc>
                  <a:txBody>
                    <a:bodyPr/>
                    <a:lstStyle/>
                    <a:p>
                      <a:pPr marL="0" marR="0">
                        <a:lnSpc>
                          <a:spcPct val="11500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Provide valid credit card no.</a:t>
                      </a:r>
                      <a:endParaRPr lang="en-US" sz="2000" b="0" dirty="0">
                        <a:latin typeface="Times New Roman" panose="02020603050405020304" pitchFamily="18" charset="0"/>
                        <a:ea typeface="Times New Roman"/>
                        <a:cs typeface="Times New Roman" panose="02020603050405020304" pitchFamily="18" charset="0"/>
                      </a:endParaRPr>
                    </a:p>
                  </a:txBody>
                  <a:tcPr marL="0" marR="0" marT="0" marB="0" anchor="b"/>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Card Number:123456789</a:t>
                      </a:r>
                    </a:p>
                    <a:p>
                      <a:pPr marL="0" marR="0">
                        <a:lnSpc>
                          <a:spcPct val="115000"/>
                        </a:lnSpc>
                        <a:spcBef>
                          <a:spcPts val="0"/>
                        </a:spcBef>
                        <a:spcAft>
                          <a:spcPts val="0"/>
                        </a:spcAft>
                      </a:pPr>
                      <a:endParaRPr lang="en-US" sz="2000" b="0" dirty="0">
                        <a:latin typeface="Times New Roman" panose="02020603050405020304" pitchFamily="18" charset="0"/>
                        <a:ea typeface="Times New Roman"/>
                        <a:cs typeface="Times New Roman" panose="02020603050405020304" pitchFamily="18" charset="0"/>
                      </a:endParaRPr>
                    </a:p>
                  </a:txBody>
                  <a:tcPr marL="0" marR="0" marT="0" marB="0" anchor="b"/>
                </a:tc>
                <a:tc>
                  <a:txBody>
                    <a:bodyPr/>
                    <a:lstStyle/>
                    <a:p>
                      <a:r>
                        <a:rPr lang="en-US" sz="2000" b="0" kern="1200" dirty="0">
                          <a:solidFill>
                            <a:schemeClr val="dk1"/>
                          </a:solidFill>
                          <a:effectLst/>
                          <a:latin typeface="Times New Roman" panose="02020603050405020304" pitchFamily="18" charset="0"/>
                          <a:ea typeface="+mn-ea"/>
                          <a:cs typeface="Times New Roman" panose="02020603050405020304" pitchFamily="18" charset="0"/>
                        </a:rPr>
                        <a:t>Client can transaction for his booking with valid credit card.</a:t>
                      </a:r>
                    </a:p>
                    <a:p>
                      <a:endParaRPr lang="en-US" sz="2000" b="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2"/>
                  </a:ext>
                </a:extLst>
              </a:tr>
              <a:tr h="668673">
                <a:tc>
                  <a:txBody>
                    <a:bodyPr/>
                    <a:lstStyle/>
                    <a:p>
                      <a:pPr marL="0" marR="0" algn="ctr">
                        <a:lnSpc>
                          <a:spcPts val="132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3</a:t>
                      </a:r>
                    </a:p>
                  </a:txBody>
                  <a:tcPr marL="0" marR="0" marT="0" marB="0" anchor="b"/>
                </a:tc>
                <a:tc>
                  <a:txBody>
                    <a:bodyPr/>
                    <a:lstStyle/>
                    <a:p>
                      <a:pPr marL="0" marR="0">
                        <a:lnSpc>
                          <a:spcPct val="11500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 </a:t>
                      </a:r>
                      <a:r>
                        <a:rPr lang="en-US" sz="2000" b="0" kern="1200" dirty="0">
                          <a:solidFill>
                            <a:schemeClr val="dk1"/>
                          </a:solidFill>
                          <a:effectLst/>
                          <a:latin typeface="Times New Roman" panose="02020603050405020304" pitchFamily="18" charset="0"/>
                          <a:ea typeface="+mn-ea"/>
                          <a:cs typeface="Times New Roman" panose="02020603050405020304" pitchFamily="18" charset="0"/>
                        </a:rPr>
                        <a:t>Provide valid password</a:t>
                      </a:r>
                      <a:endParaRPr lang="en-US" sz="2000" b="0" dirty="0">
                        <a:latin typeface="Times New Roman" panose="02020603050405020304" pitchFamily="18" charset="0"/>
                        <a:ea typeface="Times New Roman"/>
                        <a:cs typeface="Times New Roman" panose="02020603050405020304" pitchFamily="18" charset="0"/>
                      </a:endParaRPr>
                    </a:p>
                  </a:txBody>
                  <a:tcPr marL="0" marR="0" marT="0" marB="0" anchor="b"/>
                </a:tc>
                <a:tc>
                  <a:txBody>
                    <a:bodyPr/>
                    <a:lstStyle/>
                    <a:p>
                      <a:pPr marL="0" marR="0">
                        <a:lnSpc>
                          <a:spcPct val="115000"/>
                        </a:lnSpc>
                        <a:spcBef>
                          <a:spcPts val="0"/>
                        </a:spcBef>
                        <a:spcAft>
                          <a:spcPts val="0"/>
                        </a:spcAft>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Password: </a:t>
                      </a:r>
                      <a:r>
                        <a:rPr lang="en-US" sz="2000" b="0" kern="1200" dirty="0" err="1">
                          <a:solidFill>
                            <a:schemeClr val="dk1"/>
                          </a:solidFill>
                          <a:effectLst/>
                          <a:latin typeface="Times New Roman" panose="02020603050405020304" pitchFamily="18" charset="0"/>
                          <a:ea typeface="+mn-ea"/>
                          <a:cs typeface="Times New Roman" panose="02020603050405020304" pitchFamily="18" charset="0"/>
                        </a:rPr>
                        <a:t>Juniordevil</a:t>
                      </a:r>
                      <a:endParaRPr lang="en-US" sz="2000" b="0" dirty="0">
                        <a:latin typeface="Times New Roman" panose="02020603050405020304" pitchFamily="18" charset="0"/>
                        <a:ea typeface="Times New Roman"/>
                        <a:cs typeface="Times New Roman" panose="02020603050405020304" pitchFamily="18" charset="0"/>
                      </a:endParaRPr>
                    </a:p>
                  </a:txBody>
                  <a:tcPr marL="0" marR="0" marT="0" marB="0" anchor="b"/>
                </a:tc>
                <a:tc>
                  <a:txBody>
                    <a:bodyPr/>
                    <a:lstStyle/>
                    <a:p>
                      <a:pPr marL="0" marR="0">
                        <a:lnSpc>
                          <a:spcPct val="115000"/>
                        </a:lnSpc>
                        <a:spcBef>
                          <a:spcPts val="0"/>
                        </a:spcBef>
                        <a:spcAft>
                          <a:spcPts val="0"/>
                        </a:spcAft>
                      </a:pPr>
                      <a:endParaRPr lang="en-US" sz="2000" b="0" dirty="0">
                        <a:latin typeface="Times New Roman" panose="02020603050405020304" pitchFamily="18" charset="0"/>
                        <a:ea typeface="Times New Roman"/>
                        <a:cs typeface="Times New Roman" panose="02020603050405020304" pitchFamily="18" charset="0"/>
                      </a:endParaRPr>
                    </a:p>
                  </a:txBody>
                  <a:tcPr marL="0" marR="0" marT="0" marB="0"/>
                </a:tc>
                <a:extLst>
                  <a:ext uri="{0D108BD9-81ED-4DB2-BD59-A6C34878D82A}">
                    <a16:rowId xmlns:a16="http://schemas.microsoft.com/office/drawing/2014/main" val="10003"/>
                  </a:ext>
                </a:extLst>
              </a:tr>
              <a:tr h="668673">
                <a:tc>
                  <a:txBody>
                    <a:bodyPr/>
                    <a:lstStyle/>
                    <a:p>
                      <a:pPr marL="0" marR="0" algn="ctr">
                        <a:lnSpc>
                          <a:spcPct val="115000"/>
                        </a:lnSpc>
                        <a:spcBef>
                          <a:spcPts val="0"/>
                        </a:spcBef>
                        <a:spcAft>
                          <a:spcPts val="0"/>
                        </a:spcAft>
                      </a:pPr>
                      <a:r>
                        <a:rPr lang="en-US" sz="2000" b="0" dirty="0">
                          <a:latin typeface="Times New Roman" panose="02020603050405020304" pitchFamily="18" charset="0"/>
                          <a:ea typeface="Times New Roman"/>
                          <a:cs typeface="Times New Roman" panose="02020603050405020304" pitchFamily="18" charset="0"/>
                        </a:rPr>
                        <a:t>4</a:t>
                      </a:r>
                    </a:p>
                  </a:txBody>
                  <a:tcPr marL="68580" marR="68580" marT="0" marB="0" anchor="b"/>
                </a:tc>
                <a:tc>
                  <a:txBody>
                    <a:bodyPr/>
                    <a:lstStyle/>
                    <a:p>
                      <a:pPr marL="0" marR="0">
                        <a:lnSpc>
                          <a:spcPct val="115000"/>
                        </a:lnSpc>
                        <a:spcBef>
                          <a:spcPts val="0"/>
                        </a:spcBef>
                        <a:spcAft>
                          <a:spcPts val="0"/>
                        </a:spcAft>
                      </a:pPr>
                      <a:r>
                        <a:rPr lang="en-US" sz="2000" b="0" kern="1200" dirty="0">
                          <a:solidFill>
                            <a:schemeClr val="dk1"/>
                          </a:solidFill>
                          <a:effectLst/>
                          <a:latin typeface="Times New Roman" panose="02020603050405020304" pitchFamily="18" charset="0"/>
                          <a:ea typeface="+mn-ea"/>
                          <a:cs typeface="Times New Roman" panose="02020603050405020304" pitchFamily="18" charset="0"/>
                        </a:rPr>
                        <a:t>Click on Confirm</a:t>
                      </a:r>
                      <a:endParaRPr lang="en-US" sz="2000" b="0" dirty="0">
                        <a:latin typeface="Times New Roman" panose="02020603050405020304" pitchFamily="18" charset="0"/>
                        <a:ea typeface="Times New Roman"/>
                        <a:cs typeface="Times New Roman" panose="02020603050405020304" pitchFamily="18" charset="0"/>
                      </a:endParaRPr>
                    </a:p>
                  </a:txBody>
                  <a:tcPr marL="68580" marR="68580" marT="0" marB="0" anchor="b"/>
                </a:tc>
                <a:tc>
                  <a:txBody>
                    <a:bodyPr/>
                    <a:lstStyle/>
                    <a:p>
                      <a:pPr marL="0" marR="0">
                        <a:lnSpc>
                          <a:spcPts val="1340"/>
                        </a:lnSpc>
                        <a:spcBef>
                          <a:spcPts val="0"/>
                        </a:spcBef>
                        <a:spcAft>
                          <a:spcPts val="0"/>
                        </a:spcAft>
                      </a:pPr>
                      <a:endParaRPr lang="en-US" sz="2000" b="0" dirty="0">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endParaRPr lang="en-US" sz="2000" b="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8486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74B9-9E65-40CB-9FAA-E1EED315F4B4}"/>
              </a:ext>
            </a:extLst>
          </p:cNvPr>
          <p:cNvSpPr>
            <a:spLocks noGrp="1"/>
          </p:cNvSpPr>
          <p:nvPr>
            <p:ph type="title"/>
          </p:nvPr>
        </p:nvSpPr>
        <p:spPr>
          <a:xfrm>
            <a:off x="1838502" y="409221"/>
            <a:ext cx="8930747" cy="730957"/>
          </a:xfrm>
        </p:spPr>
        <p:txBody>
          <a:bodyPr/>
          <a:lstStyle/>
          <a:p>
            <a:pPr algn="ctr"/>
            <a:r>
              <a:rPr lang="en-US" dirty="0">
                <a:solidFill>
                  <a:schemeClr val="accent1">
                    <a:lumMod val="50000"/>
                  </a:schemeClr>
                </a:solidFill>
              </a:rPr>
              <a:t>Test Case</a:t>
            </a:r>
          </a:p>
        </p:txBody>
      </p:sp>
      <p:sp>
        <p:nvSpPr>
          <p:cNvPr id="3" name="Text Placeholder 2">
            <a:extLst>
              <a:ext uri="{FF2B5EF4-FFF2-40B4-BE49-F238E27FC236}">
                <a16:creationId xmlns:a16="http://schemas.microsoft.com/office/drawing/2014/main" id="{80C52DF7-E62B-458C-9D16-193BF714610A}"/>
              </a:ext>
            </a:extLst>
          </p:cNvPr>
          <p:cNvSpPr>
            <a:spLocks noGrp="1"/>
          </p:cNvSpPr>
          <p:nvPr>
            <p:ph type="body" idx="1"/>
          </p:nvPr>
        </p:nvSpPr>
        <p:spPr>
          <a:xfrm>
            <a:off x="2154590" y="1523999"/>
            <a:ext cx="8930748" cy="4233333"/>
          </a:xfrm>
        </p:spPr>
        <p:txBody>
          <a:bodyPr/>
          <a:lstStyle/>
          <a:p>
            <a:pPr algn="l"/>
            <a:r>
              <a:rPr lang="en-US" b="1" dirty="0"/>
              <a:t>Test Case :01(Search for hotel successfully)</a:t>
            </a:r>
            <a:endParaRPr lang="en-US" dirty="0"/>
          </a:p>
          <a:p>
            <a:pPr algn="l"/>
            <a:r>
              <a:rPr lang="en-US" b="1" dirty="0"/>
              <a:t>Test Case :02(When place empty)</a:t>
            </a:r>
            <a:endParaRPr lang="en-US" dirty="0"/>
          </a:p>
          <a:p>
            <a:pPr algn="l"/>
            <a:r>
              <a:rPr lang="en-US" b="1" dirty="0"/>
              <a:t>Test Case :03(When check-in date is empty)</a:t>
            </a:r>
            <a:endParaRPr lang="en-US" dirty="0"/>
          </a:p>
          <a:p>
            <a:pPr algn="l"/>
            <a:r>
              <a:rPr lang="en-US" b="1" dirty="0"/>
              <a:t>Test Case :04(When check-out date is empty) </a:t>
            </a:r>
          </a:p>
          <a:p>
            <a:pPr algn="l"/>
            <a:r>
              <a:rPr lang="en-US" b="1" dirty="0"/>
              <a:t>Test Case :05(When check-in &amp; check-out both date is empty)</a:t>
            </a:r>
            <a:endParaRPr lang="en-US" dirty="0"/>
          </a:p>
          <a:p>
            <a:pPr algn="l"/>
            <a:r>
              <a:rPr lang="en-US" b="1" dirty="0"/>
              <a:t>Test Case :06(When check-in &amp; check-out both date and place are empty)</a:t>
            </a:r>
            <a:r>
              <a:rPr lang="en-US" dirty="0"/>
              <a:t> </a:t>
            </a:r>
          </a:p>
          <a:p>
            <a:pPr algn="l"/>
            <a:r>
              <a:rPr lang="en-US" b="1" dirty="0"/>
              <a:t>Test Case :07(Book hotel successfully)</a:t>
            </a:r>
            <a:endParaRPr lang="en-US" dirty="0"/>
          </a:p>
          <a:p>
            <a:pPr algn="l"/>
            <a:r>
              <a:rPr lang="en-US" b="1" dirty="0"/>
              <a:t>Test Case :08(when rooms are not available)</a:t>
            </a:r>
            <a:endParaRPr lang="en-US" dirty="0"/>
          </a:p>
          <a:p>
            <a:pPr algn="l"/>
            <a:r>
              <a:rPr lang="en-US" b="1" dirty="0"/>
              <a:t>Test Case :09(Cancel the booking)</a:t>
            </a:r>
            <a:endParaRPr lang="en-US" dirty="0"/>
          </a:p>
          <a:p>
            <a:pPr algn="l"/>
            <a:endParaRPr lang="en-US" dirty="0"/>
          </a:p>
        </p:txBody>
      </p:sp>
    </p:spTree>
    <p:extLst>
      <p:ext uri="{BB962C8B-B14F-4D97-AF65-F5344CB8AC3E}">
        <p14:creationId xmlns:p14="http://schemas.microsoft.com/office/powerpoint/2010/main" val="38791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1C898-2C3A-419A-9AF3-3F655D89800A}"/>
              </a:ext>
            </a:extLst>
          </p:cNvPr>
          <p:cNvSpPr>
            <a:spLocks noGrp="1"/>
          </p:cNvSpPr>
          <p:nvPr>
            <p:ph type="title"/>
          </p:nvPr>
        </p:nvSpPr>
        <p:spPr>
          <a:xfrm>
            <a:off x="1827212" y="510821"/>
            <a:ext cx="8930747" cy="663223"/>
          </a:xfrm>
        </p:spPr>
        <p:txBody>
          <a:bodyPr>
            <a:normAutofit fontScale="90000"/>
          </a:bodyPr>
          <a:lstStyle/>
          <a:p>
            <a:pPr algn="ctr"/>
            <a:r>
              <a:rPr lang="en-US" dirty="0">
                <a:solidFill>
                  <a:schemeClr val="accent1">
                    <a:lumMod val="50000"/>
                  </a:schemeClr>
                </a:solidFill>
              </a:rPr>
              <a:t>Test Case</a:t>
            </a:r>
            <a:endParaRPr lang="en-US" dirty="0"/>
          </a:p>
        </p:txBody>
      </p:sp>
      <p:sp>
        <p:nvSpPr>
          <p:cNvPr id="3" name="Text Placeholder 2">
            <a:extLst>
              <a:ext uri="{FF2B5EF4-FFF2-40B4-BE49-F238E27FC236}">
                <a16:creationId xmlns:a16="http://schemas.microsoft.com/office/drawing/2014/main" id="{CEFE9979-D949-4156-A855-4E751E853A5F}"/>
              </a:ext>
            </a:extLst>
          </p:cNvPr>
          <p:cNvSpPr>
            <a:spLocks noGrp="1"/>
          </p:cNvSpPr>
          <p:nvPr>
            <p:ph type="body" idx="1"/>
          </p:nvPr>
        </p:nvSpPr>
        <p:spPr>
          <a:xfrm>
            <a:off x="1827212" y="1738488"/>
            <a:ext cx="8930748" cy="3646311"/>
          </a:xfrm>
        </p:spPr>
        <p:txBody>
          <a:bodyPr/>
          <a:lstStyle/>
          <a:p>
            <a:pPr algn="l"/>
            <a:r>
              <a:rPr lang="en-US" b="1" dirty="0"/>
              <a:t>Test Case :10(Successfully Transaction)</a:t>
            </a:r>
            <a:endParaRPr lang="en-US" dirty="0"/>
          </a:p>
          <a:p>
            <a:pPr algn="l"/>
            <a:r>
              <a:rPr lang="en-US" b="1" dirty="0"/>
              <a:t>Test Case :11Transaction failed (when Pin Code is empty)</a:t>
            </a:r>
            <a:endParaRPr lang="en-US" dirty="0"/>
          </a:p>
          <a:p>
            <a:pPr algn="l"/>
            <a:r>
              <a:rPr lang="en-US" b="1" dirty="0"/>
              <a:t>Test Case :12Transaction failed (when Pin Code is wrong)</a:t>
            </a:r>
            <a:endParaRPr lang="en-US" dirty="0"/>
          </a:p>
          <a:p>
            <a:pPr algn="l"/>
            <a:r>
              <a:rPr lang="en-US" b="1" dirty="0"/>
              <a:t>Test Case :13Transaction failed (when card number is empty)</a:t>
            </a:r>
            <a:endParaRPr lang="en-US" dirty="0"/>
          </a:p>
          <a:p>
            <a:pPr algn="l"/>
            <a:r>
              <a:rPr lang="en-US" b="1" dirty="0"/>
              <a:t>Test Case :14 Transaction failed (when Card number is invalid)</a:t>
            </a:r>
            <a:endParaRPr lang="en-US" dirty="0"/>
          </a:p>
          <a:p>
            <a:pPr algn="l"/>
            <a:r>
              <a:rPr lang="en-US" b="1" dirty="0"/>
              <a:t>Test Case :15 Transaction failed (when card number and pin code is wrong)</a:t>
            </a:r>
            <a:endParaRPr lang="en-US" dirty="0"/>
          </a:p>
          <a:p>
            <a:endParaRPr lang="en-US" dirty="0"/>
          </a:p>
        </p:txBody>
      </p:sp>
    </p:spTree>
    <p:extLst>
      <p:ext uri="{BB962C8B-B14F-4D97-AF65-F5344CB8AC3E}">
        <p14:creationId xmlns:p14="http://schemas.microsoft.com/office/powerpoint/2010/main" val="406309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004E-FBD0-47EA-9BFA-F50C8222433C}"/>
              </a:ext>
            </a:extLst>
          </p:cNvPr>
          <p:cNvSpPr>
            <a:spLocks noGrp="1"/>
          </p:cNvSpPr>
          <p:nvPr>
            <p:ph type="title"/>
          </p:nvPr>
        </p:nvSpPr>
        <p:spPr>
          <a:xfrm>
            <a:off x="1838501" y="476954"/>
            <a:ext cx="8930747" cy="764824"/>
          </a:xfrm>
        </p:spPr>
        <p:txBody>
          <a:bodyPr/>
          <a:lstStyle/>
          <a:p>
            <a:pPr algn="l"/>
            <a:r>
              <a:rPr lang="en-US" dirty="0">
                <a:solidFill>
                  <a:schemeClr val="accent1">
                    <a:lumMod val="50000"/>
                  </a:schemeClr>
                </a:solidFill>
              </a:rPr>
              <a:t>Requirement ID</a:t>
            </a:r>
          </a:p>
        </p:txBody>
      </p:sp>
      <p:sp>
        <p:nvSpPr>
          <p:cNvPr id="3" name="Text Placeholder 2">
            <a:extLst>
              <a:ext uri="{FF2B5EF4-FFF2-40B4-BE49-F238E27FC236}">
                <a16:creationId xmlns:a16="http://schemas.microsoft.com/office/drawing/2014/main" id="{E78D8E1B-090D-44B3-94B0-EEA06BDBFD02}"/>
              </a:ext>
            </a:extLst>
          </p:cNvPr>
          <p:cNvSpPr>
            <a:spLocks noGrp="1"/>
          </p:cNvSpPr>
          <p:nvPr>
            <p:ph type="body" idx="1"/>
          </p:nvPr>
        </p:nvSpPr>
        <p:spPr>
          <a:xfrm>
            <a:off x="2719033" y="1444980"/>
            <a:ext cx="7328078" cy="3905954"/>
          </a:xfrm>
        </p:spPr>
        <p:txBody>
          <a:bodyPr>
            <a:normAutofit/>
          </a:bodyPr>
          <a:lstStyle/>
          <a:p>
            <a:pPr algn="l"/>
            <a:r>
              <a:rPr lang="en-US" sz="2800" dirty="0">
                <a:solidFill>
                  <a:schemeClr val="accent1">
                    <a:lumMod val="50000"/>
                  </a:schemeClr>
                </a:solidFill>
              </a:rPr>
              <a:t>Req_1 = Successfully select hotel</a:t>
            </a:r>
          </a:p>
          <a:p>
            <a:pPr algn="l"/>
            <a:r>
              <a:rPr lang="en-US" sz="2800" dirty="0">
                <a:solidFill>
                  <a:schemeClr val="accent1">
                    <a:lumMod val="50000"/>
                  </a:schemeClr>
                </a:solidFill>
              </a:rPr>
              <a:t>Req_2 = Unsuccessfully select hotel</a:t>
            </a:r>
          </a:p>
          <a:p>
            <a:pPr algn="l"/>
            <a:r>
              <a:rPr lang="en-US" sz="2800" dirty="0">
                <a:solidFill>
                  <a:schemeClr val="accent1">
                    <a:lumMod val="50000"/>
                  </a:schemeClr>
                </a:solidFill>
              </a:rPr>
              <a:t>Req_3 = Successfully book hotel </a:t>
            </a:r>
          </a:p>
          <a:p>
            <a:pPr algn="l"/>
            <a:r>
              <a:rPr lang="en-US" sz="2800" dirty="0">
                <a:solidFill>
                  <a:schemeClr val="accent1">
                    <a:lumMod val="50000"/>
                  </a:schemeClr>
                </a:solidFill>
              </a:rPr>
              <a:t>Req_4 = Unsuccessfully book hotel</a:t>
            </a:r>
          </a:p>
          <a:p>
            <a:pPr algn="l"/>
            <a:r>
              <a:rPr lang="en-US" sz="2800" dirty="0">
                <a:solidFill>
                  <a:schemeClr val="accent1">
                    <a:lumMod val="50000"/>
                  </a:schemeClr>
                </a:solidFill>
              </a:rPr>
              <a:t>Req_5 = Transaction Successful</a:t>
            </a:r>
          </a:p>
          <a:p>
            <a:pPr algn="l"/>
            <a:r>
              <a:rPr lang="en-US" sz="2800" dirty="0">
                <a:solidFill>
                  <a:schemeClr val="accent1">
                    <a:lumMod val="50000"/>
                  </a:schemeClr>
                </a:solidFill>
              </a:rPr>
              <a:t>Req_6 = Transaction Unsuccessful</a:t>
            </a:r>
          </a:p>
        </p:txBody>
      </p:sp>
    </p:spTree>
    <p:extLst>
      <p:ext uri="{BB962C8B-B14F-4D97-AF65-F5344CB8AC3E}">
        <p14:creationId xmlns:p14="http://schemas.microsoft.com/office/powerpoint/2010/main" val="418785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609600"/>
          </a:xfrm>
        </p:spPr>
        <p:txBody>
          <a:bodyPr>
            <a:normAutofit fontScale="90000"/>
          </a:bodyPr>
          <a:lstStyle/>
          <a:p>
            <a:r>
              <a:rPr lang="en-US" dirty="0">
                <a:solidFill>
                  <a:schemeClr val="accent1">
                    <a:lumMod val="50000"/>
                  </a:schemeClr>
                </a:solidFill>
              </a:rPr>
              <a:t>Traceability Matrix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5901464"/>
              </p:ext>
            </p:extLst>
          </p:nvPr>
        </p:nvGraphicFramePr>
        <p:xfrm>
          <a:off x="2309911" y="948267"/>
          <a:ext cx="8740930" cy="5547378"/>
        </p:xfrm>
        <a:graphic>
          <a:graphicData uri="http://schemas.openxmlformats.org/drawingml/2006/table">
            <a:tbl>
              <a:tblPr firstRow="1" bandRow="1">
                <a:tableStyleId>{5C22544A-7EE6-4342-B048-85BDC9FD1C3A}</a:tableStyleId>
              </a:tblPr>
              <a:tblGrid>
                <a:gridCol w="649721">
                  <a:extLst>
                    <a:ext uri="{9D8B030D-6E8A-4147-A177-3AD203B41FA5}">
                      <a16:colId xmlns:a16="http://schemas.microsoft.com/office/drawing/2014/main" val="20000"/>
                    </a:ext>
                  </a:extLst>
                </a:gridCol>
                <a:gridCol w="453181">
                  <a:extLst>
                    <a:ext uri="{9D8B030D-6E8A-4147-A177-3AD203B41FA5}">
                      <a16:colId xmlns:a16="http://schemas.microsoft.com/office/drawing/2014/main" val="20001"/>
                    </a:ext>
                  </a:extLst>
                </a:gridCol>
                <a:gridCol w="453181">
                  <a:extLst>
                    <a:ext uri="{9D8B030D-6E8A-4147-A177-3AD203B41FA5}">
                      <a16:colId xmlns:a16="http://schemas.microsoft.com/office/drawing/2014/main" val="20002"/>
                    </a:ext>
                  </a:extLst>
                </a:gridCol>
                <a:gridCol w="413277">
                  <a:extLst>
                    <a:ext uri="{9D8B030D-6E8A-4147-A177-3AD203B41FA5}">
                      <a16:colId xmlns:a16="http://schemas.microsoft.com/office/drawing/2014/main" val="20003"/>
                    </a:ext>
                  </a:extLst>
                </a:gridCol>
                <a:gridCol w="502730">
                  <a:extLst>
                    <a:ext uri="{9D8B030D-6E8A-4147-A177-3AD203B41FA5}">
                      <a16:colId xmlns:a16="http://schemas.microsoft.com/office/drawing/2014/main" val="20004"/>
                    </a:ext>
                  </a:extLst>
                </a:gridCol>
                <a:gridCol w="502730">
                  <a:extLst>
                    <a:ext uri="{9D8B030D-6E8A-4147-A177-3AD203B41FA5}">
                      <a16:colId xmlns:a16="http://schemas.microsoft.com/office/drawing/2014/main" val="20005"/>
                    </a:ext>
                  </a:extLst>
                </a:gridCol>
                <a:gridCol w="502730">
                  <a:extLst>
                    <a:ext uri="{9D8B030D-6E8A-4147-A177-3AD203B41FA5}">
                      <a16:colId xmlns:a16="http://schemas.microsoft.com/office/drawing/2014/main" val="20006"/>
                    </a:ext>
                  </a:extLst>
                </a:gridCol>
                <a:gridCol w="502730">
                  <a:extLst>
                    <a:ext uri="{9D8B030D-6E8A-4147-A177-3AD203B41FA5}">
                      <a16:colId xmlns:a16="http://schemas.microsoft.com/office/drawing/2014/main" val="20007"/>
                    </a:ext>
                  </a:extLst>
                </a:gridCol>
                <a:gridCol w="502730">
                  <a:extLst>
                    <a:ext uri="{9D8B030D-6E8A-4147-A177-3AD203B41FA5}">
                      <a16:colId xmlns:a16="http://schemas.microsoft.com/office/drawing/2014/main" val="20008"/>
                    </a:ext>
                  </a:extLst>
                </a:gridCol>
                <a:gridCol w="502730">
                  <a:extLst>
                    <a:ext uri="{9D8B030D-6E8A-4147-A177-3AD203B41FA5}">
                      <a16:colId xmlns:a16="http://schemas.microsoft.com/office/drawing/2014/main" val="20009"/>
                    </a:ext>
                  </a:extLst>
                </a:gridCol>
                <a:gridCol w="502730">
                  <a:extLst>
                    <a:ext uri="{9D8B030D-6E8A-4147-A177-3AD203B41FA5}">
                      <a16:colId xmlns:a16="http://schemas.microsoft.com/office/drawing/2014/main" val="20010"/>
                    </a:ext>
                  </a:extLst>
                </a:gridCol>
                <a:gridCol w="502730">
                  <a:extLst>
                    <a:ext uri="{9D8B030D-6E8A-4147-A177-3AD203B41FA5}">
                      <a16:colId xmlns:a16="http://schemas.microsoft.com/office/drawing/2014/main" val="20011"/>
                    </a:ext>
                  </a:extLst>
                </a:gridCol>
                <a:gridCol w="502730">
                  <a:extLst>
                    <a:ext uri="{9D8B030D-6E8A-4147-A177-3AD203B41FA5}">
                      <a16:colId xmlns:a16="http://schemas.microsoft.com/office/drawing/2014/main" val="20012"/>
                    </a:ext>
                  </a:extLst>
                </a:gridCol>
                <a:gridCol w="502730">
                  <a:extLst>
                    <a:ext uri="{9D8B030D-6E8A-4147-A177-3AD203B41FA5}">
                      <a16:colId xmlns:a16="http://schemas.microsoft.com/office/drawing/2014/main" val="20013"/>
                    </a:ext>
                  </a:extLst>
                </a:gridCol>
                <a:gridCol w="502730">
                  <a:extLst>
                    <a:ext uri="{9D8B030D-6E8A-4147-A177-3AD203B41FA5}">
                      <a16:colId xmlns:a16="http://schemas.microsoft.com/office/drawing/2014/main" val="20014"/>
                    </a:ext>
                  </a:extLst>
                </a:gridCol>
                <a:gridCol w="502730">
                  <a:extLst>
                    <a:ext uri="{9D8B030D-6E8A-4147-A177-3AD203B41FA5}">
                      <a16:colId xmlns:a16="http://schemas.microsoft.com/office/drawing/2014/main" val="20015"/>
                    </a:ext>
                  </a:extLst>
                </a:gridCol>
                <a:gridCol w="738810">
                  <a:extLst>
                    <a:ext uri="{9D8B030D-6E8A-4147-A177-3AD203B41FA5}">
                      <a16:colId xmlns:a16="http://schemas.microsoft.com/office/drawing/2014/main" val="20026"/>
                    </a:ext>
                  </a:extLst>
                </a:gridCol>
              </a:tblGrid>
              <a:tr h="2157912">
                <a:tc>
                  <a:txBody>
                    <a:bodyPr/>
                    <a:lstStyle/>
                    <a:p>
                      <a:pPr marL="0" marR="0" algn="ctr">
                        <a:spcBef>
                          <a:spcPts val="0"/>
                        </a:spcBef>
                        <a:spcAft>
                          <a:spcPts val="0"/>
                        </a:spcAft>
                      </a:pPr>
                      <a:r>
                        <a:rPr lang="en-US" sz="1400" b="1" dirty="0">
                          <a:latin typeface="+mn-lt"/>
                          <a:ea typeface="Times New Roman"/>
                          <a:cs typeface="Times New Roman"/>
                        </a:rPr>
                        <a:t>Test Case</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ID</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Req.ID</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1</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2</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3</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4</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5</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6</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7</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8</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9</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10</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11</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12</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13</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14</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endParaRPr lang="en-US" sz="1400" b="1"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TC</a:t>
                      </a:r>
                      <a:endParaRPr lang="en-US" sz="1400" dirty="0">
                        <a:latin typeface="+mn-lt"/>
                        <a:ea typeface="Times New Roman"/>
                        <a:cs typeface="Times New Roman"/>
                      </a:endParaRPr>
                    </a:p>
                    <a:p>
                      <a:pPr marL="0" marR="0" algn="ctr">
                        <a:spcBef>
                          <a:spcPts val="0"/>
                        </a:spcBef>
                        <a:spcAft>
                          <a:spcPts val="0"/>
                        </a:spcAft>
                      </a:pPr>
                      <a:r>
                        <a:rPr lang="en-US" sz="1400" b="1" dirty="0">
                          <a:latin typeface="+mn-lt"/>
                          <a:ea typeface="Times New Roman"/>
                          <a:cs typeface="Times New Roman"/>
                        </a:rPr>
                        <a:t>15</a:t>
                      </a:r>
                      <a:endParaRPr lang="en-US" sz="1400" dirty="0">
                        <a:latin typeface="+mn-lt"/>
                        <a:ea typeface="Times New Roman"/>
                        <a:cs typeface="Times New Roman"/>
                      </a:endParaRPr>
                    </a:p>
                  </a:txBody>
                  <a:tcPr marL="68580" marR="68580" marT="0" marB="0"/>
                </a:tc>
                <a:tc>
                  <a:txBody>
                    <a:bodyPr/>
                    <a:lstStyle/>
                    <a:p>
                      <a:pPr marL="0" marR="0" algn="ctr">
                        <a:spcBef>
                          <a:spcPts val="0"/>
                        </a:spcBef>
                        <a:spcAft>
                          <a:spcPts val="0"/>
                        </a:spcAft>
                      </a:pPr>
                      <a:r>
                        <a:rPr lang="en-US" sz="1400" b="1" dirty="0">
                          <a:latin typeface="+mn-lt"/>
                          <a:ea typeface="Times New Roman"/>
                          <a:cs typeface="Times New Roman"/>
                        </a:rPr>
                        <a:t>#Test Cases for respective</a:t>
                      </a:r>
                    </a:p>
                    <a:p>
                      <a:pPr marL="0" marR="0" algn="ctr">
                        <a:spcBef>
                          <a:spcPts val="0"/>
                        </a:spcBef>
                        <a:spcAft>
                          <a:spcPts val="0"/>
                        </a:spcAft>
                      </a:pPr>
                      <a:r>
                        <a:rPr lang="en-US" sz="1400" b="1" dirty="0">
                          <a:latin typeface="+mn-lt"/>
                          <a:ea typeface="Times New Roman"/>
                          <a:cs typeface="Times New Roman"/>
                        </a:rPr>
                        <a:t>Requirement</a:t>
                      </a:r>
                      <a:endParaRPr lang="en-US" sz="1400" dirty="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706101">
                <a:tc>
                  <a:txBody>
                    <a:bodyPr/>
                    <a:lstStyle/>
                    <a:p>
                      <a:pPr marL="0" marR="0">
                        <a:spcBef>
                          <a:spcPts val="0"/>
                        </a:spcBef>
                        <a:spcAft>
                          <a:spcPts val="0"/>
                        </a:spcAft>
                      </a:pPr>
                      <a:r>
                        <a:rPr lang="en-US" sz="1400" b="1">
                          <a:latin typeface="+mn-lt"/>
                          <a:ea typeface="Times New Roman"/>
                          <a:cs typeface="Times New Roman"/>
                        </a:rPr>
                        <a:t>Req</a:t>
                      </a:r>
                      <a:endParaRPr lang="en-US" sz="1400">
                        <a:latin typeface="+mn-lt"/>
                        <a:ea typeface="Times New Roman"/>
                        <a:cs typeface="Times New Roman"/>
                      </a:endParaRPr>
                    </a:p>
                    <a:p>
                      <a:pPr marL="0" marR="0">
                        <a:spcBef>
                          <a:spcPts val="0"/>
                        </a:spcBef>
                        <a:spcAft>
                          <a:spcPts val="0"/>
                        </a:spcAft>
                      </a:pPr>
                      <a:r>
                        <a:rPr lang="en-US" sz="1400" b="1">
                          <a:latin typeface="+mn-lt"/>
                          <a:ea typeface="Times New Roman"/>
                          <a:cs typeface="Times New Roman"/>
                        </a:rPr>
                        <a:t>1</a:t>
                      </a: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r>
                        <a:rPr kumimoji="0" lang="en-US" sz="1400" kern="1200" dirty="0">
                          <a:solidFill>
                            <a:schemeClr val="dk1"/>
                          </a:solidFill>
                          <a:effectLst/>
                          <a:latin typeface="+mn-lt"/>
                          <a:ea typeface="+mn-ea"/>
                          <a:cs typeface="+mn-cs"/>
                        </a:rPr>
                        <a:t>√</a:t>
                      </a: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r>
                        <a:rPr lang="en-US" sz="1400" dirty="0">
                          <a:latin typeface="+mn-lt"/>
                          <a:ea typeface="Times New Roman"/>
                          <a:cs typeface="Times New Roman"/>
                        </a:rPr>
                        <a:t>1</a:t>
                      </a:r>
                    </a:p>
                  </a:txBody>
                  <a:tcPr marL="68580" marR="68580" marT="0" marB="0"/>
                </a:tc>
                <a:extLst>
                  <a:ext uri="{0D108BD9-81ED-4DB2-BD59-A6C34878D82A}">
                    <a16:rowId xmlns:a16="http://schemas.microsoft.com/office/drawing/2014/main" val="10001"/>
                  </a:ext>
                </a:extLst>
              </a:tr>
              <a:tr h="494474">
                <a:tc>
                  <a:txBody>
                    <a:bodyPr/>
                    <a:lstStyle/>
                    <a:p>
                      <a:pPr marL="0" marR="0">
                        <a:spcBef>
                          <a:spcPts val="0"/>
                        </a:spcBef>
                        <a:spcAft>
                          <a:spcPts val="0"/>
                        </a:spcAft>
                      </a:pPr>
                      <a:r>
                        <a:rPr lang="en-US" sz="1400" b="1">
                          <a:latin typeface="+mn-lt"/>
                          <a:ea typeface="Times New Roman"/>
                          <a:cs typeface="Times New Roman"/>
                        </a:rPr>
                        <a:t>Req2</a:t>
                      </a: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r>
                        <a:rPr lang="en-US" sz="1400" dirty="0">
                          <a:latin typeface="+mn-lt"/>
                          <a:ea typeface="Times New Roman"/>
                          <a:cs typeface="Times New Roman"/>
                        </a:rPr>
                        <a:t>5</a:t>
                      </a:r>
                    </a:p>
                  </a:txBody>
                  <a:tcPr marL="68580" marR="68580" marT="0" marB="0"/>
                </a:tc>
                <a:extLst>
                  <a:ext uri="{0D108BD9-81ED-4DB2-BD59-A6C34878D82A}">
                    <a16:rowId xmlns:a16="http://schemas.microsoft.com/office/drawing/2014/main" val="10002"/>
                  </a:ext>
                </a:extLst>
              </a:tr>
              <a:tr h="605369">
                <a:tc>
                  <a:txBody>
                    <a:bodyPr/>
                    <a:lstStyle/>
                    <a:p>
                      <a:pPr marL="0" marR="0">
                        <a:spcBef>
                          <a:spcPts val="0"/>
                        </a:spcBef>
                        <a:spcAft>
                          <a:spcPts val="0"/>
                        </a:spcAft>
                      </a:pPr>
                      <a:r>
                        <a:rPr lang="en-US" sz="1400" b="1">
                          <a:latin typeface="+mn-lt"/>
                          <a:ea typeface="Times New Roman"/>
                          <a:cs typeface="Times New Roman"/>
                        </a:rPr>
                        <a:t>Req3</a:t>
                      </a: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effectLst/>
                          <a:latin typeface="+mn-lt"/>
                          <a:ea typeface="+mn-ea"/>
                          <a:cs typeface="+mn-cs"/>
                        </a:rPr>
                        <a:t>√</a:t>
                      </a:r>
                      <a:endParaRPr lang="en-US" sz="1400" dirty="0">
                        <a:latin typeface="+mn-lt"/>
                        <a:ea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r>
                        <a:rPr lang="en-US" sz="1400" dirty="0">
                          <a:latin typeface="+mn-lt"/>
                          <a:ea typeface="Times New Roman"/>
                          <a:cs typeface="Times New Roman"/>
                        </a:rPr>
                        <a:t>1</a:t>
                      </a:r>
                    </a:p>
                  </a:txBody>
                  <a:tcPr marL="68580" marR="68580" marT="0" marB="0"/>
                </a:tc>
                <a:extLst>
                  <a:ext uri="{0D108BD9-81ED-4DB2-BD59-A6C34878D82A}">
                    <a16:rowId xmlns:a16="http://schemas.microsoft.com/office/drawing/2014/main" val="10003"/>
                  </a:ext>
                </a:extLst>
              </a:tr>
              <a:tr h="494474">
                <a:tc>
                  <a:txBody>
                    <a:bodyPr/>
                    <a:lstStyle/>
                    <a:p>
                      <a:pPr marL="0" marR="0">
                        <a:spcBef>
                          <a:spcPts val="0"/>
                        </a:spcBef>
                        <a:spcAft>
                          <a:spcPts val="0"/>
                        </a:spcAft>
                      </a:pPr>
                      <a:r>
                        <a:rPr lang="en-US" sz="1400" b="1">
                          <a:latin typeface="+mn-lt"/>
                          <a:ea typeface="Times New Roman"/>
                          <a:cs typeface="Times New Roman"/>
                        </a:rPr>
                        <a:t>Req4</a:t>
                      </a: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r>
                        <a:rPr lang="en-US" sz="1400" dirty="0">
                          <a:latin typeface="+mn-lt"/>
                          <a:ea typeface="Times New Roman"/>
                          <a:cs typeface="Times New Roman"/>
                        </a:rPr>
                        <a:t>2</a:t>
                      </a:r>
                    </a:p>
                  </a:txBody>
                  <a:tcPr marL="68580" marR="68580" marT="0" marB="0"/>
                </a:tc>
                <a:extLst>
                  <a:ext uri="{0D108BD9-81ED-4DB2-BD59-A6C34878D82A}">
                    <a16:rowId xmlns:a16="http://schemas.microsoft.com/office/drawing/2014/main" val="10004"/>
                  </a:ext>
                </a:extLst>
              </a:tr>
              <a:tr h="494474">
                <a:tc>
                  <a:txBody>
                    <a:bodyPr/>
                    <a:lstStyle/>
                    <a:p>
                      <a:pPr marL="0" marR="0">
                        <a:spcBef>
                          <a:spcPts val="0"/>
                        </a:spcBef>
                        <a:spcAft>
                          <a:spcPts val="0"/>
                        </a:spcAft>
                      </a:pPr>
                      <a:r>
                        <a:rPr lang="en-US" sz="1400" b="1">
                          <a:latin typeface="+mn-lt"/>
                          <a:ea typeface="Times New Roman"/>
                          <a:cs typeface="Times New Roman"/>
                        </a:rPr>
                        <a:t>Req5</a:t>
                      </a: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dk1"/>
                          </a:solidFill>
                          <a:effectLst/>
                          <a:latin typeface="+mn-lt"/>
                          <a:ea typeface="+mn-ea"/>
                          <a:cs typeface="+mn-cs"/>
                        </a:rPr>
                        <a:t>√</a:t>
                      </a:r>
                      <a:endParaRPr lang="en-US" sz="1400" dirty="0">
                        <a:latin typeface="+mn-lt"/>
                        <a:ea typeface="Times New Roman"/>
                        <a:cs typeface="Times New Roman"/>
                      </a:endParaRPr>
                    </a:p>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dirty="0">
                        <a:latin typeface="+mn-lt"/>
                        <a:ea typeface="Times New Roman"/>
                        <a:cs typeface="Times New Roman"/>
                      </a:endParaRPr>
                    </a:p>
                  </a:txBody>
                  <a:tcPr marL="68580" marR="68580" marT="0" marB="0"/>
                </a:tc>
                <a:tc>
                  <a:txBody>
                    <a:bodyPr/>
                    <a:lstStyle/>
                    <a:p>
                      <a:pPr marL="0" marR="0">
                        <a:spcBef>
                          <a:spcPts val="0"/>
                        </a:spcBef>
                        <a:spcAft>
                          <a:spcPts val="0"/>
                        </a:spcAft>
                      </a:pPr>
                      <a:r>
                        <a:rPr lang="en-US" sz="1400">
                          <a:latin typeface="+mn-lt"/>
                          <a:ea typeface="Times New Roman"/>
                          <a:cs typeface="Times New Roman"/>
                        </a:rPr>
                        <a:t>1</a:t>
                      </a:r>
                    </a:p>
                  </a:txBody>
                  <a:tcPr marL="68580" marR="68580" marT="0" marB="0"/>
                </a:tc>
                <a:extLst>
                  <a:ext uri="{0D108BD9-81ED-4DB2-BD59-A6C34878D82A}">
                    <a16:rowId xmlns:a16="http://schemas.microsoft.com/office/drawing/2014/main" val="10005"/>
                  </a:ext>
                </a:extLst>
              </a:tr>
              <a:tr h="559863">
                <a:tc>
                  <a:txBody>
                    <a:bodyPr/>
                    <a:lstStyle/>
                    <a:p>
                      <a:pPr marL="0" marR="0">
                        <a:spcBef>
                          <a:spcPts val="0"/>
                        </a:spcBef>
                        <a:spcAft>
                          <a:spcPts val="0"/>
                        </a:spcAft>
                      </a:pPr>
                      <a:r>
                        <a:rPr lang="en-US" sz="1400" b="1">
                          <a:latin typeface="+mn-lt"/>
                          <a:ea typeface="Times New Roman"/>
                          <a:cs typeface="Times New Roman"/>
                        </a:rPr>
                        <a:t>Req6</a:t>
                      </a: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a:spcBef>
                          <a:spcPts val="0"/>
                        </a:spcBef>
                        <a:spcAft>
                          <a:spcPts val="0"/>
                        </a:spcAft>
                      </a:pPr>
                      <a:endParaRPr lang="en-US" sz="1400">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mn-lt"/>
                        <a:ea typeface="Times New Roman"/>
                        <a:cs typeface="Times New Roman"/>
                      </a:endParaRPr>
                    </a:p>
                  </a:txBody>
                  <a:tcPr marL="68580" marR="68580" marT="0" marB="0"/>
                </a:tc>
                <a:tc>
                  <a:txBody>
                    <a:bodyPr/>
                    <a:lstStyle/>
                    <a:p>
                      <a:pPr marL="0" marR="0">
                        <a:spcBef>
                          <a:spcPts val="0"/>
                        </a:spcBef>
                        <a:spcAft>
                          <a:spcPts val="0"/>
                        </a:spcAft>
                      </a:pPr>
                      <a:r>
                        <a:rPr lang="en-US" sz="1400" dirty="0">
                          <a:latin typeface="+mn-lt"/>
                          <a:ea typeface="Times New Roman"/>
                          <a:cs typeface="Times New Roman"/>
                        </a:rPr>
                        <a:t>5</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16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33C0-9CA3-4448-8B45-17D15AFFC481}"/>
              </a:ext>
            </a:extLst>
          </p:cNvPr>
          <p:cNvSpPr>
            <a:spLocks noGrp="1"/>
          </p:cNvSpPr>
          <p:nvPr>
            <p:ph type="title"/>
          </p:nvPr>
        </p:nvSpPr>
        <p:spPr>
          <a:xfrm>
            <a:off x="2030412" y="544688"/>
            <a:ext cx="8930747" cy="776112"/>
          </a:xfrm>
        </p:spPr>
        <p:txBody>
          <a:bodyPr/>
          <a:lstStyle/>
          <a:p>
            <a:pPr algn="l"/>
            <a:r>
              <a:rPr lang="en-US" dirty="0">
                <a:solidFill>
                  <a:schemeClr val="accent1">
                    <a:lumMod val="50000"/>
                  </a:schemeClr>
                </a:solidFill>
              </a:rPr>
              <a:t>Conclusion</a:t>
            </a:r>
          </a:p>
        </p:txBody>
      </p:sp>
      <p:sp>
        <p:nvSpPr>
          <p:cNvPr id="3" name="Text Placeholder 2">
            <a:extLst>
              <a:ext uri="{FF2B5EF4-FFF2-40B4-BE49-F238E27FC236}">
                <a16:creationId xmlns:a16="http://schemas.microsoft.com/office/drawing/2014/main" id="{9F958766-E2FD-4D39-9199-A1AB5A38312B}"/>
              </a:ext>
            </a:extLst>
          </p:cNvPr>
          <p:cNvSpPr>
            <a:spLocks noGrp="1"/>
          </p:cNvSpPr>
          <p:nvPr>
            <p:ph type="body" idx="1"/>
          </p:nvPr>
        </p:nvSpPr>
        <p:spPr>
          <a:xfrm>
            <a:off x="2030412" y="1772356"/>
            <a:ext cx="8930747" cy="2810933"/>
          </a:xfrm>
        </p:spPr>
        <p:txBody>
          <a:bodyPr>
            <a:normAutofit/>
          </a:bodyPr>
          <a:lstStyle/>
          <a:p>
            <a:pPr algn="l"/>
            <a:r>
              <a:rPr lang="en-US" sz="2800" dirty="0"/>
              <a:t>While developing this project we have learnt a lot about hotel booking management system, we have also learnt how to make it user friendly by hiding the complicated parts of it from the user. We also realized the importance of marinating a minimum margin for error.</a:t>
            </a:r>
          </a:p>
        </p:txBody>
      </p:sp>
    </p:spTree>
    <p:extLst>
      <p:ext uri="{BB962C8B-B14F-4D97-AF65-F5344CB8AC3E}">
        <p14:creationId xmlns:p14="http://schemas.microsoft.com/office/powerpoint/2010/main" val="791169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6866073" y="2574524"/>
            <a:ext cx="575403"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miley Face 16"/>
          <p:cNvSpPr/>
          <p:nvPr/>
        </p:nvSpPr>
        <p:spPr>
          <a:xfrm>
            <a:off x="5350449" y="1811196"/>
            <a:ext cx="1487488" cy="1473200"/>
          </a:xfrm>
          <a:prstGeom prst="smileyFace">
            <a:avLst/>
          </a:prstGeom>
          <a:solidFill>
            <a:schemeClr val="accent5">
              <a:lumMod val="75000"/>
            </a:schemeClr>
          </a:solidFill>
        </p:spPr>
        <p:style>
          <a:lnRef idx="3">
            <a:schemeClr val="lt1"/>
          </a:lnRef>
          <a:fillRef idx="1">
            <a:schemeClr val="accent6"/>
          </a:fillRef>
          <a:effectRef idx="1">
            <a:schemeClr val="accent6"/>
          </a:effectRef>
          <a:fontRef idx="minor">
            <a:schemeClr val="lt1"/>
          </a:fontRef>
        </p:style>
        <p:txBody>
          <a:bodyPr anchor="ctr"/>
          <a:lstStyle/>
          <a:p>
            <a:pPr algn="ctr">
              <a:defRPr/>
            </a:pPr>
            <a:endParaRPr lang="en-US" dirty="0"/>
          </a:p>
        </p:txBody>
      </p:sp>
      <p:grpSp>
        <p:nvGrpSpPr>
          <p:cNvPr id="19" name="Group 18"/>
          <p:cNvGrpSpPr/>
          <p:nvPr/>
        </p:nvGrpSpPr>
        <p:grpSpPr>
          <a:xfrm>
            <a:off x="5209737" y="1551602"/>
            <a:ext cx="3831247" cy="2433375"/>
            <a:chOff x="2123678" y="68513"/>
            <a:chExt cx="3271156" cy="2164097"/>
          </a:xfrm>
          <a:scene3d>
            <a:camera prst="orthographicFront"/>
            <a:lightRig rig="flat" dir="t"/>
          </a:scene3d>
        </p:grpSpPr>
        <p:sp>
          <p:nvSpPr>
            <p:cNvPr id="20" name="Oval 19"/>
            <p:cNvSpPr/>
            <p:nvPr/>
          </p:nvSpPr>
          <p:spPr>
            <a:xfrm>
              <a:off x="4009424" y="68513"/>
              <a:ext cx="1385410" cy="2164097"/>
            </a:xfrm>
            <a:prstGeom prst="ellipse">
              <a:avLst/>
            </a:prstGeom>
            <a:solidFill>
              <a:schemeClr val="accent5">
                <a:lumMod val="75000"/>
              </a:schemeClr>
            </a:solidFill>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Oval 4"/>
            <p:cNvSpPr txBox="1"/>
            <p:nvPr/>
          </p:nvSpPr>
          <p:spPr>
            <a:xfrm>
              <a:off x="2123678" y="473353"/>
              <a:ext cx="1293262" cy="153024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955" tIns="20955" rIns="20955" bIns="20955" numCol="1" spcCol="1270" anchor="ctr" anchorCtr="0">
              <a:noAutofit/>
            </a:bodyPr>
            <a:lstStyle/>
            <a:p>
              <a:pPr algn="r" defTabSz="1466850">
                <a:lnSpc>
                  <a:spcPct val="90000"/>
                </a:lnSpc>
                <a:spcBef>
                  <a:spcPct val="0"/>
                </a:spcBef>
                <a:spcAft>
                  <a:spcPct val="35000"/>
                </a:spcAft>
              </a:pPr>
              <a:endParaRPr lang="en-US" sz="3300" b="1" i="1" dirty="0"/>
            </a:p>
          </p:txBody>
        </p:sp>
      </p:grpSp>
      <p:sp>
        <p:nvSpPr>
          <p:cNvPr id="22" name="Rectangle 21"/>
          <p:cNvSpPr/>
          <p:nvPr/>
        </p:nvSpPr>
        <p:spPr>
          <a:xfrm>
            <a:off x="7405406" y="2421284"/>
            <a:ext cx="1568827" cy="424732"/>
          </a:xfrm>
          <a:prstGeom prst="rect">
            <a:avLst/>
          </a:prstGeom>
        </p:spPr>
        <p:txBody>
          <a:bodyPr wrap="none">
            <a:spAutoFit/>
          </a:bodyPr>
          <a:lstStyle/>
          <a:p>
            <a:pPr algn="ctr" defTabSz="1466850">
              <a:lnSpc>
                <a:spcPct val="90000"/>
              </a:lnSpc>
              <a:spcBef>
                <a:spcPct val="0"/>
              </a:spcBef>
              <a:spcAft>
                <a:spcPct val="35000"/>
              </a:spcAft>
            </a:pPr>
            <a:r>
              <a:rPr lang="en-US" altLang="zh-CN" sz="2400" b="1" i="1" dirty="0">
                <a:solidFill>
                  <a:schemeClr val="bg1"/>
                </a:solidFill>
              </a:rPr>
              <a:t>Thank You </a:t>
            </a:r>
            <a:endParaRPr lang="en-US" sz="2400" b="1" i="1" dirty="0">
              <a:solidFill>
                <a:schemeClr val="bg1"/>
              </a:solidFill>
            </a:endParaRPr>
          </a:p>
        </p:txBody>
      </p:sp>
    </p:spTree>
    <p:extLst>
      <p:ext uri="{BB962C8B-B14F-4D97-AF65-F5344CB8AC3E}">
        <p14:creationId xmlns:p14="http://schemas.microsoft.com/office/powerpoint/2010/main" val="317912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AD02-E4DC-4339-87A3-A8C1A1BE5196}"/>
              </a:ext>
            </a:extLst>
          </p:cNvPr>
          <p:cNvSpPr>
            <a:spLocks noGrp="1"/>
          </p:cNvSpPr>
          <p:nvPr>
            <p:ph type="ctrTitle"/>
          </p:nvPr>
        </p:nvSpPr>
        <p:spPr>
          <a:xfrm>
            <a:off x="2053757" y="558434"/>
            <a:ext cx="8574622" cy="621010"/>
          </a:xfrm>
        </p:spPr>
        <p:txBody>
          <a:bodyPr>
            <a:normAutofit/>
          </a:bodyPr>
          <a:lstStyle/>
          <a:p>
            <a:pPr algn="l"/>
            <a:r>
              <a:rPr lang="en-US" sz="3200" dirty="0">
                <a:solidFill>
                  <a:schemeClr val="accent1">
                    <a:lumMod val="50000"/>
                  </a:schemeClr>
                </a:solidFill>
              </a:rPr>
              <a:t>Presented By:</a:t>
            </a:r>
            <a:endParaRPr lang="en-US" sz="3200" dirty="0"/>
          </a:p>
        </p:txBody>
      </p:sp>
      <p:sp>
        <p:nvSpPr>
          <p:cNvPr id="3" name="Subtitle 2">
            <a:extLst>
              <a:ext uri="{FF2B5EF4-FFF2-40B4-BE49-F238E27FC236}">
                <a16:creationId xmlns:a16="http://schemas.microsoft.com/office/drawing/2014/main" id="{66F2BC64-F7EF-47AB-AFC4-041F87239369}"/>
              </a:ext>
            </a:extLst>
          </p:cNvPr>
          <p:cNvSpPr>
            <a:spLocks noGrp="1"/>
          </p:cNvSpPr>
          <p:nvPr>
            <p:ph type="subTitle" idx="1"/>
          </p:nvPr>
        </p:nvSpPr>
        <p:spPr>
          <a:xfrm>
            <a:off x="3432312" y="1325217"/>
            <a:ext cx="7354957" cy="4068417"/>
          </a:xfrm>
        </p:spPr>
        <p:txBody>
          <a:bodyPr/>
          <a:lstStyle/>
          <a:p>
            <a:pPr marL="342900" indent="-342900" algn="l">
              <a:buFont typeface="Wingdings" panose="05000000000000000000" pitchFamily="2" charset="2"/>
              <a:buChar char="v"/>
            </a:pPr>
            <a:r>
              <a:rPr lang="en-US" sz="2800" dirty="0"/>
              <a:t>Maria Yasmin </a:t>
            </a:r>
            <a:r>
              <a:rPr lang="en-US" sz="2800" dirty="0" err="1"/>
              <a:t>Nila</a:t>
            </a:r>
            <a:r>
              <a:rPr lang="en-US" sz="2800" dirty="0"/>
              <a:t> </a:t>
            </a:r>
          </a:p>
          <a:p>
            <a:pPr algn="l"/>
            <a:r>
              <a:rPr lang="en-US" sz="2800" dirty="0"/>
              <a:t>	2013-2-60-047</a:t>
            </a:r>
          </a:p>
          <a:p>
            <a:pPr marL="285750" indent="-285750" algn="l">
              <a:buFont typeface="Wingdings" panose="05000000000000000000" pitchFamily="2" charset="2"/>
              <a:buChar char="v"/>
            </a:pPr>
            <a:r>
              <a:rPr lang="en-US" sz="2800" dirty="0"/>
              <a:t>Farhana Sultana</a:t>
            </a:r>
          </a:p>
          <a:p>
            <a:pPr algn="l"/>
            <a:r>
              <a:rPr lang="en-US" sz="2800" dirty="0"/>
              <a:t>2013-2-60-046</a:t>
            </a:r>
          </a:p>
          <a:p>
            <a:pPr marL="342900" indent="-342900" algn="l">
              <a:buFont typeface="Wingdings" panose="05000000000000000000" pitchFamily="2" charset="2"/>
              <a:buChar char="v"/>
            </a:pPr>
            <a:r>
              <a:rPr lang="en-US" sz="2800" dirty="0" err="1"/>
              <a:t>Md</a:t>
            </a:r>
            <a:r>
              <a:rPr lang="en-US" sz="2800" dirty="0"/>
              <a:t> </a:t>
            </a:r>
            <a:r>
              <a:rPr lang="en-US" sz="2800" dirty="0" err="1"/>
              <a:t>Luthfullah</a:t>
            </a:r>
            <a:r>
              <a:rPr lang="en-US" sz="2800" dirty="0"/>
              <a:t> Hill Kabir</a:t>
            </a:r>
          </a:p>
          <a:p>
            <a:pPr algn="l"/>
            <a:r>
              <a:rPr lang="en-US" sz="2800" dirty="0"/>
              <a:t>2013-2-60-019</a:t>
            </a:r>
          </a:p>
          <a:p>
            <a:pPr algn="l"/>
            <a:endParaRPr lang="en-US" sz="2400" dirty="0"/>
          </a:p>
          <a:p>
            <a:pPr algn="l"/>
            <a:endParaRPr lang="en-US" dirty="0"/>
          </a:p>
        </p:txBody>
      </p:sp>
    </p:spTree>
    <p:extLst>
      <p:ext uri="{BB962C8B-B14F-4D97-AF65-F5344CB8AC3E}">
        <p14:creationId xmlns:p14="http://schemas.microsoft.com/office/powerpoint/2010/main" val="1499243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317C2-9075-42FA-B521-1E43A06B8BFC}"/>
              </a:ext>
            </a:extLst>
          </p:cNvPr>
          <p:cNvSpPr>
            <a:spLocks noGrp="1"/>
          </p:cNvSpPr>
          <p:nvPr>
            <p:ph type="title"/>
          </p:nvPr>
        </p:nvSpPr>
        <p:spPr>
          <a:xfrm>
            <a:off x="1484311" y="685800"/>
            <a:ext cx="10018713" cy="826911"/>
          </a:xfrm>
        </p:spPr>
        <p:txBody>
          <a:bodyPr/>
          <a:lstStyle/>
          <a:p>
            <a:r>
              <a:rPr lang="en-US" dirty="0">
                <a:solidFill>
                  <a:schemeClr val="accent1">
                    <a:lumMod val="75000"/>
                  </a:schemeClr>
                </a:solidFill>
              </a:rPr>
              <a:t>What is Hotel Booking Management System</a:t>
            </a:r>
          </a:p>
        </p:txBody>
      </p:sp>
      <p:pic>
        <p:nvPicPr>
          <p:cNvPr id="3" name="Picture 2">
            <a:extLst>
              <a:ext uri="{FF2B5EF4-FFF2-40B4-BE49-F238E27FC236}">
                <a16:creationId xmlns:a16="http://schemas.microsoft.com/office/drawing/2014/main" id="{7D76872E-2AA7-43CE-B1B2-73D854A9AF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066" y="1700305"/>
            <a:ext cx="5847644" cy="4373117"/>
          </a:xfrm>
          <a:prstGeom prst="rect">
            <a:avLst/>
          </a:prstGeom>
        </p:spPr>
      </p:pic>
    </p:spTree>
    <p:extLst>
      <p:ext uri="{BB962C8B-B14F-4D97-AF65-F5344CB8AC3E}">
        <p14:creationId xmlns:p14="http://schemas.microsoft.com/office/powerpoint/2010/main" val="393611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2193-C3EF-44C9-9F60-D54237C32019}"/>
              </a:ext>
            </a:extLst>
          </p:cNvPr>
          <p:cNvSpPr>
            <a:spLocks noGrp="1"/>
          </p:cNvSpPr>
          <p:nvPr>
            <p:ph type="ctrTitle"/>
          </p:nvPr>
        </p:nvSpPr>
        <p:spPr>
          <a:xfrm>
            <a:off x="3041290" y="1772357"/>
            <a:ext cx="8574622" cy="2946400"/>
          </a:xfrm>
        </p:spPr>
        <p:txBody>
          <a:bodyPr>
            <a:normAutofit fontScale="90000"/>
          </a:bodyPr>
          <a:lstStyle/>
          <a:p>
            <a:pPr algn="l"/>
            <a:r>
              <a:rPr lang="en-US" sz="3100" dirty="0"/>
              <a:t>Hotel booking management systems are a popular method for booking hotel rooms. </a:t>
            </a:r>
            <a:br>
              <a:rPr lang="en-US" sz="3100" dirty="0"/>
            </a:br>
            <a:r>
              <a:rPr lang="en-US" sz="3100" dirty="0"/>
              <a:t>Travelers can book rooms on a computer by using online security to protect their privacy and financial information and by using several online travel agents to compare prices and facilities at different hotels.</a:t>
            </a:r>
            <a:endParaRPr lang="en-US" sz="2400" dirty="0"/>
          </a:p>
        </p:txBody>
      </p:sp>
    </p:spTree>
    <p:extLst>
      <p:ext uri="{BB962C8B-B14F-4D97-AF65-F5344CB8AC3E}">
        <p14:creationId xmlns:p14="http://schemas.microsoft.com/office/powerpoint/2010/main" val="381142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2888-2418-4D41-882A-8FEBFC360ED5}"/>
              </a:ext>
            </a:extLst>
          </p:cNvPr>
          <p:cNvSpPr>
            <a:spLocks noGrp="1"/>
          </p:cNvSpPr>
          <p:nvPr>
            <p:ph type="ctrTitle"/>
          </p:nvPr>
        </p:nvSpPr>
        <p:spPr>
          <a:xfrm>
            <a:off x="2002712" y="555980"/>
            <a:ext cx="8574622" cy="1013176"/>
          </a:xfrm>
        </p:spPr>
        <p:txBody>
          <a:bodyPr>
            <a:normAutofit/>
          </a:bodyPr>
          <a:lstStyle/>
          <a:p>
            <a:pPr algn="l"/>
            <a:r>
              <a:rPr lang="en-US" dirty="0">
                <a:solidFill>
                  <a:schemeClr val="accent1">
                    <a:lumMod val="75000"/>
                  </a:schemeClr>
                </a:solidFill>
              </a:rPr>
              <a:t>Scope</a:t>
            </a:r>
          </a:p>
        </p:txBody>
      </p:sp>
      <p:sp>
        <p:nvSpPr>
          <p:cNvPr id="3" name="Subtitle 2">
            <a:extLst>
              <a:ext uri="{FF2B5EF4-FFF2-40B4-BE49-F238E27FC236}">
                <a16:creationId xmlns:a16="http://schemas.microsoft.com/office/drawing/2014/main" id="{5218ADDA-9553-4977-B45D-3B7CA680FC7E}"/>
              </a:ext>
            </a:extLst>
          </p:cNvPr>
          <p:cNvSpPr>
            <a:spLocks noGrp="1"/>
          </p:cNvSpPr>
          <p:nvPr>
            <p:ph type="subTitle" idx="1"/>
          </p:nvPr>
        </p:nvSpPr>
        <p:spPr>
          <a:xfrm>
            <a:off x="3318933" y="1873955"/>
            <a:ext cx="7924800" cy="3059288"/>
          </a:xfrm>
        </p:spPr>
        <p:txBody>
          <a:bodyPr/>
          <a:lstStyle/>
          <a:p>
            <a:pPr algn="l"/>
            <a:r>
              <a:rPr lang="en-US" sz="2800" dirty="0"/>
              <a:t>This system will be developed for both Desktop (windows, Linux) and Mobile devices (Android, Windows, iOS) and there also will be a web application version to access it from web</a:t>
            </a:r>
          </a:p>
          <a:p>
            <a:pPr marL="342900" lvl="0" indent="-342900" algn="l">
              <a:buFont typeface="Wingdings" panose="05000000000000000000" pitchFamily="2" charset="2"/>
              <a:buChar char="§"/>
            </a:pPr>
            <a:r>
              <a:rPr lang="en-US" sz="2800" b="1" dirty="0">
                <a:solidFill>
                  <a:schemeClr val="accent1"/>
                </a:solidFill>
              </a:rPr>
              <a:t>Client</a:t>
            </a:r>
            <a:endParaRPr lang="en-US" sz="2800" dirty="0">
              <a:solidFill>
                <a:schemeClr val="accent1"/>
              </a:solidFill>
            </a:endParaRPr>
          </a:p>
          <a:p>
            <a:pPr marL="342900" lvl="0" indent="-342900" algn="l">
              <a:buFont typeface="Wingdings" panose="05000000000000000000" pitchFamily="2" charset="2"/>
              <a:buChar char="§"/>
            </a:pPr>
            <a:r>
              <a:rPr lang="en-US" sz="2800" b="1" dirty="0">
                <a:solidFill>
                  <a:schemeClr val="accent1"/>
                </a:solidFill>
              </a:rPr>
              <a:t>Manager</a:t>
            </a:r>
            <a:endParaRPr lang="en-US" sz="2800" dirty="0">
              <a:solidFill>
                <a:schemeClr val="accent1"/>
              </a:solidFill>
            </a:endParaRPr>
          </a:p>
          <a:p>
            <a:endParaRPr lang="en-US" dirty="0"/>
          </a:p>
        </p:txBody>
      </p:sp>
    </p:spTree>
    <p:extLst>
      <p:ext uri="{BB962C8B-B14F-4D97-AF65-F5344CB8AC3E}">
        <p14:creationId xmlns:p14="http://schemas.microsoft.com/office/powerpoint/2010/main" val="83423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95E5-8CC8-4DFF-903C-7A53B0CEBC40}"/>
              </a:ext>
            </a:extLst>
          </p:cNvPr>
          <p:cNvSpPr>
            <a:spLocks noGrp="1"/>
          </p:cNvSpPr>
          <p:nvPr>
            <p:ph type="ctrTitle"/>
          </p:nvPr>
        </p:nvSpPr>
        <p:spPr>
          <a:xfrm>
            <a:off x="2038052" y="712551"/>
            <a:ext cx="8574622" cy="541497"/>
          </a:xfrm>
        </p:spPr>
        <p:txBody>
          <a:bodyPr>
            <a:normAutofit fontScale="90000"/>
          </a:bodyPr>
          <a:lstStyle/>
          <a:p>
            <a:pPr algn="l"/>
            <a:br>
              <a:rPr lang="en-US" dirty="0">
                <a:solidFill>
                  <a:schemeClr val="bg1"/>
                </a:solidFill>
              </a:rPr>
            </a:br>
            <a:r>
              <a:rPr lang="en-US" sz="4000" dirty="0">
                <a:solidFill>
                  <a:schemeClr val="accent1"/>
                </a:solidFill>
              </a:rPr>
              <a:t>Purpose of this Project </a:t>
            </a:r>
          </a:p>
        </p:txBody>
      </p:sp>
      <p:sp>
        <p:nvSpPr>
          <p:cNvPr id="3" name="Subtitle 2">
            <a:extLst>
              <a:ext uri="{FF2B5EF4-FFF2-40B4-BE49-F238E27FC236}">
                <a16:creationId xmlns:a16="http://schemas.microsoft.com/office/drawing/2014/main" id="{32CB1C80-AA9F-4732-96E9-5B9B3F5F7AC8}"/>
              </a:ext>
            </a:extLst>
          </p:cNvPr>
          <p:cNvSpPr>
            <a:spLocks noGrp="1"/>
          </p:cNvSpPr>
          <p:nvPr>
            <p:ph type="subTitle" idx="1"/>
          </p:nvPr>
        </p:nvSpPr>
        <p:spPr>
          <a:xfrm>
            <a:off x="3200807" y="1512220"/>
            <a:ext cx="8574622" cy="3491211"/>
          </a:xfrm>
        </p:spPr>
        <p:txBody>
          <a:bodyPr>
            <a:normAutofit fontScale="85000" lnSpcReduction="20000"/>
          </a:bodyPr>
          <a:lstStyle/>
          <a:p>
            <a:pPr marL="342900" lvl="0" indent="-342900" algn="l">
              <a:buFont typeface="Wingdings" panose="05000000000000000000" pitchFamily="2" charset="2"/>
              <a:buChar char="q"/>
            </a:pPr>
            <a:r>
              <a:rPr lang="en-US" sz="2600" dirty="0"/>
              <a:t>To provide a platform to manage online bookings</a:t>
            </a:r>
          </a:p>
          <a:p>
            <a:pPr marL="342900" lvl="0" indent="-342900" algn="l">
              <a:buFont typeface="Wingdings" panose="05000000000000000000" pitchFamily="2" charset="2"/>
              <a:buChar char="q"/>
            </a:pPr>
            <a:r>
              <a:rPr lang="en-US" sz="2600" dirty="0"/>
              <a:t>To display organized information of hotel, prices and pictures.</a:t>
            </a:r>
          </a:p>
          <a:p>
            <a:pPr marL="342900" lvl="0" indent="-342900" algn="l">
              <a:buFont typeface="Wingdings" panose="05000000000000000000" pitchFamily="2" charset="2"/>
              <a:buChar char="q"/>
            </a:pPr>
            <a:r>
              <a:rPr lang="en-US" sz="2600" dirty="0"/>
              <a:t>To add multiple hotels/rooms to the system.</a:t>
            </a:r>
          </a:p>
          <a:p>
            <a:pPr marL="342900" lvl="0" indent="-342900" algn="l">
              <a:buFont typeface="Wingdings" panose="05000000000000000000" pitchFamily="2" charset="2"/>
              <a:buChar char="q"/>
            </a:pPr>
            <a:r>
              <a:rPr lang="en-US" sz="2600" dirty="0"/>
              <a:t>To change prices of hotel rooms when needed.</a:t>
            </a:r>
          </a:p>
          <a:p>
            <a:pPr marL="342900" lvl="0" indent="-342900" algn="l">
              <a:buFont typeface="Wingdings" panose="05000000000000000000" pitchFamily="2" charset="2"/>
              <a:buChar char="q"/>
            </a:pPr>
            <a:r>
              <a:rPr lang="en-US" sz="2600" dirty="0"/>
              <a:t>View of availability of rooms in real time.</a:t>
            </a:r>
          </a:p>
          <a:p>
            <a:pPr marL="342900" lvl="0" indent="-342900" algn="l">
              <a:buFont typeface="Wingdings" panose="05000000000000000000" pitchFamily="2" charset="2"/>
              <a:buChar char="q"/>
            </a:pPr>
            <a:r>
              <a:rPr lang="en-US" sz="2600" dirty="0"/>
              <a:t>Store customer information which can be accessed anytime.</a:t>
            </a:r>
          </a:p>
          <a:p>
            <a:pPr marL="342900" lvl="0" indent="-342900" algn="l">
              <a:buFont typeface="Wingdings" panose="05000000000000000000" pitchFamily="2" charset="2"/>
              <a:buChar char="q"/>
            </a:pPr>
            <a:r>
              <a:rPr lang="en-US" sz="2600" dirty="0"/>
              <a:t>A user-friendly interface for customers for the easy booking process.</a:t>
            </a:r>
          </a:p>
          <a:p>
            <a:pPr marL="342900" lvl="0" indent="-342900" algn="l">
              <a:buFont typeface="Wingdings" panose="05000000000000000000" pitchFamily="2" charset="2"/>
              <a:buChar char="q"/>
            </a:pPr>
            <a:r>
              <a:rPr lang="en-US" sz="2600" dirty="0"/>
              <a:t>To provide a secure payment gateway for online transaction.</a:t>
            </a:r>
          </a:p>
          <a:p>
            <a:endParaRPr lang="en-US" dirty="0"/>
          </a:p>
        </p:txBody>
      </p:sp>
    </p:spTree>
    <p:extLst>
      <p:ext uri="{BB962C8B-B14F-4D97-AF65-F5344CB8AC3E}">
        <p14:creationId xmlns:p14="http://schemas.microsoft.com/office/powerpoint/2010/main" val="406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F6B4-AC32-4575-BF35-1F699B72B5D5}"/>
              </a:ext>
            </a:extLst>
          </p:cNvPr>
          <p:cNvSpPr>
            <a:spLocks noGrp="1"/>
          </p:cNvSpPr>
          <p:nvPr>
            <p:ph type="ctrTitle"/>
          </p:nvPr>
        </p:nvSpPr>
        <p:spPr>
          <a:xfrm>
            <a:off x="2070445" y="860781"/>
            <a:ext cx="8574622" cy="753530"/>
          </a:xfrm>
        </p:spPr>
        <p:txBody>
          <a:bodyPr>
            <a:normAutofit fontScale="90000"/>
          </a:bodyPr>
          <a:lstStyle/>
          <a:p>
            <a:pPr algn="l"/>
            <a:r>
              <a:rPr lang="en-US" dirty="0">
                <a:solidFill>
                  <a:schemeClr val="accent1"/>
                </a:solidFill>
              </a:rPr>
              <a:t>Requirement</a:t>
            </a:r>
          </a:p>
        </p:txBody>
      </p:sp>
      <p:sp>
        <p:nvSpPr>
          <p:cNvPr id="3" name="Subtitle 2">
            <a:extLst>
              <a:ext uri="{FF2B5EF4-FFF2-40B4-BE49-F238E27FC236}">
                <a16:creationId xmlns:a16="http://schemas.microsoft.com/office/drawing/2014/main" id="{78D82ECA-6D6C-4D10-AF9C-429368DFAA55}"/>
              </a:ext>
            </a:extLst>
          </p:cNvPr>
          <p:cNvSpPr>
            <a:spLocks noGrp="1"/>
          </p:cNvSpPr>
          <p:nvPr>
            <p:ph type="subTitle" idx="1"/>
          </p:nvPr>
        </p:nvSpPr>
        <p:spPr>
          <a:xfrm>
            <a:off x="3510667" y="1828799"/>
            <a:ext cx="6987645" cy="2844800"/>
          </a:xfrm>
        </p:spPr>
        <p:txBody>
          <a:bodyPr/>
          <a:lstStyle/>
          <a:p>
            <a:pPr marL="342900" lvl="0" indent="-342900" algn="l">
              <a:buFont typeface="Wingdings" panose="05000000000000000000" pitchFamily="2" charset="2"/>
              <a:buChar char="§"/>
            </a:pPr>
            <a:r>
              <a:rPr lang="en-US" sz="2800" dirty="0">
                <a:solidFill>
                  <a:schemeClr val="accent1">
                    <a:lumMod val="50000"/>
                  </a:schemeClr>
                </a:solidFill>
              </a:rPr>
              <a:t>Select hotel</a:t>
            </a:r>
          </a:p>
          <a:p>
            <a:pPr marL="342900" lvl="0" indent="-342900" algn="l">
              <a:buFont typeface="Wingdings" panose="05000000000000000000" pitchFamily="2" charset="2"/>
              <a:buChar char="§"/>
            </a:pPr>
            <a:r>
              <a:rPr lang="en-US" sz="2800" dirty="0">
                <a:solidFill>
                  <a:schemeClr val="accent1">
                    <a:lumMod val="50000"/>
                  </a:schemeClr>
                </a:solidFill>
              </a:rPr>
              <a:t>Process booking</a:t>
            </a:r>
          </a:p>
          <a:p>
            <a:pPr marL="342900" lvl="0" indent="-342900" algn="l">
              <a:buFont typeface="Wingdings" panose="05000000000000000000" pitchFamily="2" charset="2"/>
              <a:buChar char="§"/>
            </a:pPr>
            <a:r>
              <a:rPr lang="en-US" sz="2800" dirty="0">
                <a:solidFill>
                  <a:schemeClr val="accent1">
                    <a:lumMod val="50000"/>
                  </a:schemeClr>
                </a:solidFill>
              </a:rPr>
              <a:t>Booking online</a:t>
            </a:r>
          </a:p>
          <a:p>
            <a:pPr marL="342900" lvl="0" indent="-342900" algn="l">
              <a:buFont typeface="Wingdings" panose="05000000000000000000" pitchFamily="2" charset="2"/>
              <a:buChar char="§"/>
            </a:pPr>
            <a:r>
              <a:rPr lang="en-US" sz="2800" dirty="0">
                <a:solidFill>
                  <a:schemeClr val="accent1">
                    <a:lumMod val="50000"/>
                  </a:schemeClr>
                </a:solidFill>
              </a:rPr>
              <a:t>Regular transaction</a:t>
            </a:r>
          </a:p>
          <a:p>
            <a:endParaRPr lang="en-US" dirty="0"/>
          </a:p>
        </p:txBody>
      </p:sp>
    </p:spTree>
    <p:extLst>
      <p:ext uri="{BB962C8B-B14F-4D97-AF65-F5344CB8AC3E}">
        <p14:creationId xmlns:p14="http://schemas.microsoft.com/office/powerpoint/2010/main" val="19517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7F6B4-AC32-4575-BF35-1F699B72B5D5}"/>
              </a:ext>
            </a:extLst>
          </p:cNvPr>
          <p:cNvSpPr>
            <a:spLocks noGrp="1"/>
          </p:cNvSpPr>
          <p:nvPr>
            <p:ph type="ctrTitle"/>
          </p:nvPr>
        </p:nvSpPr>
        <p:spPr>
          <a:xfrm>
            <a:off x="2070445" y="860781"/>
            <a:ext cx="8574622" cy="753530"/>
          </a:xfrm>
        </p:spPr>
        <p:txBody>
          <a:bodyPr>
            <a:normAutofit fontScale="90000"/>
          </a:bodyPr>
          <a:lstStyle/>
          <a:p>
            <a:pPr algn="l"/>
            <a:r>
              <a:rPr lang="en-US" dirty="0">
                <a:solidFill>
                  <a:schemeClr val="accent1"/>
                </a:solidFill>
              </a:rPr>
              <a:t>Team Structure</a:t>
            </a:r>
          </a:p>
        </p:txBody>
      </p:sp>
      <p:sp>
        <p:nvSpPr>
          <p:cNvPr id="3" name="Subtitle 2">
            <a:extLst>
              <a:ext uri="{FF2B5EF4-FFF2-40B4-BE49-F238E27FC236}">
                <a16:creationId xmlns:a16="http://schemas.microsoft.com/office/drawing/2014/main" id="{78D82ECA-6D6C-4D10-AF9C-429368DFAA55}"/>
              </a:ext>
            </a:extLst>
          </p:cNvPr>
          <p:cNvSpPr>
            <a:spLocks noGrp="1"/>
          </p:cNvSpPr>
          <p:nvPr>
            <p:ph type="subTitle" idx="1"/>
          </p:nvPr>
        </p:nvSpPr>
        <p:spPr>
          <a:xfrm>
            <a:off x="3510667" y="1828799"/>
            <a:ext cx="6987645" cy="3341512"/>
          </a:xfrm>
        </p:spPr>
        <p:txBody>
          <a:bodyPr>
            <a:normAutofit lnSpcReduction="10000"/>
          </a:bodyPr>
          <a:lstStyle/>
          <a:p>
            <a:pPr algn="l"/>
            <a:r>
              <a:rPr lang="en-US" sz="2800" b="1" dirty="0">
                <a:solidFill>
                  <a:schemeClr val="accent1">
                    <a:lumMod val="50000"/>
                  </a:schemeClr>
                </a:solidFill>
              </a:rPr>
              <a:t>Analyst and Design	:  </a:t>
            </a:r>
          </a:p>
          <a:p>
            <a:pPr algn="l"/>
            <a:r>
              <a:rPr lang="en-US" sz="2800" b="1" dirty="0">
                <a:solidFill>
                  <a:schemeClr val="accent1">
                    <a:lumMod val="50000"/>
                  </a:schemeClr>
                </a:solidFill>
              </a:rPr>
              <a:t>			</a:t>
            </a:r>
            <a:r>
              <a:rPr lang="bn-BD" sz="2800" b="1" dirty="0">
                <a:solidFill>
                  <a:schemeClr val="accent1">
                    <a:lumMod val="50000"/>
                  </a:schemeClr>
                </a:solidFill>
              </a:rPr>
              <a:t>Maria Yasmin Nila</a:t>
            </a:r>
            <a:endParaRPr lang="en-US" sz="2800" dirty="0">
              <a:solidFill>
                <a:schemeClr val="accent1">
                  <a:lumMod val="50000"/>
                </a:schemeClr>
              </a:solidFill>
            </a:endParaRPr>
          </a:p>
          <a:p>
            <a:pPr algn="l"/>
            <a:r>
              <a:rPr lang="bn-BD" sz="2800" b="1" dirty="0">
                <a:solidFill>
                  <a:schemeClr val="accent1">
                    <a:lumMod val="50000"/>
                  </a:schemeClr>
                </a:solidFill>
              </a:rPr>
              <a:t>Development		: </a:t>
            </a:r>
            <a:endParaRPr lang="en-US" sz="2800" b="1" dirty="0">
              <a:solidFill>
                <a:schemeClr val="accent1">
                  <a:lumMod val="50000"/>
                </a:schemeClr>
              </a:solidFill>
            </a:endParaRPr>
          </a:p>
          <a:p>
            <a:pPr algn="l"/>
            <a:r>
              <a:rPr lang="en-US" sz="2800" b="1" dirty="0">
                <a:solidFill>
                  <a:schemeClr val="accent1">
                    <a:lumMod val="50000"/>
                  </a:schemeClr>
                </a:solidFill>
              </a:rPr>
              <a:t>			</a:t>
            </a:r>
            <a:r>
              <a:rPr lang="en-US" sz="2800" b="1" dirty="0" err="1">
                <a:solidFill>
                  <a:schemeClr val="accent1">
                    <a:lumMod val="50000"/>
                  </a:schemeClr>
                </a:solidFill>
              </a:rPr>
              <a:t>Md</a:t>
            </a:r>
            <a:r>
              <a:rPr lang="en-US" sz="2800" b="1" dirty="0">
                <a:solidFill>
                  <a:schemeClr val="accent1">
                    <a:lumMod val="50000"/>
                  </a:schemeClr>
                </a:solidFill>
              </a:rPr>
              <a:t> </a:t>
            </a:r>
            <a:r>
              <a:rPr lang="en-US" sz="2800" b="1" dirty="0" err="1">
                <a:solidFill>
                  <a:schemeClr val="accent1">
                    <a:lumMod val="50000"/>
                  </a:schemeClr>
                </a:solidFill>
              </a:rPr>
              <a:t>Luthfullah</a:t>
            </a:r>
            <a:r>
              <a:rPr lang="en-US" sz="2800" b="1" dirty="0">
                <a:solidFill>
                  <a:schemeClr val="accent1">
                    <a:lumMod val="50000"/>
                  </a:schemeClr>
                </a:solidFill>
              </a:rPr>
              <a:t> Hill Kabir</a:t>
            </a:r>
            <a:endParaRPr lang="en-US" sz="2800" dirty="0">
              <a:solidFill>
                <a:schemeClr val="accent1">
                  <a:lumMod val="50000"/>
                </a:schemeClr>
              </a:solidFill>
            </a:endParaRPr>
          </a:p>
          <a:p>
            <a:pPr algn="l"/>
            <a:r>
              <a:rPr lang="en-US" sz="2800" b="1" dirty="0">
                <a:solidFill>
                  <a:schemeClr val="accent1">
                    <a:lumMod val="50000"/>
                  </a:schemeClr>
                </a:solidFill>
              </a:rPr>
              <a:t> Implement &amp; Testing	:  </a:t>
            </a:r>
          </a:p>
          <a:p>
            <a:pPr algn="l"/>
            <a:r>
              <a:rPr lang="en-US" sz="2800" b="1" dirty="0">
                <a:solidFill>
                  <a:schemeClr val="accent1">
                    <a:lumMod val="50000"/>
                  </a:schemeClr>
                </a:solidFill>
              </a:rPr>
              <a:t>			</a:t>
            </a:r>
            <a:r>
              <a:rPr lang="bn-BD" sz="2800" b="1" dirty="0">
                <a:solidFill>
                  <a:schemeClr val="accent1">
                    <a:lumMod val="50000"/>
                  </a:schemeClr>
                </a:solidFill>
              </a:rPr>
              <a:t>Farhana Sultana</a:t>
            </a:r>
            <a:endParaRPr lang="en-US" sz="2800" dirty="0">
              <a:solidFill>
                <a:schemeClr val="accent1">
                  <a:lumMod val="50000"/>
                </a:schemeClr>
              </a:solidFill>
            </a:endParaRPr>
          </a:p>
          <a:p>
            <a:endParaRPr lang="en-US" dirty="0"/>
          </a:p>
        </p:txBody>
      </p:sp>
    </p:spTree>
    <p:extLst>
      <p:ext uri="{BB962C8B-B14F-4D97-AF65-F5344CB8AC3E}">
        <p14:creationId xmlns:p14="http://schemas.microsoft.com/office/powerpoint/2010/main" val="135020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754F-A4D5-41B5-AF57-9D25E1189B5B}"/>
              </a:ext>
            </a:extLst>
          </p:cNvPr>
          <p:cNvSpPr>
            <a:spLocks noGrp="1"/>
          </p:cNvSpPr>
          <p:nvPr>
            <p:ph type="title"/>
          </p:nvPr>
        </p:nvSpPr>
        <p:spPr>
          <a:xfrm>
            <a:off x="1789111" y="2153356"/>
            <a:ext cx="10018713" cy="1752599"/>
          </a:xfrm>
        </p:spPr>
        <p:txBody>
          <a:bodyPr>
            <a:normAutofit/>
          </a:bodyPr>
          <a:lstStyle/>
          <a:p>
            <a:r>
              <a:rPr lang="en-US" sz="6600" dirty="0">
                <a:solidFill>
                  <a:schemeClr val="accent1">
                    <a:lumMod val="50000"/>
                  </a:schemeClr>
                </a:solidFill>
              </a:rPr>
              <a:t>Testing</a:t>
            </a:r>
          </a:p>
        </p:txBody>
      </p:sp>
    </p:spTree>
    <p:extLst>
      <p:ext uri="{BB962C8B-B14F-4D97-AF65-F5344CB8AC3E}">
        <p14:creationId xmlns:p14="http://schemas.microsoft.com/office/powerpoint/2010/main" val="463222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91</TotalTime>
  <Words>664</Words>
  <Application>Microsoft Office PowerPoint</Application>
  <PresentationFormat>Widescreen</PresentationFormat>
  <Paragraphs>286</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华文楷体</vt:lpstr>
      <vt:lpstr>Arial</vt:lpstr>
      <vt:lpstr>Calibri</vt:lpstr>
      <vt:lpstr>Corbel</vt:lpstr>
      <vt:lpstr>Segoe UI</vt:lpstr>
      <vt:lpstr>Times New Roman</vt:lpstr>
      <vt:lpstr>Vrinda</vt:lpstr>
      <vt:lpstr>Wingdings</vt:lpstr>
      <vt:lpstr>Parallax</vt:lpstr>
      <vt:lpstr>Hotel Booking Management System </vt:lpstr>
      <vt:lpstr>Presented By:</vt:lpstr>
      <vt:lpstr>What is Hotel Booking Management System</vt:lpstr>
      <vt:lpstr>Hotel booking management systems are a popular method for booking hotel rooms.  Travelers can book rooms on a computer by using online security to protect their privacy and financial information and by using several online travel agents to compare prices and facilities at different hotels.</vt:lpstr>
      <vt:lpstr>Scope</vt:lpstr>
      <vt:lpstr> Purpose of this Project </vt:lpstr>
      <vt:lpstr>Requirement</vt:lpstr>
      <vt:lpstr>Team Structure</vt:lpstr>
      <vt:lpstr>Testing</vt:lpstr>
      <vt:lpstr>  Sample for test case:1 Test Case :01(Search for hotel successfully) Test Case ID: Test_01     </vt:lpstr>
      <vt:lpstr>Sample for test case:2 Test Case :01(Search for hotel unsuccessful when place is empty) Test Case ID: Test_02    </vt:lpstr>
      <vt:lpstr>Sample for test case:3 Test Case :01(Successfully Transaction) Test Case ID: Test_10    </vt:lpstr>
      <vt:lpstr>Test Case</vt:lpstr>
      <vt:lpstr>Test Case</vt:lpstr>
      <vt:lpstr>Requirement ID</vt:lpstr>
      <vt:lpstr>Traceability Matrix</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Management System</dc:title>
  <dc:creator>Admin</dc:creator>
  <cp:lastModifiedBy>Admin</cp:lastModifiedBy>
  <cp:revision>11</cp:revision>
  <dcterms:created xsi:type="dcterms:W3CDTF">2017-08-07T05:26:01Z</dcterms:created>
  <dcterms:modified xsi:type="dcterms:W3CDTF">2017-08-07T07:04:49Z</dcterms:modified>
</cp:coreProperties>
</file>