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85" r:id="rId8"/>
    <p:sldId id="263" r:id="rId9"/>
    <p:sldId id="264" r:id="rId10"/>
    <p:sldId id="265" r:id="rId11"/>
    <p:sldId id="267" r:id="rId12"/>
    <p:sldId id="286" r:id="rId13"/>
    <p:sldId id="269" r:id="rId14"/>
    <p:sldId id="271" r:id="rId15"/>
    <p:sldId id="279" r:id="rId16"/>
    <p:sldId id="287" r:id="rId17"/>
    <p:sldId id="288" r:id="rId18"/>
    <p:sldId id="290" r:id="rId19"/>
    <p:sldId id="289" r:id="rId20"/>
    <p:sldId id="280" r:id="rId21"/>
    <p:sldId id="291" r:id="rId22"/>
  </p:sldIdLst>
  <p:sldSz cx="9144000" cy="6858000" type="screen4x3"/>
  <p:notesSz cx="6858000" cy="9144000"/>
  <p:embeddedFontLst>
    <p:embeddedFont>
      <p:font typeface="Roboto Slab" panose="020B0604020202020204" charset="0"/>
      <p:regular r:id="rId24"/>
      <p:bold r:id="rId25"/>
    </p:embeddedFont>
    <p:embeddedFont>
      <p:font typeface="Source Sans Pr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2E9C2A0-EFFF-4114-AF54-28AE1C3A9B50}">
  <a:tblStyle styleId="{D2E9C2A0-EFFF-4114-AF54-28AE1C3A9B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F3ADE-5773-4276-86BA-1F2431961290}" type="doc">
      <dgm:prSet loTypeId="urn:microsoft.com/office/officeart/2005/8/layout/venn1" loCatId="relationship" qsTypeId="urn:microsoft.com/office/officeart/2005/8/quickstyle/3d1" qsCatId="3D" csTypeId="urn:microsoft.com/office/officeart/2005/8/colors/accent1_2" csCatId="accent1" phldr="1"/>
      <dgm:spPr/>
    </dgm:pt>
    <dgm:pt modelId="{EEFC92E4-33B9-47CD-BDCD-390AEBBF3D7F}">
      <dgm:prSet phldrT="[Text]" custT="1"/>
      <dgm:spPr>
        <a:solidFill>
          <a:schemeClr val="accent4">
            <a:lumMod val="40000"/>
            <a:lumOff val="60000"/>
            <a:alpha val="50000"/>
          </a:schemeClr>
        </a:solidFill>
      </dgm:spPr>
      <dgm:t>
        <a:bodyPr/>
        <a:lstStyle/>
        <a:p>
          <a:endParaRPr lang="en-US" sz="3600" dirty="0"/>
        </a:p>
        <a:p>
          <a:r>
            <a:rPr lang="en-US" sz="2800" dirty="0"/>
            <a:t>Biosensor</a:t>
          </a:r>
        </a:p>
      </dgm:t>
    </dgm:pt>
    <dgm:pt modelId="{B9A15071-C59F-448C-A2C8-9C99CD04DF31}" type="parTrans" cxnId="{9A04B42C-67F2-4B7D-96F7-920D20229F46}">
      <dgm:prSet/>
      <dgm:spPr/>
      <dgm:t>
        <a:bodyPr/>
        <a:lstStyle/>
        <a:p>
          <a:endParaRPr lang="en-US"/>
        </a:p>
      </dgm:t>
    </dgm:pt>
    <dgm:pt modelId="{4EB0E84A-19FE-4671-B3D1-D324B22C6511}" type="sibTrans" cxnId="{9A04B42C-67F2-4B7D-96F7-920D20229F46}">
      <dgm:prSet/>
      <dgm:spPr/>
      <dgm:t>
        <a:bodyPr/>
        <a:lstStyle/>
        <a:p>
          <a:endParaRPr lang="en-US"/>
        </a:p>
      </dgm:t>
    </dgm:pt>
    <dgm:pt modelId="{46FD4BF5-789B-4BB8-938D-E58AD385B100}">
      <dgm:prSet phldrT="[Text]" custT="1"/>
      <dgm:spPr>
        <a:solidFill>
          <a:schemeClr val="accent4">
            <a:lumMod val="60000"/>
            <a:lumOff val="40000"/>
            <a:alpha val="50000"/>
          </a:schemeClr>
        </a:solidFill>
      </dgm:spPr>
      <dgm:t>
        <a:bodyPr/>
        <a:lstStyle/>
        <a:p>
          <a:pPr algn="ctr"/>
          <a:r>
            <a:rPr lang="en-US" sz="2400" dirty="0"/>
            <a:t>Health</a:t>
          </a:r>
        </a:p>
        <a:p>
          <a:pPr algn="ctr"/>
          <a:r>
            <a:rPr lang="en-US" sz="2400" dirty="0"/>
            <a:t>Care</a:t>
          </a:r>
        </a:p>
      </dgm:t>
    </dgm:pt>
    <dgm:pt modelId="{CDE3C84D-0695-4B0D-B9FC-9B2E7B6320A9}" type="parTrans" cxnId="{DA6F77A3-1DB4-40A7-A791-3A025B2C6C68}">
      <dgm:prSet/>
      <dgm:spPr/>
      <dgm:t>
        <a:bodyPr/>
        <a:lstStyle/>
        <a:p>
          <a:endParaRPr lang="en-US"/>
        </a:p>
      </dgm:t>
    </dgm:pt>
    <dgm:pt modelId="{497B174C-3BF3-44D3-888F-2BA1189E872F}" type="sibTrans" cxnId="{DA6F77A3-1DB4-40A7-A791-3A025B2C6C68}">
      <dgm:prSet/>
      <dgm:spPr/>
      <dgm:t>
        <a:bodyPr/>
        <a:lstStyle/>
        <a:p>
          <a:endParaRPr lang="en-US"/>
        </a:p>
      </dgm:t>
    </dgm:pt>
    <dgm:pt modelId="{12591AF9-EB1F-4A4D-A945-513DE9BC9C47}">
      <dgm:prSet phldrT="[Text]" custT="1"/>
      <dgm:spPr>
        <a:solidFill>
          <a:schemeClr val="accent4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sz="2800" dirty="0"/>
            <a:t>  Internet of Things</a:t>
          </a:r>
        </a:p>
      </dgm:t>
    </dgm:pt>
    <dgm:pt modelId="{18857BAD-0D62-49EA-874B-34FD727E746D}" type="parTrans" cxnId="{16D2FAE1-52DD-4DD2-934F-B7F290EC4E56}">
      <dgm:prSet/>
      <dgm:spPr/>
      <dgm:t>
        <a:bodyPr/>
        <a:lstStyle/>
        <a:p>
          <a:endParaRPr lang="en-US"/>
        </a:p>
      </dgm:t>
    </dgm:pt>
    <dgm:pt modelId="{7C3CD925-DB7C-4FB0-A513-00B76417CDE9}" type="sibTrans" cxnId="{16D2FAE1-52DD-4DD2-934F-B7F290EC4E56}">
      <dgm:prSet/>
      <dgm:spPr/>
      <dgm:t>
        <a:bodyPr/>
        <a:lstStyle/>
        <a:p>
          <a:endParaRPr lang="en-US"/>
        </a:p>
      </dgm:t>
    </dgm:pt>
    <dgm:pt modelId="{DADDA315-6BA0-431E-B044-12B892A80AAB}" type="pres">
      <dgm:prSet presAssocID="{03CF3ADE-5773-4276-86BA-1F2431961290}" presName="compositeShape" presStyleCnt="0">
        <dgm:presLayoutVars>
          <dgm:chMax val="7"/>
          <dgm:dir/>
          <dgm:resizeHandles val="exact"/>
        </dgm:presLayoutVars>
      </dgm:prSet>
      <dgm:spPr/>
    </dgm:pt>
    <dgm:pt modelId="{894FBD64-80FD-42D4-9BDA-23E930FCCD5C}" type="pres">
      <dgm:prSet presAssocID="{EEFC92E4-33B9-47CD-BDCD-390AEBBF3D7F}" presName="circ1" presStyleLbl="vennNode1" presStyleIdx="0" presStyleCnt="3" custLinFactNeighborX="-35769" custLinFactNeighborY="4814"/>
      <dgm:spPr/>
    </dgm:pt>
    <dgm:pt modelId="{95D17D0D-B171-4CDA-8026-29002ED9AB42}" type="pres">
      <dgm:prSet presAssocID="{EEFC92E4-33B9-47CD-BDCD-390AEBBF3D7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9287CF2-C9CC-4093-A9F7-BDBA3ED211C5}" type="pres">
      <dgm:prSet presAssocID="{46FD4BF5-789B-4BB8-938D-E58AD385B100}" presName="circ2" presStyleLbl="vennNode1" presStyleIdx="1" presStyleCnt="3" custScaleX="98469" custLinFactNeighborX="12765" custLinFactNeighborY="-57686"/>
      <dgm:spPr/>
    </dgm:pt>
    <dgm:pt modelId="{69C4FC23-BF12-46CA-B719-1FE6F4C345BA}" type="pres">
      <dgm:prSet presAssocID="{46FD4BF5-789B-4BB8-938D-E58AD385B10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1426C69-F13C-45C0-9FD1-340C8D54CD88}" type="pres">
      <dgm:prSet presAssocID="{12591AF9-EB1F-4A4D-A945-513DE9BC9C47}" presName="circ3" presStyleLbl="vennNode1" presStyleIdx="2" presStyleCnt="3" custLinFactNeighborX="48462" custLinFactNeighborY="6923"/>
      <dgm:spPr/>
    </dgm:pt>
    <dgm:pt modelId="{8D1960BD-240C-4199-BC91-DC11BDC65050}" type="pres">
      <dgm:prSet presAssocID="{12591AF9-EB1F-4A4D-A945-513DE9BC9C4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AE80E2C-5F34-440B-9AAA-55C262005F39}" type="presOf" srcId="{03CF3ADE-5773-4276-86BA-1F2431961290}" destId="{DADDA315-6BA0-431E-B044-12B892A80AAB}" srcOrd="0" destOrd="0" presId="urn:microsoft.com/office/officeart/2005/8/layout/venn1"/>
    <dgm:cxn modelId="{9A04B42C-67F2-4B7D-96F7-920D20229F46}" srcId="{03CF3ADE-5773-4276-86BA-1F2431961290}" destId="{EEFC92E4-33B9-47CD-BDCD-390AEBBF3D7F}" srcOrd="0" destOrd="0" parTransId="{B9A15071-C59F-448C-A2C8-9C99CD04DF31}" sibTransId="{4EB0E84A-19FE-4671-B3D1-D324B22C6511}"/>
    <dgm:cxn modelId="{B2296D3F-F09A-4CEF-A2D0-2B48D81A1F9F}" type="presOf" srcId="{12591AF9-EB1F-4A4D-A945-513DE9BC9C47}" destId="{B1426C69-F13C-45C0-9FD1-340C8D54CD88}" srcOrd="0" destOrd="0" presId="urn:microsoft.com/office/officeart/2005/8/layout/venn1"/>
    <dgm:cxn modelId="{11BD3268-0294-4954-8582-0F9DDBA9119A}" type="presOf" srcId="{46FD4BF5-789B-4BB8-938D-E58AD385B100}" destId="{69C4FC23-BF12-46CA-B719-1FE6F4C345BA}" srcOrd="1" destOrd="0" presId="urn:microsoft.com/office/officeart/2005/8/layout/venn1"/>
    <dgm:cxn modelId="{01A2C670-9360-466A-8373-B8A7DAEB2448}" type="presOf" srcId="{EEFC92E4-33B9-47CD-BDCD-390AEBBF3D7F}" destId="{894FBD64-80FD-42D4-9BDA-23E930FCCD5C}" srcOrd="0" destOrd="0" presId="urn:microsoft.com/office/officeart/2005/8/layout/venn1"/>
    <dgm:cxn modelId="{4C346F57-C15F-474C-B6E7-F705419A8848}" type="presOf" srcId="{12591AF9-EB1F-4A4D-A945-513DE9BC9C47}" destId="{8D1960BD-240C-4199-BC91-DC11BDC65050}" srcOrd="1" destOrd="0" presId="urn:microsoft.com/office/officeart/2005/8/layout/venn1"/>
    <dgm:cxn modelId="{359AD78F-0382-4E43-9DE2-319C3F78901B}" type="presOf" srcId="{46FD4BF5-789B-4BB8-938D-E58AD385B100}" destId="{29287CF2-C9CC-4093-A9F7-BDBA3ED211C5}" srcOrd="0" destOrd="0" presId="urn:microsoft.com/office/officeart/2005/8/layout/venn1"/>
    <dgm:cxn modelId="{DA6F77A3-1DB4-40A7-A791-3A025B2C6C68}" srcId="{03CF3ADE-5773-4276-86BA-1F2431961290}" destId="{46FD4BF5-789B-4BB8-938D-E58AD385B100}" srcOrd="1" destOrd="0" parTransId="{CDE3C84D-0695-4B0D-B9FC-9B2E7B6320A9}" sibTransId="{497B174C-3BF3-44D3-888F-2BA1189E872F}"/>
    <dgm:cxn modelId="{61BDB4C7-4ADC-4DC2-803E-1723194303F5}" type="presOf" srcId="{EEFC92E4-33B9-47CD-BDCD-390AEBBF3D7F}" destId="{95D17D0D-B171-4CDA-8026-29002ED9AB42}" srcOrd="1" destOrd="0" presId="urn:microsoft.com/office/officeart/2005/8/layout/venn1"/>
    <dgm:cxn modelId="{16D2FAE1-52DD-4DD2-934F-B7F290EC4E56}" srcId="{03CF3ADE-5773-4276-86BA-1F2431961290}" destId="{12591AF9-EB1F-4A4D-A945-513DE9BC9C47}" srcOrd="2" destOrd="0" parTransId="{18857BAD-0D62-49EA-874B-34FD727E746D}" sibTransId="{7C3CD925-DB7C-4FB0-A513-00B76417CDE9}"/>
    <dgm:cxn modelId="{B7A19101-E604-4A1C-9D2E-220278A0D1F2}" type="presParOf" srcId="{DADDA315-6BA0-431E-B044-12B892A80AAB}" destId="{894FBD64-80FD-42D4-9BDA-23E930FCCD5C}" srcOrd="0" destOrd="0" presId="urn:microsoft.com/office/officeart/2005/8/layout/venn1"/>
    <dgm:cxn modelId="{06412A95-572E-4974-9F51-2D785F81124F}" type="presParOf" srcId="{DADDA315-6BA0-431E-B044-12B892A80AAB}" destId="{95D17D0D-B171-4CDA-8026-29002ED9AB42}" srcOrd="1" destOrd="0" presId="urn:microsoft.com/office/officeart/2005/8/layout/venn1"/>
    <dgm:cxn modelId="{C9EFF1AA-EF31-4325-9A7F-14CC380D3C95}" type="presParOf" srcId="{DADDA315-6BA0-431E-B044-12B892A80AAB}" destId="{29287CF2-C9CC-4093-A9F7-BDBA3ED211C5}" srcOrd="2" destOrd="0" presId="urn:microsoft.com/office/officeart/2005/8/layout/venn1"/>
    <dgm:cxn modelId="{C39960EA-6665-462C-9E45-5187EC33F902}" type="presParOf" srcId="{DADDA315-6BA0-431E-B044-12B892A80AAB}" destId="{69C4FC23-BF12-46CA-B719-1FE6F4C345BA}" srcOrd="3" destOrd="0" presId="urn:microsoft.com/office/officeart/2005/8/layout/venn1"/>
    <dgm:cxn modelId="{0F5232FC-E755-4432-A3BB-BDE8AC4FC612}" type="presParOf" srcId="{DADDA315-6BA0-431E-B044-12B892A80AAB}" destId="{B1426C69-F13C-45C0-9FD1-340C8D54CD88}" srcOrd="4" destOrd="0" presId="urn:microsoft.com/office/officeart/2005/8/layout/venn1"/>
    <dgm:cxn modelId="{A13A9523-4F1B-4C00-AFB8-E916419185A9}" type="presParOf" srcId="{DADDA315-6BA0-431E-B044-12B892A80AAB}" destId="{8D1960BD-240C-4199-BC91-DC11BDC6505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FBD64-80FD-42D4-9BDA-23E930FCCD5C}">
      <dsp:nvSpPr>
        <dsp:cNvPr id="0" name=""/>
        <dsp:cNvSpPr/>
      </dsp:nvSpPr>
      <dsp:spPr>
        <a:xfrm>
          <a:off x="965941" y="168184"/>
          <a:ext cx="2438400" cy="2438400"/>
        </a:xfrm>
        <a:prstGeom prst="ellipse">
          <a:avLst/>
        </a:prstGeom>
        <a:solidFill>
          <a:schemeClr val="accent4">
            <a:lumMod val="40000"/>
            <a:lumOff val="60000"/>
            <a:alpha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Biosensor</a:t>
          </a:r>
        </a:p>
      </dsp:txBody>
      <dsp:txXfrm>
        <a:off x="1291061" y="594904"/>
        <a:ext cx="1788160" cy="1097280"/>
      </dsp:txXfrm>
    </dsp:sp>
    <dsp:sp modelId="{29287CF2-C9CC-4093-A9F7-BDBA3ED211C5}">
      <dsp:nvSpPr>
        <dsp:cNvPr id="0" name=""/>
        <dsp:cNvSpPr/>
      </dsp:nvSpPr>
      <dsp:spPr>
        <a:xfrm>
          <a:off x="3047916" y="168184"/>
          <a:ext cx="2401068" cy="2438400"/>
        </a:xfrm>
        <a:prstGeom prst="ellipse">
          <a:avLst/>
        </a:prstGeom>
        <a:solidFill>
          <a:schemeClr val="accent4">
            <a:lumMod val="60000"/>
            <a:lumOff val="40000"/>
            <a:alpha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Health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Care</a:t>
          </a:r>
        </a:p>
      </dsp:txBody>
      <dsp:txXfrm>
        <a:off x="3782243" y="798104"/>
        <a:ext cx="1440640" cy="1341120"/>
      </dsp:txXfrm>
    </dsp:sp>
    <dsp:sp modelId="{B1426C69-F13C-45C0-9FD1-340C8D54CD88}">
      <dsp:nvSpPr>
        <dsp:cNvPr id="0" name=""/>
        <dsp:cNvSpPr/>
      </dsp:nvSpPr>
      <dsp:spPr>
        <a:xfrm>
          <a:off x="2139974" y="1625599"/>
          <a:ext cx="2438400" cy="2438400"/>
        </a:xfrm>
        <a:prstGeom prst="ellipse">
          <a:avLst/>
        </a:prstGeom>
        <a:solidFill>
          <a:schemeClr val="accent4">
            <a:lumMod val="60000"/>
            <a:lumOff val="40000"/>
            <a:alpha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 Internet of Things</a:t>
          </a:r>
        </a:p>
      </dsp:txBody>
      <dsp:txXfrm>
        <a:off x="2369590" y="2255519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602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810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072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603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34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64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 sz="4800" b="1"/>
            </a:lvl1pPr>
            <a:lvl2pPr lvl="1" rtl="0">
              <a:spcBef>
                <a:spcPts val="0"/>
              </a:spcBef>
              <a:buSzPts val="4800"/>
              <a:buNone/>
              <a:defRPr sz="4800" b="1"/>
            </a:lvl2pPr>
            <a:lvl3pPr lvl="2" rtl="0">
              <a:spcBef>
                <a:spcPts val="0"/>
              </a:spcBef>
              <a:buSzPts val="4800"/>
              <a:buNone/>
              <a:defRPr sz="4800" b="1"/>
            </a:lvl3pPr>
            <a:lvl4pPr lvl="3" rtl="0">
              <a:spcBef>
                <a:spcPts val="0"/>
              </a:spcBef>
              <a:buSzPts val="4800"/>
              <a:buNone/>
              <a:defRPr sz="4800" b="1"/>
            </a:lvl4pPr>
            <a:lvl5pPr lvl="4" rtl="0">
              <a:spcBef>
                <a:spcPts val="0"/>
              </a:spcBef>
              <a:buSzPts val="4800"/>
              <a:buNone/>
              <a:defRPr sz="4800" b="1"/>
            </a:lvl5pPr>
            <a:lvl6pPr lvl="5" rtl="0">
              <a:spcBef>
                <a:spcPts val="0"/>
              </a:spcBef>
              <a:buSzPts val="4800"/>
              <a:buNone/>
              <a:defRPr sz="4800" b="1"/>
            </a:lvl6pPr>
            <a:lvl7pPr lvl="6" rtl="0">
              <a:spcBef>
                <a:spcPts val="0"/>
              </a:spcBef>
              <a:buSzPts val="4800"/>
              <a:buNone/>
              <a:defRPr sz="4800" b="1"/>
            </a:lvl7pPr>
            <a:lvl8pPr lvl="7" rtl="0">
              <a:spcBef>
                <a:spcPts val="0"/>
              </a:spcBef>
              <a:buSzPts val="4800"/>
              <a:buNone/>
              <a:defRPr sz="4800" b="1"/>
            </a:lvl8pPr>
            <a:lvl9pPr lvl="8" rtl="0">
              <a:spcBef>
                <a:spcPts val="0"/>
              </a:spcBef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ts val="3600"/>
              <a:buChar char="◎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ts val="3600"/>
              <a:buChar char="○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ts val="3600"/>
              <a:buChar char="◉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ts val="3600"/>
              <a:buChar char="●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ts val="3600"/>
              <a:buChar char="○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ts val="3600"/>
              <a:buChar char="■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ts val="3600"/>
              <a:buChar char="●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ts val="3600"/>
              <a:buChar char="○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Char char="◎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◉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◎"/>
              <a:defRPr sz="2600"/>
            </a:lvl1pPr>
            <a:lvl2pPr lvl="1">
              <a:spcBef>
                <a:spcPts val="0"/>
              </a:spcBef>
              <a:buSzPts val="2600"/>
              <a:buChar char="○"/>
              <a:defRPr sz="2600"/>
            </a:lvl2pPr>
            <a:lvl3pPr lvl="2">
              <a:spcBef>
                <a:spcPts val="0"/>
              </a:spcBef>
              <a:buSzPts val="2600"/>
              <a:buChar char="◉"/>
              <a:defRPr sz="2600"/>
            </a:lvl3pPr>
            <a:lvl4pPr lvl="3">
              <a:spcBef>
                <a:spcPts val="0"/>
              </a:spcBef>
              <a:buSzPts val="2600"/>
              <a:buChar char="●"/>
              <a:defRPr sz="2600"/>
            </a:lvl4pPr>
            <a:lvl5pPr lvl="4">
              <a:spcBef>
                <a:spcPts val="0"/>
              </a:spcBef>
              <a:buSzPts val="2600"/>
              <a:buChar char="○"/>
              <a:defRPr sz="2600"/>
            </a:lvl5pPr>
            <a:lvl6pPr lvl="5">
              <a:spcBef>
                <a:spcPts val="0"/>
              </a:spcBef>
              <a:buSzPts val="2600"/>
              <a:buChar char="■"/>
              <a:defRPr sz="2600"/>
            </a:lvl6pPr>
            <a:lvl7pPr lvl="6">
              <a:spcBef>
                <a:spcPts val="0"/>
              </a:spcBef>
              <a:buSzPts val="2600"/>
              <a:buChar char="●"/>
              <a:defRPr sz="2600"/>
            </a:lvl7pPr>
            <a:lvl8pPr lvl="7">
              <a:spcBef>
                <a:spcPts val="0"/>
              </a:spcBef>
              <a:buSzPts val="2600"/>
              <a:buChar char="○"/>
              <a:defRPr sz="2600"/>
            </a:lvl8pPr>
            <a:lvl9pPr lvl="8">
              <a:spcBef>
                <a:spcPts val="0"/>
              </a:spcBef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◎"/>
              <a:defRPr sz="2600"/>
            </a:lvl1pPr>
            <a:lvl2pPr lvl="1">
              <a:spcBef>
                <a:spcPts val="0"/>
              </a:spcBef>
              <a:buSzPts val="2600"/>
              <a:buChar char="○"/>
              <a:defRPr sz="2600"/>
            </a:lvl2pPr>
            <a:lvl3pPr lvl="2">
              <a:spcBef>
                <a:spcPts val="0"/>
              </a:spcBef>
              <a:buSzPts val="2600"/>
              <a:buChar char="◉"/>
              <a:defRPr sz="2600"/>
            </a:lvl3pPr>
            <a:lvl4pPr lvl="3">
              <a:spcBef>
                <a:spcPts val="0"/>
              </a:spcBef>
              <a:buSzPts val="2600"/>
              <a:buChar char="●"/>
              <a:defRPr sz="2600"/>
            </a:lvl4pPr>
            <a:lvl5pPr lvl="4">
              <a:spcBef>
                <a:spcPts val="0"/>
              </a:spcBef>
              <a:buSzPts val="2600"/>
              <a:buChar char="○"/>
              <a:defRPr sz="2600"/>
            </a:lvl5pPr>
            <a:lvl6pPr lvl="5">
              <a:spcBef>
                <a:spcPts val="0"/>
              </a:spcBef>
              <a:buSzPts val="2600"/>
              <a:buChar char="■"/>
              <a:defRPr sz="2600"/>
            </a:lvl6pPr>
            <a:lvl7pPr lvl="6">
              <a:spcBef>
                <a:spcPts val="0"/>
              </a:spcBef>
              <a:buSzPts val="2600"/>
              <a:buChar char="●"/>
              <a:defRPr sz="2600"/>
            </a:lvl7pPr>
            <a:lvl8pPr lvl="7">
              <a:spcBef>
                <a:spcPts val="0"/>
              </a:spcBef>
              <a:buSzPts val="2600"/>
              <a:buChar char="○"/>
              <a:defRPr sz="2600"/>
            </a:lvl8pPr>
            <a:lvl9pPr lvl="8">
              <a:spcBef>
                <a:spcPts val="0"/>
              </a:spcBef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◎"/>
              <a:defRPr sz="2000"/>
            </a:lvl1pPr>
            <a:lvl2pPr lvl="1" rtl="0">
              <a:spcBef>
                <a:spcPts val="0"/>
              </a:spcBef>
              <a:buSzPts val="2000"/>
              <a:buChar char="○"/>
              <a:defRPr sz="2000"/>
            </a:lvl2pPr>
            <a:lvl3pPr lvl="2" rtl="0">
              <a:spcBef>
                <a:spcPts val="0"/>
              </a:spcBef>
              <a:buSzPts val="2000"/>
              <a:buChar char="◉"/>
              <a:defRPr sz="2000"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◎"/>
              <a:defRPr sz="2000"/>
            </a:lvl1pPr>
            <a:lvl2pPr lvl="1" rtl="0">
              <a:spcBef>
                <a:spcPts val="0"/>
              </a:spcBef>
              <a:buSzPts val="2000"/>
              <a:buChar char="○"/>
              <a:defRPr sz="2000"/>
            </a:lvl2pPr>
            <a:lvl3pPr lvl="2" rtl="0">
              <a:spcBef>
                <a:spcPts val="0"/>
              </a:spcBef>
              <a:buSzPts val="2000"/>
              <a:buChar char="◉"/>
              <a:defRPr sz="2000"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000"/>
              <a:buChar char="◎"/>
              <a:defRPr sz="2000"/>
            </a:lvl1pPr>
            <a:lvl2pPr lvl="1" rtl="0">
              <a:spcBef>
                <a:spcPts val="0"/>
              </a:spcBef>
              <a:buSzPts val="2000"/>
              <a:buChar char="○"/>
              <a:defRPr sz="2000"/>
            </a:lvl2pPr>
            <a:lvl3pPr lvl="2" rtl="0">
              <a:spcBef>
                <a:spcPts val="0"/>
              </a:spcBef>
              <a:buSzPts val="2000"/>
              <a:buChar char="◉"/>
              <a:defRPr sz="2000"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" sz="1300"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981539" y="1740177"/>
            <a:ext cx="5807400" cy="253640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4400" dirty="0"/>
              <a:t>Remote Health Monitoring for Critically ill patient</a:t>
            </a:r>
            <a:br>
              <a:rPr lang="en-US" dirty="0"/>
            </a:b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064446" y="959975"/>
            <a:ext cx="2998059" cy="93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3"/>
                </a:solidFill>
              </a:rPr>
              <a:t>Objectives</a:t>
            </a:r>
            <a:endParaRPr lang="en" sz="3200" dirty="0">
              <a:solidFill>
                <a:schemeClr val="accent3"/>
              </a:solidFill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475220" y="2627317"/>
            <a:ext cx="6979775" cy="33938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00050" lvl="0" indent="-400050" algn="just">
              <a:buFont typeface="+mj-lt"/>
              <a:buAutoNum type="romanUcPeriod"/>
            </a:pPr>
            <a:r>
              <a:rPr lang="en-US" sz="2400" dirty="0"/>
              <a:t>To develop an efficient and cost effective wearable device based on medical service for the patient</a:t>
            </a:r>
          </a:p>
          <a:p>
            <a:pPr marL="400050" lvl="0" indent="-400050" algn="just">
              <a:buFont typeface="+mj-lt"/>
              <a:buAutoNum type="romanUcPeriod"/>
            </a:pPr>
            <a:r>
              <a:rPr lang="en-US" sz="2400" dirty="0"/>
              <a:t>To monitor patient’s current health condition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2600" dirty="0"/>
          </a:p>
        </p:txBody>
      </p:sp>
      <p:cxnSp>
        <p:nvCxnSpPr>
          <p:cNvPr id="153" name="Shape 153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4" name="Shape 154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50CC5-D2D4-4B04-9E89-63BDD7661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17" y="1095375"/>
            <a:ext cx="8048625" cy="52377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E902BDF-0EC7-453C-B625-FDA9CB76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99" y="213293"/>
            <a:ext cx="5303983" cy="740863"/>
          </a:xfrm>
        </p:spPr>
        <p:txBody>
          <a:bodyPr/>
          <a:lstStyle/>
          <a:p>
            <a:r>
              <a:rPr lang="en-US" sz="3200" dirty="0">
                <a:solidFill>
                  <a:schemeClr val="accent3"/>
                </a:solidFill>
              </a:rPr>
              <a:t>Design and  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4DCBC-DF40-4B6E-8517-E3019A6FE0E3}"/>
              </a:ext>
            </a:extLst>
          </p:cNvPr>
          <p:cNvSpPr txBox="1"/>
          <p:nvPr/>
        </p:nvSpPr>
        <p:spPr>
          <a:xfrm>
            <a:off x="2105537" y="6381379"/>
            <a:ext cx="530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Block Diagram of Our Project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E902BDF-0EC7-453C-B625-FDA9CB76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99" y="213293"/>
            <a:ext cx="7013514" cy="740863"/>
          </a:xfrm>
        </p:spPr>
        <p:txBody>
          <a:bodyPr/>
          <a:lstStyle/>
          <a:p>
            <a:r>
              <a:rPr lang="en-US" sz="3200" dirty="0">
                <a:solidFill>
                  <a:schemeClr val="accent3"/>
                </a:solidFill>
              </a:rPr>
              <a:t>Design and Methodology(CONT).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A5DA25E-D85A-472A-8802-F969318DD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16" y="1200978"/>
            <a:ext cx="4419147" cy="5074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D7E90-F654-47FE-B0BD-2ED0E5CEB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663" y="1200978"/>
            <a:ext cx="4143374" cy="5074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F71CB-634F-4461-A3CC-2BEC23C21227}"/>
              </a:ext>
            </a:extLst>
          </p:cNvPr>
          <p:cNvSpPr txBox="1"/>
          <p:nvPr/>
        </p:nvSpPr>
        <p:spPr>
          <a:xfrm>
            <a:off x="1820280" y="6275375"/>
            <a:ext cx="618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Flow Chart for the complete design methodology </a:t>
            </a:r>
          </a:p>
        </p:txBody>
      </p:sp>
    </p:spTree>
    <p:extLst>
      <p:ext uri="{BB962C8B-B14F-4D97-AF65-F5344CB8AC3E}">
        <p14:creationId xmlns:p14="http://schemas.microsoft.com/office/powerpoint/2010/main" val="116141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C9E401CF-8AB2-4507-9DF1-C8CCC42D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4" y="1152940"/>
            <a:ext cx="7976651" cy="50358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4EB33B-D7A5-4D68-82DA-E3346DF0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99" y="213293"/>
            <a:ext cx="6814731" cy="740863"/>
          </a:xfrm>
        </p:spPr>
        <p:txBody>
          <a:bodyPr/>
          <a:lstStyle/>
          <a:p>
            <a:r>
              <a:rPr lang="en-US" sz="3200" dirty="0">
                <a:solidFill>
                  <a:schemeClr val="accent3"/>
                </a:solidFill>
              </a:rPr>
              <a:t>Design and Methodology(CONT).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5BF33-BD13-4303-B1E6-F71114A0F7E2}"/>
              </a:ext>
            </a:extLst>
          </p:cNvPr>
          <p:cNvSpPr/>
          <p:nvPr/>
        </p:nvSpPr>
        <p:spPr>
          <a:xfrm>
            <a:off x="2424145" y="6188765"/>
            <a:ext cx="4613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Hardware Connection of Our Project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46FC03-B074-4274-A503-F0A4E239975B}"/>
              </a:ext>
            </a:extLst>
          </p:cNvPr>
          <p:cNvSpPr txBox="1">
            <a:spLocks/>
          </p:cNvSpPr>
          <p:nvPr/>
        </p:nvSpPr>
        <p:spPr>
          <a:xfrm>
            <a:off x="353307" y="378382"/>
            <a:ext cx="4457233" cy="7541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Results and 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504DF-B0C9-4552-B268-5BAB77252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13" y="1177978"/>
            <a:ext cx="2905187" cy="56800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A8B5B1-0D03-46A4-878C-5A88A338B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177977"/>
            <a:ext cx="6238812" cy="55673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10D6F8-8FE2-454F-B0A4-3DDE7CBA6654}"/>
              </a:ext>
            </a:extLst>
          </p:cNvPr>
          <p:cNvSpPr txBox="1">
            <a:spLocks/>
          </p:cNvSpPr>
          <p:nvPr/>
        </p:nvSpPr>
        <p:spPr>
          <a:xfrm>
            <a:off x="1068925" y="610858"/>
            <a:ext cx="3251284" cy="6480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chemeClr val="accent3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200B9-709F-4ABD-99BC-D6EF03817639}"/>
              </a:ext>
            </a:extLst>
          </p:cNvPr>
          <p:cNvSpPr txBox="1"/>
          <p:nvPr/>
        </p:nvSpPr>
        <p:spPr>
          <a:xfrm>
            <a:off x="1319831" y="1931504"/>
            <a:ext cx="7188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developed a complete hardware system for identifying (heart rate, temperature, oxygen saturation) at a time as well as sugar level and skin moisture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can monitor a patient’s health condition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E7F1E2-21B8-44A2-98CD-B7320DFD6D45}"/>
              </a:ext>
            </a:extLst>
          </p:cNvPr>
          <p:cNvSpPr txBox="1">
            <a:spLocks/>
          </p:cNvSpPr>
          <p:nvPr/>
        </p:nvSpPr>
        <p:spPr>
          <a:xfrm>
            <a:off x="817133" y="716875"/>
            <a:ext cx="2827215" cy="76736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chemeClr val="accent3"/>
                </a:solidFill>
              </a:rPr>
              <a:t>Future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9F08D-2CE1-4517-820C-B10E2D73C811}"/>
              </a:ext>
            </a:extLst>
          </p:cNvPr>
          <p:cNvSpPr txBox="1"/>
          <p:nvPr/>
        </p:nvSpPr>
        <p:spPr>
          <a:xfrm>
            <a:off x="1527946" y="2123518"/>
            <a:ext cx="68764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we want to include different types of Bio sensor to monitor the patient bio status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/>
              <a:t>Electrocardiogram(ECG) sensor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/>
              <a:t>Electroencephalography(EEG) sensor</a:t>
            </a:r>
          </a:p>
        </p:txBody>
      </p:sp>
    </p:spTree>
    <p:extLst>
      <p:ext uri="{BB962C8B-B14F-4D97-AF65-F5344CB8AC3E}">
        <p14:creationId xmlns:p14="http://schemas.microsoft.com/office/powerpoint/2010/main" val="98869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B7BBE0-BCEC-4FBD-86E3-3BC29ED59D96}"/>
              </a:ext>
            </a:extLst>
          </p:cNvPr>
          <p:cNvSpPr txBox="1">
            <a:spLocks/>
          </p:cNvSpPr>
          <p:nvPr/>
        </p:nvSpPr>
        <p:spPr>
          <a:xfrm>
            <a:off x="1042421" y="1073426"/>
            <a:ext cx="5159598" cy="8613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chemeClr val="accent3"/>
                </a:solidFill>
              </a:rPr>
              <a:t>Potential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421B9-4C68-4FB4-908F-D0332089B298}"/>
              </a:ext>
            </a:extLst>
          </p:cNvPr>
          <p:cNvSpPr txBox="1"/>
          <p:nvPr/>
        </p:nvSpPr>
        <p:spPr>
          <a:xfrm>
            <a:off x="2211673" y="2531165"/>
            <a:ext cx="64140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Wearable device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Medical station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23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2391E9B-DE19-4812-B933-30CF6CAF9C23}"/>
              </a:ext>
            </a:extLst>
          </p:cNvPr>
          <p:cNvSpPr txBox="1">
            <a:spLocks/>
          </p:cNvSpPr>
          <p:nvPr/>
        </p:nvSpPr>
        <p:spPr>
          <a:xfrm>
            <a:off x="1705028" y="836146"/>
            <a:ext cx="2866972" cy="7541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chemeClr val="accent3"/>
                </a:solidFill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6B85B-2C25-425D-9F6A-3B66D81974D2}"/>
              </a:ext>
            </a:extLst>
          </p:cNvPr>
          <p:cNvSpPr txBox="1"/>
          <p:nvPr/>
        </p:nvSpPr>
        <p:spPr>
          <a:xfrm>
            <a:off x="590962" y="1792496"/>
            <a:ext cx="83621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[1] </a:t>
            </a:r>
            <a:r>
              <a:rPr lang="en-US" sz="1600" dirty="0" err="1"/>
              <a:t>Bhoomika.B.K</a:t>
            </a:r>
            <a:r>
              <a:rPr lang="en-US" sz="1600" dirty="0"/>
              <a:t>, Dr. K N </a:t>
            </a:r>
            <a:r>
              <a:rPr lang="en-US" sz="1600" dirty="0" err="1"/>
              <a:t>Muralidhara</a:t>
            </a:r>
            <a:r>
              <a:rPr lang="en-US" sz="1600" dirty="0"/>
              <a:t>, “Secured Smart Healthcare Monitoring System Based on IOT”, IJARCSMS, ISSN: 2321-81 Volume: 3 Issue: 7 4958-4961 JULY 2015.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[2] Ms. Neeta V Desai, Saniya Ansari. “Review of Patient Monitoring System with Wireless” IJCSIT ISSN: 2277 128X Volume 5, Issue 1, January 2015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[3] Gennaro </a:t>
            </a:r>
            <a:r>
              <a:rPr lang="en-US" sz="1600" dirty="0" err="1"/>
              <a:t>Tartarisco</a:t>
            </a:r>
            <a:r>
              <a:rPr lang="en-US" sz="1600" dirty="0"/>
              <a:t>, Giovanni </a:t>
            </a:r>
            <a:r>
              <a:rPr lang="en-US" sz="1600" dirty="0" err="1"/>
              <a:t>Baldus</a:t>
            </a:r>
            <a:r>
              <a:rPr lang="en-US" sz="1600" dirty="0"/>
              <a:t>, Daniele Corda, </a:t>
            </a:r>
            <a:r>
              <a:rPr lang="en-US" sz="1600" dirty="0" err="1"/>
              <a:t>Rossella</a:t>
            </a:r>
            <a:r>
              <a:rPr lang="en-US" sz="1600" dirty="0"/>
              <a:t> </a:t>
            </a:r>
            <a:r>
              <a:rPr lang="en-US" sz="1600" dirty="0" err="1"/>
              <a:t>Raso</a:t>
            </a:r>
            <a:r>
              <a:rPr lang="en-US" sz="1600" dirty="0"/>
              <a:t>, Antonino </a:t>
            </a:r>
            <a:r>
              <a:rPr lang="en-US" sz="1600" dirty="0" err="1"/>
              <a:t>Arnao</a:t>
            </a:r>
            <a:r>
              <a:rPr lang="en-US" sz="1600" dirty="0"/>
              <a:t>, Marcello Ferro, Andrea </a:t>
            </a:r>
            <a:r>
              <a:rPr lang="en-US" sz="1600" dirty="0" err="1"/>
              <a:t>Gaggioli</a:t>
            </a:r>
            <a:r>
              <a:rPr lang="en-US" sz="1600" dirty="0"/>
              <a:t>, Giovanni </a:t>
            </a:r>
            <a:r>
              <a:rPr lang="en-US" sz="1600" dirty="0" err="1"/>
              <a:t>Pioggia</a:t>
            </a:r>
            <a:r>
              <a:rPr lang="en-US" sz="1600" dirty="0"/>
              <a:t>, “Personal Health System architecture for stress monitoring and support to clinical decisions”, Computer CommunicationsVol.35, pp.1296– 1305, 2012.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[4] Franca </a:t>
            </a:r>
            <a:r>
              <a:rPr lang="en-US" sz="1600" dirty="0" err="1"/>
              <a:t>Delmastro</a:t>
            </a:r>
            <a:r>
              <a:rPr lang="en-US" sz="1600" dirty="0"/>
              <a:t>, “Pervasive communications in healthcare”, Computer Communications Vol.35, pp.1284– 1295,2012. </a:t>
            </a:r>
            <a:r>
              <a:rPr lang="en-US" sz="1600" dirty="0" err="1"/>
              <a:t>Aruna</a:t>
            </a:r>
            <a:r>
              <a:rPr lang="en-US" sz="1600" dirty="0"/>
              <a:t> </a:t>
            </a:r>
            <a:r>
              <a:rPr lang="en-US" sz="1600" dirty="0" err="1"/>
              <a:t>Devi.S</a:t>
            </a:r>
            <a:r>
              <a:rPr lang="en-US" sz="1600" dirty="0"/>
              <a:t> et al. / International Journal of Computer Science &amp; Engineering Technology (IJCSET) ISSN: 2229-3345 Vol. 7 No. 03 Mar 2016 72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[5] </a:t>
            </a:r>
            <a:r>
              <a:rPr lang="en-US" sz="1600" dirty="0" err="1"/>
              <a:t>Jongyoon</a:t>
            </a:r>
            <a:r>
              <a:rPr lang="en-US" sz="1600" dirty="0"/>
              <a:t> Choi, </a:t>
            </a:r>
            <a:r>
              <a:rPr lang="en-US" sz="1600" dirty="0" err="1"/>
              <a:t>Beena</a:t>
            </a:r>
            <a:r>
              <a:rPr lang="en-US" sz="1600" dirty="0"/>
              <a:t> Ahmed and Ricardo Gutierrez-Osuna, Development and valuation of an Ambulatory Stress Monitor Based on Wearable Sensors, IEEE transactions on information technology in biomedicine, vol. 16, no. 2, March 2012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9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76B23B-BDF8-4E05-A048-9C9991906AD3}"/>
              </a:ext>
            </a:extLst>
          </p:cNvPr>
          <p:cNvSpPr txBox="1">
            <a:spLocks/>
          </p:cNvSpPr>
          <p:nvPr/>
        </p:nvSpPr>
        <p:spPr>
          <a:xfrm>
            <a:off x="420956" y="345814"/>
            <a:ext cx="5303983" cy="7408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chemeClr val="accent3"/>
                </a:solidFill>
              </a:rPr>
              <a:t>Demonstration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7B2A8A-4A19-4880-960E-7C9CDD2BD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88" y="1284518"/>
            <a:ext cx="8084456" cy="46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1067504" y="1081183"/>
            <a:ext cx="3179400" cy="34915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Presented By</a:t>
            </a:r>
          </a:p>
          <a:p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Farhana Sultana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2013-2-60-046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Nahida Islam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2013-3-60-049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Maria Yasmin Nila	</a:t>
            </a:r>
          </a:p>
          <a:p>
            <a:r>
              <a:rPr lang="en-US" sz="2400" dirty="0">
                <a:solidFill>
                  <a:schemeClr val="tx1"/>
                </a:solidFill>
              </a:rPr>
              <a:t>	2013-2-60-047</a:t>
            </a:r>
          </a:p>
          <a:p>
            <a:pPr marL="0" lvl="0" indent="-6985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5358659" y="3262934"/>
            <a:ext cx="3179398" cy="307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Supervised By </a:t>
            </a:r>
          </a:p>
          <a:p>
            <a:endParaRPr lang="en-US" sz="2400" b="1" dirty="0">
              <a:solidFill>
                <a:schemeClr val="accent3"/>
              </a:solidFill>
            </a:endParaRPr>
          </a:p>
          <a:p>
            <a:r>
              <a:rPr lang="en-US" sz="2000" b="1" dirty="0"/>
              <a:t>Dr. Ahmed Wasif Reza</a:t>
            </a:r>
          </a:p>
          <a:p>
            <a:r>
              <a:rPr lang="en-US" sz="2000" dirty="0"/>
              <a:t>Associate Professor &amp; Chairperson</a:t>
            </a:r>
          </a:p>
          <a:p>
            <a:r>
              <a:rPr lang="en-US" sz="2000" dirty="0"/>
              <a:t>Department of Computer Science &amp; Engineering </a:t>
            </a:r>
          </a:p>
          <a:p>
            <a:pPr marL="0" lvl="0" indent="0" rtl="0">
              <a:spcBef>
                <a:spcPts val="600"/>
              </a:spcBef>
              <a:buNone/>
            </a:pPr>
            <a:endParaRPr lang="en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2077279" y="2655750"/>
            <a:ext cx="5304183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6000" b="1" dirty="0"/>
              <a:t>Thank </a:t>
            </a:r>
            <a:r>
              <a:rPr lang="en-US" sz="6000" b="1" dirty="0"/>
              <a:t>You</a:t>
            </a:r>
            <a:r>
              <a:rPr lang="en" sz="6000" b="1" dirty="0"/>
              <a:t> </a:t>
            </a:r>
            <a:r>
              <a:rPr lang="en-US" sz="6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" sz="6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2077279" y="2655750"/>
            <a:ext cx="5304183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Any Question??</a:t>
            </a:r>
            <a:endParaRPr lang="en" sz="5400" b="1" dirty="0"/>
          </a:p>
        </p:txBody>
      </p:sp>
    </p:spTree>
    <p:extLst>
      <p:ext uri="{BB962C8B-B14F-4D97-AF65-F5344CB8AC3E}">
        <p14:creationId xmlns:p14="http://schemas.microsoft.com/office/powerpoint/2010/main" val="284088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152129" y="712062"/>
            <a:ext cx="5832600" cy="61897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3"/>
                </a:solidFill>
              </a:rPr>
              <a:t>Presentation Outline</a:t>
            </a:r>
            <a:endParaRPr lang="en" sz="3600" dirty="0">
              <a:solidFill>
                <a:schemeClr val="accent3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855514" y="1331041"/>
            <a:ext cx="5832600" cy="436098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Background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Literature Review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Problem Statement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Objectives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Design &amp; Methodology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Results &amp; Discussion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Conclusion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Future Work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Potential Application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Demonstration</a:t>
            </a:r>
            <a:endParaRPr lang="e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76150" y="799210"/>
            <a:ext cx="5002620" cy="87484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buNone/>
            </a:pPr>
            <a:r>
              <a:rPr lang="en-US" i="0" dirty="0">
                <a:solidFill>
                  <a:schemeClr val="accent3"/>
                </a:solidFill>
                <a:latin typeface="+mn-lt"/>
              </a:rPr>
              <a:t>Background</a:t>
            </a:r>
            <a:endParaRPr lang="en" i="0" dirty="0">
              <a:solidFill>
                <a:schemeClr val="accent3"/>
              </a:solidFill>
              <a:latin typeface="+mn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52AF51-97BA-432B-9839-8E0549A55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394600"/>
              </p:ext>
            </p:extLst>
          </p:nvPr>
        </p:nvGraphicFramePr>
        <p:xfrm>
          <a:off x="1261811" y="19947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4250084" cy="93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3"/>
                </a:solidFill>
              </a:rPr>
              <a:t>Background(CONT).</a:t>
            </a:r>
            <a:endParaRPr lang="en" sz="3200" dirty="0">
              <a:solidFill>
                <a:schemeClr val="accent3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07034" y="1373089"/>
            <a:ext cx="7571700" cy="476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8100">
              <a:buNone/>
            </a:pP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38100">
              <a:buNone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Internet of things on HealthCare</a:t>
            </a:r>
          </a:p>
          <a:p>
            <a:pPr marL="38100">
              <a:buNone/>
            </a:pPr>
            <a:endParaRPr lang="en-US" sz="3200" dirty="0"/>
          </a:p>
          <a:p>
            <a:pPr marL="457200" indent="-419100"/>
            <a:r>
              <a:rPr lang="en-US" sz="3200" dirty="0"/>
              <a:t>Remotes monitoring</a:t>
            </a:r>
          </a:p>
          <a:p>
            <a:pPr marL="457200" indent="-419100"/>
            <a:r>
              <a:rPr lang="en-US" sz="3200" dirty="0"/>
              <a:t>Reduce the health care expense</a:t>
            </a:r>
          </a:p>
          <a:p>
            <a:pPr marL="457200" indent="-419100"/>
            <a:r>
              <a:rPr lang="en-US" sz="3200" dirty="0"/>
              <a:t>Instant remedy and result</a:t>
            </a:r>
          </a:p>
          <a:p>
            <a:pPr marL="457200" indent="-419100"/>
            <a:r>
              <a:rPr lang="en-US" sz="3200" dirty="0"/>
              <a:t>To have a knowledge owns health condition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1728571" y="1737696"/>
            <a:ext cx="2949692" cy="124565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Biosensor?</a:t>
            </a:r>
            <a:br>
              <a:rPr lang="en-US" sz="3200" b="1" dirty="0">
                <a:solidFill>
                  <a:schemeClr val="accent3"/>
                </a:solidFill>
              </a:rPr>
            </a:br>
            <a:endParaRPr lang="en" sz="3200" dirty="0"/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2399851" y="2821927"/>
            <a:ext cx="6347791" cy="267149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As many definitions as workers in the field!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I favor: 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“a device that utilizes biological components e.g. enzymes to indicate the amount of a biomaterial”</a:t>
            </a:r>
            <a:endParaRPr lang="en-US" sz="2400" b="1" dirty="0">
              <a:solidFill>
                <a:schemeClr val="accent3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>
            <a:cxnSpLocks/>
          </p:cNvCxnSpPr>
          <p:nvPr/>
        </p:nvCxnSpPr>
        <p:spPr>
          <a:xfrm flipH="1">
            <a:off x="7816215" y="2515660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B4EA83D-1B15-4BCC-9234-99D8A7F6DAEB}"/>
              </a:ext>
            </a:extLst>
          </p:cNvPr>
          <p:cNvSpPr txBox="1">
            <a:spLocks/>
          </p:cNvSpPr>
          <p:nvPr/>
        </p:nvSpPr>
        <p:spPr>
          <a:xfrm>
            <a:off x="829274" y="888415"/>
            <a:ext cx="5623424" cy="6878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Background(CONT).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1932049" y="1576270"/>
            <a:ext cx="2949692" cy="124565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Motivation</a:t>
            </a:r>
            <a:b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en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2832381" y="2700326"/>
            <a:ext cx="5279901" cy="267149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Quality of health care service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Difficult to monitor own bio-status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In need of emergency medical assistance</a:t>
            </a:r>
          </a:p>
          <a:p>
            <a:pPr algn="just">
              <a:buNone/>
            </a:pPr>
            <a:endParaRPr lang="en-US" sz="2400" b="1" dirty="0">
              <a:solidFill>
                <a:schemeClr val="accent3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>
            <a:cxnSpLocks/>
          </p:cNvCxnSpPr>
          <p:nvPr/>
        </p:nvCxnSpPr>
        <p:spPr>
          <a:xfrm flipH="1">
            <a:off x="8847313" y="373504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B4EA83D-1B15-4BCC-9234-99D8A7F6DAEB}"/>
              </a:ext>
            </a:extLst>
          </p:cNvPr>
          <p:cNvSpPr txBox="1">
            <a:spLocks/>
          </p:cNvSpPr>
          <p:nvPr/>
        </p:nvSpPr>
        <p:spPr>
          <a:xfrm>
            <a:off x="829274" y="888415"/>
            <a:ext cx="5623424" cy="6878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Background(CONT).</a:t>
            </a:r>
          </a:p>
        </p:txBody>
      </p:sp>
    </p:spTree>
    <p:extLst>
      <p:ext uri="{BB962C8B-B14F-4D97-AF65-F5344CB8AC3E}">
        <p14:creationId xmlns:p14="http://schemas.microsoft.com/office/powerpoint/2010/main" val="122915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3"/>
                </a:solidFill>
              </a:rPr>
              <a:t>Literature review</a:t>
            </a:r>
            <a:endParaRPr lang="en" sz="3600" dirty="0">
              <a:solidFill>
                <a:schemeClr val="accent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5DE4B-8D74-4362-8178-94861EA6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971" y="1905000"/>
            <a:ext cx="6330281" cy="4209757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paper[1] deal only with heart beat sensor and it is not cost efficient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Paper [2]deals with patient monitoring system but their system is not portable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3"/>
                </a:solidFill>
              </a:rPr>
              <a:t>Problem Statements</a:t>
            </a:r>
            <a:endParaRPr lang="en" sz="3200" dirty="0">
              <a:solidFill>
                <a:schemeClr val="accent3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897496" y="2064032"/>
            <a:ext cx="5839733" cy="235322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/>
              <a:t>Inefficient e-health care services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/>
              <a:t>Numerous standalone devices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/>
              <a:t>Unavailability of complete portable health care system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/>
              <a:t>Inconvenient doctor’s appointment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420</Words>
  <Application>Microsoft Office PowerPoint</Application>
  <PresentationFormat>On-screen Show (4:3)</PresentationFormat>
  <Paragraphs>88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Roboto Slab</vt:lpstr>
      <vt:lpstr>Source Sans Pro</vt:lpstr>
      <vt:lpstr>Arial</vt:lpstr>
      <vt:lpstr>Wingdings</vt:lpstr>
      <vt:lpstr>Cordelia template</vt:lpstr>
      <vt:lpstr>Remote Health Monitoring for Critically ill patient </vt:lpstr>
      <vt:lpstr>PowerPoint Presentation</vt:lpstr>
      <vt:lpstr>Presentation Outline</vt:lpstr>
      <vt:lpstr>PowerPoint Presentation</vt:lpstr>
      <vt:lpstr>Background(CONT).</vt:lpstr>
      <vt:lpstr>Biosensor? </vt:lpstr>
      <vt:lpstr>Motivation </vt:lpstr>
      <vt:lpstr>Literature review</vt:lpstr>
      <vt:lpstr>Problem Statements</vt:lpstr>
      <vt:lpstr>Objectives</vt:lpstr>
      <vt:lpstr>Design and  Methodology</vt:lpstr>
      <vt:lpstr>Design and Methodology(CONT).</vt:lpstr>
      <vt:lpstr>Design and Methodology(CONT).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  <vt:lpstr>Any Question??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Health Monitoring for Critically ill patient </dc:title>
  <cp:lastModifiedBy>Nila</cp:lastModifiedBy>
  <cp:revision>32</cp:revision>
  <dcterms:modified xsi:type="dcterms:W3CDTF">2017-12-06T17:54:29Z</dcterms:modified>
</cp:coreProperties>
</file>