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BCO6007: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datatypes</a:t>
            </a:r>
            <a:br/>
            <a:br/>
            <a:r>
              <a:rPr/>
              <a:t>Dr</a:t>
            </a:r>
            <a:r>
              <a:rPr/>
              <a:t> </a:t>
            </a:r>
            <a:r>
              <a:rPr/>
              <a:t>Maria</a:t>
            </a:r>
            <a:r>
              <a:rPr/>
              <a:t> </a:t>
            </a:r>
            <a:r>
              <a:rPr/>
              <a:t>Prokofieva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character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whitespace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subject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numeric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AvNumPubs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▇▂▁▁▁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AvNumCits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▇▆▃▁▁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PctFacGrants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▃▆▇▆▆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PctCompletion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▂▇▇▅▁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MedianTimetoDegree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▁▇▇▁▁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PctMinorityFac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PctFemaleFac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▆▇▆▂▁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PctFemaleStud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▁▆▆▇▂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PctIntlStud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▇▂▂▂▁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AvNumPhDs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▇▃▂▁▁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AvGREs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694.72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▁▁▇▇▇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TotFac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▇▅▁▁▁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PctAsstProf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▇▆▂▁▁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NumStud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▇▆▃▁▁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to install the library first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"lubridate"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and then load it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have some fun with some basic functions there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today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"2020-08-18"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now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"2020-08-18 21:27:11 AEST"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spans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durations</a:t>
            </a:r>
            <a:r>
              <a:rPr/>
              <a:t>, which represent an exact number of seconds.</a:t>
            </a:r>
          </a:p>
          <a:p>
            <a:pPr lvl="1"/>
            <a:r>
              <a:rPr b="1"/>
              <a:t>periods</a:t>
            </a:r>
            <a:r>
              <a:rPr/>
              <a:t>, which represent human units like weeks and months.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intervals, which represent a starting and ending point.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Durations</a:t>
            </a:r>
          </a:p>
          <a:p>
            <a:pPr lvl="0" marL="0" indent="0">
              <a:buNone/>
            </a:pPr>
            <a:r>
              <a:rPr/>
              <a:t>when you subtract two dates, you get a difftime object:</a:t>
            </a:r>
          </a:p>
          <a:p>
            <a:pPr lvl="0" marL="0" indent="0">
              <a:buNone/>
            </a:pPr>
            <a:r>
              <a:rPr/>
              <a:t>How old is you?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today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19000112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my_age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Time difference of 44048 days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Hello world! ;)</a:t>
            </a:r>
          </a:p>
          <a:p>
            <a:pPr lvl="0" marL="0" indent="0">
              <a:buNone/>
            </a:pPr>
            <a:r>
              <a:rPr/>
              <a:t>You can create strings with either single quotes or double quotes.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string1 &lt;-</a:t>
            </a:r>
            <a:r>
              <a:rPr sz="1800">
                <a:solidFill>
                  <a:srgbClr val="4070A0"/>
                </a:solidFill>
                <a:latin typeface="Courier"/>
              </a:rPr>
              <a:t> "This is a string"</a:t>
            </a:r>
            <a:br/>
            <a:r>
              <a:rPr sz="1800">
                <a:latin typeface="Courier"/>
              </a:rPr>
              <a:t>string2 &lt;-</a:t>
            </a:r>
            <a:r>
              <a:rPr sz="1800">
                <a:solidFill>
                  <a:srgbClr val="4070A0"/>
                </a:solidFill>
                <a:latin typeface="Courier"/>
              </a:rPr>
              <a:t> 'If I want to include a "quote" inside a string, I use single quotes'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combine two or more strings, use </a:t>
            </a:r>
            <a:r>
              <a:rPr sz="1800">
                <a:latin typeface="Courier"/>
              </a:rPr>
              <a:t>str_c()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sep</a:t>
            </a:r>
            <a:r>
              <a:rPr/>
              <a:t> argument to control how they’re separated: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(grad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subject, grad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Inst,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"economics ARIZONA STATE UNIVERSITY" "economics AUBURN UNIVERSITY"       
## [3] "economics BOSTON COLLEGE"           "economics BOSTON UNIVERSITY"       
## [5] "economics BRANDEIS UNIVERSITY"      "economics BROWN UNIVERSITY"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use </a:t>
            </a:r>
            <a:r>
              <a:rPr sz="1800">
                <a:latin typeface="Courier"/>
              </a:rPr>
              <a:t>maps library</a:t>
            </a:r>
          </a:p>
          <a:p>
            <a:pPr lvl="0" marL="0" indent="0">
              <a:buNone/>
            </a:pPr>
            <a:r>
              <a:rPr/>
              <a:t>The maps package contains world mapping data as well as routines for displaying maps of countries, regions etc. The data are stored and accessed via a simple database. High resolution versions of these databases are provided by an additional package (mapdata) and compatible routines to convert between different mapping projections are provided by the mapproj package. - maps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(maps)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(mapdata)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(sp)</a:t>
            </a:r>
            <a:br/>
            <a:r>
              <a:rPr sz="1800">
                <a:latin typeface="Courier"/>
              </a:rPr>
              <a:t>aus&lt;-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"worldHires"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"Australia"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160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ylim=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mar=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#Key points</a:t>
            </a:r>
          </a:p>
          <a:p>
            <a:pPr lvl="1"/>
            <a:r>
              <a:rPr sz="1800">
                <a:latin typeface="Courier"/>
              </a:rPr>
              <a:t>tidyverse</a:t>
            </a:r>
            <a:r>
              <a:rPr/>
              <a:t> package</a:t>
            </a:r>
          </a:p>
          <a:p>
            <a:pPr lvl="1"/>
            <a:r>
              <a:rPr sz="1800">
                <a:latin typeface="Courier"/>
              </a:rPr>
              <a:t>maps</a:t>
            </a:r>
            <a:r>
              <a:rPr/>
              <a:t> package</a:t>
            </a:r>
          </a:p>
          <a:p>
            <a:pPr lvl="1"/>
            <a:r>
              <a:rPr/>
              <a:t>data types</a:t>
            </a:r>
          </a:p>
          <a:p>
            <a:pPr lvl="1"/>
            <a:r>
              <a:rPr/>
              <a:t>data viz for different data types</a:t>
            </a:r>
          </a:p>
          <a:p>
            <a:pPr lvl="0" marL="0" indent="0">
              <a:buNone/>
            </a:pPr>
            <a:r>
              <a:rPr/>
              <a:t>.pull-left[ ##Basic functions to review</a:t>
            </a:r>
          </a:p>
          <a:p>
            <a:pPr lvl="1"/>
            <a:r>
              <a:rPr/>
              <a:t>tibbles</a:t>
            </a:r>
          </a:p>
          <a:p>
            <a:pPr lvl="1"/>
            <a:r>
              <a:rPr/>
              <a:t>factors</a:t>
            </a:r>
          </a:p>
          <a:p>
            <a:pPr lvl="1"/>
            <a:r>
              <a:rPr/>
              <a:t>date/times</a:t>
            </a:r>
          </a:p>
          <a:p>
            <a:pPr lvl="1"/>
            <a:r>
              <a:rPr/>
              <a:t>maps ] .pull-right[ If you want to get quick info on any function you type in the console </a:t>
            </a:r>
            <a:r>
              <a:rPr sz="1800">
                <a:latin typeface="Courier"/>
              </a:rPr>
              <a:t>?NameOfFunction</a:t>
            </a:r>
            <a:r>
              <a:rPr/>
              <a:t> e.g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?slice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]</a:t>
            </a:r>
          </a:p>
          <a:p>
            <a:pPr lvl="0" marL="0" indent="0">
              <a:buNone/>
            </a:pPr>
            <a:r>
              <a:rPr/>
              <a:t>#Workflow for the lecture</a:t>
            </a:r>
          </a:p>
          <a:p>
            <a:pPr lvl="1">
              <a:buAutoNum type="arabicPeriod"/>
            </a:pPr>
            <a:r>
              <a:rPr/>
              <a:t>Open your </a:t>
            </a:r>
            <a:r>
              <a:rPr sz="1800">
                <a:latin typeface="Courier"/>
              </a:rPr>
              <a:t>RStudio.cloud</a:t>
            </a:r>
            <a:r>
              <a:rPr/>
              <a:t> </a:t>
            </a:r>
            <a:r>
              <a:rPr sz="1800">
                <a:latin typeface="Courier"/>
              </a:rPr>
              <a:t>BCO6007</a:t>
            </a:r>
            <a:r>
              <a:rPr/>
              <a:t> project</a:t>
            </a:r>
          </a:p>
          <a:p>
            <a:pPr lvl="1">
              <a:buAutoNum type="arabicPeriod"/>
            </a:pPr>
            <a:r>
              <a:rPr/>
              <a:t>Create a new lecture R script document - e.g. lecture5.R</a:t>
            </a:r>
          </a:p>
          <a:p>
            <a:pPr lvl="1">
              <a:buAutoNum type="arabicPeriod"/>
            </a:pPr>
            <a:r>
              <a:rPr/>
              <a:t>Practice all lecture examples there</a:t>
            </a:r>
          </a:p>
          <a:p>
            <a:pPr lvl="1">
              <a:buAutoNum type="arabicPeriod"/>
            </a:pPr>
            <a:r>
              <a:rPr/>
              <a:t>If your datasets from lecture 3 (lecture 4) are not there, load them using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-5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Tibbles</a:t>
            </a:r>
            <a:r>
              <a:rPr/>
              <a:t> are data frames that satisfy the tidy data approach! You can access individual variables in your tibble by using their position: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grad&lt;-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"graduate-programs.csv"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avocado&lt;-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"avocado.csv"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grad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subject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[1] "economics"  "economics"  "economics"  "economics"  "economics" 
##   [6] "economics"  "economics"  "economics"  "economics"  "economics" 
##  [11] "economics"  "economics"  "economics"  "economics"  "economics" 
##  [16] "economics"  "economics"  "economics"  "economics"  "economics" 
##  [21] "economics"  "economics"  "economics"  "economics"  "economics" 
##  [26] "economics"  "economics"  "economics"  "economics"  "economics" 
##  [31] "economics"  "economics"  "economics"  "economics"  "economics" 
##  [36] "economics"  "economics"  "economics"  "economics"  "economics" 
##  [41] "economics"  "economics"  "economics"  "economics"  "economics" 
##  [46] "economics"  "economics"  "economics"  "economics"  "economics" 
##  [51] "economics"  "economics"  "economics"  "economics"  "economics" 
##  [56] "economics"  "economics"  "economics"  "economics"  "economics" 
##  [61] "economics"  "economics"  "economics"  "economics"  "economics" 
##  [66] "economics"  "economics"  "economics"  "economics"  "economics" 
##  [71] "economics"  "economics"  "economics"  "economics"  "economics" 
##  [76] "economics"  "economics"  "economics"  "economics"  "economics" 
##  [81] "economics"  "economics"  "economics"  "economics"  "economics" 
##  [86] "economics"  "economics"  "economics"  "economics"  "economics" 
##  [91] "economics"  "economics"  "economics"  "economics"  "economics" 
##  [96] "economics"  "economics"  "economics"  "economics"  "economics" 
## [101] "economics"  "economics"  "economics"  "economics"  "economics" 
## [106] "economics"  "economics"  "economics"  "economics"  "economics" 
## [111] "economics"  "economics"  "economics"  "economics"  "economics" 
## [116] "economics"  "economics"  "entomology" "entomology" "entomology"
## [121] "entomology" "entomology" "entomology" "entomology" "entomology"
## [126] "entomology" "entomology" "entomology" "entomology" "entomology"
## [131] "entomology" "entomology" "entomology" "entomology" "entomology"
## [136] "entomology" "entomology" "entomology" "entomology" "entomology"
## [141] "entomology" "entomology" "entomology" "entomology" "astronomy" 
## [146] "astronomy"  "astronomy"  "astronomy"  "astronomy"  "astronomy" 
## [151] "astronomy"  "astronomy"  "astronomy"  "astronomy"  "astronomy" 
## [156] "astronomy"  "astronomy"  "astronomy"  "astronomy"  "astronomy" 
## [161] "astronomy"  "astronomy"  "astronomy"  "astronomy"  "astronomy" 
## [166] "astronomy"  "astronomy"  "astronomy"  "astronomy"  "astronomy" 
## [171] "astronomy"  "astronomy"  "astronomy"  "astronomy"  "astronomy" 
## [176] "astronomy"  "psychology" "psychology" "psychology" "psychology"
## [181] "psychology" "psychology" "psychology" "psychology" "psychology"
## [186] "psychology" "psychology" "psychology" "psychology" "psychology"
## [191] "psychology" "psychology" "psychology" "psychology" "psychology"
## [196] "psychology" "psychology" "psychology" "psychology" "psychology"
## [201] "psychology" "psychology" "psychology" "psychology" "psychology"
## [206] "psychology" "psychology" "psychology" "psychology" "psychology"
## [211] "psychology" "psychology" "psychology" "psychology" "psychology"
## [216] "psychology" "psychology" "psychology" "psychology" "psychology"
## [221] "psychology" "psychology" "psychology" "psychology" "psychology"
## [226] "psychology" "psychology" "psychology" "psychology" "psychology"
## [231] "psychology" "psychology" "psychology" "psychology" "psychology"
## [236] "psychology" "psychology" "psychology" "psychology" "psychology"
## [241] "psychology" "psychology" "psychology" "psychology" "psychology"
## [246] "psychology" "psychology" "psychology" "psychology" "psychology"
## [251] "psychology" "psychology" "psychology" "psychology" "psychology"
## [256] "psychology" "psychology" "psychology" "psychology" "psychology"
## [261] "psychology" "psychology" "psychology" "psychology" "psychology"
## [266] "psychology" "psychology" "psychology" "psychology" "psychology"
## [271] "psychology" "psychology" "psychology" "psychology" "psychology"
## [276] "psychology" "psychology" "psychology" "psychology" "psychology"
## [281] "psychology" "psychology" "psychology" "psychology" "psychology"
## [286] "psychology" "psychology" "psychology" "psychology" "psychology"
## [291] "psychology" "psychology" "psychology" "psychology" "psychology"
## [296] "psychology" "psychology" "psychology" "psychology" "psychology"
## [301] "psychology" "psychology" "psychology" "psychology" "psychology"
## [306] "psychology" "psychology" "psychology" "psychology" "psychology"
## [311] "psychology" "psychology" "psychology" "psychology" "psychology"
## [316] "psychology" "psychology" "psychology" "psychology" "psychology"
## [321] "psychology" "psychology" "psychology" "psychology" "psychology"
## [326] "psychology" "psychology" "psychology" "psychology" "psychology"
## [331] "psychology" "psychology" "psychology" "psychology" "psychology"
## [336] "psychology" "psychology" "psychology" "psychology" "psychology"
## [341] "psychology" "psychology" "psychology" "psychology" "psychology"
## [346] "psychology" "psychology" "psychology" "psychology" "psychology"
## [351] "psychology" "psychology" "psychology" "psychology" "psychology"
## [356] "psychology" "psychology" "psychology" "psychology" "psychology"
## [361] "psychology" "psychology" "psychology" "psychology" "psychology"
## [366] "psychology" "psychology" "psychology" "psychology" "psychology"
## [371] "psychology" "psychology" "psychology" "psychology" "psychology"
## [376] "psychology" "psychology" "psychology" "psychology" "psychology"
## [381] "psychology" "psychology" "psychology" "psychology" "psychology"
## [386] "psychology" "psychology" "psychology" "psychology" "psychology"
## [391] "psychology" "psychology" "psychology" "psychology" "psychology"
## [396] "psychology" "psychology" "psychology" "psychology" "psychology"
## [401] "psychology" "psychology" "psychology" "psychology" "psychology"
## [406] "psychology" "psychology" "psychology" "psychology" "psychology"
## [411] "psychology" "psychology"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grad[,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412 x 1
##    subject  
##    &lt;chr&gt;    
##  1 economics
##  2 economics
##  3 economics
##  4 economics
##  5 economics
##  6 economics
##  7 economics
##  8 economics
##  9 economics
## 10 economics
## # … with 402 more rows</a:t>
            </a:r>
          </a:p>
          <a:p>
            <a:pPr lvl="0" marL="0" indent="0">
              <a:buNone/>
            </a:pPr>
            <a:r>
              <a:rPr/>
              <a:t>We can also access individual rows! using their number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grad[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16
##   subject Inst  AvNumPubs AvNumCits PctFacGrants PctCompletion MedianTimetoDeg…
##   &lt;chr&gt;   &lt;chr&gt;     &lt;dbl&gt;     &lt;dbl&gt;        &lt;dbl&gt;         &lt;dbl&gt;            &lt;dbl&gt;
## 1 econom… BRAN…       0.3      3.03         36.8          48.7             5.29
## # … with 9 more variables: PctMinorityFac &lt;dbl&gt;, PctFemaleFac &lt;dbl&gt;,
## #   PctFemaleStud &lt;dbl&gt;, PctIntlStud &lt;dbl&gt;, AvNumPhDs &lt;dbl&gt;, AvGREs &lt;dbl&gt;,
## #   TotFac &lt;dbl&gt;, PctAsstProf &lt;dbl&gt;, NumStud &lt;dbl&gt;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#OR</a:t>
            </a:r>
            <a:br/>
            <a:br/>
            <a:r>
              <a:rPr sz="1800">
                <a:latin typeface="Courier"/>
              </a:rPr>
              <a:t>grad[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PctMinorityFac
##            &lt;dbl&gt;
## 1              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for some reason, your data is recorded as a character string and you need to convert it to a factor, use </a:t>
            </a:r>
            <a:r>
              <a:rPr sz="1800">
                <a:latin typeface="Courier"/>
              </a:rPr>
              <a:t>as_factor()</a:t>
            </a:r>
            <a:r>
              <a:rPr/>
              <a:t> command.</a:t>
            </a:r>
          </a:p>
          <a:p>
            <a:pPr lvl="0" marL="0" indent="0">
              <a:buNone/>
            </a:pPr>
            <a:r>
              <a:rPr/>
              <a:t>Have a look at the </a:t>
            </a:r>
            <a:r>
              <a:rPr sz="1800">
                <a:latin typeface="Courier"/>
              </a:rPr>
              <a:t>Help</a:t>
            </a:r>
            <a:r>
              <a:rPr/>
              <a:t> and tell me how to do this for </a:t>
            </a:r>
            <a:r>
              <a:rPr sz="1800">
                <a:latin typeface="Courier"/>
              </a:rPr>
              <a:t>region</a:t>
            </a:r>
            <a:r>
              <a:rPr/>
              <a:t> variable in the </a:t>
            </a:r>
            <a:r>
              <a:rPr sz="1800">
                <a:latin typeface="Courier"/>
              </a:rPr>
              <a:t>avocado</a:t>
            </a:r>
            <a:r>
              <a:rPr/>
              <a:t> dataset</a:t>
            </a:r>
          </a:p>
          <a:p>
            <a:pPr lvl="0" marL="0" indent="0">
              <a:buNone/>
            </a:pPr>
            <a:r>
              <a:rPr/>
              <a:t>Also, let’s have a look at our </a:t>
            </a:r>
            <a:r>
              <a:rPr sz="1800">
                <a:latin typeface="Courier"/>
              </a:rPr>
              <a:t>grad</a:t>
            </a:r>
            <a:r>
              <a:rPr/>
              <a:t> dataset and identify “possible” factors there</a:t>
            </a:r>
          </a:p>
          <a:p>
            <a:pPr lvl="0" marL="0" indent="0">
              <a:buNone/>
            </a:pPr>
            <a:r>
              <a:rPr/>
              <a:t>It is difficult to interpret this plot because there’s no overall pattern. We can improve it by reordering the levels of </a:t>
            </a:r>
            <a:r>
              <a:rPr sz="1800">
                <a:latin typeface="Courier"/>
              </a:rPr>
              <a:t>Inst</a:t>
            </a:r>
            <a:r>
              <a:rPr/>
              <a:t> using </a:t>
            </a:r>
            <a:r>
              <a:rPr sz="1800">
                <a:latin typeface="Courier"/>
              </a:rPr>
              <a:t>fct_reorder()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fct_reorder()</a:t>
            </a:r>
            <a:r>
              <a:rPr/>
              <a:t> takes three arguments:</a:t>
            </a:r>
          </a:p>
          <a:p>
            <a:pPr lvl="1"/>
            <a:r>
              <a:rPr sz="1800">
                <a:latin typeface="Courier"/>
              </a:rPr>
              <a:t>f</a:t>
            </a:r>
            <a:r>
              <a:rPr/>
              <a:t>, the factor whose levels you want to modify.</a:t>
            </a:r>
          </a:p>
          <a:p>
            <a:pPr lvl="1"/>
            <a:r>
              <a:rPr sz="1800">
                <a:latin typeface="Courier"/>
              </a:rPr>
              <a:t>x</a:t>
            </a:r>
            <a:r>
              <a:rPr/>
              <a:t>, a numeric vector that you want to use to reorder the levels.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Optionally, </a:t>
            </a:r>
            <a:r>
              <a:rPr sz="1800" b="1">
                <a:latin typeface="Courier"/>
              </a:rPr>
              <a:t>fun</a:t>
            </a:r>
            <a:r>
              <a:rPr b="1"/>
              <a:t>, a </a:t>
            </a:r>
            <a:r>
              <a:rPr sz="1800" b="1">
                <a:latin typeface="Courier"/>
              </a:rPr>
              <a:t>function</a:t>
            </a:r>
            <a:r>
              <a:rPr b="1"/>
              <a:t> that’s used </a:t>
            </a:r>
            <a:r>
              <a:rPr sz="1800" b="1">
                <a:latin typeface="Courier"/>
              </a:rPr>
              <a:t>if</a:t>
            </a:r>
            <a:r>
              <a:rPr b="1"/>
              <a:t> there are multiple values of </a:t>
            </a:r>
            <a:r>
              <a:rPr sz="1800" b="1">
                <a:latin typeface="Courier"/>
              </a:rPr>
              <a:t>x</a:t>
            </a:r>
            <a:r>
              <a:rPr b="1"/>
              <a:t> for each value of </a:t>
            </a:r>
            <a:r>
              <a:rPr sz="1800" b="1">
                <a:latin typeface="Courier"/>
              </a:rPr>
              <a:t>f</a:t>
            </a:r>
            <a:r>
              <a:rPr b="1"/>
              <a:t>.</a:t>
            </a:r>
          </a:p>
          <a:p>
            <a:pPr lvl="0" marL="0" indent="0">
              <a:buNone/>
            </a:pPr>
            <a:r>
              <a:rPr/>
              <a:t>Let’s change it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grad_summary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slice_max</a:t>
            </a:r>
            <a:r>
              <a:rPr sz="1800">
                <a:latin typeface="Courier"/>
              </a:rPr>
              <a:t>(students,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(students,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(Inst, students)))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Task:</a:t>
            </a:r>
          </a:p>
          <a:p>
            <a:pPr lvl="0" marL="0" indent="0">
              <a:buNone/>
            </a:pPr>
            <a:r>
              <a:rPr/>
              <a:t>With </a:t>
            </a:r>
            <a:r>
              <a:rPr sz="1800">
                <a:latin typeface="Courier"/>
              </a:rPr>
              <a:t>avocado</a:t>
            </a:r>
            <a:r>
              <a:rPr/>
              <a:t> data,</a:t>
            </a:r>
          </a:p>
          <a:p>
            <a:pPr lvl="1">
              <a:buAutoNum type="arabicPeriod"/>
            </a:pPr>
            <a:r>
              <a:rPr/>
              <a:t>create a summary dataset by </a:t>
            </a:r>
            <a:r>
              <a:rPr sz="1800">
                <a:latin typeface="Courier"/>
              </a:rPr>
              <a:t>summarise</a:t>
            </a:r>
            <a:r>
              <a:rPr/>
              <a:t>’ing by the </a:t>
            </a:r>
            <a:r>
              <a:rPr sz="1800">
                <a:latin typeface="Courier"/>
              </a:rPr>
              <a:t>region</a:t>
            </a:r>
            <a:r>
              <a:rPr/>
              <a:t> to calculate average </a:t>
            </a:r>
            <a:r>
              <a:rPr sz="1800">
                <a:latin typeface="Courier"/>
              </a:rPr>
              <a:t>AveragePrice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avocado_summary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avocado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(region)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pricePerRegion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(AveragePrice,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)</a:t>
            </a:r>
          </a:p>
          <a:p>
            <a:pPr lvl="0" marL="0" indent="0">
              <a:buNone/>
            </a:pPr>
            <a:r>
              <a:rPr/>
              <a:t>Let’s change it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avocado_summary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slice_max</a:t>
            </a:r>
            <a:r>
              <a:rPr sz="1800">
                <a:latin typeface="Courier"/>
              </a:rPr>
              <a:t>(pricePerRegion,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(pricePerRegion,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(region, pricePerRegion)))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spcBef>
                <a:spcPts val="3000"/>
              </a:spcBef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fct_lump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 you have TOO MANY factors and want to “lump them” together into the small groups to make a plot or dataset simpler. That’s </a:t>
            </a:r>
            <a:r>
              <a:rPr sz="1800">
                <a:latin typeface="Courier"/>
              </a:rPr>
              <a:t>fct_lump()</a:t>
            </a:r>
            <a:r>
              <a:rPr/>
              <a:t>:</a:t>
            </a:r>
          </a:p>
          <a:p>
            <a:pPr lvl="0" marL="0" indent="0">
              <a:buNone/>
            </a:pPr>
            <a:r>
              <a:rPr/>
              <a:t>By default it lump together the smallest groups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grad_lump&lt;-grad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subject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fct_lump</a:t>
            </a:r>
            <a:r>
              <a:rPr sz="1800">
                <a:latin typeface="Courier"/>
              </a:rPr>
              <a:t>(subject))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(subject)</a:t>
            </a:r>
            <a:br/>
            <a:br/>
            <a:r>
              <a:rPr sz="1800">
                <a:latin typeface="Courier"/>
              </a:rPr>
              <a:t>grad_lump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subject        n
##   &lt;fct&gt;      &lt;int&gt;
## 1 psychology   236
## 2 Other        176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look at </a:t>
            </a:r>
            <a:r>
              <a:rPr sz="1800">
                <a:latin typeface="Courier"/>
              </a:rPr>
              <a:t>grad</a:t>
            </a:r>
            <a:r>
              <a:rPr/>
              <a:t> data and work in pairs to discuss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skim</a:t>
            </a:r>
            <a:r>
              <a:rPr sz="1800">
                <a:latin typeface="Courier"/>
              </a:rPr>
              <a:t>(grad)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type</a:t>
                      </a:r>
                      <a:r>
                        <a:rPr/>
                        <a:t> </a:t>
                      </a:r>
                      <a:r>
                        <a:rPr/>
                        <a:t>frequency: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numeric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Group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BCO6007: Lecture 5</dc:title>
  <dc:creator>Dr Maria Prokofieva</dc:creator>
  <cp:keywords/>
  <dcterms:created xsi:type="dcterms:W3CDTF">2020-08-18T11:27:12Z</dcterms:created>
  <dcterms:modified xsi:type="dcterms:W3CDTF">2020-08-18T11:27:12Z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stitute">
    <vt:lpwstr>VU Business School</vt:lpwstr>
  </property>
  <property fmtid="{D5CDD505-2E9C-101B-9397-08002B2CF9AE}" pid="3" name="output">
    <vt:lpwstr>powerpoint_presentation</vt:lpwstr>
  </property>
  <property fmtid="{D5CDD505-2E9C-101B-9397-08002B2CF9AE}" pid="4" name="subtitle">
    <vt:lpwstr>Dealing with different datatypes</vt:lpwstr>
  </property>
</Properties>
</file>