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Gabriel Sans Condensed Bold Bold" charset="1" panose="02000000000000000000"/>
      <p:regular r:id="rId13"/>
    </p:embeddedFont>
    <p:embeddedFont>
      <p:font typeface="Gabriel Sans Condensed Bold" charset="1" panose="02000000000000000000"/>
      <p:regular r:id="rId14"/>
    </p:embeddedFont>
    <p:embeddedFont>
      <p:font typeface="Canva Student Font" charset="1" panose="000000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svg" Type="http://schemas.openxmlformats.org/officeDocument/2006/relationships/image"/><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 Id="rId9"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44" t="0" r="-144" b="0"/>
            </a:stretch>
          </a:blipFill>
        </p:spPr>
      </p:sp>
      <p:grpSp>
        <p:nvGrpSpPr>
          <p:cNvPr name="Group 3" id="3"/>
          <p:cNvGrpSpPr/>
          <p:nvPr/>
        </p:nvGrpSpPr>
        <p:grpSpPr>
          <a:xfrm rot="-435282">
            <a:off x="444835" y="1050436"/>
            <a:ext cx="6581418" cy="1520304"/>
            <a:chOff x="0" y="0"/>
            <a:chExt cx="2226307" cy="514276"/>
          </a:xfrm>
        </p:grpSpPr>
        <p:sp>
          <p:nvSpPr>
            <p:cNvPr name="Freeform 4" id="4"/>
            <p:cNvSpPr/>
            <p:nvPr/>
          </p:nvSpPr>
          <p:spPr>
            <a:xfrm flipH="false" flipV="false" rot="0">
              <a:off x="0" y="0"/>
              <a:ext cx="2226307" cy="514275"/>
            </a:xfrm>
            <a:custGeom>
              <a:avLst/>
              <a:gdLst/>
              <a:ahLst/>
              <a:cxnLst/>
              <a:rect r="r" b="b" t="t" l="l"/>
              <a:pathLst>
                <a:path h="514275" w="2226307">
                  <a:moveTo>
                    <a:pt x="0" y="0"/>
                  </a:moveTo>
                  <a:lnTo>
                    <a:pt x="2226307" y="0"/>
                  </a:lnTo>
                  <a:lnTo>
                    <a:pt x="2226307" y="514275"/>
                  </a:lnTo>
                  <a:lnTo>
                    <a:pt x="0" y="514275"/>
                  </a:lnTo>
                  <a:close/>
                </a:path>
              </a:pathLst>
            </a:custGeom>
            <a:solidFill>
              <a:srgbClr val="4F56FF"/>
            </a:solidFill>
          </p:spPr>
        </p:sp>
      </p:grpSp>
      <p:grpSp>
        <p:nvGrpSpPr>
          <p:cNvPr name="Group 5" id="5"/>
          <p:cNvGrpSpPr>
            <a:grpSpLocks noChangeAspect="true"/>
          </p:cNvGrpSpPr>
          <p:nvPr/>
        </p:nvGrpSpPr>
        <p:grpSpPr>
          <a:xfrm rot="0">
            <a:off x="2853627" y="3306874"/>
            <a:ext cx="2365252" cy="2365252"/>
            <a:chOff x="0" y="0"/>
            <a:chExt cx="6350000" cy="6350000"/>
          </a:xfrm>
        </p:grpSpPr>
        <p:sp>
          <p:nvSpPr>
            <p:cNvPr name="Freeform 6" id="6"/>
            <p:cNvSpPr/>
            <p:nvPr/>
          </p:nvSpPr>
          <p:spPr>
            <a:xfrm flipH="false" flipV="false" rot="0">
              <a:off x="0" y="0"/>
              <a:ext cx="6350000" cy="6351270"/>
            </a:xfrm>
            <a:custGeom>
              <a:avLst/>
              <a:gdLst/>
              <a:ahLst/>
              <a:cxnLst/>
              <a:rect r="r" b="b" t="t" l="l"/>
              <a:pathLst>
                <a:path h="6351270" w="6350000">
                  <a:moveTo>
                    <a:pt x="0" y="5955030"/>
                  </a:moveTo>
                  <a:lnTo>
                    <a:pt x="0" y="394970"/>
                  </a:lnTo>
                  <a:cubicBezTo>
                    <a:pt x="0" y="176530"/>
                    <a:pt x="176530" y="0"/>
                    <a:pt x="394970" y="0"/>
                  </a:cubicBezTo>
                  <a:lnTo>
                    <a:pt x="5956300" y="0"/>
                  </a:lnTo>
                  <a:cubicBezTo>
                    <a:pt x="6173470" y="0"/>
                    <a:pt x="6350000" y="176530"/>
                    <a:pt x="6350000" y="394970"/>
                  </a:cubicBezTo>
                  <a:cubicBezTo>
                    <a:pt x="6350000" y="394970"/>
                    <a:pt x="6350000" y="394970"/>
                    <a:pt x="6350000" y="394970"/>
                  </a:cubicBezTo>
                  <a:lnTo>
                    <a:pt x="6350000" y="5956300"/>
                  </a:lnTo>
                  <a:cubicBezTo>
                    <a:pt x="6350000" y="6174740"/>
                    <a:pt x="6173470" y="6351270"/>
                    <a:pt x="5955030" y="6351270"/>
                  </a:cubicBezTo>
                  <a:lnTo>
                    <a:pt x="5955030" y="6351270"/>
                  </a:lnTo>
                  <a:lnTo>
                    <a:pt x="394970" y="6351270"/>
                  </a:lnTo>
                  <a:cubicBezTo>
                    <a:pt x="176530" y="6350000"/>
                    <a:pt x="0" y="6173470"/>
                    <a:pt x="0" y="5955030"/>
                  </a:cubicBezTo>
                  <a:cubicBezTo>
                    <a:pt x="0" y="5955030"/>
                    <a:pt x="0" y="5955030"/>
                    <a:pt x="0" y="5955030"/>
                  </a:cubicBezTo>
                  <a:close/>
                </a:path>
              </a:pathLst>
            </a:custGeom>
            <a:solidFill>
              <a:srgbClr val="000000">
                <a:alpha val="0"/>
              </a:srgbClr>
            </a:solidFill>
            <a:ln w="12700">
              <a:solidFill>
                <a:srgbClr val="000000"/>
              </a:solidFill>
            </a:ln>
          </p:spPr>
        </p:sp>
      </p:grpSp>
      <p:grpSp>
        <p:nvGrpSpPr>
          <p:cNvPr name="Group 7" id="7"/>
          <p:cNvGrpSpPr>
            <a:grpSpLocks noChangeAspect="true"/>
          </p:cNvGrpSpPr>
          <p:nvPr/>
        </p:nvGrpSpPr>
        <p:grpSpPr>
          <a:xfrm rot="0">
            <a:off x="2853627" y="5795491"/>
            <a:ext cx="2365252" cy="2365252"/>
            <a:chOff x="0" y="0"/>
            <a:chExt cx="6350000" cy="6350000"/>
          </a:xfrm>
        </p:grpSpPr>
        <p:sp>
          <p:nvSpPr>
            <p:cNvPr name="Freeform 8" id="8"/>
            <p:cNvSpPr/>
            <p:nvPr/>
          </p:nvSpPr>
          <p:spPr>
            <a:xfrm flipH="false" flipV="false" rot="0">
              <a:off x="0" y="0"/>
              <a:ext cx="6350000" cy="6351270"/>
            </a:xfrm>
            <a:custGeom>
              <a:avLst/>
              <a:gdLst/>
              <a:ahLst/>
              <a:cxnLst/>
              <a:rect r="r" b="b" t="t" l="l"/>
              <a:pathLst>
                <a:path h="6351270" w="6350000">
                  <a:moveTo>
                    <a:pt x="0" y="5955030"/>
                  </a:moveTo>
                  <a:lnTo>
                    <a:pt x="0" y="394970"/>
                  </a:lnTo>
                  <a:cubicBezTo>
                    <a:pt x="0" y="176530"/>
                    <a:pt x="176530" y="0"/>
                    <a:pt x="394970" y="0"/>
                  </a:cubicBezTo>
                  <a:lnTo>
                    <a:pt x="5956300" y="0"/>
                  </a:lnTo>
                  <a:cubicBezTo>
                    <a:pt x="6173470" y="0"/>
                    <a:pt x="6350000" y="176530"/>
                    <a:pt x="6350000" y="394970"/>
                  </a:cubicBezTo>
                  <a:cubicBezTo>
                    <a:pt x="6350000" y="394970"/>
                    <a:pt x="6350000" y="394970"/>
                    <a:pt x="6350000" y="394970"/>
                  </a:cubicBezTo>
                  <a:lnTo>
                    <a:pt x="6350000" y="5956300"/>
                  </a:lnTo>
                  <a:cubicBezTo>
                    <a:pt x="6350000" y="6174740"/>
                    <a:pt x="6173470" y="6351270"/>
                    <a:pt x="5955030" y="6351270"/>
                  </a:cubicBezTo>
                  <a:lnTo>
                    <a:pt x="5955030" y="6351270"/>
                  </a:lnTo>
                  <a:lnTo>
                    <a:pt x="394970" y="6351270"/>
                  </a:lnTo>
                  <a:cubicBezTo>
                    <a:pt x="176530" y="6350000"/>
                    <a:pt x="0" y="6173470"/>
                    <a:pt x="0" y="5955030"/>
                  </a:cubicBezTo>
                  <a:cubicBezTo>
                    <a:pt x="0" y="5955030"/>
                    <a:pt x="0" y="5955030"/>
                    <a:pt x="0" y="5955030"/>
                  </a:cubicBezTo>
                  <a:close/>
                </a:path>
              </a:pathLst>
            </a:custGeom>
            <a:solidFill>
              <a:srgbClr val="000000">
                <a:alpha val="0"/>
              </a:srgbClr>
            </a:solidFill>
            <a:ln w="12700">
              <a:solidFill>
                <a:srgbClr val="000000"/>
              </a:solidFill>
            </a:ln>
          </p:spPr>
        </p:sp>
      </p:grpSp>
      <p:sp>
        <p:nvSpPr>
          <p:cNvPr name="TextBox 9" id="9"/>
          <p:cNvSpPr txBox="true"/>
          <p:nvPr/>
        </p:nvSpPr>
        <p:spPr>
          <a:xfrm rot="-443812">
            <a:off x="140341" y="1124343"/>
            <a:ext cx="7219414" cy="1152525"/>
          </a:xfrm>
          <a:prstGeom prst="rect">
            <a:avLst/>
          </a:prstGeom>
        </p:spPr>
        <p:txBody>
          <a:bodyPr anchor="t" rtlCol="false" tIns="0" lIns="0" bIns="0" rIns="0">
            <a:spAutoFit/>
          </a:bodyPr>
          <a:lstStyle/>
          <a:p>
            <a:pPr algn="ctr">
              <a:lnSpc>
                <a:spcPts val="8400"/>
              </a:lnSpc>
            </a:pPr>
            <a:r>
              <a:rPr lang="en-US" sz="6000">
                <a:solidFill>
                  <a:srgbClr val="FFFFFF"/>
                </a:solidFill>
                <a:latin typeface="Gabriel Sans Condensed Bold Bold"/>
              </a:rPr>
              <a:t>Template Slides</a:t>
            </a:r>
          </a:p>
        </p:txBody>
      </p:sp>
      <p:sp>
        <p:nvSpPr>
          <p:cNvPr name="TextBox 10" id="10"/>
          <p:cNvSpPr txBox="true"/>
          <p:nvPr/>
        </p:nvSpPr>
        <p:spPr>
          <a:xfrm rot="0">
            <a:off x="6398470" y="3719134"/>
            <a:ext cx="5913960" cy="1059533"/>
          </a:xfrm>
          <a:prstGeom prst="rect">
            <a:avLst/>
          </a:prstGeom>
        </p:spPr>
        <p:txBody>
          <a:bodyPr anchor="t" rtlCol="false" tIns="0" lIns="0" bIns="0" rIns="0">
            <a:spAutoFit/>
          </a:bodyPr>
          <a:lstStyle/>
          <a:p>
            <a:pPr algn="ctr">
              <a:lnSpc>
                <a:spcPts val="7750"/>
              </a:lnSpc>
            </a:pPr>
            <a:r>
              <a:rPr lang="en-US" sz="5536">
                <a:solidFill>
                  <a:srgbClr val="000000"/>
                </a:solidFill>
                <a:latin typeface="Gabriel Sans Condensed Bold"/>
              </a:rPr>
              <a:t>Use minimal text.</a:t>
            </a:r>
          </a:p>
        </p:txBody>
      </p:sp>
      <p:sp>
        <p:nvSpPr>
          <p:cNvPr name="TextBox 11" id="11"/>
          <p:cNvSpPr txBox="true"/>
          <p:nvPr/>
        </p:nvSpPr>
        <p:spPr>
          <a:xfrm rot="0">
            <a:off x="5953926" y="5851258"/>
            <a:ext cx="9856214" cy="2040608"/>
          </a:xfrm>
          <a:prstGeom prst="rect">
            <a:avLst/>
          </a:prstGeom>
        </p:spPr>
        <p:txBody>
          <a:bodyPr anchor="t" rtlCol="false" tIns="0" lIns="0" bIns="0" rIns="0">
            <a:spAutoFit/>
          </a:bodyPr>
          <a:lstStyle/>
          <a:p>
            <a:pPr algn="ctr">
              <a:lnSpc>
                <a:spcPts val="7750"/>
              </a:lnSpc>
            </a:pPr>
            <a:r>
              <a:rPr lang="en-US" sz="5536">
                <a:solidFill>
                  <a:srgbClr val="000000"/>
                </a:solidFill>
                <a:latin typeface="Gabriel Sans Condensed Bold"/>
              </a:rPr>
              <a:t>Use any font you'd like, but keep it consistent</a:t>
            </a:r>
          </a:p>
        </p:txBody>
      </p:sp>
      <p:sp>
        <p:nvSpPr>
          <p:cNvPr name="TextBox 12" id="12"/>
          <p:cNvSpPr txBox="true"/>
          <p:nvPr/>
        </p:nvSpPr>
        <p:spPr>
          <a:xfrm rot="0">
            <a:off x="5826509" y="8392160"/>
            <a:ext cx="6634981" cy="1637031"/>
          </a:xfrm>
          <a:prstGeom prst="rect">
            <a:avLst/>
          </a:prstGeom>
        </p:spPr>
        <p:txBody>
          <a:bodyPr anchor="t" rtlCol="false" tIns="0" lIns="0" bIns="0" rIns="0">
            <a:spAutoFit/>
          </a:bodyPr>
          <a:lstStyle/>
          <a:p>
            <a:pPr algn="ctr">
              <a:lnSpc>
                <a:spcPts val="3219"/>
              </a:lnSpc>
            </a:pPr>
            <a:r>
              <a:rPr lang="en-US" sz="2299">
                <a:solidFill>
                  <a:srgbClr val="000000"/>
                </a:solidFill>
                <a:latin typeface="Gabriel Sans Condensed Bold"/>
              </a:rPr>
              <a:t>Avoid too much text.</a:t>
            </a:r>
          </a:p>
          <a:p>
            <a:pPr algn="ctr">
              <a:lnSpc>
                <a:spcPts val="3219"/>
              </a:lnSpc>
            </a:pPr>
            <a:r>
              <a:rPr lang="en-US" sz="2299">
                <a:solidFill>
                  <a:srgbClr val="000000"/>
                </a:solidFill>
                <a:latin typeface="Gabriel Sans Condensed Bold"/>
              </a:rPr>
              <a:t> Avoid using full sentences in text! Less is more.</a:t>
            </a:r>
          </a:p>
          <a:p>
            <a:pPr algn="ctr">
              <a:lnSpc>
                <a:spcPts val="3219"/>
              </a:lnSpc>
            </a:pPr>
            <a:r>
              <a:rPr lang="en-US" sz="2299">
                <a:solidFill>
                  <a:srgbClr val="000000"/>
                </a:solidFill>
                <a:latin typeface="Gabriel Sans Condensed Bold"/>
              </a:rPr>
              <a:t>Use the "graph paper" background found on these slides.</a:t>
            </a:r>
          </a:p>
          <a:p>
            <a:pPr algn="ctr">
              <a:lnSpc>
                <a:spcPts val="3219"/>
              </a:lnSpc>
            </a:pPr>
          </a:p>
        </p:txBody>
      </p:sp>
      <p:sp>
        <p:nvSpPr>
          <p:cNvPr name="TextBox 13" id="13"/>
          <p:cNvSpPr txBox="true"/>
          <p:nvPr/>
        </p:nvSpPr>
        <p:spPr>
          <a:xfrm rot="0">
            <a:off x="11712447" y="2143276"/>
            <a:ext cx="3766062" cy="836930"/>
          </a:xfrm>
          <a:prstGeom prst="rect">
            <a:avLst/>
          </a:prstGeom>
        </p:spPr>
        <p:txBody>
          <a:bodyPr anchor="t" rtlCol="false" tIns="0" lIns="0" bIns="0" rIns="0">
            <a:spAutoFit/>
          </a:bodyPr>
          <a:lstStyle/>
          <a:p>
            <a:pPr algn="ctr">
              <a:lnSpc>
                <a:spcPts val="3219"/>
              </a:lnSpc>
            </a:pPr>
            <a:r>
              <a:rPr lang="en-US" sz="2299">
                <a:solidFill>
                  <a:srgbClr val="000000"/>
                </a:solidFill>
                <a:latin typeface="Gabriel Sans Condensed Bold"/>
              </a:rPr>
              <a:t>You can see the "graph paper" in the background!</a:t>
            </a:r>
          </a:p>
        </p:txBody>
      </p:sp>
      <p:sp>
        <p:nvSpPr>
          <p:cNvPr name="AutoShape 14" id="14"/>
          <p:cNvSpPr/>
          <p:nvPr/>
        </p:nvSpPr>
        <p:spPr>
          <a:xfrm rot="-1799999">
            <a:off x="15385080" y="2266074"/>
            <a:ext cx="1372947" cy="0"/>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44" t="0" r="-144" b="0"/>
            </a:stretch>
          </a:blipFill>
        </p:spPr>
      </p:sp>
      <p:sp>
        <p:nvSpPr>
          <p:cNvPr name="Freeform 3" id="3"/>
          <p:cNvSpPr/>
          <p:nvPr/>
        </p:nvSpPr>
        <p:spPr>
          <a:xfrm flipH="false" flipV="false" rot="0">
            <a:off x="5595443" y="1342826"/>
            <a:ext cx="7644347" cy="7601348"/>
          </a:xfrm>
          <a:custGeom>
            <a:avLst/>
            <a:gdLst/>
            <a:ahLst/>
            <a:cxnLst/>
            <a:rect r="r" b="b" t="t" l="l"/>
            <a:pathLst>
              <a:path h="7601348" w="7644347">
                <a:moveTo>
                  <a:pt x="0" y="0"/>
                </a:moveTo>
                <a:lnTo>
                  <a:pt x="7644347" y="0"/>
                </a:lnTo>
                <a:lnTo>
                  <a:pt x="7644347" y="7601348"/>
                </a:lnTo>
                <a:lnTo>
                  <a:pt x="0" y="7601348"/>
                </a:lnTo>
                <a:lnTo>
                  <a:pt x="0" y="0"/>
                </a:lnTo>
                <a:close/>
              </a:path>
            </a:pathLst>
          </a:custGeom>
          <a:blipFill>
            <a:blip r:embed="rId3"/>
            <a:stretch>
              <a:fillRect l="0" t="0" r="0" b="0"/>
            </a:stretch>
          </a:blipFill>
        </p:spPr>
      </p:sp>
      <p:sp>
        <p:nvSpPr>
          <p:cNvPr name="TextBox 4" id="4"/>
          <p:cNvSpPr txBox="true"/>
          <p:nvPr/>
        </p:nvSpPr>
        <p:spPr>
          <a:xfrm rot="0">
            <a:off x="5939805" y="8478084"/>
            <a:ext cx="6408390" cy="836931"/>
          </a:xfrm>
          <a:prstGeom prst="rect">
            <a:avLst/>
          </a:prstGeom>
        </p:spPr>
        <p:txBody>
          <a:bodyPr anchor="t" rtlCol="false" tIns="0" lIns="0" bIns="0" rIns="0">
            <a:spAutoFit/>
          </a:bodyPr>
          <a:lstStyle/>
          <a:p>
            <a:pPr algn="ctr">
              <a:lnSpc>
                <a:spcPts val="3219"/>
              </a:lnSpc>
            </a:pPr>
            <a:r>
              <a:rPr lang="en-US" sz="2299">
                <a:solidFill>
                  <a:srgbClr val="000000"/>
                </a:solidFill>
                <a:latin typeface="Gabriel Sans Condensed Bold"/>
              </a:rPr>
              <a:t>Focus on using images to explain things.</a:t>
            </a:r>
          </a:p>
          <a:p>
            <a:pPr algn="ctr">
              <a:lnSpc>
                <a:spcPts val="3219"/>
              </a:lnSpc>
            </a:pPr>
            <a:r>
              <a:rPr lang="en-US" sz="2299">
                <a:solidFill>
                  <a:srgbClr val="000000"/>
                </a:solidFill>
                <a:latin typeface="Gabriel Sans Condensed Bold"/>
              </a:rPr>
              <a:t>Canva has tons of free images and assets you can use .</a:t>
            </a:r>
          </a:p>
        </p:txBody>
      </p:sp>
      <p:grpSp>
        <p:nvGrpSpPr>
          <p:cNvPr name="Group 5" id="5"/>
          <p:cNvGrpSpPr/>
          <p:nvPr/>
        </p:nvGrpSpPr>
        <p:grpSpPr>
          <a:xfrm rot="-607563">
            <a:off x="415290" y="822807"/>
            <a:ext cx="7774995" cy="1677153"/>
            <a:chOff x="0" y="0"/>
            <a:chExt cx="2630060" cy="567333"/>
          </a:xfrm>
        </p:grpSpPr>
        <p:sp>
          <p:nvSpPr>
            <p:cNvPr name="Freeform 6" id="6"/>
            <p:cNvSpPr/>
            <p:nvPr/>
          </p:nvSpPr>
          <p:spPr>
            <a:xfrm flipH="false" flipV="false" rot="0">
              <a:off x="0" y="0"/>
              <a:ext cx="2630060" cy="567333"/>
            </a:xfrm>
            <a:custGeom>
              <a:avLst/>
              <a:gdLst/>
              <a:ahLst/>
              <a:cxnLst/>
              <a:rect r="r" b="b" t="t" l="l"/>
              <a:pathLst>
                <a:path h="567333" w="2630060">
                  <a:moveTo>
                    <a:pt x="0" y="0"/>
                  </a:moveTo>
                  <a:lnTo>
                    <a:pt x="2630060" y="0"/>
                  </a:lnTo>
                  <a:lnTo>
                    <a:pt x="2630060" y="567333"/>
                  </a:lnTo>
                  <a:lnTo>
                    <a:pt x="0" y="567333"/>
                  </a:lnTo>
                  <a:close/>
                </a:path>
              </a:pathLst>
            </a:custGeom>
            <a:solidFill>
              <a:srgbClr val="4F56FF"/>
            </a:solidFill>
          </p:spPr>
        </p:sp>
      </p:grpSp>
      <p:sp>
        <p:nvSpPr>
          <p:cNvPr name="TextBox 7" id="7"/>
          <p:cNvSpPr txBox="true"/>
          <p:nvPr/>
        </p:nvSpPr>
        <p:spPr>
          <a:xfrm rot="-616093">
            <a:off x="1287288" y="750883"/>
            <a:ext cx="5978072" cy="1520830"/>
          </a:xfrm>
          <a:prstGeom prst="rect">
            <a:avLst/>
          </a:prstGeom>
        </p:spPr>
        <p:txBody>
          <a:bodyPr anchor="t" rtlCol="false" tIns="0" lIns="0" bIns="0" rIns="0">
            <a:spAutoFit/>
          </a:bodyPr>
          <a:lstStyle/>
          <a:p>
            <a:pPr algn="ctr">
              <a:lnSpc>
                <a:spcPts val="11199"/>
              </a:lnSpc>
            </a:pPr>
            <a:r>
              <a:rPr lang="en-US" sz="7999">
                <a:solidFill>
                  <a:srgbClr val="FFFFFF"/>
                </a:solidFill>
                <a:latin typeface="Gabriel Sans Condensed Bold Bold"/>
              </a:rPr>
              <a:t>Use Images!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44" t="0" r="-144" b="0"/>
            </a:stretch>
          </a:blipFill>
        </p:spPr>
      </p:sp>
      <p:grpSp>
        <p:nvGrpSpPr>
          <p:cNvPr name="Group 3" id="3"/>
          <p:cNvGrpSpPr/>
          <p:nvPr/>
        </p:nvGrpSpPr>
        <p:grpSpPr>
          <a:xfrm rot="0">
            <a:off x="7303434" y="3559864"/>
            <a:ext cx="4521118" cy="1046941"/>
            <a:chOff x="0" y="0"/>
            <a:chExt cx="3510002" cy="812800"/>
          </a:xfrm>
        </p:grpSpPr>
        <p:sp>
          <p:nvSpPr>
            <p:cNvPr name="Freeform 4" id="4"/>
            <p:cNvSpPr/>
            <p:nvPr/>
          </p:nvSpPr>
          <p:spPr>
            <a:xfrm flipH="false" flipV="false" rot="0">
              <a:off x="0" y="0"/>
              <a:ext cx="3510002" cy="812800"/>
            </a:xfrm>
            <a:custGeom>
              <a:avLst/>
              <a:gdLst/>
              <a:ahLst/>
              <a:cxnLst/>
              <a:rect r="r" b="b" t="t" l="l"/>
              <a:pathLst>
                <a:path h="812800" w="3510002">
                  <a:moveTo>
                    <a:pt x="3510002" y="406400"/>
                  </a:moveTo>
                  <a:lnTo>
                    <a:pt x="3103602" y="0"/>
                  </a:lnTo>
                  <a:lnTo>
                    <a:pt x="3103602" y="203200"/>
                  </a:lnTo>
                  <a:lnTo>
                    <a:pt x="0" y="203200"/>
                  </a:lnTo>
                  <a:lnTo>
                    <a:pt x="0" y="609600"/>
                  </a:lnTo>
                  <a:lnTo>
                    <a:pt x="3103602" y="609600"/>
                  </a:lnTo>
                  <a:lnTo>
                    <a:pt x="3103602" y="812800"/>
                  </a:lnTo>
                  <a:lnTo>
                    <a:pt x="3510002" y="406400"/>
                  </a:lnTo>
                  <a:close/>
                </a:path>
              </a:pathLst>
            </a:custGeom>
            <a:solidFill>
              <a:srgbClr val="4C0FFB"/>
            </a:solidFill>
          </p:spPr>
        </p:sp>
        <p:sp>
          <p:nvSpPr>
            <p:cNvPr name="TextBox 5" id="5"/>
            <p:cNvSpPr txBox="true"/>
            <p:nvPr/>
          </p:nvSpPr>
          <p:spPr>
            <a:xfrm>
              <a:off x="0" y="146050"/>
              <a:ext cx="3408402" cy="463550"/>
            </a:xfrm>
            <a:prstGeom prst="rect">
              <a:avLst/>
            </a:prstGeom>
          </p:spPr>
          <p:txBody>
            <a:bodyPr anchor="ctr" rtlCol="false" tIns="50800" lIns="50800" bIns="50800" rIns="50800"/>
            <a:lstStyle/>
            <a:p>
              <a:pPr algn="ctr">
                <a:lnSpc>
                  <a:spcPts val="3219"/>
                </a:lnSpc>
              </a:pPr>
            </a:p>
          </p:txBody>
        </p:sp>
      </p:grpSp>
      <p:sp>
        <p:nvSpPr>
          <p:cNvPr name="Freeform 6" id="6"/>
          <p:cNvSpPr/>
          <p:nvPr/>
        </p:nvSpPr>
        <p:spPr>
          <a:xfrm flipH="false" flipV="false" rot="0">
            <a:off x="2692638" y="2819360"/>
            <a:ext cx="3623528" cy="2396058"/>
          </a:xfrm>
          <a:custGeom>
            <a:avLst/>
            <a:gdLst/>
            <a:ahLst/>
            <a:cxnLst/>
            <a:rect r="r" b="b" t="t" l="l"/>
            <a:pathLst>
              <a:path h="2396058" w="3623528">
                <a:moveTo>
                  <a:pt x="0" y="0"/>
                </a:moveTo>
                <a:lnTo>
                  <a:pt x="3623529" y="0"/>
                </a:lnTo>
                <a:lnTo>
                  <a:pt x="3623529" y="2396058"/>
                </a:lnTo>
                <a:lnTo>
                  <a:pt x="0" y="23960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3173792" y="2951250"/>
            <a:ext cx="2421570" cy="2264168"/>
          </a:xfrm>
          <a:custGeom>
            <a:avLst/>
            <a:gdLst/>
            <a:ahLst/>
            <a:cxnLst/>
            <a:rect r="r" b="b" t="t" l="l"/>
            <a:pathLst>
              <a:path h="2264168" w="2421570">
                <a:moveTo>
                  <a:pt x="0" y="0"/>
                </a:moveTo>
                <a:lnTo>
                  <a:pt x="2421570" y="0"/>
                </a:lnTo>
                <a:lnTo>
                  <a:pt x="2421570" y="2264168"/>
                </a:lnTo>
                <a:lnTo>
                  <a:pt x="0" y="22641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3054610" y="6143285"/>
            <a:ext cx="2899584" cy="1855734"/>
          </a:xfrm>
          <a:custGeom>
            <a:avLst/>
            <a:gdLst/>
            <a:ahLst/>
            <a:cxnLst/>
            <a:rect r="r" b="b" t="t" l="l"/>
            <a:pathLst>
              <a:path h="1855734" w="2899584">
                <a:moveTo>
                  <a:pt x="0" y="0"/>
                </a:moveTo>
                <a:lnTo>
                  <a:pt x="2899584" y="0"/>
                </a:lnTo>
                <a:lnTo>
                  <a:pt x="2899584" y="1855734"/>
                </a:lnTo>
                <a:lnTo>
                  <a:pt x="0" y="18557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7303434" y="6751899"/>
            <a:ext cx="4521118" cy="1046941"/>
            <a:chOff x="0" y="0"/>
            <a:chExt cx="3510002" cy="812800"/>
          </a:xfrm>
        </p:grpSpPr>
        <p:sp>
          <p:nvSpPr>
            <p:cNvPr name="Freeform 10" id="10"/>
            <p:cNvSpPr/>
            <p:nvPr/>
          </p:nvSpPr>
          <p:spPr>
            <a:xfrm flipH="false" flipV="false" rot="0">
              <a:off x="0" y="0"/>
              <a:ext cx="3510002" cy="812800"/>
            </a:xfrm>
            <a:custGeom>
              <a:avLst/>
              <a:gdLst/>
              <a:ahLst/>
              <a:cxnLst/>
              <a:rect r="r" b="b" t="t" l="l"/>
              <a:pathLst>
                <a:path h="812800" w="3510002">
                  <a:moveTo>
                    <a:pt x="3510002" y="406400"/>
                  </a:moveTo>
                  <a:lnTo>
                    <a:pt x="3103602" y="0"/>
                  </a:lnTo>
                  <a:lnTo>
                    <a:pt x="3103602" y="203200"/>
                  </a:lnTo>
                  <a:lnTo>
                    <a:pt x="0" y="203200"/>
                  </a:lnTo>
                  <a:lnTo>
                    <a:pt x="0" y="609600"/>
                  </a:lnTo>
                  <a:lnTo>
                    <a:pt x="3103602" y="609600"/>
                  </a:lnTo>
                  <a:lnTo>
                    <a:pt x="3103602" y="812800"/>
                  </a:lnTo>
                  <a:lnTo>
                    <a:pt x="3510002" y="406400"/>
                  </a:lnTo>
                  <a:close/>
                </a:path>
              </a:pathLst>
            </a:custGeom>
            <a:solidFill>
              <a:srgbClr val="4C0FFB"/>
            </a:solidFill>
          </p:spPr>
        </p:sp>
        <p:sp>
          <p:nvSpPr>
            <p:cNvPr name="TextBox 11" id="11"/>
            <p:cNvSpPr txBox="true"/>
            <p:nvPr/>
          </p:nvSpPr>
          <p:spPr>
            <a:xfrm>
              <a:off x="0" y="146050"/>
              <a:ext cx="3408402" cy="463550"/>
            </a:xfrm>
            <a:prstGeom prst="rect">
              <a:avLst/>
            </a:prstGeom>
          </p:spPr>
          <p:txBody>
            <a:bodyPr anchor="ctr" rtlCol="false" tIns="50800" lIns="50800" bIns="50800" rIns="50800"/>
            <a:lstStyle/>
            <a:p>
              <a:pPr algn="ctr">
                <a:lnSpc>
                  <a:spcPts val="3219"/>
                </a:lnSpc>
              </a:pPr>
            </a:p>
          </p:txBody>
        </p:sp>
      </p:grpSp>
      <p:sp>
        <p:nvSpPr>
          <p:cNvPr name="Freeform 12" id="12"/>
          <p:cNvSpPr/>
          <p:nvPr/>
        </p:nvSpPr>
        <p:spPr>
          <a:xfrm flipH="false" flipV="false" rot="0">
            <a:off x="13173792" y="6143285"/>
            <a:ext cx="2421570" cy="2264168"/>
          </a:xfrm>
          <a:custGeom>
            <a:avLst/>
            <a:gdLst/>
            <a:ahLst/>
            <a:cxnLst/>
            <a:rect r="r" b="b" t="t" l="l"/>
            <a:pathLst>
              <a:path h="2264168" w="2421570">
                <a:moveTo>
                  <a:pt x="0" y="0"/>
                </a:moveTo>
                <a:lnTo>
                  <a:pt x="2421570" y="0"/>
                </a:lnTo>
                <a:lnTo>
                  <a:pt x="2421570" y="2264169"/>
                </a:lnTo>
                <a:lnTo>
                  <a:pt x="0" y="22641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8511537" y="6452683"/>
            <a:ext cx="1783755" cy="1645373"/>
          </a:xfrm>
          <a:custGeom>
            <a:avLst/>
            <a:gdLst/>
            <a:ahLst/>
            <a:cxnLst/>
            <a:rect r="r" b="b" t="t" l="l"/>
            <a:pathLst>
              <a:path h="1645373" w="1783755">
                <a:moveTo>
                  <a:pt x="0" y="0"/>
                </a:moveTo>
                <a:lnTo>
                  <a:pt x="1783755" y="0"/>
                </a:lnTo>
                <a:lnTo>
                  <a:pt x="1783755" y="1645373"/>
                </a:lnTo>
                <a:lnTo>
                  <a:pt x="0" y="164537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4" id="14"/>
          <p:cNvSpPr txBox="true"/>
          <p:nvPr/>
        </p:nvSpPr>
        <p:spPr>
          <a:xfrm rot="0">
            <a:off x="0" y="8550329"/>
            <a:ext cx="18288000" cy="1287780"/>
          </a:xfrm>
          <a:prstGeom prst="rect">
            <a:avLst/>
          </a:prstGeom>
        </p:spPr>
        <p:txBody>
          <a:bodyPr anchor="t" rtlCol="false" tIns="0" lIns="0" bIns="0" rIns="0">
            <a:spAutoFit/>
          </a:bodyPr>
          <a:lstStyle/>
          <a:p>
            <a:pPr algn="ctr">
              <a:lnSpc>
                <a:spcPts val="2519"/>
              </a:lnSpc>
            </a:pPr>
            <a:r>
              <a:rPr lang="en-US" sz="1799">
                <a:solidFill>
                  <a:srgbClr val="000000"/>
                </a:solidFill>
                <a:latin typeface="Gabriel Sans Condensed Bold"/>
              </a:rPr>
              <a:t>Use analogies and metaphors to explain things. </a:t>
            </a:r>
          </a:p>
          <a:p>
            <a:pPr algn="ctr">
              <a:lnSpc>
                <a:spcPts val="2519"/>
              </a:lnSpc>
            </a:pPr>
            <a:r>
              <a:rPr lang="en-US" sz="1799">
                <a:solidFill>
                  <a:srgbClr val="000000"/>
                </a:solidFill>
                <a:latin typeface="Gabriel Sans Condensed Bold"/>
              </a:rPr>
              <a:t>The analogy here would be explained audibly as: "Suppose you have a box with 10 toys in it, and you want to take them all of the out of the box and put them in the cupboard. One way to specify that is to say, "while the box has toys in it, remove a toy from the box and put it in the cupboard". So once the box has no more toys, the loop is done."</a:t>
            </a:r>
          </a:p>
          <a:p>
            <a:pPr algn="ctr">
              <a:lnSpc>
                <a:spcPts val="2519"/>
              </a:lnSpc>
            </a:pPr>
            <a:r>
              <a:rPr lang="en-US" sz="1799">
                <a:solidFill>
                  <a:srgbClr val="000000"/>
                </a:solidFill>
                <a:latin typeface="Gabriel Sans Condensed Bold"/>
              </a:rPr>
              <a:t>It is helpful to create an analogy during the "lecture lessons" that you can then reference during "coding lessons" to help students remember ("oooh, we're coding the toy boy thing").</a:t>
            </a:r>
          </a:p>
        </p:txBody>
      </p:sp>
      <p:grpSp>
        <p:nvGrpSpPr>
          <p:cNvPr name="Group 15" id="15"/>
          <p:cNvGrpSpPr/>
          <p:nvPr/>
        </p:nvGrpSpPr>
        <p:grpSpPr>
          <a:xfrm rot="-607563">
            <a:off x="415290" y="822807"/>
            <a:ext cx="7774995" cy="1677153"/>
            <a:chOff x="0" y="0"/>
            <a:chExt cx="2630060" cy="567333"/>
          </a:xfrm>
        </p:grpSpPr>
        <p:sp>
          <p:nvSpPr>
            <p:cNvPr name="Freeform 16" id="16"/>
            <p:cNvSpPr/>
            <p:nvPr/>
          </p:nvSpPr>
          <p:spPr>
            <a:xfrm flipH="false" flipV="false" rot="0">
              <a:off x="0" y="0"/>
              <a:ext cx="2630060" cy="567333"/>
            </a:xfrm>
            <a:custGeom>
              <a:avLst/>
              <a:gdLst/>
              <a:ahLst/>
              <a:cxnLst/>
              <a:rect r="r" b="b" t="t" l="l"/>
              <a:pathLst>
                <a:path h="567333" w="2630060">
                  <a:moveTo>
                    <a:pt x="0" y="0"/>
                  </a:moveTo>
                  <a:lnTo>
                    <a:pt x="2630060" y="0"/>
                  </a:lnTo>
                  <a:lnTo>
                    <a:pt x="2630060" y="567333"/>
                  </a:lnTo>
                  <a:lnTo>
                    <a:pt x="0" y="567333"/>
                  </a:lnTo>
                  <a:close/>
                </a:path>
              </a:pathLst>
            </a:custGeom>
            <a:solidFill>
              <a:srgbClr val="4F56FF"/>
            </a:solidFill>
          </p:spPr>
        </p:sp>
      </p:grpSp>
      <p:sp>
        <p:nvSpPr>
          <p:cNvPr name="TextBox 17" id="17"/>
          <p:cNvSpPr txBox="true"/>
          <p:nvPr/>
        </p:nvSpPr>
        <p:spPr>
          <a:xfrm rot="-616093">
            <a:off x="1059475" y="741358"/>
            <a:ext cx="6386583" cy="1520830"/>
          </a:xfrm>
          <a:prstGeom prst="rect">
            <a:avLst/>
          </a:prstGeom>
        </p:spPr>
        <p:txBody>
          <a:bodyPr anchor="t" rtlCol="false" tIns="0" lIns="0" bIns="0" rIns="0">
            <a:spAutoFit/>
          </a:bodyPr>
          <a:lstStyle/>
          <a:p>
            <a:pPr algn="ctr">
              <a:lnSpc>
                <a:spcPts val="11199"/>
              </a:lnSpc>
            </a:pPr>
            <a:r>
              <a:rPr lang="en-US" sz="7999">
                <a:solidFill>
                  <a:srgbClr val="FFFFFF"/>
                </a:solidFill>
                <a:latin typeface="Gabriel Sans Condensed Bold Bold"/>
              </a:rPr>
              <a:t>While Loops</a:t>
            </a:r>
          </a:p>
        </p:txBody>
      </p:sp>
      <p:sp>
        <p:nvSpPr>
          <p:cNvPr name="TextBox 18" id="18"/>
          <p:cNvSpPr txBox="true"/>
          <p:nvPr/>
        </p:nvSpPr>
        <p:spPr>
          <a:xfrm rot="-1543417">
            <a:off x="2287790" y="5879203"/>
            <a:ext cx="1501436" cy="344805"/>
          </a:xfrm>
          <a:prstGeom prst="rect">
            <a:avLst/>
          </a:prstGeom>
        </p:spPr>
        <p:txBody>
          <a:bodyPr anchor="t" rtlCol="false" tIns="0" lIns="0" bIns="0" rIns="0">
            <a:spAutoFit/>
          </a:bodyPr>
          <a:lstStyle/>
          <a:p>
            <a:pPr algn="ctr">
              <a:lnSpc>
                <a:spcPts val="2520"/>
              </a:lnSpc>
            </a:pPr>
            <a:r>
              <a:rPr lang="en-US" sz="1800">
                <a:solidFill>
                  <a:srgbClr val="000000"/>
                </a:solidFill>
                <a:latin typeface="Gabriel Sans Condensed Bold"/>
              </a:rPr>
              <a:t>it's empty!!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44" t="0" r="-144" b="0"/>
            </a:stretch>
          </a:blipFill>
        </p:spPr>
      </p:sp>
      <p:grpSp>
        <p:nvGrpSpPr>
          <p:cNvPr name="Group 3" id="3"/>
          <p:cNvGrpSpPr/>
          <p:nvPr/>
        </p:nvGrpSpPr>
        <p:grpSpPr>
          <a:xfrm rot="-607563">
            <a:off x="415290" y="822807"/>
            <a:ext cx="7774995" cy="1677153"/>
            <a:chOff x="0" y="0"/>
            <a:chExt cx="2630060" cy="567333"/>
          </a:xfrm>
        </p:grpSpPr>
        <p:sp>
          <p:nvSpPr>
            <p:cNvPr name="Freeform 4" id="4"/>
            <p:cNvSpPr/>
            <p:nvPr/>
          </p:nvSpPr>
          <p:spPr>
            <a:xfrm flipH="false" flipV="false" rot="0">
              <a:off x="0" y="0"/>
              <a:ext cx="2630060" cy="567333"/>
            </a:xfrm>
            <a:custGeom>
              <a:avLst/>
              <a:gdLst/>
              <a:ahLst/>
              <a:cxnLst/>
              <a:rect r="r" b="b" t="t" l="l"/>
              <a:pathLst>
                <a:path h="567333" w="2630060">
                  <a:moveTo>
                    <a:pt x="0" y="0"/>
                  </a:moveTo>
                  <a:lnTo>
                    <a:pt x="2630060" y="0"/>
                  </a:lnTo>
                  <a:lnTo>
                    <a:pt x="2630060" y="567333"/>
                  </a:lnTo>
                  <a:lnTo>
                    <a:pt x="0" y="567333"/>
                  </a:lnTo>
                  <a:close/>
                </a:path>
              </a:pathLst>
            </a:custGeom>
            <a:solidFill>
              <a:srgbClr val="4F56FF"/>
            </a:solidFill>
          </p:spPr>
        </p:sp>
      </p:grpSp>
      <p:grpSp>
        <p:nvGrpSpPr>
          <p:cNvPr name="Group 5" id="5"/>
          <p:cNvGrpSpPr/>
          <p:nvPr/>
        </p:nvGrpSpPr>
        <p:grpSpPr>
          <a:xfrm rot="0">
            <a:off x="2158845" y="3812588"/>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0FFB"/>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219"/>
                </a:lnSpc>
              </a:pPr>
            </a:p>
          </p:txBody>
        </p:sp>
      </p:grpSp>
      <p:sp>
        <p:nvSpPr>
          <p:cNvPr name="TextBox 8" id="8"/>
          <p:cNvSpPr txBox="true"/>
          <p:nvPr/>
        </p:nvSpPr>
        <p:spPr>
          <a:xfrm rot="0">
            <a:off x="1665610" y="8445554"/>
            <a:ext cx="14956780" cy="1236981"/>
          </a:xfrm>
          <a:prstGeom prst="rect">
            <a:avLst/>
          </a:prstGeom>
        </p:spPr>
        <p:txBody>
          <a:bodyPr anchor="t" rtlCol="false" tIns="0" lIns="0" bIns="0" rIns="0">
            <a:spAutoFit/>
          </a:bodyPr>
          <a:lstStyle/>
          <a:p>
            <a:pPr algn="ctr">
              <a:lnSpc>
                <a:spcPts val="3219"/>
              </a:lnSpc>
            </a:pPr>
            <a:r>
              <a:rPr lang="en-US" sz="2299">
                <a:solidFill>
                  <a:srgbClr val="000000"/>
                </a:solidFill>
                <a:latin typeface="Gabriel Sans Condensed Bold"/>
              </a:rPr>
              <a:t>These are the primary ZTM colors used on our website. </a:t>
            </a:r>
          </a:p>
          <a:p>
            <a:pPr algn="ctr">
              <a:lnSpc>
                <a:spcPts val="3219"/>
              </a:lnSpc>
            </a:pPr>
            <a:r>
              <a:rPr lang="en-US" sz="2299">
                <a:solidFill>
                  <a:srgbClr val="000000"/>
                </a:solidFill>
                <a:latin typeface="Gabriel Sans Condensed Bold"/>
              </a:rPr>
              <a:t>Use these or any colors you like though! It is important that slides are colorful.</a:t>
            </a:r>
          </a:p>
          <a:p>
            <a:pPr algn="ctr">
              <a:lnSpc>
                <a:spcPts val="3219"/>
              </a:lnSpc>
            </a:pPr>
            <a:r>
              <a:rPr lang="en-US" sz="2299">
                <a:solidFill>
                  <a:srgbClr val="000000"/>
                </a:solidFill>
                <a:latin typeface="Gabriel Sans Condensed Bold"/>
              </a:rPr>
              <a:t>You can easily make most things these colors by copying one of these circles to your slide, then using the dropper tool in Canva.</a:t>
            </a:r>
          </a:p>
        </p:txBody>
      </p:sp>
      <p:sp>
        <p:nvSpPr>
          <p:cNvPr name="TextBox 9" id="9"/>
          <p:cNvSpPr txBox="true"/>
          <p:nvPr/>
        </p:nvSpPr>
        <p:spPr>
          <a:xfrm rot="-616093">
            <a:off x="1059475" y="741358"/>
            <a:ext cx="6386583" cy="1520830"/>
          </a:xfrm>
          <a:prstGeom prst="rect">
            <a:avLst/>
          </a:prstGeom>
        </p:spPr>
        <p:txBody>
          <a:bodyPr anchor="t" rtlCol="false" tIns="0" lIns="0" bIns="0" rIns="0">
            <a:spAutoFit/>
          </a:bodyPr>
          <a:lstStyle/>
          <a:p>
            <a:pPr algn="ctr">
              <a:lnSpc>
                <a:spcPts val="11199"/>
              </a:lnSpc>
            </a:pPr>
            <a:r>
              <a:rPr lang="en-US" sz="7999">
                <a:solidFill>
                  <a:srgbClr val="FFFFFF"/>
                </a:solidFill>
                <a:latin typeface="Gabriel Sans Condensed Bold Bold"/>
              </a:rPr>
              <a:t>Colors</a:t>
            </a:r>
          </a:p>
        </p:txBody>
      </p:sp>
      <p:grpSp>
        <p:nvGrpSpPr>
          <p:cNvPr name="Group 10" id="10"/>
          <p:cNvGrpSpPr/>
          <p:nvPr/>
        </p:nvGrpSpPr>
        <p:grpSpPr>
          <a:xfrm rot="0">
            <a:off x="5785005" y="3812588"/>
            <a:ext cx="3086100" cy="308610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1767"/>
            </a:solidFill>
          </p:spPr>
        </p:sp>
        <p:sp>
          <p:nvSpPr>
            <p:cNvPr name="TextBox 12" id="12"/>
            <p:cNvSpPr txBox="true"/>
            <p:nvPr/>
          </p:nvSpPr>
          <p:spPr>
            <a:xfrm>
              <a:off x="76200" y="19050"/>
              <a:ext cx="660400" cy="717550"/>
            </a:xfrm>
            <a:prstGeom prst="rect">
              <a:avLst/>
            </a:prstGeom>
          </p:spPr>
          <p:txBody>
            <a:bodyPr anchor="ctr" rtlCol="false" tIns="50800" lIns="50800" bIns="50800" rIns="50800"/>
            <a:lstStyle/>
            <a:p>
              <a:pPr algn="ctr">
                <a:lnSpc>
                  <a:spcPts val="3219"/>
                </a:lnSpc>
              </a:pPr>
            </a:p>
          </p:txBody>
        </p:sp>
      </p:grpSp>
      <p:grpSp>
        <p:nvGrpSpPr>
          <p:cNvPr name="Group 13" id="13"/>
          <p:cNvGrpSpPr/>
          <p:nvPr/>
        </p:nvGrpSpPr>
        <p:grpSpPr>
          <a:xfrm rot="0">
            <a:off x="9414030" y="3812588"/>
            <a:ext cx="3086100" cy="308610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BF9FF"/>
            </a:solidFill>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3219"/>
                </a:lnSpc>
              </a:pPr>
            </a:p>
          </p:txBody>
        </p:sp>
      </p:grpSp>
      <p:grpSp>
        <p:nvGrpSpPr>
          <p:cNvPr name="Group 16" id="16"/>
          <p:cNvGrpSpPr/>
          <p:nvPr/>
        </p:nvGrpSpPr>
        <p:grpSpPr>
          <a:xfrm rot="0">
            <a:off x="13043055" y="3812588"/>
            <a:ext cx="3086100" cy="3086100"/>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2DD88"/>
            </a:solidFill>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a:lnSpc>
                  <a:spcPts val="3219"/>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44" t="0" r="-144" b="0"/>
            </a:stretch>
          </a:blipFill>
        </p:spPr>
      </p:sp>
      <p:grpSp>
        <p:nvGrpSpPr>
          <p:cNvPr name="Group 3" id="3"/>
          <p:cNvGrpSpPr/>
          <p:nvPr/>
        </p:nvGrpSpPr>
        <p:grpSpPr>
          <a:xfrm rot="-607563">
            <a:off x="415290" y="822807"/>
            <a:ext cx="7774995" cy="1677153"/>
            <a:chOff x="0" y="0"/>
            <a:chExt cx="2630060" cy="567333"/>
          </a:xfrm>
        </p:grpSpPr>
        <p:sp>
          <p:nvSpPr>
            <p:cNvPr name="Freeform 4" id="4"/>
            <p:cNvSpPr/>
            <p:nvPr/>
          </p:nvSpPr>
          <p:spPr>
            <a:xfrm flipH="false" flipV="false" rot="0">
              <a:off x="0" y="0"/>
              <a:ext cx="2630060" cy="567333"/>
            </a:xfrm>
            <a:custGeom>
              <a:avLst/>
              <a:gdLst/>
              <a:ahLst/>
              <a:cxnLst/>
              <a:rect r="r" b="b" t="t" l="l"/>
              <a:pathLst>
                <a:path h="567333" w="2630060">
                  <a:moveTo>
                    <a:pt x="0" y="0"/>
                  </a:moveTo>
                  <a:lnTo>
                    <a:pt x="2630060" y="0"/>
                  </a:lnTo>
                  <a:lnTo>
                    <a:pt x="2630060" y="567333"/>
                  </a:lnTo>
                  <a:lnTo>
                    <a:pt x="0" y="567333"/>
                  </a:lnTo>
                  <a:close/>
                </a:path>
              </a:pathLst>
            </a:custGeom>
            <a:solidFill>
              <a:srgbClr val="4F56FF"/>
            </a:solidFill>
          </p:spPr>
        </p:sp>
      </p:grpSp>
      <p:sp>
        <p:nvSpPr>
          <p:cNvPr name="Freeform 5" id="5"/>
          <p:cNvSpPr/>
          <p:nvPr/>
        </p:nvSpPr>
        <p:spPr>
          <a:xfrm flipH="false" flipV="false" rot="-10020779">
            <a:off x="12648320" y="-228557"/>
            <a:ext cx="5560541" cy="4114800"/>
          </a:xfrm>
          <a:custGeom>
            <a:avLst/>
            <a:gdLst/>
            <a:ahLst/>
            <a:cxnLst/>
            <a:rect r="r" b="b" t="t" l="l"/>
            <a:pathLst>
              <a:path h="4114800" w="5560541">
                <a:moveTo>
                  <a:pt x="0" y="0"/>
                </a:moveTo>
                <a:lnTo>
                  <a:pt x="5560540" y="0"/>
                </a:lnTo>
                <a:lnTo>
                  <a:pt x="556054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3038401" y="8445554"/>
            <a:ext cx="12211199" cy="1236981"/>
          </a:xfrm>
          <a:prstGeom prst="rect">
            <a:avLst/>
          </a:prstGeom>
        </p:spPr>
        <p:txBody>
          <a:bodyPr anchor="t" rtlCol="false" tIns="0" lIns="0" bIns="0" rIns="0">
            <a:spAutoFit/>
          </a:bodyPr>
          <a:lstStyle/>
          <a:p>
            <a:pPr algn="ctr">
              <a:lnSpc>
                <a:spcPts val="3219"/>
              </a:lnSpc>
            </a:pPr>
            <a:r>
              <a:rPr lang="en-US" sz="2299">
                <a:solidFill>
                  <a:srgbClr val="000000"/>
                </a:solidFill>
                <a:latin typeface="Gabriel Sans Condensed Bold"/>
              </a:rPr>
              <a:t>When you are ready to record, use the "Present" button at top right.</a:t>
            </a:r>
          </a:p>
          <a:p>
            <a:pPr algn="ctr">
              <a:lnSpc>
                <a:spcPts val="3219"/>
              </a:lnSpc>
            </a:pPr>
            <a:r>
              <a:rPr lang="en-US" sz="2299">
                <a:solidFill>
                  <a:srgbClr val="000000"/>
                </a:solidFill>
                <a:latin typeface="Gabriel Sans Condensed Bold"/>
              </a:rPr>
              <a:t>When presenting in Canva there will be a colored circle around your cursor. Use this to your advantage! </a:t>
            </a:r>
          </a:p>
          <a:p>
            <a:pPr algn="ctr">
              <a:lnSpc>
                <a:spcPts val="3219"/>
              </a:lnSpc>
            </a:pPr>
            <a:r>
              <a:rPr lang="en-US" sz="2299">
                <a:solidFill>
                  <a:srgbClr val="000000"/>
                </a:solidFill>
                <a:latin typeface="Gabriel Sans Condensed Bold"/>
              </a:rPr>
              <a:t>You should constantly be using your cursor to direct students' attention to what you are talking about.</a:t>
            </a:r>
          </a:p>
        </p:txBody>
      </p:sp>
      <p:sp>
        <p:nvSpPr>
          <p:cNvPr name="TextBox 7" id="7"/>
          <p:cNvSpPr txBox="true"/>
          <p:nvPr/>
        </p:nvSpPr>
        <p:spPr>
          <a:xfrm rot="-616093">
            <a:off x="1059475" y="741358"/>
            <a:ext cx="6386583" cy="1520830"/>
          </a:xfrm>
          <a:prstGeom prst="rect">
            <a:avLst/>
          </a:prstGeom>
        </p:spPr>
        <p:txBody>
          <a:bodyPr anchor="t" rtlCol="false" tIns="0" lIns="0" bIns="0" rIns="0">
            <a:spAutoFit/>
          </a:bodyPr>
          <a:lstStyle/>
          <a:p>
            <a:pPr algn="ctr">
              <a:lnSpc>
                <a:spcPts val="11199"/>
              </a:lnSpc>
            </a:pPr>
            <a:r>
              <a:rPr lang="en-US" sz="7999">
                <a:solidFill>
                  <a:srgbClr val="FFFFFF"/>
                </a:solidFill>
                <a:latin typeface="Gabriel Sans Condensed Bold Bold"/>
              </a:rPr>
              <a:t>Presenting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44" t="0" r="-144" b="0"/>
            </a:stretch>
          </a:blipFill>
        </p:spPr>
      </p:sp>
      <p:grpSp>
        <p:nvGrpSpPr>
          <p:cNvPr name="Group 3" id="3"/>
          <p:cNvGrpSpPr/>
          <p:nvPr/>
        </p:nvGrpSpPr>
        <p:grpSpPr>
          <a:xfrm rot="-607563">
            <a:off x="415290" y="822807"/>
            <a:ext cx="7774995" cy="1677153"/>
            <a:chOff x="0" y="0"/>
            <a:chExt cx="2630060" cy="567333"/>
          </a:xfrm>
        </p:grpSpPr>
        <p:sp>
          <p:nvSpPr>
            <p:cNvPr name="Freeform 4" id="4"/>
            <p:cNvSpPr/>
            <p:nvPr/>
          </p:nvSpPr>
          <p:spPr>
            <a:xfrm flipH="false" flipV="false" rot="0">
              <a:off x="0" y="0"/>
              <a:ext cx="2630060" cy="567333"/>
            </a:xfrm>
            <a:custGeom>
              <a:avLst/>
              <a:gdLst/>
              <a:ahLst/>
              <a:cxnLst/>
              <a:rect r="r" b="b" t="t" l="l"/>
              <a:pathLst>
                <a:path h="567333" w="2630060">
                  <a:moveTo>
                    <a:pt x="0" y="0"/>
                  </a:moveTo>
                  <a:lnTo>
                    <a:pt x="2630060" y="0"/>
                  </a:lnTo>
                  <a:lnTo>
                    <a:pt x="2630060" y="567333"/>
                  </a:lnTo>
                  <a:lnTo>
                    <a:pt x="0" y="567333"/>
                  </a:lnTo>
                  <a:close/>
                </a:path>
              </a:pathLst>
            </a:custGeom>
            <a:solidFill>
              <a:srgbClr val="4F56FF"/>
            </a:solidFill>
          </p:spPr>
        </p:sp>
      </p:grpSp>
      <p:sp>
        <p:nvSpPr>
          <p:cNvPr name="Freeform 5" id="5"/>
          <p:cNvSpPr/>
          <p:nvPr/>
        </p:nvSpPr>
        <p:spPr>
          <a:xfrm flipH="false" flipV="false" rot="0">
            <a:off x="6002564" y="2975102"/>
            <a:ext cx="6282872" cy="4947762"/>
          </a:xfrm>
          <a:custGeom>
            <a:avLst/>
            <a:gdLst/>
            <a:ahLst/>
            <a:cxnLst/>
            <a:rect r="r" b="b" t="t" l="l"/>
            <a:pathLst>
              <a:path h="4947762" w="6282872">
                <a:moveTo>
                  <a:pt x="0" y="0"/>
                </a:moveTo>
                <a:lnTo>
                  <a:pt x="6282872" y="0"/>
                </a:lnTo>
                <a:lnTo>
                  <a:pt x="6282872" y="4947761"/>
                </a:lnTo>
                <a:lnTo>
                  <a:pt x="0" y="49477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677144" y="8445554"/>
            <a:ext cx="14933712" cy="1236981"/>
          </a:xfrm>
          <a:prstGeom prst="rect">
            <a:avLst/>
          </a:prstGeom>
        </p:spPr>
        <p:txBody>
          <a:bodyPr anchor="t" rtlCol="false" tIns="0" lIns="0" bIns="0" rIns="0">
            <a:spAutoFit/>
          </a:bodyPr>
          <a:lstStyle/>
          <a:p>
            <a:pPr algn="ctr">
              <a:lnSpc>
                <a:spcPts val="3219"/>
              </a:lnSpc>
            </a:pPr>
            <a:r>
              <a:rPr lang="en-US" sz="2299">
                <a:solidFill>
                  <a:srgbClr val="000000"/>
                </a:solidFill>
                <a:latin typeface="Gabriel Sans Condensed Bold"/>
              </a:rPr>
              <a:t>If you record a great course it will be able to live on, and earn you substantial revenue, forever (with periodic upkeep of course).</a:t>
            </a:r>
          </a:p>
          <a:p>
            <a:pPr algn="ctr">
              <a:lnSpc>
                <a:spcPts val="3219"/>
              </a:lnSpc>
            </a:pPr>
            <a:r>
              <a:rPr lang="en-US" sz="2299">
                <a:solidFill>
                  <a:srgbClr val="000000"/>
                </a:solidFill>
                <a:latin typeface="Gabriel Sans Condensed Bold"/>
              </a:rPr>
              <a:t>But it needs to be a great course. You get one shot to make it great.</a:t>
            </a:r>
          </a:p>
          <a:p>
            <a:pPr algn="ctr">
              <a:lnSpc>
                <a:spcPts val="3219"/>
              </a:lnSpc>
            </a:pPr>
            <a:r>
              <a:rPr lang="en-US" sz="2299">
                <a:solidFill>
                  <a:srgbClr val="000000"/>
                </a:solidFill>
                <a:latin typeface="Gabriel Sans Condensed Bold"/>
              </a:rPr>
              <a:t>Make it count and knock it outta the park!</a:t>
            </a:r>
          </a:p>
        </p:txBody>
      </p:sp>
      <p:sp>
        <p:nvSpPr>
          <p:cNvPr name="TextBox 7" id="7"/>
          <p:cNvSpPr txBox="true"/>
          <p:nvPr/>
        </p:nvSpPr>
        <p:spPr>
          <a:xfrm rot="-616093">
            <a:off x="262776" y="750883"/>
            <a:ext cx="8027096" cy="1520830"/>
          </a:xfrm>
          <a:prstGeom prst="rect">
            <a:avLst/>
          </a:prstGeom>
        </p:spPr>
        <p:txBody>
          <a:bodyPr anchor="t" rtlCol="false" tIns="0" lIns="0" bIns="0" rIns="0">
            <a:spAutoFit/>
          </a:bodyPr>
          <a:lstStyle/>
          <a:p>
            <a:pPr algn="ctr">
              <a:lnSpc>
                <a:spcPts val="11199"/>
              </a:lnSpc>
            </a:pPr>
            <a:r>
              <a:rPr lang="en-US" sz="7999">
                <a:solidFill>
                  <a:srgbClr val="FFFFFF"/>
                </a:solidFill>
                <a:latin typeface="Gabriel Sans Condensed Bold Bold"/>
              </a:rPr>
              <a:t>Make It Count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44" t="0" r="-144" b="0"/>
            </a:stretch>
          </a:blipFill>
        </p:spPr>
      </p:sp>
      <p:grpSp>
        <p:nvGrpSpPr>
          <p:cNvPr name="Group 3" id="3"/>
          <p:cNvGrpSpPr/>
          <p:nvPr/>
        </p:nvGrpSpPr>
        <p:grpSpPr>
          <a:xfrm rot="-607563">
            <a:off x="415290" y="822807"/>
            <a:ext cx="7774995" cy="1677153"/>
            <a:chOff x="0" y="0"/>
            <a:chExt cx="2630060" cy="567333"/>
          </a:xfrm>
        </p:grpSpPr>
        <p:sp>
          <p:nvSpPr>
            <p:cNvPr name="Freeform 4" id="4"/>
            <p:cNvSpPr/>
            <p:nvPr/>
          </p:nvSpPr>
          <p:spPr>
            <a:xfrm flipH="false" flipV="false" rot="0">
              <a:off x="0" y="0"/>
              <a:ext cx="2630060" cy="567333"/>
            </a:xfrm>
            <a:custGeom>
              <a:avLst/>
              <a:gdLst/>
              <a:ahLst/>
              <a:cxnLst/>
              <a:rect r="r" b="b" t="t" l="l"/>
              <a:pathLst>
                <a:path h="567333" w="2630060">
                  <a:moveTo>
                    <a:pt x="0" y="0"/>
                  </a:moveTo>
                  <a:lnTo>
                    <a:pt x="2630060" y="0"/>
                  </a:lnTo>
                  <a:lnTo>
                    <a:pt x="2630060" y="567333"/>
                  </a:lnTo>
                  <a:lnTo>
                    <a:pt x="0" y="567333"/>
                  </a:lnTo>
                  <a:close/>
                </a:path>
              </a:pathLst>
            </a:custGeom>
            <a:solidFill>
              <a:srgbClr val="4F56FF"/>
            </a:solidFill>
          </p:spPr>
        </p:sp>
      </p:grpSp>
      <p:sp>
        <p:nvSpPr>
          <p:cNvPr name="Freeform 5" id="5"/>
          <p:cNvSpPr/>
          <p:nvPr/>
        </p:nvSpPr>
        <p:spPr>
          <a:xfrm flipH="false" flipV="false" rot="0">
            <a:off x="6898543" y="3086100"/>
            <a:ext cx="4490914" cy="4114800"/>
          </a:xfrm>
          <a:custGeom>
            <a:avLst/>
            <a:gdLst/>
            <a:ahLst/>
            <a:cxnLst/>
            <a:rect r="r" b="b" t="t" l="l"/>
            <a:pathLst>
              <a:path h="4114800" w="4490914">
                <a:moveTo>
                  <a:pt x="0" y="0"/>
                </a:moveTo>
                <a:lnTo>
                  <a:pt x="4490914" y="0"/>
                </a:lnTo>
                <a:lnTo>
                  <a:pt x="449091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2722215" y="8445554"/>
            <a:ext cx="12843570" cy="1236981"/>
          </a:xfrm>
          <a:prstGeom prst="rect">
            <a:avLst/>
          </a:prstGeom>
        </p:spPr>
        <p:txBody>
          <a:bodyPr anchor="t" rtlCol="false" tIns="0" lIns="0" bIns="0" rIns="0">
            <a:spAutoFit/>
          </a:bodyPr>
          <a:lstStyle/>
          <a:p>
            <a:pPr algn="ctr">
              <a:lnSpc>
                <a:spcPts val="3219"/>
              </a:lnSpc>
            </a:pPr>
            <a:r>
              <a:rPr lang="en-US" sz="2299">
                <a:solidFill>
                  <a:srgbClr val="000000"/>
                </a:solidFill>
                <a:latin typeface="Gabriel Sans Condensed Bold"/>
              </a:rPr>
              <a:t>Your energy should be infectious.</a:t>
            </a:r>
          </a:p>
          <a:p>
            <a:pPr algn="ctr">
              <a:lnSpc>
                <a:spcPts val="3219"/>
              </a:lnSpc>
            </a:pPr>
            <a:r>
              <a:rPr lang="en-US" sz="2299">
                <a:solidFill>
                  <a:srgbClr val="000000"/>
                </a:solidFill>
                <a:latin typeface="Gabriel Sans Condensed Bold"/>
              </a:rPr>
              <a:t>If you're not excited to teach this, why should the student be excited to learn it?</a:t>
            </a:r>
          </a:p>
          <a:p>
            <a:pPr algn="ctr">
              <a:lnSpc>
                <a:spcPts val="3219"/>
              </a:lnSpc>
            </a:pPr>
            <a:r>
              <a:rPr lang="en-US" sz="2299">
                <a:solidFill>
                  <a:srgbClr val="000000"/>
                </a:solidFill>
                <a:latin typeface="Gabriel Sans Condensed Bold"/>
              </a:rPr>
              <a:t>However energetic you think you sound - double it. Literally double. You may feel fake at first but it will work.</a:t>
            </a:r>
          </a:p>
        </p:txBody>
      </p:sp>
      <p:sp>
        <p:nvSpPr>
          <p:cNvPr name="TextBox 7" id="7"/>
          <p:cNvSpPr txBox="true"/>
          <p:nvPr/>
        </p:nvSpPr>
        <p:spPr>
          <a:xfrm rot="-616093">
            <a:off x="1059475" y="741358"/>
            <a:ext cx="6386583" cy="1520830"/>
          </a:xfrm>
          <a:prstGeom prst="rect">
            <a:avLst/>
          </a:prstGeom>
        </p:spPr>
        <p:txBody>
          <a:bodyPr anchor="t" rtlCol="false" tIns="0" lIns="0" bIns="0" rIns="0">
            <a:spAutoFit/>
          </a:bodyPr>
          <a:lstStyle/>
          <a:p>
            <a:pPr algn="ctr">
              <a:lnSpc>
                <a:spcPts val="11199"/>
              </a:lnSpc>
            </a:pPr>
            <a:r>
              <a:rPr lang="en-US" sz="7999">
                <a:solidFill>
                  <a:srgbClr val="FFFFFF"/>
                </a:solidFill>
                <a:latin typeface="Gabriel Sans Condensed Bold Bold"/>
              </a:rPr>
              <a:t>Have fun!</a:t>
            </a:r>
          </a:p>
        </p:txBody>
      </p:sp>
      <p:sp>
        <p:nvSpPr>
          <p:cNvPr name="TextBox 8" id="8"/>
          <p:cNvSpPr txBox="true"/>
          <p:nvPr/>
        </p:nvSpPr>
        <p:spPr>
          <a:xfrm rot="0">
            <a:off x="12535247" y="3214330"/>
            <a:ext cx="2021235" cy="2581275"/>
          </a:xfrm>
          <a:prstGeom prst="rect">
            <a:avLst/>
          </a:prstGeom>
        </p:spPr>
        <p:txBody>
          <a:bodyPr anchor="t" rtlCol="false" tIns="0" lIns="0" bIns="0" rIns="0">
            <a:spAutoFit/>
          </a:bodyPr>
          <a:lstStyle/>
          <a:p>
            <a:pPr algn="ctr">
              <a:lnSpc>
                <a:spcPts val="21000"/>
              </a:lnSpc>
            </a:pPr>
            <a:r>
              <a:rPr lang="en-US" sz="15000">
                <a:solidFill>
                  <a:srgbClr val="000000"/>
                </a:solidFill>
                <a:latin typeface="Canva Student Font"/>
              </a:rPr>
              <a:t>Yes</a:t>
            </a:r>
          </a:p>
        </p:txBody>
      </p:sp>
      <p:sp>
        <p:nvSpPr>
          <p:cNvPr name="TextBox 9" id="9"/>
          <p:cNvSpPr txBox="true"/>
          <p:nvPr/>
        </p:nvSpPr>
        <p:spPr>
          <a:xfrm rot="0">
            <a:off x="12479065" y="4158776"/>
            <a:ext cx="2400300" cy="2581275"/>
          </a:xfrm>
          <a:prstGeom prst="rect">
            <a:avLst/>
          </a:prstGeom>
        </p:spPr>
        <p:txBody>
          <a:bodyPr anchor="t" rtlCol="false" tIns="0" lIns="0" bIns="0" rIns="0">
            <a:spAutoFit/>
          </a:bodyPr>
          <a:lstStyle/>
          <a:p>
            <a:pPr algn="ctr">
              <a:lnSpc>
                <a:spcPts val="21000"/>
              </a:lnSpc>
            </a:pPr>
            <a:r>
              <a:rPr lang="en-US" sz="15000">
                <a:solidFill>
                  <a:srgbClr val="000000"/>
                </a:solidFill>
                <a:latin typeface="Canva Student Font"/>
              </a:rPr>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DAGDVpXs2hQ</dc:identifier>
  <dcterms:modified xsi:type="dcterms:W3CDTF">2011-08-01T06:04:30Z</dcterms:modified>
  <cp:revision>1</cp:revision>
  <dc:title>ZTM COURSE TEMPLATE - for Maria Prokofieva</dc:title>
</cp:coreProperties>
</file>