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63" r:id="rId5"/>
    <p:sldId id="259" r:id="rId6"/>
    <p:sldId id="262"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4" r:id="rId23"/>
    <p:sldId id="280" r:id="rId24"/>
    <p:sldId id="283" r:id="rId25"/>
    <p:sldId id="281"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6kJ5rYII83d96koJmucxv/7U3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6543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4848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cb8fd6a18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cb8fd6a18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2cb8fd6a18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cb8fd6a18_0_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cb8fd6a18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2cb8fd6a18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3887391" y="987426"/>
            <a:ext cx="4629150" cy="4873625"/>
          </a:xfrm>
          <a:prstGeom prst="rect">
            <a:avLst/>
          </a:prstGeom>
          <a:noFill/>
          <a:ln>
            <a:noFill/>
          </a:ln>
        </p:spPr>
      </p:sp>
      <p:sp>
        <p:nvSpPr>
          <p:cNvPr id="68" name="Google Shape;68;p3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ieeexplore.ieee.org/author/37089248653" TargetMode="External"/><Relationship Id="rId3" Type="http://schemas.openxmlformats.org/officeDocument/2006/relationships/hyperlink" Target="https://ieeexplore.ieee.org/author/37089738600" TargetMode="External"/><Relationship Id="rId7" Type="http://schemas.openxmlformats.org/officeDocument/2006/relationships/hyperlink" Target="https://ieeexplore.ieee.org/author/3708925174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ieeexplore.ieee.org/author/37085373604" TargetMode="External"/><Relationship Id="rId5" Type="http://schemas.openxmlformats.org/officeDocument/2006/relationships/hyperlink" Target="https://ieeexplore.ieee.org/author/37088340297" TargetMode="External"/><Relationship Id="rId4" Type="http://schemas.openxmlformats.org/officeDocument/2006/relationships/hyperlink" Target="https://ieeexplore.ieee.org/author/37588461700"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08244" y="128368"/>
            <a:ext cx="1452640" cy="1455124"/>
          </a:xfrm>
          <a:prstGeom prst="rect">
            <a:avLst/>
          </a:prstGeom>
          <a:noFill/>
          <a:ln>
            <a:noFill/>
          </a:ln>
        </p:spPr>
      </p:pic>
      <p:pic>
        <p:nvPicPr>
          <p:cNvPr id="89" name="Google Shape;89;p1" descr="Anna University - Wikipedia"/>
          <p:cNvPicPr preferRelativeResize="0"/>
          <p:nvPr/>
        </p:nvPicPr>
        <p:blipFill rotWithShape="1">
          <a:blip r:embed="rId4">
            <a:alphaModFix/>
          </a:blip>
          <a:srcRect/>
          <a:stretch/>
        </p:blipFill>
        <p:spPr>
          <a:xfrm>
            <a:off x="7583116" y="196048"/>
            <a:ext cx="1306884" cy="1387443"/>
          </a:xfrm>
          <a:prstGeom prst="rect">
            <a:avLst/>
          </a:prstGeom>
          <a:noFill/>
          <a:ln>
            <a:noFill/>
          </a:ln>
        </p:spPr>
      </p:pic>
      <p:sp>
        <p:nvSpPr>
          <p:cNvPr id="90" name="Google Shape;90;p1"/>
          <p:cNvSpPr txBox="1"/>
          <p:nvPr/>
        </p:nvSpPr>
        <p:spPr>
          <a:xfrm>
            <a:off x="1246551" y="1800692"/>
            <a:ext cx="665089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0" u="none" strike="noStrike" cap="none">
                <a:solidFill>
                  <a:srgbClr val="C00000"/>
                </a:solidFill>
                <a:latin typeface="Times New Roman"/>
                <a:ea typeface="Times New Roman"/>
                <a:cs typeface="Times New Roman"/>
                <a:sym typeface="Times New Roman"/>
              </a:rPr>
              <a:t>Department of Computer Science and Engineering </a:t>
            </a:r>
            <a:endParaRPr sz="2200" b="1">
              <a:solidFill>
                <a:srgbClr val="C00000"/>
              </a:solidFill>
              <a:latin typeface="Calibri"/>
              <a:ea typeface="Calibri"/>
              <a:cs typeface="Calibri"/>
              <a:sym typeface="Calibri"/>
            </a:endParaRPr>
          </a:p>
        </p:txBody>
      </p:sp>
      <p:sp>
        <p:nvSpPr>
          <p:cNvPr id="91" name="Google Shape;91;p1"/>
          <p:cNvSpPr txBox="1"/>
          <p:nvPr/>
        </p:nvSpPr>
        <p:spPr>
          <a:xfrm>
            <a:off x="2344153" y="2405695"/>
            <a:ext cx="4442826"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Times New Roman"/>
                <a:ea typeface="Times New Roman"/>
                <a:cs typeface="Times New Roman"/>
                <a:sym typeface="Times New Roman"/>
              </a:rPr>
              <a:t>Virtual Mouse Controlled using eye gestures</a:t>
            </a:r>
            <a:endParaRPr sz="2800" b="1" dirty="0">
              <a:solidFill>
                <a:schemeClr val="dk1"/>
              </a:solidFill>
              <a:latin typeface="Times New Roman"/>
              <a:ea typeface="Times New Roman"/>
              <a:cs typeface="Times New Roman"/>
              <a:sym typeface="Times New Roman"/>
            </a:endParaRPr>
          </a:p>
        </p:txBody>
      </p:sp>
      <p:sp>
        <p:nvSpPr>
          <p:cNvPr id="92" name="Google Shape;92;p1"/>
          <p:cNvSpPr txBox="1"/>
          <p:nvPr/>
        </p:nvSpPr>
        <p:spPr>
          <a:xfrm>
            <a:off x="965898" y="5022773"/>
            <a:ext cx="3938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Guide Name &amp; Designation	</a:t>
            </a:r>
            <a:endParaRPr sz="1800" b="1" dirty="0">
              <a:solidFill>
                <a:schemeClr val="dk1"/>
              </a:solidFill>
              <a:latin typeface="Times New Roman"/>
              <a:ea typeface="Times New Roman"/>
              <a:cs typeface="Times New Roman"/>
              <a:sym typeface="Times New Roman"/>
            </a:endParaRPr>
          </a:p>
        </p:txBody>
      </p:sp>
      <p:sp>
        <p:nvSpPr>
          <p:cNvPr id="93" name="Google Shape;93;p1"/>
          <p:cNvSpPr txBox="1"/>
          <p:nvPr/>
        </p:nvSpPr>
        <p:spPr>
          <a:xfrm>
            <a:off x="2083981" y="3525870"/>
            <a:ext cx="48028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Team Members Name / Register Number</a:t>
            </a:r>
            <a:endParaRPr sz="1800" b="1" dirty="0">
              <a:solidFill>
                <a:schemeClr val="dk1"/>
              </a:solidFill>
              <a:latin typeface="Times New Roman"/>
              <a:ea typeface="Times New Roman"/>
              <a:cs typeface="Times New Roman"/>
              <a:sym typeface="Times New Roman"/>
            </a:endParaRPr>
          </a:p>
        </p:txBody>
      </p:sp>
      <p:sp>
        <p:nvSpPr>
          <p:cNvPr id="94" name="Google Shape;94;p1"/>
          <p:cNvSpPr txBox="1"/>
          <p:nvPr/>
        </p:nvSpPr>
        <p:spPr>
          <a:xfrm>
            <a:off x="4686854" y="5030064"/>
            <a:ext cx="35421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Coordinator Name &amp; Designation</a:t>
            </a:r>
            <a:endParaRPr sz="1800" b="1">
              <a:solidFill>
                <a:schemeClr val="dk1"/>
              </a:solidFill>
              <a:latin typeface="Times New Roman"/>
              <a:ea typeface="Times New Roman"/>
              <a:cs typeface="Times New Roman"/>
              <a:sym typeface="Times New Roman"/>
            </a:endParaRPr>
          </a:p>
        </p:txBody>
      </p:sp>
      <p:pic>
        <p:nvPicPr>
          <p:cNvPr id="95" name="Google Shape;95;p1"/>
          <p:cNvPicPr preferRelativeResize="0"/>
          <p:nvPr/>
        </p:nvPicPr>
        <p:blipFill rotWithShape="1">
          <a:blip r:embed="rId5">
            <a:alphaModFix/>
          </a:blip>
          <a:srcRect/>
          <a:stretch/>
        </p:blipFill>
        <p:spPr>
          <a:xfrm>
            <a:off x="1297351" y="128368"/>
            <a:ext cx="6285765" cy="1522578"/>
          </a:xfrm>
          <a:prstGeom prst="rect">
            <a:avLst/>
          </a:prstGeom>
          <a:noFill/>
          <a:ln>
            <a:noFill/>
          </a:ln>
        </p:spPr>
      </p:pic>
      <p:sp>
        <p:nvSpPr>
          <p:cNvPr id="97" name="Google Shape;97;p1"/>
          <p:cNvSpPr txBox="1">
            <a:spLocks noGrp="1"/>
          </p:cNvSpPr>
          <p:nvPr>
            <p:ph type="sldNum" idx="12"/>
          </p:nvPr>
        </p:nvSpPr>
        <p:spPr>
          <a:xfrm>
            <a:off x="6457949" y="6356351"/>
            <a:ext cx="231427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chemeClr val="dk1"/>
                </a:solidFill>
              </a:rPr>
              <a:t>1</a:t>
            </a:fld>
            <a:endParaRPr sz="1800" b="1" dirty="0">
              <a:solidFill>
                <a:schemeClr val="dk1"/>
              </a:solidFill>
            </a:endParaRPr>
          </a:p>
        </p:txBody>
      </p:sp>
      <p:sp>
        <p:nvSpPr>
          <p:cNvPr id="2" name="TextBox 1">
            <a:extLst>
              <a:ext uri="{FF2B5EF4-FFF2-40B4-BE49-F238E27FC236}">
                <a16:creationId xmlns:a16="http://schemas.microsoft.com/office/drawing/2014/main" id="{11D3B709-15D6-7FA4-6433-AF9E6B115DDF}"/>
              </a:ext>
            </a:extLst>
          </p:cNvPr>
          <p:cNvSpPr txBox="1"/>
          <p:nvPr/>
        </p:nvSpPr>
        <p:spPr>
          <a:xfrm>
            <a:off x="2344153" y="4212416"/>
            <a:ext cx="1995742"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Maria robin Andrew</a:t>
            </a:r>
          </a:p>
          <a:p>
            <a:pPr algn="ctr"/>
            <a:r>
              <a:rPr lang="en-US" sz="1600" dirty="0">
                <a:latin typeface="Times New Roman" panose="02020603050405020304" pitchFamily="18" charset="0"/>
                <a:cs typeface="Times New Roman" panose="02020603050405020304" pitchFamily="18" charset="0"/>
              </a:rPr>
              <a:t>211420104156</a:t>
            </a: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D6588BD-4AB9-A15F-CB95-099CF09DAEC7}"/>
              </a:ext>
            </a:extLst>
          </p:cNvPr>
          <p:cNvSpPr txBox="1"/>
          <p:nvPr/>
        </p:nvSpPr>
        <p:spPr>
          <a:xfrm>
            <a:off x="4904623" y="4212416"/>
            <a:ext cx="1810810"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Balamani B</a:t>
            </a:r>
          </a:p>
          <a:p>
            <a:pPr algn="ctr"/>
            <a:r>
              <a:rPr lang="en-US" sz="1600" dirty="0">
                <a:latin typeface="Times New Roman" panose="02020603050405020304" pitchFamily="18" charset="0"/>
                <a:cs typeface="Times New Roman" panose="02020603050405020304" pitchFamily="18" charset="0"/>
              </a:rPr>
              <a:t>211420104033</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E17B47D-4560-B333-DF4D-15C04461C45A}"/>
              </a:ext>
            </a:extLst>
          </p:cNvPr>
          <p:cNvSpPr txBox="1"/>
          <p:nvPr/>
        </p:nvSpPr>
        <p:spPr>
          <a:xfrm>
            <a:off x="1130710" y="5614219"/>
            <a:ext cx="2517058" cy="584775"/>
          </a:xfrm>
          <a:prstGeom prst="rect">
            <a:avLst/>
          </a:prstGeom>
          <a:noFill/>
        </p:spPr>
        <p:txBody>
          <a:bodyPr wrap="square" rtlCol="0">
            <a:spAutoFit/>
          </a:bodyPr>
          <a:lstStyle/>
          <a:p>
            <a:pPr algn="ctr"/>
            <a:r>
              <a:rPr lang="en-IN" sz="1600" dirty="0" err="1">
                <a:latin typeface="Times New Roman" panose="02020603050405020304" pitchFamily="18" charset="0"/>
                <a:cs typeface="Times New Roman" panose="02020603050405020304" pitchFamily="18" charset="0"/>
              </a:rPr>
              <a:t>Dr.Valarmathi.K</a:t>
            </a:r>
            <a:r>
              <a:rPr lang="en-IN" sz="1600" dirty="0">
                <a:latin typeface="Times New Roman" panose="02020603050405020304" pitchFamily="18" charset="0"/>
                <a:cs typeface="Times New Roman" panose="02020603050405020304" pitchFamily="18" charset="0"/>
              </a:rPr>
              <a:t> M.E Ph.D.</a:t>
            </a:r>
          </a:p>
          <a:p>
            <a:pPr algn="ctr"/>
            <a:r>
              <a:rPr lang="en-IN" sz="1600" dirty="0">
                <a:latin typeface="Times New Roman" panose="02020603050405020304" pitchFamily="18" charset="0"/>
                <a:cs typeface="Times New Roman" panose="02020603050405020304" pitchFamily="18" charset="0"/>
              </a:rPr>
              <a:t>Professor</a:t>
            </a:r>
          </a:p>
        </p:txBody>
      </p:sp>
      <p:sp>
        <p:nvSpPr>
          <p:cNvPr id="9" name="TextBox 8">
            <a:extLst>
              <a:ext uri="{FF2B5EF4-FFF2-40B4-BE49-F238E27FC236}">
                <a16:creationId xmlns:a16="http://schemas.microsoft.com/office/drawing/2014/main" id="{E875A0E4-D292-8991-B7E5-5260DBEF4284}"/>
              </a:ext>
            </a:extLst>
          </p:cNvPr>
          <p:cNvSpPr txBox="1"/>
          <p:nvPr/>
        </p:nvSpPr>
        <p:spPr>
          <a:xfrm>
            <a:off x="4686854" y="5632269"/>
            <a:ext cx="3542190" cy="523220"/>
          </a:xfrm>
          <a:prstGeom prst="rect">
            <a:avLst/>
          </a:prstGeom>
          <a:noFill/>
        </p:spPr>
        <p:txBody>
          <a:bodyPr wrap="square" rtlCol="0">
            <a:spAutoFit/>
          </a:bodyPr>
          <a:lstStyle/>
          <a:p>
            <a:pPr algn="ctr"/>
            <a:r>
              <a:rPr lang="en-IN" dirty="0" err="1"/>
              <a:t>Dr.Hemlatha</a:t>
            </a:r>
            <a:r>
              <a:rPr lang="en-IN" dirty="0"/>
              <a:t> </a:t>
            </a:r>
            <a:r>
              <a:rPr lang="en-IN" dirty="0" err="1"/>
              <a:t>Dhevi</a:t>
            </a:r>
            <a:r>
              <a:rPr lang="en-IN" dirty="0"/>
              <a:t>. A M.E. Ph.D.</a:t>
            </a:r>
          </a:p>
          <a:p>
            <a:pPr algn="ctr"/>
            <a:r>
              <a:rPr lang="en-IN" dirty="0"/>
              <a:t>Associate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Architecture</a:t>
            </a:r>
            <a:endParaRPr sz="3600" b="1" dirty="0">
              <a:solidFill>
                <a:srgbClr val="7030A0"/>
              </a:solidFill>
              <a:latin typeface="Times New Roman"/>
              <a:ea typeface="Times New Roman"/>
              <a:cs typeface="Times New Roman"/>
              <a:sym typeface="Times New Roman"/>
            </a:endParaRPr>
          </a:p>
        </p:txBody>
      </p:sp>
      <p:sp>
        <p:nvSpPr>
          <p:cNvPr id="176" name="Google Shape;176;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3" name="Picture 2">
            <a:extLst>
              <a:ext uri="{FF2B5EF4-FFF2-40B4-BE49-F238E27FC236}">
                <a16:creationId xmlns:a16="http://schemas.microsoft.com/office/drawing/2014/main" id="{B8927EDB-134B-78E5-CF1E-B8288930035A}"/>
              </a:ext>
            </a:extLst>
          </p:cNvPr>
          <p:cNvPicPr>
            <a:picLocks noChangeAspect="1"/>
          </p:cNvPicPr>
          <p:nvPr/>
        </p:nvPicPr>
        <p:blipFill>
          <a:blip r:embed="rId3"/>
          <a:stretch>
            <a:fillRect/>
          </a:stretch>
        </p:blipFill>
        <p:spPr>
          <a:xfrm>
            <a:off x="781050" y="1416512"/>
            <a:ext cx="7581900" cy="42195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 flow chart </a:t>
            </a:r>
            <a:endParaRPr sz="6000" b="1" dirty="0">
              <a:solidFill>
                <a:srgbClr val="7030A0"/>
              </a:solidFill>
              <a:latin typeface="Times New Roman"/>
              <a:ea typeface="Times New Roman"/>
              <a:cs typeface="Times New Roman"/>
              <a:sym typeface="Times New Roman"/>
            </a:endParaRPr>
          </a:p>
        </p:txBody>
      </p:sp>
      <p:sp>
        <p:nvSpPr>
          <p:cNvPr id="185" name="Google Shape;185;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 name="Picture 2">
            <a:extLst>
              <a:ext uri="{FF2B5EF4-FFF2-40B4-BE49-F238E27FC236}">
                <a16:creationId xmlns:a16="http://schemas.microsoft.com/office/drawing/2014/main" id="{55DCA9AF-CBB8-23C2-5F5C-6D0CADD58826}"/>
              </a:ext>
            </a:extLst>
          </p:cNvPr>
          <p:cNvPicPr>
            <a:picLocks noChangeAspect="1"/>
          </p:cNvPicPr>
          <p:nvPr/>
        </p:nvPicPr>
        <p:blipFill>
          <a:blip r:embed="rId3"/>
          <a:stretch>
            <a:fillRect/>
          </a:stretch>
        </p:blipFill>
        <p:spPr>
          <a:xfrm>
            <a:off x="30480" y="906780"/>
            <a:ext cx="9083040" cy="50444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 DFD</a:t>
            </a:r>
            <a:endParaRPr sz="6000" b="1" dirty="0">
              <a:solidFill>
                <a:srgbClr val="7030A0"/>
              </a:solidFill>
              <a:latin typeface="Times New Roman"/>
              <a:ea typeface="Times New Roman"/>
              <a:cs typeface="Times New Roman"/>
              <a:sym typeface="Times New Roman"/>
            </a:endParaRPr>
          </a:p>
        </p:txBody>
      </p:sp>
      <p:sp>
        <p:nvSpPr>
          <p:cNvPr id="194" name="Google Shape;194;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5" name="Picture 4">
            <a:extLst>
              <a:ext uri="{FF2B5EF4-FFF2-40B4-BE49-F238E27FC236}">
                <a16:creationId xmlns:a16="http://schemas.microsoft.com/office/drawing/2014/main" id="{8E39CF08-AFA6-2261-283F-D90FAD9BE131}"/>
              </a:ext>
            </a:extLst>
          </p:cNvPr>
          <p:cNvPicPr>
            <a:picLocks noChangeAspect="1"/>
          </p:cNvPicPr>
          <p:nvPr/>
        </p:nvPicPr>
        <p:blipFill>
          <a:blip r:embed="rId3"/>
          <a:stretch>
            <a:fillRect/>
          </a:stretch>
        </p:blipFill>
        <p:spPr>
          <a:xfrm>
            <a:off x="1405199" y="857785"/>
            <a:ext cx="6903059" cy="53370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System Design - ER diagram</a:t>
            </a:r>
            <a:endParaRPr sz="6000" b="1" dirty="0">
              <a:solidFill>
                <a:srgbClr val="7030A0"/>
              </a:solidFill>
              <a:latin typeface="Times New Roman"/>
              <a:ea typeface="Times New Roman"/>
              <a:cs typeface="Times New Roman"/>
              <a:sym typeface="Times New Roman"/>
            </a:endParaRPr>
          </a:p>
        </p:txBody>
      </p:sp>
      <p:sp>
        <p:nvSpPr>
          <p:cNvPr id="203" name="Google Shape;203;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 name="Picture 2">
            <a:extLst>
              <a:ext uri="{FF2B5EF4-FFF2-40B4-BE49-F238E27FC236}">
                <a16:creationId xmlns:a16="http://schemas.microsoft.com/office/drawing/2014/main" id="{47288C16-BBC5-82EA-AA8E-63D81AE4D32F}"/>
              </a:ext>
            </a:extLst>
          </p:cNvPr>
          <p:cNvPicPr>
            <a:picLocks noChangeAspect="1"/>
          </p:cNvPicPr>
          <p:nvPr/>
        </p:nvPicPr>
        <p:blipFill>
          <a:blip r:embed="rId3"/>
          <a:stretch>
            <a:fillRect/>
          </a:stretch>
        </p:blipFill>
        <p:spPr>
          <a:xfrm>
            <a:off x="1256385" y="964872"/>
            <a:ext cx="6631229" cy="51228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a:spLocks noGrp="1"/>
          </p:cNvSpPr>
          <p:nvPr>
            <p:ph type="title"/>
          </p:nvPr>
        </p:nvSpPr>
        <p:spPr>
          <a:xfrm>
            <a:off x="628650" y="359205"/>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11" name="Google Shape;211;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3" name="TextBox 2">
            <a:extLst>
              <a:ext uri="{FF2B5EF4-FFF2-40B4-BE49-F238E27FC236}">
                <a16:creationId xmlns:a16="http://schemas.microsoft.com/office/drawing/2014/main" id="{B2A23FFC-1BC0-B586-98B3-E60A6552511E}"/>
              </a:ext>
            </a:extLst>
          </p:cNvPr>
          <p:cNvSpPr txBox="1"/>
          <p:nvPr/>
        </p:nvSpPr>
        <p:spPr>
          <a:xfrm>
            <a:off x="781664" y="1592826"/>
            <a:ext cx="7580671" cy="4247317"/>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MEDIAPIPE</a:t>
            </a:r>
          </a:p>
          <a:p>
            <a:pPr algn="just"/>
            <a:endParaRPr lang="en-US" sz="18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MediaPipe</a:t>
            </a:r>
            <a:r>
              <a:rPr lang="en-US" sz="1800" dirty="0">
                <a:latin typeface="Times New Roman" panose="02020603050405020304" pitchFamily="18" charset="0"/>
                <a:cs typeface="Times New Roman" panose="02020603050405020304" pitchFamily="18" charset="0"/>
              </a:rPr>
              <a:t> is a comprehensive, cross-platform, and open-source framework developed by Google that enables developers to build complex multimedia processing pipelines.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consists of a set of pre-built models and functions that can be customized to create real-time multimedia applications for desktop, mobile, and edge devices.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MediaPipe</a:t>
            </a:r>
            <a:r>
              <a:rPr lang="en-US" sz="1800" dirty="0">
                <a:latin typeface="Times New Roman" panose="02020603050405020304" pitchFamily="18" charset="0"/>
                <a:cs typeface="Times New Roman" panose="02020603050405020304" pitchFamily="18" charset="0"/>
              </a:rPr>
              <a:t> is designed to be easily integrated with other frameworks and libraries, such as OpenCV and OpenGL, and supports a variety of programming languages, including C++, Python, and Java. </a:t>
            </a:r>
          </a:p>
          <a:p>
            <a:endParaRPr lang="en-US" sz="1800" b="1"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628650" y="34297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Module Description</a:t>
            </a:r>
            <a:endParaRPr sz="9600" b="1">
              <a:solidFill>
                <a:srgbClr val="7030A0"/>
              </a:solidFill>
              <a:latin typeface="Times New Roman"/>
              <a:ea typeface="Times New Roman"/>
              <a:cs typeface="Times New Roman"/>
              <a:sym typeface="Times New Roman"/>
            </a:endParaRPr>
          </a:p>
        </p:txBody>
      </p:sp>
      <p:sp>
        <p:nvSpPr>
          <p:cNvPr id="217" name="Google Shape;217;p15"/>
          <p:cNvSpPr txBox="1"/>
          <p:nvPr/>
        </p:nvSpPr>
        <p:spPr>
          <a:xfrm>
            <a:off x="1002892" y="1514009"/>
            <a:ext cx="7384640" cy="382998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dirty="0">
                <a:solidFill>
                  <a:srgbClr val="222222"/>
                </a:solidFill>
                <a:latin typeface="Times New Roman" panose="02020603050405020304" pitchFamily="18" charset="0"/>
                <a:cs typeface="Times New Roman" panose="02020603050405020304" pitchFamily="18" charset="0"/>
                <a:sym typeface="Arial"/>
              </a:rPr>
              <a:t>OpenCV</a:t>
            </a:r>
          </a:p>
          <a:p>
            <a:pPr marL="0" marR="0" lvl="0" indent="0" algn="just" rtl="0">
              <a:spcBef>
                <a:spcPts val="0"/>
              </a:spcBef>
              <a:spcAft>
                <a:spcPts val="0"/>
              </a:spcAft>
              <a:buNone/>
            </a:pPr>
            <a:endParaRPr lang="en-US" sz="2000" b="1" dirty="0">
              <a:solidFill>
                <a:srgbClr val="222222"/>
              </a:solidFill>
              <a:latin typeface="Times New Roman" panose="02020603050405020304" pitchFamily="18" charset="0"/>
              <a:ea typeface="Calibri"/>
              <a:cs typeface="Times New Roman" panose="02020603050405020304" pitchFamily="18" charset="0"/>
            </a:endParaRPr>
          </a:p>
          <a:p>
            <a:pPr marL="0" marR="0" lvl="0" indent="0" algn="just" rtl="0">
              <a:spcBef>
                <a:spcPts val="0"/>
              </a:spcBef>
              <a:spcAft>
                <a:spcPts val="0"/>
              </a:spcAft>
              <a:buNone/>
            </a:pPr>
            <a:endParaRPr lang="en-US" sz="2000" b="1" dirty="0">
              <a:solidFill>
                <a:srgbClr val="222222"/>
              </a:solidFill>
              <a:latin typeface="Times New Roman" panose="02020603050405020304" pitchFamily="18" charset="0"/>
              <a:ea typeface="Calibri"/>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OpenCV (Open Source Computer Vision Library) is a widely used open-source computer vision and machine learning library, developed by Intel and now maintained by the OpenCV.org community. </a:t>
            </a:r>
          </a:p>
          <a:p>
            <a:pPr marL="285750" indent="-285750" algn="just">
              <a:lnSpc>
                <a:spcPct val="107000"/>
              </a:lnSpc>
              <a:spcAft>
                <a:spcPts val="80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provides a comprehensive set of tools and functions for image and video processing, including object detection and tracking, face recognition, optical flow, stereo vision, and more.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OpenCV is written in C++, but also provides APIs for Python, Java, and other programming languages, making it accessible to a wide range of developers. </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19" name="Google Shape;219;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6"/>
          <p:cNvSpPr txBox="1">
            <a:spLocks noGrp="1"/>
          </p:cNvSpPr>
          <p:nvPr>
            <p:ph type="title"/>
          </p:nvPr>
        </p:nvSpPr>
        <p:spPr>
          <a:xfrm>
            <a:off x="628650" y="330194"/>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Module Description</a:t>
            </a:r>
            <a:endParaRPr sz="9600" b="1" dirty="0">
              <a:solidFill>
                <a:srgbClr val="7030A0"/>
              </a:solidFill>
              <a:latin typeface="Times New Roman"/>
              <a:ea typeface="Times New Roman"/>
              <a:cs typeface="Times New Roman"/>
              <a:sym typeface="Times New Roman"/>
            </a:endParaRPr>
          </a:p>
        </p:txBody>
      </p:sp>
      <p:sp>
        <p:nvSpPr>
          <p:cNvPr id="225" name="Google Shape;225;p16"/>
          <p:cNvSpPr txBox="1"/>
          <p:nvPr/>
        </p:nvSpPr>
        <p:spPr>
          <a:xfrm>
            <a:off x="1120878" y="1596497"/>
            <a:ext cx="7098890" cy="385960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err="1">
                <a:solidFill>
                  <a:srgbClr val="222222"/>
                </a:solidFill>
                <a:latin typeface="Arial"/>
                <a:ea typeface="Arial"/>
                <a:cs typeface="Arial"/>
                <a:sym typeface="Arial"/>
              </a:rPr>
              <a:t>PyAutoGUI</a:t>
            </a:r>
            <a:endParaRPr lang="en-US" sz="1800" b="1" dirty="0">
              <a:solidFill>
                <a:srgbClr val="222222"/>
              </a:solidFill>
              <a:latin typeface="Arial"/>
              <a:ea typeface="Arial"/>
              <a:cs typeface="Arial"/>
              <a:sym typeface="Arial"/>
            </a:endParaRPr>
          </a:p>
          <a:p>
            <a:pPr marL="0" marR="0" lvl="0" indent="0" algn="just" rtl="0">
              <a:spcBef>
                <a:spcPts val="0"/>
              </a:spcBef>
              <a:spcAft>
                <a:spcPts val="0"/>
              </a:spcAft>
              <a:buNone/>
            </a:pPr>
            <a:endParaRPr lang="en-US" sz="1800" b="1" dirty="0">
              <a:solidFill>
                <a:srgbClr val="222222"/>
              </a:solidFill>
            </a:endParaRPr>
          </a:p>
          <a:p>
            <a:pPr marL="0" marR="0" lvl="0" indent="0" algn="just" rtl="0">
              <a:spcBef>
                <a:spcPts val="0"/>
              </a:spcBef>
              <a:spcAft>
                <a:spcPts val="0"/>
              </a:spcAft>
              <a:buNone/>
            </a:pPr>
            <a:endParaRPr lang="en-US" sz="1800" b="1" dirty="0">
              <a:solidFill>
                <a:srgbClr val="222222"/>
              </a:solidFill>
            </a:endParaRPr>
          </a:p>
          <a:p>
            <a:pPr marL="285750" indent="-285750" algn="just">
              <a:lnSpc>
                <a:spcPct val="107000"/>
              </a:lnSpc>
              <a:spcAft>
                <a:spcPts val="800"/>
              </a:spcAft>
              <a:buFont typeface="Arial" panose="020B0604020202020204" pitchFamily="34" charset="0"/>
              <a:buChar char="•"/>
            </a:pP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PyAutoGUI</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an open-source cross-platform Python library used for automating keyboard and mouse functions. </a:t>
            </a:r>
          </a:p>
          <a:p>
            <a:pPr marL="285750" indent="-285750" algn="just">
              <a:lnSpc>
                <a:spcPct val="107000"/>
              </a:lnSpc>
              <a:spcAft>
                <a:spcPts val="800"/>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allows users to programmatically control the keyboard and mouse, as well as capture and manipulate screenshots. </a:t>
            </a:r>
          </a:p>
          <a:p>
            <a:pPr marL="285750" indent="-285750" algn="just">
              <a:lnSpc>
                <a:spcPct val="107000"/>
              </a:lnSpc>
              <a:spcAft>
                <a:spcPts val="800"/>
              </a:spcAft>
              <a:buFont typeface="Arial" panose="020B0604020202020204" pitchFamily="34" charset="0"/>
              <a:buChar char="•"/>
            </a:pP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PyAutoGUI</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often used for tasks such as GUI automation, testing, and repetitive tasks that require a large amount of mouse and keyboard input.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PyAutoGUI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works on various platforms, including Windows, macOS, and Linux. </a:t>
            </a:r>
            <a:r>
              <a:rPr lang="en-US" sz="1800" dirty="0">
                <a:solidFill>
                  <a:srgbClr val="222222"/>
                </a:solidFill>
                <a:latin typeface="Times New Roman" panose="02020603050405020304" pitchFamily="18" charset="0"/>
                <a:cs typeface="Times New Roman" panose="02020603050405020304" pitchFamily="18" charset="0"/>
                <a:sym typeface="Arial"/>
              </a:rPr>
              <a:t>   </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27" name="Google Shape;227;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Testing </a:t>
            </a:r>
            <a:endParaRPr sz="19900" b="1" dirty="0">
              <a:solidFill>
                <a:srgbClr val="7030A0"/>
              </a:solidFill>
              <a:latin typeface="Times New Roman"/>
              <a:ea typeface="Times New Roman"/>
              <a:cs typeface="Times New Roman"/>
              <a:sym typeface="Times New Roman"/>
            </a:endParaRPr>
          </a:p>
        </p:txBody>
      </p:sp>
      <p:sp>
        <p:nvSpPr>
          <p:cNvPr id="241" name="Google Shape;241;p18"/>
          <p:cNvSpPr txBox="1"/>
          <p:nvPr/>
        </p:nvSpPr>
        <p:spPr>
          <a:xfrm>
            <a:off x="1950720" y="1948934"/>
            <a:ext cx="4572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222222"/>
                </a:solidFill>
                <a:latin typeface="Arial"/>
                <a:ea typeface="Arial"/>
                <a:cs typeface="Arial"/>
                <a:sym typeface="Arial"/>
              </a:rPr>
              <a:t> </a:t>
            </a:r>
            <a:endParaRPr sz="1800" dirty="0">
              <a:solidFill>
                <a:schemeClr val="dk1"/>
              </a:solidFill>
              <a:latin typeface="Calibri"/>
              <a:ea typeface="Calibri"/>
              <a:cs typeface="Calibri"/>
              <a:sym typeface="Calibri"/>
            </a:endParaRPr>
          </a:p>
        </p:txBody>
      </p:sp>
      <p:sp>
        <p:nvSpPr>
          <p:cNvPr id="243" name="Google Shape;243;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graphicFrame>
        <p:nvGraphicFramePr>
          <p:cNvPr id="4" name="Table 3">
            <a:extLst>
              <a:ext uri="{FF2B5EF4-FFF2-40B4-BE49-F238E27FC236}">
                <a16:creationId xmlns:a16="http://schemas.microsoft.com/office/drawing/2014/main" id="{3E70D1CA-64B9-2FB6-E06B-7A4C860D1466}"/>
              </a:ext>
            </a:extLst>
          </p:cNvPr>
          <p:cNvGraphicFramePr>
            <a:graphicFrameLocks noGrp="1"/>
          </p:cNvGraphicFramePr>
          <p:nvPr>
            <p:extLst>
              <p:ext uri="{D42A27DB-BD31-4B8C-83A1-F6EECF244321}">
                <p14:modId xmlns:p14="http://schemas.microsoft.com/office/powerpoint/2010/main" val="4171955907"/>
              </p:ext>
            </p:extLst>
          </p:nvPr>
        </p:nvGraphicFramePr>
        <p:xfrm>
          <a:off x="628649" y="1825625"/>
          <a:ext cx="8013905" cy="4585046"/>
        </p:xfrm>
        <a:graphic>
          <a:graphicData uri="http://schemas.openxmlformats.org/drawingml/2006/table">
            <a:tbl>
              <a:tblPr firstRow="1" firstCol="1" lastRow="1" lastCol="1" bandRow="1" bandCol="1">
                <a:tableStyleId>{D7AC3CCA-C797-4891-BE02-D94E43425B78}</a:tableStyleId>
              </a:tblPr>
              <a:tblGrid>
                <a:gridCol w="1472746">
                  <a:extLst>
                    <a:ext uri="{9D8B030D-6E8A-4147-A177-3AD203B41FA5}">
                      <a16:colId xmlns:a16="http://schemas.microsoft.com/office/drawing/2014/main" val="722971896"/>
                    </a:ext>
                  </a:extLst>
                </a:gridCol>
                <a:gridCol w="1885280">
                  <a:extLst>
                    <a:ext uri="{9D8B030D-6E8A-4147-A177-3AD203B41FA5}">
                      <a16:colId xmlns:a16="http://schemas.microsoft.com/office/drawing/2014/main" val="2277279591"/>
                    </a:ext>
                  </a:extLst>
                </a:gridCol>
                <a:gridCol w="1635081">
                  <a:extLst>
                    <a:ext uri="{9D8B030D-6E8A-4147-A177-3AD203B41FA5}">
                      <a16:colId xmlns:a16="http://schemas.microsoft.com/office/drawing/2014/main" val="3298616564"/>
                    </a:ext>
                  </a:extLst>
                </a:gridCol>
                <a:gridCol w="1548052">
                  <a:extLst>
                    <a:ext uri="{9D8B030D-6E8A-4147-A177-3AD203B41FA5}">
                      <a16:colId xmlns:a16="http://schemas.microsoft.com/office/drawing/2014/main" val="2421606972"/>
                    </a:ext>
                  </a:extLst>
                </a:gridCol>
                <a:gridCol w="1472746">
                  <a:extLst>
                    <a:ext uri="{9D8B030D-6E8A-4147-A177-3AD203B41FA5}">
                      <a16:colId xmlns:a16="http://schemas.microsoft.com/office/drawing/2014/main" val="344463902"/>
                    </a:ext>
                  </a:extLst>
                </a:gridCol>
              </a:tblGrid>
              <a:tr h="1072935">
                <a:tc>
                  <a:txBody>
                    <a:bodyPr/>
                    <a:lstStyle/>
                    <a:p>
                      <a:pPr marL="156845" indent="142875">
                        <a:lnSpc>
                          <a:spcPct val="121000"/>
                        </a:lnSpc>
                        <a:spcBef>
                          <a:spcPts val="875"/>
                        </a:spcBef>
                        <a:spcAft>
                          <a:spcPts val="0"/>
                        </a:spcAft>
                      </a:pPr>
                      <a:r>
                        <a:rPr lang="en-US" sz="1600" kern="100" dirty="0">
                          <a:effectLst/>
                          <a:latin typeface="Times New Roman" panose="02020603050405020304" pitchFamily="18" charset="0"/>
                          <a:cs typeface="Times New Roman" panose="02020603050405020304" pitchFamily="18" charset="0"/>
                        </a:rPr>
                        <a:t>TEST</a:t>
                      </a:r>
                      <a:r>
                        <a:rPr lang="en-US" sz="1600" kern="100" spc="5"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CASE</a:t>
                      </a:r>
                      <a:r>
                        <a:rPr lang="en-US" sz="1600" kern="100" spc="-20"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ID</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58420" indent="5715" algn="ctr">
                        <a:lnSpc>
                          <a:spcPct val="118000"/>
                        </a:lnSpc>
                        <a:spcBef>
                          <a:spcPts val="875"/>
                        </a:spcBef>
                        <a:spcAft>
                          <a:spcPts val="0"/>
                        </a:spcAft>
                      </a:pPr>
                      <a:r>
                        <a:rPr lang="en-US" sz="1600" kern="100">
                          <a:effectLst/>
                          <a:latin typeface="Times New Roman" panose="02020603050405020304" pitchFamily="18" charset="0"/>
                          <a:cs typeface="Times New Roman" panose="02020603050405020304" pitchFamily="18" charset="0"/>
                        </a:rPr>
                        <a:t>TESTCASE/</a:t>
                      </a:r>
                      <a:r>
                        <a:rPr lang="en-US" sz="1600" kern="100" spc="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ACTION</a:t>
                      </a:r>
                      <a:r>
                        <a:rPr lang="en-US" sz="1600" kern="100" spc="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TO</a:t>
                      </a:r>
                      <a:r>
                        <a:rPr lang="en-US" sz="1600" kern="100" spc="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BE</a:t>
                      </a:r>
                      <a:r>
                        <a:rPr lang="en-US" sz="1600" kern="100" spc="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PERFORMED</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33045" marR="49530" indent="-153035">
                        <a:lnSpc>
                          <a:spcPct val="121000"/>
                        </a:lnSpc>
                        <a:spcBef>
                          <a:spcPts val="875"/>
                        </a:spcBef>
                        <a:spcAft>
                          <a:spcPts val="0"/>
                        </a:spcAft>
                      </a:pPr>
                      <a:r>
                        <a:rPr lang="en-US" sz="1600" kern="100">
                          <a:effectLst/>
                          <a:latin typeface="Times New Roman" panose="02020603050405020304" pitchFamily="18" charset="0"/>
                          <a:cs typeface="Times New Roman" panose="02020603050405020304" pitchFamily="18" charset="0"/>
                        </a:rPr>
                        <a:t>EXPECTED</a:t>
                      </a:r>
                      <a:r>
                        <a:rPr lang="en-US" sz="1600" kern="100" spc="-37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RESULT</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5420" marR="161925" indent="-19050">
                        <a:lnSpc>
                          <a:spcPct val="121000"/>
                        </a:lnSpc>
                        <a:spcBef>
                          <a:spcPts val="875"/>
                        </a:spcBef>
                        <a:spcAft>
                          <a:spcPts val="0"/>
                        </a:spcAft>
                      </a:pPr>
                      <a:r>
                        <a:rPr lang="en-US" sz="1600" kern="100">
                          <a:effectLst/>
                          <a:latin typeface="Times New Roman" panose="02020603050405020304" pitchFamily="18" charset="0"/>
                          <a:cs typeface="Times New Roman" panose="02020603050405020304" pitchFamily="18" charset="0"/>
                        </a:rPr>
                        <a:t>ACTUAL</a:t>
                      </a:r>
                      <a:r>
                        <a:rPr lang="en-US" sz="1600" kern="100" spc="-37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RESULT</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28930" indent="-38100">
                        <a:lnSpc>
                          <a:spcPct val="121000"/>
                        </a:lnSpc>
                        <a:spcBef>
                          <a:spcPts val="875"/>
                        </a:spcBef>
                        <a:spcAft>
                          <a:spcPts val="0"/>
                        </a:spcAft>
                      </a:pPr>
                      <a:r>
                        <a:rPr lang="en-US" sz="1600" kern="100" dirty="0">
                          <a:effectLst/>
                          <a:latin typeface="Times New Roman" panose="02020603050405020304" pitchFamily="18" charset="0"/>
                          <a:cs typeface="Times New Roman" panose="02020603050405020304" pitchFamily="18" charset="0"/>
                        </a:rPr>
                        <a:t>PASS/</a:t>
                      </a:r>
                      <a:r>
                        <a:rPr lang="en-US" sz="1600" kern="100" spc="-375"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FAIL</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24529612"/>
                  </a:ext>
                </a:extLst>
              </a:tr>
              <a:tr h="807780">
                <a:tc>
                  <a:txBody>
                    <a:bodyPr/>
                    <a:lstStyle/>
                    <a:p>
                      <a:pPr marL="2540" algn="ctr">
                        <a:lnSpc>
                          <a:spcPct val="107000"/>
                        </a:lnSpc>
                        <a:spcBef>
                          <a:spcPts val="870"/>
                        </a:spcBef>
                      </a:pPr>
                      <a:r>
                        <a:rPr lang="en-US" sz="1600" kern="100" dirty="0">
                          <a:effectLst/>
                          <a:latin typeface="Times New Roman" panose="02020603050405020304" pitchFamily="18" charset="0"/>
                          <a:cs typeface="Times New Roman" panose="02020603050405020304" pitchFamily="18" charset="0"/>
                        </a:rPr>
                        <a:t>1</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600" kern="100" dirty="0">
                          <a:effectLst/>
                          <a:latin typeface="Times New Roman" panose="02020603050405020304" pitchFamily="18" charset="0"/>
                          <a:cs typeface="Times New Roman" panose="02020603050405020304" pitchFamily="18" charset="0"/>
                        </a:rPr>
                        <a:t>User</a:t>
                      </a:r>
                      <a:r>
                        <a:rPr lang="en-US" sz="1600" kern="100" spc="-20"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eye</a:t>
                      </a:r>
                      <a:endParaRPr lang="en-IN" sz="1600" kern="100" dirty="0">
                        <a:effectLst/>
                        <a:latin typeface="Times New Roman" panose="02020603050405020304" pitchFamily="18" charset="0"/>
                        <a:cs typeface="Times New Roman" panose="02020603050405020304" pitchFamily="18" charset="0"/>
                      </a:endParaRPr>
                    </a:p>
                    <a:p>
                      <a:pPr marL="71120" marR="660400">
                        <a:lnSpc>
                          <a:spcPts val="1800"/>
                        </a:lnSpc>
                        <a:spcBef>
                          <a:spcPts val="870"/>
                        </a:spcBef>
                        <a:spcAft>
                          <a:spcPts val="0"/>
                        </a:spcAft>
                      </a:pPr>
                      <a:r>
                        <a:rPr lang="en-US" sz="1600" kern="100" spc="-35" dirty="0">
                          <a:effectLst/>
                          <a:latin typeface="Times New Roman" panose="02020603050405020304" pitchFamily="18" charset="0"/>
                          <a:cs typeface="Times New Roman" panose="02020603050405020304" pitchFamily="18" charset="0"/>
                        </a:rPr>
                        <a:t>constantly</a:t>
                      </a:r>
                      <a:r>
                        <a:rPr lang="en-US" sz="1600" kern="100" spc="-335"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blinking</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1000"/>
                        </a:lnSpc>
                        <a:spcBef>
                          <a:spcPts val="870"/>
                        </a:spcBef>
                        <a:spcAft>
                          <a:spcPts val="0"/>
                        </a:spcAft>
                      </a:pPr>
                      <a:r>
                        <a:rPr lang="en-US" sz="1600" kern="100">
                          <a:effectLst/>
                          <a:latin typeface="Times New Roman" panose="02020603050405020304" pitchFamily="18" charset="0"/>
                          <a:cs typeface="Times New Roman" panose="02020603050405020304" pitchFamily="18" charset="0"/>
                        </a:rPr>
                        <a:t>It should detect</a:t>
                      </a:r>
                      <a:r>
                        <a:rPr lang="en-US" sz="1600" kern="100" spc="-33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eye</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600" kern="100">
                          <a:effectLst/>
                          <a:latin typeface="Times New Roman" panose="02020603050405020304" pitchFamily="18" charset="0"/>
                          <a:cs typeface="Times New Roman" panose="02020603050405020304" pitchFamily="18" charset="0"/>
                        </a:rPr>
                        <a:t>Not</a:t>
                      </a:r>
                      <a:r>
                        <a:rPr lang="en-US" sz="1600" kern="100" spc="160">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Detected</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600" kern="100">
                          <a:effectLst/>
                          <a:latin typeface="Times New Roman" panose="02020603050405020304" pitchFamily="18" charset="0"/>
                          <a:cs typeface="Times New Roman" panose="02020603050405020304" pitchFamily="18" charset="0"/>
                        </a:rPr>
                        <a:t>FAIL</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81072977"/>
                  </a:ext>
                </a:extLst>
              </a:tr>
              <a:tr h="451566">
                <a:tc>
                  <a:txBody>
                    <a:bodyPr/>
                    <a:lstStyle/>
                    <a:p>
                      <a:pPr marL="2540" algn="ctr">
                        <a:lnSpc>
                          <a:spcPct val="107000"/>
                        </a:lnSpc>
                        <a:spcBef>
                          <a:spcPts val="865"/>
                        </a:spcBef>
                        <a:spcAft>
                          <a:spcPts val="0"/>
                        </a:spcAft>
                      </a:pPr>
                      <a:r>
                        <a:rPr lang="en-US" sz="1600" kern="100">
                          <a:effectLst/>
                          <a:latin typeface="Times New Roman" panose="02020603050405020304" pitchFamily="18" charset="0"/>
                          <a:cs typeface="Times New Roman" panose="02020603050405020304" pitchFamily="18" charset="0"/>
                        </a:rPr>
                        <a:t>2</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65"/>
                        </a:spcBef>
                      </a:pPr>
                      <a:r>
                        <a:rPr lang="en-US" sz="1600" kern="100" dirty="0">
                          <a:effectLst/>
                          <a:latin typeface="Times New Roman" panose="02020603050405020304" pitchFamily="18" charset="0"/>
                          <a:cs typeface="Times New Roman" panose="02020603050405020304" pitchFamily="18" charset="0"/>
                        </a:rPr>
                        <a:t>User</a:t>
                      </a:r>
                      <a:r>
                        <a:rPr lang="en-US" sz="1600" kern="100" spc="140"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eye</a:t>
                      </a:r>
                      <a:r>
                        <a:rPr lang="en-US" sz="1600" kern="100" spc="45"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is</a:t>
                      </a:r>
                      <a:r>
                        <a:rPr lang="en-US" sz="1600" kern="100" spc="135"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dirty</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6000"/>
                        </a:lnSpc>
                        <a:spcBef>
                          <a:spcPts val="865"/>
                        </a:spcBef>
                        <a:spcAft>
                          <a:spcPts val="0"/>
                        </a:spcAft>
                      </a:pPr>
                      <a:r>
                        <a:rPr lang="en-US" sz="1600" kern="100">
                          <a:effectLst/>
                          <a:latin typeface="Times New Roman" panose="02020603050405020304" pitchFamily="18" charset="0"/>
                          <a:cs typeface="Times New Roman" panose="02020603050405020304" pitchFamily="18" charset="0"/>
                        </a:rPr>
                        <a:t>It should detect</a:t>
                      </a:r>
                      <a:r>
                        <a:rPr lang="en-US" sz="1600" kern="100" spc="-33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eye</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65"/>
                        </a:spcBef>
                      </a:pPr>
                      <a:r>
                        <a:rPr lang="en-US" sz="1600" kern="100">
                          <a:effectLst/>
                          <a:latin typeface="Times New Roman" panose="02020603050405020304" pitchFamily="18" charset="0"/>
                          <a:cs typeface="Times New Roman" panose="02020603050405020304" pitchFamily="18" charset="0"/>
                        </a:rPr>
                        <a:t>Detected</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65"/>
                        </a:spcBef>
                        <a:spcAft>
                          <a:spcPts val="0"/>
                        </a:spcAft>
                      </a:pPr>
                      <a:r>
                        <a:rPr lang="en-US" sz="1600" kern="100">
                          <a:effectLst/>
                          <a:latin typeface="Times New Roman" panose="02020603050405020304" pitchFamily="18" charset="0"/>
                          <a:cs typeface="Times New Roman" panose="02020603050405020304" pitchFamily="18" charset="0"/>
                        </a:rPr>
                        <a:t>PASS</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8271566"/>
                  </a:ext>
                </a:extLst>
              </a:tr>
              <a:tr h="631079">
                <a:tc>
                  <a:txBody>
                    <a:bodyPr/>
                    <a:lstStyle/>
                    <a:p>
                      <a:pPr marL="2540" algn="ctr">
                        <a:lnSpc>
                          <a:spcPct val="107000"/>
                        </a:lnSpc>
                        <a:spcBef>
                          <a:spcPts val="855"/>
                        </a:spcBef>
                        <a:spcAft>
                          <a:spcPts val="0"/>
                        </a:spcAft>
                      </a:pPr>
                      <a:r>
                        <a:rPr lang="en-US" sz="1600" kern="100">
                          <a:effectLst/>
                          <a:latin typeface="Times New Roman" panose="02020603050405020304" pitchFamily="18" charset="0"/>
                          <a:cs typeface="Times New Roman" panose="02020603050405020304" pitchFamily="18" charset="0"/>
                        </a:rPr>
                        <a:t>3</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482600">
                        <a:lnSpc>
                          <a:spcPct val="116000"/>
                        </a:lnSpc>
                        <a:spcBef>
                          <a:spcPts val="855"/>
                        </a:spcBef>
                        <a:spcAft>
                          <a:spcPts val="0"/>
                        </a:spcAft>
                      </a:pPr>
                      <a:r>
                        <a:rPr lang="en-US" sz="1600" kern="100">
                          <a:effectLst/>
                          <a:latin typeface="Times New Roman" panose="02020603050405020304" pitchFamily="18" charset="0"/>
                          <a:cs typeface="Times New Roman" panose="02020603050405020304" pitchFamily="18" charset="0"/>
                        </a:rPr>
                        <a:t>User having</a:t>
                      </a:r>
                      <a:r>
                        <a:rPr lang="en-US" sz="1600" kern="100" spc="-33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shivering</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6000"/>
                        </a:lnSpc>
                        <a:spcBef>
                          <a:spcPts val="855"/>
                        </a:spcBef>
                        <a:spcAft>
                          <a:spcPts val="0"/>
                        </a:spcAft>
                      </a:pPr>
                      <a:r>
                        <a:rPr lang="en-US" sz="1600" kern="100" dirty="0">
                          <a:effectLst/>
                          <a:latin typeface="Times New Roman" panose="02020603050405020304" pitchFamily="18" charset="0"/>
                          <a:cs typeface="Times New Roman" panose="02020603050405020304" pitchFamily="18" charset="0"/>
                        </a:rPr>
                        <a:t>It should detect</a:t>
                      </a:r>
                      <a:r>
                        <a:rPr lang="en-US" sz="1600" kern="100" spc="-335"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eye</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55"/>
                        </a:spcBef>
                      </a:pPr>
                      <a:r>
                        <a:rPr lang="en-US" sz="1600" kern="100">
                          <a:effectLst/>
                          <a:latin typeface="Times New Roman" panose="02020603050405020304" pitchFamily="18" charset="0"/>
                          <a:cs typeface="Times New Roman" panose="02020603050405020304" pitchFamily="18" charset="0"/>
                        </a:rPr>
                        <a:t>Detected</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55"/>
                        </a:spcBef>
                        <a:spcAft>
                          <a:spcPts val="0"/>
                        </a:spcAft>
                      </a:pPr>
                      <a:r>
                        <a:rPr lang="en-US" sz="1600" kern="100">
                          <a:effectLst/>
                          <a:latin typeface="Times New Roman" panose="02020603050405020304" pitchFamily="18" charset="0"/>
                          <a:cs typeface="Times New Roman" panose="02020603050405020304" pitchFamily="18" charset="0"/>
                        </a:rPr>
                        <a:t>PASS</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06097818"/>
                  </a:ext>
                </a:extLst>
              </a:tr>
              <a:tr h="552837">
                <a:tc>
                  <a:txBody>
                    <a:bodyPr/>
                    <a:lstStyle/>
                    <a:p>
                      <a:pPr marL="2540" algn="ctr">
                        <a:lnSpc>
                          <a:spcPct val="107000"/>
                        </a:lnSpc>
                        <a:spcBef>
                          <a:spcPts val="790"/>
                        </a:spcBef>
                        <a:spcAft>
                          <a:spcPts val="0"/>
                        </a:spcAft>
                      </a:pPr>
                      <a:r>
                        <a:rPr lang="en-US" sz="1600" kern="100">
                          <a:effectLst/>
                          <a:latin typeface="Times New Roman" panose="02020603050405020304" pitchFamily="18" charset="0"/>
                          <a:cs typeface="Times New Roman" panose="02020603050405020304" pitchFamily="18" charset="0"/>
                        </a:rPr>
                        <a:t>4</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11000"/>
                        </a:lnSpc>
                        <a:spcBef>
                          <a:spcPts val="790"/>
                        </a:spcBef>
                      </a:pPr>
                      <a:r>
                        <a:rPr lang="en-US" sz="1600" kern="100" spc="-20">
                          <a:effectLst/>
                          <a:latin typeface="Times New Roman" panose="02020603050405020304" pitchFamily="18" charset="0"/>
                          <a:cs typeface="Times New Roman" panose="02020603050405020304" pitchFamily="18" charset="0"/>
                        </a:rPr>
                        <a:t>User</a:t>
                      </a:r>
                      <a:r>
                        <a:rPr lang="en-US" sz="1600" kern="100" spc="-75">
                          <a:effectLst/>
                          <a:latin typeface="Times New Roman" panose="02020603050405020304" pitchFamily="18" charset="0"/>
                          <a:cs typeface="Times New Roman" panose="02020603050405020304" pitchFamily="18" charset="0"/>
                        </a:rPr>
                        <a:t> </a:t>
                      </a:r>
                      <a:r>
                        <a:rPr lang="en-US" sz="1600" kern="100" spc="-15">
                          <a:effectLst/>
                          <a:latin typeface="Times New Roman" panose="02020603050405020304" pitchFamily="18" charset="0"/>
                          <a:cs typeface="Times New Roman" panose="02020603050405020304" pitchFamily="18" charset="0"/>
                        </a:rPr>
                        <a:t>specs</a:t>
                      </a:r>
                      <a:r>
                        <a:rPr lang="en-US" sz="1600" kern="100" spc="-80">
                          <a:effectLst/>
                          <a:latin typeface="Times New Roman" panose="02020603050405020304" pitchFamily="18" charset="0"/>
                          <a:cs typeface="Times New Roman" panose="02020603050405020304" pitchFamily="18" charset="0"/>
                        </a:rPr>
                        <a:t> </a:t>
                      </a:r>
                      <a:r>
                        <a:rPr lang="en-US" sz="1600" kern="100" spc="-15">
                          <a:effectLst/>
                          <a:latin typeface="Times New Roman" panose="02020603050405020304" pitchFamily="18" charset="0"/>
                          <a:cs typeface="Times New Roman" panose="02020603050405020304" pitchFamily="18" charset="0"/>
                        </a:rPr>
                        <a:t>not</a:t>
                      </a:r>
                      <a:r>
                        <a:rPr lang="en-US" sz="1600" kern="100" spc="-335">
                          <a:effectLst/>
                          <a:latin typeface="Times New Roman" panose="02020603050405020304" pitchFamily="18" charset="0"/>
                          <a:cs typeface="Times New Roman" panose="02020603050405020304" pitchFamily="18" charset="0"/>
                        </a:rPr>
                        <a:t> </a:t>
                      </a:r>
                      <a:r>
                        <a:rPr lang="en-US" sz="1600" kern="100">
                          <a:effectLst/>
                          <a:latin typeface="Times New Roman" panose="02020603050405020304" pitchFamily="18" charset="0"/>
                          <a:cs typeface="Times New Roman" panose="02020603050405020304" pitchFamily="18" charset="0"/>
                        </a:rPr>
                        <a:t>detect</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1000"/>
                        </a:lnSpc>
                        <a:spcBef>
                          <a:spcPts val="790"/>
                        </a:spcBef>
                        <a:spcAft>
                          <a:spcPts val="0"/>
                        </a:spcAft>
                      </a:pPr>
                      <a:r>
                        <a:rPr lang="en-US" sz="1600" kern="100" dirty="0">
                          <a:effectLst/>
                          <a:latin typeface="Times New Roman" panose="02020603050405020304" pitchFamily="18" charset="0"/>
                          <a:cs typeface="Times New Roman" panose="02020603050405020304" pitchFamily="18" charset="0"/>
                        </a:rPr>
                        <a:t>It should detect</a:t>
                      </a:r>
                      <a:r>
                        <a:rPr lang="en-US" sz="1600" kern="100" spc="-335" dirty="0">
                          <a:effectLst/>
                          <a:latin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cs typeface="Times New Roman" panose="02020603050405020304" pitchFamily="18" charset="0"/>
                        </a:rPr>
                        <a:t>eye</a:t>
                      </a:r>
                      <a:endPar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790"/>
                        </a:spcBef>
                      </a:pPr>
                      <a:r>
                        <a:rPr lang="en-US" sz="1600" kern="100">
                          <a:effectLst/>
                          <a:latin typeface="Times New Roman" panose="02020603050405020304" pitchFamily="18" charset="0"/>
                          <a:cs typeface="Times New Roman" panose="02020603050405020304" pitchFamily="18" charset="0"/>
                        </a:rPr>
                        <a:t>Detected</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790"/>
                        </a:spcBef>
                        <a:spcAft>
                          <a:spcPts val="0"/>
                        </a:spcAft>
                      </a:pPr>
                      <a:r>
                        <a:rPr lang="en-US" sz="1600" kern="100">
                          <a:effectLst/>
                          <a:latin typeface="Times New Roman" panose="02020603050405020304" pitchFamily="18" charset="0"/>
                          <a:cs typeface="Times New Roman" panose="02020603050405020304" pitchFamily="18" charset="0"/>
                        </a:rPr>
                        <a:t>PASS</a:t>
                      </a:r>
                      <a:endParaRPr lang="en-IN"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00596924"/>
                  </a:ext>
                </a:extLst>
              </a:tr>
              <a:tr h="953165">
                <a:tc>
                  <a:txBody>
                    <a:bodyPr/>
                    <a:lstStyle/>
                    <a:p>
                      <a:pPr marL="2540" algn="ctr">
                        <a:lnSpc>
                          <a:spcPct val="107000"/>
                        </a:lnSpc>
                        <a:spcBef>
                          <a:spcPts val="870"/>
                        </a:spcBef>
                      </a:pPr>
                      <a:r>
                        <a:rPr lang="en-US" sz="1600" b="0" kern="100" dirty="0">
                          <a:effectLst/>
                          <a:latin typeface="Times New Roman" panose="02020603050405020304" pitchFamily="18" charset="0"/>
                          <a:cs typeface="Times New Roman" panose="02020603050405020304" pitchFamily="18" charset="0"/>
                        </a:rPr>
                        <a:t>5</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16000"/>
                        </a:lnSpc>
                        <a:spcBef>
                          <a:spcPts val="870"/>
                        </a:spcBef>
                      </a:pPr>
                      <a:r>
                        <a:rPr lang="en-US" sz="1600" b="0" kern="100" dirty="0">
                          <a:effectLst/>
                          <a:latin typeface="Times New Roman" panose="02020603050405020304" pitchFamily="18" charset="0"/>
                          <a:cs typeface="Times New Roman" panose="02020603050405020304" pitchFamily="18" charset="0"/>
                        </a:rPr>
                        <a:t>Eye</a:t>
                      </a:r>
                      <a:r>
                        <a:rPr lang="en-US" sz="1600" b="0" kern="100" spc="-15"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cs typeface="Times New Roman" panose="02020603050405020304" pitchFamily="18" charset="0"/>
                        </a:rPr>
                        <a:t>not</a:t>
                      </a:r>
                      <a:r>
                        <a:rPr lang="en-US" sz="1600" b="0" kern="100" spc="80"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cs typeface="Times New Roman" panose="02020603050405020304" pitchFamily="18" charset="0"/>
                        </a:rPr>
                        <a:t>blink</a:t>
                      </a:r>
                      <a:r>
                        <a:rPr lang="en-US" sz="1600" b="0" kern="100" spc="-335"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cs typeface="Times New Roman" panose="02020603050405020304" pitchFamily="18" charset="0"/>
                        </a:rPr>
                        <a:t>properly</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307975" algn="just">
                        <a:lnSpc>
                          <a:spcPct val="116000"/>
                        </a:lnSpc>
                        <a:spcBef>
                          <a:spcPts val="870"/>
                        </a:spcBef>
                        <a:spcAft>
                          <a:spcPts val="0"/>
                        </a:spcAft>
                      </a:pPr>
                      <a:r>
                        <a:rPr lang="en-US" sz="1600" b="0" kern="100" dirty="0">
                          <a:effectLst/>
                          <a:latin typeface="Times New Roman" panose="02020603050405020304" pitchFamily="18" charset="0"/>
                          <a:cs typeface="Times New Roman" panose="02020603050405020304" pitchFamily="18" charset="0"/>
                        </a:rPr>
                        <a:t>It should do</a:t>
                      </a:r>
                      <a:r>
                        <a:rPr lang="en-US" sz="1600" b="0" kern="100" spc="-340"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cs typeface="Times New Roman" panose="02020603050405020304" pitchFamily="18" charset="0"/>
                        </a:rPr>
                        <a:t>appropriate</a:t>
                      </a:r>
                      <a:r>
                        <a:rPr lang="en-US" sz="1600" b="0" kern="100" spc="-340"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cs typeface="Times New Roman" panose="02020603050405020304" pitchFamily="18" charset="0"/>
                        </a:rPr>
                        <a:t>action</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161925">
                        <a:lnSpc>
                          <a:spcPct val="116000"/>
                        </a:lnSpc>
                        <a:spcBef>
                          <a:spcPts val="870"/>
                        </a:spcBef>
                      </a:pPr>
                      <a:r>
                        <a:rPr lang="en-US" sz="1600" b="0" kern="100" dirty="0">
                          <a:effectLst/>
                          <a:latin typeface="Times New Roman" panose="02020603050405020304" pitchFamily="18" charset="0"/>
                          <a:cs typeface="Times New Roman" panose="02020603050405020304" pitchFamily="18" charset="0"/>
                        </a:rPr>
                        <a:t>Action not</a:t>
                      </a:r>
                      <a:r>
                        <a:rPr lang="en-US" sz="1600" b="0" kern="100" spc="-335" dirty="0">
                          <a:effectLst/>
                          <a:latin typeface="Times New Roman" panose="02020603050405020304" pitchFamily="18" charset="0"/>
                          <a:cs typeface="Times New Roman" panose="02020603050405020304" pitchFamily="18" charset="0"/>
                        </a:rPr>
                        <a:t> </a:t>
                      </a:r>
                      <a:r>
                        <a:rPr lang="en-US" sz="1600" b="0" kern="100" dirty="0">
                          <a:effectLst/>
                          <a:latin typeface="Times New Roman" panose="02020603050405020304" pitchFamily="18" charset="0"/>
                          <a:cs typeface="Times New Roman" panose="02020603050405020304" pitchFamily="18" charset="0"/>
                        </a:rPr>
                        <a:t>performed</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600" b="0" kern="100" dirty="0">
                          <a:effectLst/>
                          <a:latin typeface="Times New Roman" panose="02020603050405020304" pitchFamily="18" charset="0"/>
                          <a:cs typeface="Times New Roman" panose="02020603050405020304" pitchFamily="18" charset="0"/>
                        </a:rPr>
                        <a:t>FAIL</a:t>
                      </a:r>
                      <a:endParaRPr lang="en-IN" sz="16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7173462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Testing</a:t>
            </a:r>
            <a:endParaRPr sz="19900" b="1" dirty="0">
              <a:solidFill>
                <a:srgbClr val="7030A0"/>
              </a:solidFill>
              <a:latin typeface="Times New Roman"/>
              <a:ea typeface="Times New Roman"/>
              <a:cs typeface="Times New Roman"/>
              <a:sym typeface="Times New Roman"/>
            </a:endParaRPr>
          </a:p>
        </p:txBody>
      </p:sp>
      <p:sp>
        <p:nvSpPr>
          <p:cNvPr id="251" name="Google Shape;251;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graphicFrame>
        <p:nvGraphicFramePr>
          <p:cNvPr id="2" name="Table 1">
            <a:extLst>
              <a:ext uri="{FF2B5EF4-FFF2-40B4-BE49-F238E27FC236}">
                <a16:creationId xmlns:a16="http://schemas.microsoft.com/office/drawing/2014/main" id="{20071AC7-3C72-8D16-D666-8974AFDB7DD6}"/>
              </a:ext>
            </a:extLst>
          </p:cNvPr>
          <p:cNvGraphicFramePr>
            <a:graphicFrameLocks noGrp="1"/>
          </p:cNvGraphicFramePr>
          <p:nvPr>
            <p:extLst>
              <p:ext uri="{D42A27DB-BD31-4B8C-83A1-F6EECF244321}">
                <p14:modId xmlns:p14="http://schemas.microsoft.com/office/powerpoint/2010/main" val="2066820396"/>
              </p:ext>
            </p:extLst>
          </p:nvPr>
        </p:nvGraphicFramePr>
        <p:xfrm>
          <a:off x="934065" y="1455175"/>
          <a:ext cx="7482349" cy="4901175"/>
        </p:xfrm>
        <a:graphic>
          <a:graphicData uri="http://schemas.openxmlformats.org/drawingml/2006/table">
            <a:tbl>
              <a:tblPr firstRow="1" firstCol="1" lastRow="1" lastCol="1" bandRow="1" bandCol="1">
                <a:tableStyleId>{D7AC3CCA-C797-4891-BE02-D94E43425B78}</a:tableStyleId>
              </a:tblPr>
              <a:tblGrid>
                <a:gridCol w="1375059">
                  <a:extLst>
                    <a:ext uri="{9D8B030D-6E8A-4147-A177-3AD203B41FA5}">
                      <a16:colId xmlns:a16="http://schemas.microsoft.com/office/drawing/2014/main" val="1002866579"/>
                    </a:ext>
                  </a:extLst>
                </a:gridCol>
                <a:gridCol w="1760230">
                  <a:extLst>
                    <a:ext uri="{9D8B030D-6E8A-4147-A177-3AD203B41FA5}">
                      <a16:colId xmlns:a16="http://schemas.microsoft.com/office/drawing/2014/main" val="230612861"/>
                    </a:ext>
                  </a:extLst>
                </a:gridCol>
                <a:gridCol w="1526627">
                  <a:extLst>
                    <a:ext uri="{9D8B030D-6E8A-4147-A177-3AD203B41FA5}">
                      <a16:colId xmlns:a16="http://schemas.microsoft.com/office/drawing/2014/main" val="3572269371"/>
                    </a:ext>
                  </a:extLst>
                </a:gridCol>
                <a:gridCol w="1445374">
                  <a:extLst>
                    <a:ext uri="{9D8B030D-6E8A-4147-A177-3AD203B41FA5}">
                      <a16:colId xmlns:a16="http://schemas.microsoft.com/office/drawing/2014/main" val="2293314389"/>
                    </a:ext>
                  </a:extLst>
                </a:gridCol>
                <a:gridCol w="1375059">
                  <a:extLst>
                    <a:ext uri="{9D8B030D-6E8A-4147-A177-3AD203B41FA5}">
                      <a16:colId xmlns:a16="http://schemas.microsoft.com/office/drawing/2014/main" val="79845403"/>
                    </a:ext>
                  </a:extLst>
                </a:gridCol>
              </a:tblGrid>
              <a:tr h="622286">
                <a:tc>
                  <a:txBody>
                    <a:bodyPr/>
                    <a:lstStyle/>
                    <a:p>
                      <a:pPr marL="2540" algn="ctr">
                        <a:lnSpc>
                          <a:spcPct val="107000"/>
                        </a:lnSpc>
                        <a:spcBef>
                          <a:spcPts val="870"/>
                        </a:spcBef>
                      </a:pPr>
                      <a:r>
                        <a:rPr lang="en-US" sz="1200" b="0" kern="100" dirty="0">
                          <a:effectLst/>
                          <a:latin typeface="Times New Roman" panose="02020603050405020304" pitchFamily="18" charset="0"/>
                          <a:cs typeface="Times New Roman" panose="02020603050405020304" pitchFamily="18" charset="0"/>
                        </a:rPr>
                        <a:t>6</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78105">
                        <a:lnSpc>
                          <a:spcPct val="111000"/>
                        </a:lnSpc>
                        <a:spcBef>
                          <a:spcPts val="870"/>
                        </a:spcBef>
                      </a:pPr>
                      <a:r>
                        <a:rPr lang="en-US" sz="1200" b="0" kern="100">
                          <a:effectLst/>
                          <a:latin typeface="Times New Roman" panose="02020603050405020304" pitchFamily="18" charset="0"/>
                          <a:cs typeface="Times New Roman" panose="02020603050405020304" pitchFamily="18" charset="0"/>
                        </a:rPr>
                        <a:t>Noisy</a:t>
                      </a:r>
                      <a:r>
                        <a:rPr lang="en-US" sz="1200" b="0" kern="100" spc="5">
                          <a:effectLst/>
                          <a:latin typeface="Times New Roman" panose="02020603050405020304" pitchFamily="18" charset="0"/>
                          <a:cs typeface="Times New Roman" panose="02020603050405020304" pitchFamily="18" charset="0"/>
                        </a:rPr>
                        <a:t> </a:t>
                      </a:r>
                      <a:r>
                        <a:rPr lang="en-US" sz="1200" b="0" kern="100">
                          <a:effectLst/>
                          <a:latin typeface="Times New Roman" panose="02020603050405020304" pitchFamily="18" charset="0"/>
                          <a:cs typeface="Times New Roman" panose="02020603050405020304" pitchFamily="18" charset="0"/>
                        </a:rPr>
                        <a:t>Background</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1000"/>
                        </a:lnSpc>
                        <a:spcBef>
                          <a:spcPts val="870"/>
                        </a:spcBef>
                        <a:spcAft>
                          <a:spcPts val="0"/>
                        </a:spcAft>
                      </a:pPr>
                      <a:r>
                        <a:rPr lang="en-US" sz="1200" b="0" kern="100">
                          <a:effectLst/>
                          <a:latin typeface="Times New Roman" panose="02020603050405020304" pitchFamily="18" charset="0"/>
                          <a:cs typeface="Times New Roman" panose="02020603050405020304" pitchFamily="18" charset="0"/>
                        </a:rPr>
                        <a:t>It should detect</a:t>
                      </a:r>
                      <a:r>
                        <a:rPr lang="en-US" sz="1200" b="0" kern="100" spc="-335">
                          <a:effectLst/>
                          <a:latin typeface="Times New Roman" panose="02020603050405020304" pitchFamily="18" charset="0"/>
                          <a:cs typeface="Times New Roman" panose="02020603050405020304" pitchFamily="18" charset="0"/>
                        </a:rPr>
                        <a:t> </a:t>
                      </a:r>
                      <a:r>
                        <a:rPr lang="en-US" sz="1200" b="0" kern="100">
                          <a:effectLst/>
                          <a:latin typeface="Times New Roman" panose="02020603050405020304" pitchFamily="18" charset="0"/>
                          <a:cs typeface="Times New Roman" panose="02020603050405020304" pitchFamily="18" charset="0"/>
                        </a:rPr>
                        <a:t>eye</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Detected</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PASS</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69095844"/>
                  </a:ext>
                </a:extLst>
              </a:tr>
              <a:tr h="660358">
                <a:tc>
                  <a:txBody>
                    <a:bodyPr/>
                    <a:lstStyle/>
                    <a:p>
                      <a:pPr marL="2540" algn="ctr">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7</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16000"/>
                        </a:lnSpc>
                        <a:spcBef>
                          <a:spcPts val="870"/>
                        </a:spcBef>
                      </a:pPr>
                      <a:r>
                        <a:rPr lang="en-US" sz="1200" b="0" kern="100" dirty="0">
                          <a:effectLst/>
                          <a:latin typeface="Times New Roman" panose="02020603050405020304" pitchFamily="18" charset="0"/>
                          <a:cs typeface="Times New Roman" panose="02020603050405020304" pitchFamily="18" charset="0"/>
                        </a:rPr>
                        <a:t>User</a:t>
                      </a:r>
                      <a:r>
                        <a:rPr lang="en-US" sz="1200" b="0" kern="100" spc="-55"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is</a:t>
                      </a:r>
                      <a:r>
                        <a:rPr lang="en-US" sz="1200" b="0" kern="100" spc="30"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1m</a:t>
                      </a:r>
                      <a:r>
                        <a:rPr lang="en-US" sz="1200" b="0" kern="100" spc="-90"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away</a:t>
                      </a:r>
                      <a:r>
                        <a:rPr lang="en-US" sz="1200" b="0" kern="100" spc="-335"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from</a:t>
                      </a:r>
                      <a:r>
                        <a:rPr lang="en-US" sz="1200" b="0" kern="100" spc="75"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camera</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6000"/>
                        </a:lnSpc>
                        <a:spcBef>
                          <a:spcPts val="870"/>
                        </a:spcBef>
                        <a:spcAft>
                          <a:spcPts val="0"/>
                        </a:spcAft>
                      </a:pPr>
                      <a:r>
                        <a:rPr lang="en-US" sz="1200" b="0" kern="100">
                          <a:effectLst/>
                          <a:latin typeface="Times New Roman" panose="02020603050405020304" pitchFamily="18" charset="0"/>
                          <a:cs typeface="Times New Roman" panose="02020603050405020304" pitchFamily="18" charset="0"/>
                        </a:rPr>
                        <a:t>It should detect</a:t>
                      </a:r>
                      <a:r>
                        <a:rPr lang="en-US" sz="1200" b="0" kern="100" spc="-335">
                          <a:effectLst/>
                          <a:latin typeface="Times New Roman" panose="02020603050405020304" pitchFamily="18" charset="0"/>
                          <a:cs typeface="Times New Roman" panose="02020603050405020304" pitchFamily="18" charset="0"/>
                        </a:rPr>
                        <a:t> </a:t>
                      </a:r>
                      <a:r>
                        <a:rPr lang="en-US" sz="1200" b="0" kern="100">
                          <a:effectLst/>
                          <a:latin typeface="Times New Roman" panose="02020603050405020304" pitchFamily="18" charset="0"/>
                          <a:cs typeface="Times New Roman" panose="02020603050405020304" pitchFamily="18" charset="0"/>
                        </a:rPr>
                        <a:t>eye</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Detected</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200" b="0" kern="100" dirty="0">
                          <a:effectLst/>
                          <a:latin typeface="Times New Roman" panose="02020603050405020304" pitchFamily="18" charset="0"/>
                          <a:cs typeface="Times New Roman" panose="02020603050405020304" pitchFamily="18" charset="0"/>
                        </a:rPr>
                        <a:t>PASS</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18975447"/>
                  </a:ext>
                </a:extLst>
              </a:tr>
              <a:tr h="1112925">
                <a:tc>
                  <a:txBody>
                    <a:bodyPr/>
                    <a:lstStyle/>
                    <a:p>
                      <a:pPr marL="2540" algn="ctr">
                        <a:lnSpc>
                          <a:spcPct val="107000"/>
                        </a:lnSpc>
                        <a:spcBef>
                          <a:spcPts val="870"/>
                        </a:spcBef>
                      </a:pPr>
                      <a:r>
                        <a:rPr lang="en-US" sz="1200" b="0" kern="100" dirty="0">
                          <a:effectLst/>
                          <a:latin typeface="Times New Roman" panose="02020603050405020304" pitchFamily="18" charset="0"/>
                          <a:cs typeface="Times New Roman" panose="02020603050405020304" pitchFamily="18" charset="0"/>
                        </a:rPr>
                        <a:t>8</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75565" algn="just">
                        <a:lnSpc>
                          <a:spcPct val="116000"/>
                        </a:lnSpc>
                        <a:spcBef>
                          <a:spcPts val="870"/>
                        </a:spcBef>
                      </a:pPr>
                      <a:r>
                        <a:rPr lang="en-US" sz="1200" b="0" kern="100" dirty="0">
                          <a:effectLst/>
                          <a:latin typeface="Times New Roman" panose="02020603050405020304" pitchFamily="18" charset="0"/>
                          <a:cs typeface="Times New Roman" panose="02020603050405020304" pitchFamily="18" charset="0"/>
                        </a:rPr>
                        <a:t>User</a:t>
                      </a:r>
                      <a:r>
                        <a:rPr lang="en-US" sz="1200" b="0" kern="100" spc="-35"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is</a:t>
                      </a:r>
                      <a:r>
                        <a:rPr lang="en-US" sz="1200" b="0" kern="100" spc="-40"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not</a:t>
                      </a:r>
                      <a:r>
                        <a:rPr lang="en-US" sz="1200" b="0" kern="100" spc="-25"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rightly</a:t>
                      </a:r>
                      <a:r>
                        <a:rPr lang="en-US" sz="1200" b="0" kern="100" spc="-340"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perpendicular to</a:t>
                      </a:r>
                      <a:r>
                        <a:rPr lang="en-US" sz="1200" b="0" kern="100" spc="5"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the camera</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6000"/>
                        </a:lnSpc>
                        <a:spcBef>
                          <a:spcPts val="870"/>
                        </a:spcBef>
                        <a:spcAft>
                          <a:spcPts val="0"/>
                        </a:spcAft>
                      </a:pPr>
                      <a:r>
                        <a:rPr lang="en-US" sz="1200" b="0" kern="100" dirty="0">
                          <a:effectLst/>
                          <a:latin typeface="Times New Roman" panose="02020603050405020304" pitchFamily="18" charset="0"/>
                          <a:cs typeface="Times New Roman" panose="02020603050405020304" pitchFamily="18" charset="0"/>
                        </a:rPr>
                        <a:t>It should detect</a:t>
                      </a:r>
                      <a:r>
                        <a:rPr lang="en-US" sz="1200" b="0" kern="100" spc="-335" dirty="0">
                          <a:effectLst/>
                          <a:latin typeface="Times New Roman" panose="02020603050405020304" pitchFamily="18" charset="0"/>
                          <a:cs typeface="Times New Roman" panose="02020603050405020304" pitchFamily="18" charset="0"/>
                        </a:rPr>
                        <a:t> </a:t>
                      </a:r>
                      <a:r>
                        <a:rPr lang="en-US" sz="1200" b="0" kern="100" dirty="0">
                          <a:effectLst/>
                          <a:latin typeface="Times New Roman" panose="02020603050405020304" pitchFamily="18" charset="0"/>
                          <a:cs typeface="Times New Roman" panose="02020603050405020304" pitchFamily="18" charset="0"/>
                        </a:rPr>
                        <a:t>eye</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200" b="0" kern="100" dirty="0">
                          <a:effectLst/>
                          <a:latin typeface="Times New Roman" panose="02020603050405020304" pitchFamily="18" charset="0"/>
                          <a:cs typeface="Times New Roman" panose="02020603050405020304" pitchFamily="18" charset="0"/>
                        </a:rPr>
                        <a:t>Detected</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PASS</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59919567"/>
                  </a:ext>
                </a:extLst>
              </a:tr>
              <a:tr h="835202">
                <a:tc>
                  <a:txBody>
                    <a:bodyPr/>
                    <a:lstStyle/>
                    <a:p>
                      <a:pPr marL="2540" algn="ctr">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9</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75565" algn="just">
                        <a:lnSpc>
                          <a:spcPct val="116000"/>
                        </a:lnSpc>
                        <a:spcBef>
                          <a:spcPts val="870"/>
                        </a:spcBef>
                        <a:spcAft>
                          <a:spcPts val="0"/>
                        </a:spcAft>
                      </a:pPr>
                      <a:r>
                        <a:rPr lang="en-US" sz="1200" b="0" kern="100">
                          <a:effectLst/>
                          <a:latin typeface="Times New Roman" panose="02020603050405020304" pitchFamily="18" charset="0"/>
                          <a:cs typeface="Times New Roman" panose="02020603050405020304" pitchFamily="18" charset="0"/>
                        </a:rPr>
                        <a:t>Left eye blink</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6000"/>
                        </a:lnSpc>
                        <a:spcBef>
                          <a:spcPts val="870"/>
                        </a:spcBef>
                        <a:spcAft>
                          <a:spcPts val="0"/>
                        </a:spcAft>
                      </a:pPr>
                      <a:r>
                        <a:rPr lang="en-US" sz="1200" b="0" kern="100" dirty="0">
                          <a:effectLst/>
                          <a:latin typeface="Times New Roman" panose="02020603050405020304" pitchFamily="18" charset="0"/>
                          <a:cs typeface="Times New Roman" panose="02020603050405020304" pitchFamily="18" charset="0"/>
                        </a:rPr>
                        <a:t>Left click should be performed</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Left click performed</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PASS</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30264351"/>
                  </a:ext>
                </a:extLst>
              </a:tr>
              <a:tr h="835202">
                <a:tc>
                  <a:txBody>
                    <a:bodyPr/>
                    <a:lstStyle/>
                    <a:p>
                      <a:pPr marL="2540" algn="ctr">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10</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75565" algn="just">
                        <a:lnSpc>
                          <a:spcPct val="116000"/>
                        </a:lnSpc>
                        <a:spcBef>
                          <a:spcPts val="870"/>
                        </a:spcBef>
                        <a:spcAft>
                          <a:spcPts val="0"/>
                        </a:spcAft>
                      </a:pPr>
                      <a:r>
                        <a:rPr lang="en-US" sz="1200" b="0" kern="100">
                          <a:effectLst/>
                          <a:latin typeface="Times New Roman" panose="02020603050405020304" pitchFamily="18" charset="0"/>
                          <a:cs typeface="Times New Roman" panose="02020603050405020304" pitchFamily="18" charset="0"/>
                        </a:rPr>
                        <a:t>Right eye blink</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6000"/>
                        </a:lnSpc>
                        <a:spcBef>
                          <a:spcPts val="870"/>
                        </a:spcBef>
                        <a:spcAft>
                          <a:spcPts val="0"/>
                        </a:spcAft>
                      </a:pPr>
                      <a:r>
                        <a:rPr lang="en-US" sz="1200" b="0" kern="100">
                          <a:effectLst/>
                          <a:latin typeface="Times New Roman" panose="02020603050405020304" pitchFamily="18" charset="0"/>
                          <a:cs typeface="Times New Roman" panose="02020603050405020304" pitchFamily="18" charset="0"/>
                        </a:rPr>
                        <a:t>Right click should be performed</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200" b="0" kern="100" dirty="0">
                          <a:effectLst/>
                          <a:latin typeface="Times New Roman" panose="02020603050405020304" pitchFamily="18" charset="0"/>
                          <a:cs typeface="Times New Roman" panose="02020603050405020304" pitchFamily="18" charset="0"/>
                        </a:rPr>
                        <a:t>Right click</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PASS</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23396645"/>
                  </a:ext>
                </a:extLst>
              </a:tr>
              <a:tr h="835202">
                <a:tc>
                  <a:txBody>
                    <a:bodyPr/>
                    <a:lstStyle/>
                    <a:p>
                      <a:pPr marL="2540" algn="ctr">
                        <a:lnSpc>
                          <a:spcPct val="107000"/>
                        </a:lnSpc>
                        <a:spcBef>
                          <a:spcPts val="870"/>
                        </a:spcBef>
                      </a:pPr>
                      <a:r>
                        <a:rPr lang="en-US" sz="1200" b="0" kern="100">
                          <a:effectLst/>
                          <a:latin typeface="Times New Roman" panose="02020603050405020304" pitchFamily="18" charset="0"/>
                          <a:cs typeface="Times New Roman" panose="02020603050405020304" pitchFamily="18" charset="0"/>
                        </a:rPr>
                        <a:t>11</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75565" algn="just">
                        <a:lnSpc>
                          <a:spcPct val="116000"/>
                        </a:lnSpc>
                        <a:spcBef>
                          <a:spcPts val="870"/>
                        </a:spcBef>
                        <a:spcAft>
                          <a:spcPts val="0"/>
                        </a:spcAft>
                      </a:pPr>
                      <a:r>
                        <a:rPr lang="en-US" sz="1200" b="0" kern="100">
                          <a:effectLst/>
                          <a:latin typeface="Times New Roman" panose="02020603050405020304" pitchFamily="18" charset="0"/>
                          <a:cs typeface="Times New Roman" panose="02020603050405020304" pitchFamily="18" charset="0"/>
                        </a:rPr>
                        <a:t>Two face is seen</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645" marR="49530">
                        <a:lnSpc>
                          <a:spcPct val="116000"/>
                        </a:lnSpc>
                        <a:spcBef>
                          <a:spcPts val="870"/>
                        </a:spcBef>
                        <a:spcAft>
                          <a:spcPts val="0"/>
                        </a:spcAft>
                      </a:pPr>
                      <a:r>
                        <a:rPr lang="en-US" sz="1200" b="0" kern="100">
                          <a:effectLst/>
                          <a:latin typeface="Times New Roman" panose="02020603050405020304" pitchFamily="18" charset="0"/>
                          <a:cs typeface="Times New Roman" panose="02020603050405020304" pitchFamily="18" charset="0"/>
                        </a:rPr>
                        <a:t>Should focus on one face</a:t>
                      </a:r>
                      <a:endParaRPr lang="en-IN" sz="900" b="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ct val="107000"/>
                        </a:lnSpc>
                        <a:spcBef>
                          <a:spcPts val="870"/>
                        </a:spcBef>
                      </a:pPr>
                      <a:r>
                        <a:rPr lang="en-US" sz="1200" b="0" kern="100" dirty="0">
                          <a:effectLst/>
                          <a:latin typeface="Times New Roman" panose="02020603050405020304" pitchFamily="18" charset="0"/>
                          <a:cs typeface="Times New Roman" panose="02020603050405020304" pitchFamily="18" charset="0"/>
                        </a:rPr>
                        <a:t>One face detected</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1280">
                        <a:lnSpc>
                          <a:spcPct val="107000"/>
                        </a:lnSpc>
                        <a:spcBef>
                          <a:spcPts val="870"/>
                        </a:spcBef>
                      </a:pPr>
                      <a:r>
                        <a:rPr lang="en-US" sz="1200" b="0" kern="100" dirty="0">
                          <a:effectLst/>
                          <a:latin typeface="Times New Roman" panose="02020603050405020304" pitchFamily="18" charset="0"/>
                          <a:cs typeface="Times New Roman" panose="02020603050405020304" pitchFamily="18" charset="0"/>
                        </a:rPr>
                        <a:t>PASS</a:t>
                      </a:r>
                      <a:endParaRPr lang="en-IN" sz="900" b="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7478936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0"/>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59" name="Google Shape;259;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3" name="Picture 2">
            <a:extLst>
              <a:ext uri="{FF2B5EF4-FFF2-40B4-BE49-F238E27FC236}">
                <a16:creationId xmlns:a16="http://schemas.microsoft.com/office/drawing/2014/main" id="{B5B5C3CD-3BBD-4F76-2199-A547FE1E5AD2}"/>
              </a:ext>
            </a:extLst>
          </p:cNvPr>
          <p:cNvPicPr>
            <a:picLocks noChangeAspect="1"/>
          </p:cNvPicPr>
          <p:nvPr/>
        </p:nvPicPr>
        <p:blipFill>
          <a:blip r:embed="rId3"/>
          <a:stretch>
            <a:fillRect/>
          </a:stretch>
        </p:blipFill>
        <p:spPr>
          <a:xfrm>
            <a:off x="1561680" y="1028365"/>
            <a:ext cx="6020640" cy="48012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628650" y="358418"/>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Introduction</a:t>
            </a:r>
            <a:endParaRPr sz="3600" b="1" dirty="0">
              <a:solidFill>
                <a:srgbClr val="7030A0"/>
              </a:solidFill>
              <a:latin typeface="Times New Roman"/>
              <a:ea typeface="Times New Roman"/>
              <a:cs typeface="Times New Roman"/>
              <a:sym typeface="Times New Roman"/>
            </a:endParaRPr>
          </a:p>
        </p:txBody>
      </p:sp>
      <p:sp>
        <p:nvSpPr>
          <p:cNvPr id="104" name="Google Shape;104;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TextBox 2">
            <a:extLst>
              <a:ext uri="{FF2B5EF4-FFF2-40B4-BE49-F238E27FC236}">
                <a16:creationId xmlns:a16="http://schemas.microsoft.com/office/drawing/2014/main" id="{B3A4F034-E4C4-0BEA-E3AF-CEFF561DE36F}"/>
              </a:ext>
            </a:extLst>
          </p:cNvPr>
          <p:cNvSpPr txBox="1"/>
          <p:nvPr/>
        </p:nvSpPr>
        <p:spPr>
          <a:xfrm>
            <a:off x="766916" y="1504335"/>
            <a:ext cx="7610168" cy="4247317"/>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Computers and technology have become integral parts of our day-to-day lives, constantly evolving and changing the way we live, work, and communicate with one another.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project proposes an AI Virtual mouse which is controlled by the eye gestures to overcome the challenge of physical usage of the mouse. Eye gestures and face movements can be captured by a video capturing devices, which are used in human-computer interaction. </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design of the virtual mouse is made simple in terms of the interface and the interaction. The only extra hardware required is a video capturing device like a webcam.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software is built using in python platform which is supported in all operating systems of the computer or can be installed. </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67" name="Google Shape;267;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3" name="Picture 2">
            <a:extLst>
              <a:ext uri="{FF2B5EF4-FFF2-40B4-BE49-F238E27FC236}">
                <a16:creationId xmlns:a16="http://schemas.microsoft.com/office/drawing/2014/main" id="{88EEC8F8-83F0-2B66-22DD-9A334EA37899}"/>
              </a:ext>
            </a:extLst>
          </p:cNvPr>
          <p:cNvPicPr>
            <a:picLocks noChangeAspect="1"/>
          </p:cNvPicPr>
          <p:nvPr/>
        </p:nvPicPr>
        <p:blipFill>
          <a:blip r:embed="rId3"/>
          <a:stretch>
            <a:fillRect/>
          </a:stretch>
        </p:blipFill>
        <p:spPr>
          <a:xfrm>
            <a:off x="1523574" y="1018838"/>
            <a:ext cx="6096851" cy="48203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75" name="Google Shape;275;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3" name="Picture 2">
            <a:extLst>
              <a:ext uri="{FF2B5EF4-FFF2-40B4-BE49-F238E27FC236}">
                <a16:creationId xmlns:a16="http://schemas.microsoft.com/office/drawing/2014/main" id="{47DDE8F0-FF7E-EB9A-8CDC-662B3D618B18}"/>
              </a:ext>
            </a:extLst>
          </p:cNvPr>
          <p:cNvPicPr>
            <a:picLocks noChangeAspect="1"/>
          </p:cNvPicPr>
          <p:nvPr/>
        </p:nvPicPr>
        <p:blipFill>
          <a:blip r:embed="rId3"/>
          <a:stretch>
            <a:fillRect/>
          </a:stretch>
        </p:blipFill>
        <p:spPr>
          <a:xfrm>
            <a:off x="1561680" y="1009312"/>
            <a:ext cx="6020640" cy="48393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75" name="Google Shape;275;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3" name="Picture 2">
            <a:extLst>
              <a:ext uri="{FF2B5EF4-FFF2-40B4-BE49-F238E27FC236}">
                <a16:creationId xmlns:a16="http://schemas.microsoft.com/office/drawing/2014/main" id="{84BA1D08-742D-81FA-DBB7-A9E709E900AF}"/>
              </a:ext>
            </a:extLst>
          </p:cNvPr>
          <p:cNvPicPr>
            <a:picLocks noChangeAspect="1"/>
          </p:cNvPicPr>
          <p:nvPr/>
        </p:nvPicPr>
        <p:blipFill>
          <a:blip r:embed="rId3"/>
          <a:stretch>
            <a:fillRect/>
          </a:stretch>
        </p:blipFill>
        <p:spPr>
          <a:xfrm>
            <a:off x="1552153" y="1018838"/>
            <a:ext cx="6039693" cy="4820323"/>
          </a:xfrm>
          <a:prstGeom prst="rect">
            <a:avLst/>
          </a:prstGeom>
        </p:spPr>
      </p:pic>
    </p:spTree>
    <p:extLst>
      <p:ext uri="{BB962C8B-B14F-4D97-AF65-F5344CB8AC3E}">
        <p14:creationId xmlns:p14="http://schemas.microsoft.com/office/powerpoint/2010/main" val="3943015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3"/>
          <p:cNvSpPr txBox="1">
            <a:spLocks noGrp="1"/>
          </p:cNvSpPr>
          <p:nvPr>
            <p:ph type="title"/>
          </p:nvPr>
        </p:nvSpPr>
        <p:spPr>
          <a:xfrm>
            <a:off x="628650" y="4707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Conclusion</a:t>
            </a:r>
            <a:endParaRPr sz="19900" b="1" dirty="0">
              <a:solidFill>
                <a:srgbClr val="7030A0"/>
              </a:solidFill>
              <a:latin typeface="Times New Roman"/>
              <a:ea typeface="Times New Roman"/>
              <a:cs typeface="Times New Roman"/>
              <a:sym typeface="Times New Roman"/>
            </a:endParaRPr>
          </a:p>
        </p:txBody>
      </p:sp>
      <p:sp>
        <p:nvSpPr>
          <p:cNvPr id="282" name="Google Shape;282;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2" name="TextBox 1">
            <a:extLst>
              <a:ext uri="{FF2B5EF4-FFF2-40B4-BE49-F238E27FC236}">
                <a16:creationId xmlns:a16="http://schemas.microsoft.com/office/drawing/2014/main" id="{529D6110-5044-804C-1772-436AD553E9B1}"/>
              </a:ext>
            </a:extLst>
          </p:cNvPr>
          <p:cNvSpPr txBox="1"/>
          <p:nvPr/>
        </p:nvSpPr>
        <p:spPr>
          <a:xfrm>
            <a:off x="801022" y="1780972"/>
            <a:ext cx="7541956" cy="4462760"/>
          </a:xfrm>
          <a:prstGeom prst="rect">
            <a:avLst/>
          </a:prstGeom>
          <a:noFill/>
        </p:spPr>
        <p:txBody>
          <a:bodyPr wrap="square" rtlCol="0">
            <a:spAutoFit/>
          </a:bodyPr>
          <a:lstStyle/>
          <a:p>
            <a:pPr marL="285750" indent="-285750">
              <a:buFont typeface="Arial" panose="020B0604020202020204" pitchFamily="34" charset="0"/>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have implemented a virtual mouse system to access the mouse cursor on the computer screen using only face movements. With the use of a camera and python technology, the system architecture is achieved. </a:t>
            </a:r>
          </a:p>
          <a:p>
            <a:pPr marL="285750" indent="-285750">
              <a:buFont typeface="Arial" panose="020B0604020202020204" pitchFamily="34" charset="0"/>
              <a:buChar char="•"/>
            </a:pPr>
            <a:endPar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is able to view eye movements and eye gestures captured through the camera which is displayed on the computer screen, accordingly the user can move the mouse cursor as needed and also perform various mouse actions. </a:t>
            </a:r>
          </a:p>
          <a:p>
            <a:pPr marL="285750" indent="-285750">
              <a:buFont typeface="Arial" panose="020B0604020202020204" pitchFamily="34" charset="0"/>
              <a:buChar char="•"/>
            </a:pPr>
            <a:endPar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system is feature based thus allowing any user to use the system without prior registration. This system is especially useful for the people with physical disability of the hand usage and in workplaces where physical touch is hazardous or cannot be used. </a:t>
            </a:r>
          </a:p>
          <a:p>
            <a:pPr marL="285750" indent="-285750">
              <a:buFont typeface="Arial" panose="020B0604020202020204" pitchFamily="34" charset="0"/>
              <a:buChar char="•"/>
            </a:pPr>
            <a:endPar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Thus, we implemented a basic upgradable model for a virtual mouse controlled using eye gestures.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3"/>
          <p:cNvSpPr txBox="1">
            <a:spLocks noGrp="1"/>
          </p:cNvSpPr>
          <p:nvPr>
            <p:ph type="title"/>
          </p:nvPr>
        </p:nvSpPr>
        <p:spPr>
          <a:xfrm>
            <a:off x="628650" y="498646"/>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Future Enhancement</a:t>
            </a:r>
            <a:endParaRPr sz="19900" b="1" dirty="0">
              <a:solidFill>
                <a:srgbClr val="7030A0"/>
              </a:solidFill>
              <a:latin typeface="Times New Roman"/>
              <a:ea typeface="Times New Roman"/>
              <a:cs typeface="Times New Roman"/>
              <a:sym typeface="Times New Roman"/>
            </a:endParaRPr>
          </a:p>
        </p:txBody>
      </p:sp>
      <p:sp>
        <p:nvSpPr>
          <p:cNvPr id="282" name="Google Shape;282;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2" name="TextBox 1">
            <a:extLst>
              <a:ext uri="{FF2B5EF4-FFF2-40B4-BE49-F238E27FC236}">
                <a16:creationId xmlns:a16="http://schemas.microsoft.com/office/drawing/2014/main" id="{39F72B24-55E3-0058-26F0-F930ED2273AA}"/>
              </a:ext>
            </a:extLst>
          </p:cNvPr>
          <p:cNvSpPr txBox="1"/>
          <p:nvPr/>
        </p:nvSpPr>
        <p:spPr>
          <a:xfrm>
            <a:off x="746944" y="2035278"/>
            <a:ext cx="7650111" cy="2308324"/>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We want to improve our system by adding timers for the usage of the system so that the user would be using the virtual mouse for a long period of time. </a:t>
            </a:r>
          </a:p>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We would also like to integrate our virtual mouse with keyboard so that the computer usage would look like completely virtually. </a:t>
            </a:r>
          </a:p>
          <a:p>
            <a:pPr marL="285750" indent="-285750">
              <a:buFont typeface="Arial" panose="020B0604020202020204" pitchFamily="34" charset="0"/>
              <a:buChar char="•"/>
            </a:pPr>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The mouse can be improved by adding shortcut key such as volume control, brightness, windows, etc with new gestures.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365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Reference Paper/ URL</a:t>
            </a:r>
            <a:endParaRPr sz="3200" b="1">
              <a:solidFill>
                <a:srgbClr val="7030A0"/>
              </a:solidFill>
              <a:latin typeface="Times New Roman"/>
              <a:ea typeface="Times New Roman"/>
              <a:cs typeface="Times New Roman"/>
              <a:sym typeface="Times New Roman"/>
            </a:endParaRPr>
          </a:p>
        </p:txBody>
      </p:sp>
      <p:sp>
        <p:nvSpPr>
          <p:cNvPr id="288" name="Google Shape;288;p24"/>
          <p:cNvSpPr txBox="1"/>
          <p:nvPr/>
        </p:nvSpPr>
        <p:spPr>
          <a:xfrm>
            <a:off x="390432" y="1587897"/>
            <a:ext cx="8448767" cy="4468773"/>
          </a:xfrm>
          <a:prstGeom prst="rect">
            <a:avLst/>
          </a:prstGeom>
          <a:noFill/>
          <a:ln>
            <a:noFill/>
          </a:ln>
        </p:spPr>
        <p:txBody>
          <a:bodyPr spcFirstLastPara="1" wrap="square" lIns="91425" tIns="45700" rIns="91425" bIns="45700" anchor="ctr" anchorCtr="0">
            <a:normAutofit fontScale="25000" lnSpcReduction="20000"/>
          </a:bodyPr>
          <a:lstStyle/>
          <a:p>
            <a:pPr marL="342900" lvl="0" indent="-342900" algn="just">
              <a:lnSpc>
                <a:spcPct val="107000"/>
              </a:lnSpc>
              <a:spcAft>
                <a:spcPts val="800"/>
              </a:spcAft>
              <a:buFont typeface="Symbol" panose="05050102010706020507" pitchFamily="18" charset="2"/>
              <a:buChar char=""/>
            </a:pP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Nandini Modi and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Jaiteg</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Singh "A comparative analysis of deep learning algorithms in eye gaze estimation" Published in: 2022 International Conference on Data Analytics for Business and Industry (ICDABI) View at: publisher site | IEEE.</a:t>
            </a:r>
            <a:endParaRPr lang="en-IN"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Symbol" panose="05050102010706020507" pitchFamily="18" charset="2"/>
              <a:buChar char=""/>
            </a:pP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Arqam</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Al-</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Nuimi</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Ghassan J. Mohammed "Face Direction Estimation based on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Mediapipe</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Landmarks" Published in: 2021 7th International Conference on Contemporary Information Technology and Mathematics (ICCITM) View at: publisher site | IEEE.</a:t>
            </a:r>
            <a:endParaRPr lang="en-IN"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Victoria A.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Sablina</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Michael B. Nikiforov and Alexander V. Savin "Comparison of Facial Landmark Detection Methods for Micro-Expressions Analysis" Published in: 2021 10th Mediterranean Conference on Embedded Computing (MECO) View at: publisher site | IEEE.</a:t>
            </a:r>
            <a:endParaRPr lang="en-IN"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pP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Symbol" panose="05050102010706020507" pitchFamily="18" charset="2"/>
              <a:buChar char=""/>
            </a:pP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Reyhan</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Seher</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Baştuğ</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Bartu</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Yeşilkaya</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Mazlum</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Unay</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Aydın</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Akan "Virtual Mouse Control by Webcam for the Disabled" Published in: 2018 Medical Technologies National Congress (TIPTEKNO) View at: publisher site | IEEE.</a:t>
            </a:r>
            <a:endParaRPr lang="en-IN"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Symbol" panose="05050102010706020507" pitchFamily="18" charset="2"/>
              <a:buChar char=""/>
            </a:pPr>
            <a:r>
              <a:rPr lang="en-IN" sz="5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Jhankar</a:t>
            </a:r>
            <a:r>
              <a:rPr lang="en-IN" sz="5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Mahbub CEO of Programming Hero View at: https://www.youtube.com/c/ProgrammingHero.</a:t>
            </a:r>
            <a:endParaRPr lang="en-IN"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rtl="0">
              <a:lnSpc>
                <a:spcPct val="90000"/>
              </a:lnSpc>
              <a:spcBef>
                <a:spcPts val="0"/>
              </a:spcBef>
              <a:spcAft>
                <a:spcPts val="0"/>
              </a:spcAft>
              <a:buClr>
                <a:schemeClr val="dk1"/>
              </a:buClr>
              <a:buSzPct val="100000"/>
              <a:buFont typeface="Calibri"/>
              <a:buNone/>
            </a:pPr>
            <a:endParaRPr sz="3500" dirty="0">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7030A0"/>
              </a:buClr>
              <a:buSzPct val="100000"/>
              <a:buFont typeface="Calibri"/>
              <a:buNone/>
            </a:pPr>
            <a:r>
              <a:rPr lang="en-US" sz="4400" dirty="0">
                <a:solidFill>
                  <a:srgbClr val="7030A0"/>
                </a:solidFill>
                <a:latin typeface="Calibri"/>
                <a:ea typeface="Calibri"/>
                <a:cs typeface="Calibri"/>
                <a:sym typeface="Calibri"/>
              </a:rPr>
              <a:t> </a:t>
            </a:r>
            <a:endParaRPr sz="4400" dirty="0">
              <a:solidFill>
                <a:srgbClr val="7030A0"/>
              </a:solidFill>
              <a:latin typeface="Calibri"/>
              <a:ea typeface="Calibri"/>
              <a:cs typeface="Calibri"/>
              <a:sym typeface="Calibri"/>
            </a:endParaRPr>
          </a:p>
        </p:txBody>
      </p:sp>
      <p:sp>
        <p:nvSpPr>
          <p:cNvPr id="290" name="Google Shape;290;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628650" y="445117"/>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Objective of the Project</a:t>
            </a:r>
            <a:endParaRPr sz="3600" b="1" dirty="0">
              <a:solidFill>
                <a:srgbClr val="7030A0"/>
              </a:solidFill>
              <a:latin typeface="Times New Roman"/>
              <a:ea typeface="Times New Roman"/>
              <a:cs typeface="Times New Roman"/>
              <a:sym typeface="Times New Roman"/>
            </a:endParaRPr>
          </a:p>
        </p:txBody>
      </p:sp>
      <p:sp>
        <p:nvSpPr>
          <p:cNvPr id="111" name="Google Shape;111;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TextBox 1">
            <a:extLst>
              <a:ext uri="{FF2B5EF4-FFF2-40B4-BE49-F238E27FC236}">
                <a16:creationId xmlns:a16="http://schemas.microsoft.com/office/drawing/2014/main" id="{FB34805F-A99C-85E2-5487-51FC448EE4BA}"/>
              </a:ext>
            </a:extLst>
          </p:cNvPr>
          <p:cNvSpPr txBox="1"/>
          <p:nvPr/>
        </p:nvSpPr>
        <p:spPr>
          <a:xfrm>
            <a:off x="865239" y="2132915"/>
            <a:ext cx="7187380" cy="2800767"/>
          </a:xfrm>
          <a:prstGeom prst="rect">
            <a:avLst/>
          </a:prstGeom>
          <a:noFill/>
        </p:spPr>
        <p:txBody>
          <a:bodyPr wrap="square" rtlCol="0">
            <a:spAutoFit/>
          </a:bodyPr>
          <a:lstStyle/>
          <a:p>
            <a:pPr marL="342900" lvl="0" indent="-342900" algn="jus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The main objective of this project is to design a virtual mouse which should be useful for physically challenged people who cannot operated the mouse physically and should be able to operate using the eye gestures.</a:t>
            </a:r>
          </a:p>
          <a:p>
            <a:pPr algn="just"/>
            <a:r>
              <a:rPr lang="en-IN" sz="1800" dirty="0">
                <a:solidFill>
                  <a:srgbClr val="000000"/>
                </a:solidFill>
                <a:effectLst/>
                <a:latin typeface="Times New Roman" panose="02020603050405020304" pitchFamily="18" charset="0"/>
                <a:ea typeface="Calibri" panose="020F0502020204030204" pitchFamily="34" charset="0"/>
              </a:rPr>
              <a:t> </a:t>
            </a:r>
          </a:p>
          <a:p>
            <a:pPr marL="342900" lvl="0" indent="-342900" algn="jus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Can also used to overcome problems in the real world such as situations where there is no space to use a physical mouse and also for the persons who have problems in their hands and are not able to control a physical mouse.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Problem Statement</a:t>
            </a:r>
            <a:endParaRPr sz="3600" b="1" dirty="0">
              <a:solidFill>
                <a:srgbClr val="7030A0"/>
              </a:solidFill>
              <a:latin typeface="Times New Roman"/>
              <a:ea typeface="Times New Roman"/>
              <a:cs typeface="Times New Roman"/>
              <a:sym typeface="Times New Roman"/>
            </a:endParaRPr>
          </a:p>
        </p:txBody>
      </p:sp>
      <p:sp>
        <p:nvSpPr>
          <p:cNvPr id="148" name="Google Shape;148;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3" name="TextBox 2">
            <a:extLst>
              <a:ext uri="{FF2B5EF4-FFF2-40B4-BE49-F238E27FC236}">
                <a16:creationId xmlns:a16="http://schemas.microsoft.com/office/drawing/2014/main" id="{FEC6EB92-1278-849C-88FF-DEFF897E8A15}"/>
              </a:ext>
            </a:extLst>
          </p:cNvPr>
          <p:cNvSpPr txBox="1"/>
          <p:nvPr/>
        </p:nvSpPr>
        <p:spPr>
          <a:xfrm>
            <a:off x="825910" y="1278038"/>
            <a:ext cx="7689440" cy="5078313"/>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a:ea typeface="+mn-lt"/>
                <a:cs typeface="+mn-lt"/>
              </a:rPr>
              <a:t>The usage of computers has been increased day to day, yet the physically disabled people find it near to impossible to use them. Controlling a mouse which is the simple GUI interaction can be tough job for the challenged persons. </a:t>
            </a:r>
          </a:p>
          <a:p>
            <a:pPr marL="285750" indent="-285750" algn="just">
              <a:buFont typeface="Arial" panose="020B0604020202020204" pitchFamily="34" charset="0"/>
              <a:buChar char="•"/>
            </a:pPr>
            <a:endParaRPr lang="en-US" sz="1800" dirty="0">
              <a:latin typeface="Times New Roman"/>
              <a:ea typeface="+mn-lt"/>
              <a:cs typeface="+mn-lt"/>
            </a:endParaRPr>
          </a:p>
          <a:p>
            <a:pPr marL="285750" indent="-285750" algn="just">
              <a:buFont typeface="Arial" panose="020B0604020202020204" pitchFamily="34" charset="0"/>
              <a:buChar char="•"/>
            </a:pPr>
            <a:r>
              <a:rPr lang="en-US" sz="1800" dirty="0">
                <a:latin typeface="Times New Roman"/>
                <a:ea typeface="+mn-lt"/>
                <a:cs typeface="+mn-lt"/>
              </a:rPr>
              <a:t>To solve this issue, we propose a virtual controlled mouse which can help them to fill the gap. For those who find difficulty in touchscreens, voice dumb and physical mouse inaccessibility, this virtual mouse helps them to use mouse controls using eye gaze technique which makes mouse controls using eye movements. </a:t>
            </a:r>
          </a:p>
          <a:p>
            <a:pPr marL="285750" indent="-285750" algn="just">
              <a:buFont typeface="Arial" panose="020B0604020202020204" pitchFamily="34" charset="0"/>
              <a:buChar char="•"/>
            </a:pPr>
            <a:endParaRPr lang="en-US" sz="1800" dirty="0">
              <a:latin typeface="Times New Roman"/>
              <a:ea typeface="+mn-lt"/>
              <a:cs typeface="+mn-lt"/>
            </a:endParaRPr>
          </a:p>
          <a:p>
            <a:pPr marL="285750" indent="-285750" algn="just">
              <a:buFont typeface="Arial" panose="020B0604020202020204" pitchFamily="34" charset="0"/>
              <a:buChar char="•"/>
            </a:pPr>
            <a:r>
              <a:rPr lang="en-US" sz="1800" dirty="0">
                <a:latin typeface="Times New Roman"/>
                <a:ea typeface="+mn-lt"/>
                <a:cs typeface="+mn-lt"/>
              </a:rPr>
              <a:t>Eye gaze technique which traces a human eye movements. Eye movements are one of the most reliable ones for the physically disables people which we can make use of. Eye movement are regarded as the inputs in many software for tracking to analysis purposes. </a:t>
            </a:r>
          </a:p>
          <a:p>
            <a:pPr marL="285750" indent="-285750" algn="just">
              <a:buFont typeface="Arial" panose="020B0604020202020204" pitchFamily="34" charset="0"/>
              <a:buChar char="•"/>
            </a:pPr>
            <a:endParaRPr lang="en-US" sz="1800" dirty="0">
              <a:latin typeface="Times New Roman"/>
              <a:ea typeface="+mn-lt"/>
              <a:cs typeface="+mn-lt"/>
            </a:endParaRPr>
          </a:p>
          <a:p>
            <a:pPr marL="285750" indent="-285750" algn="just">
              <a:buFont typeface="Arial" panose="020B0604020202020204" pitchFamily="34" charset="0"/>
              <a:buChar char="•"/>
            </a:pPr>
            <a:r>
              <a:rPr lang="en-US" sz="1800" dirty="0">
                <a:latin typeface="Times New Roman"/>
                <a:ea typeface="+mn-lt"/>
                <a:cs typeface="+mn-lt"/>
              </a:rPr>
              <a:t>The eye gaze gets captured in real time frames from a web camera connected to the system without any other external hardware requirements.</a:t>
            </a:r>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628650" y="313475"/>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Literature Survey</a:t>
            </a:r>
            <a:endParaRPr sz="3600" b="1" dirty="0">
              <a:solidFill>
                <a:srgbClr val="7030A0"/>
              </a:solidFill>
              <a:latin typeface="Times New Roman"/>
              <a:ea typeface="Times New Roman"/>
              <a:cs typeface="Times New Roman"/>
              <a:sym typeface="Times New Roman"/>
            </a:endParaRPr>
          </a:p>
        </p:txBody>
      </p:sp>
      <p:sp>
        <p:nvSpPr>
          <p:cNvPr id="119" name="Google Shape;119;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graphicFrame>
        <p:nvGraphicFramePr>
          <p:cNvPr id="3" name="Table 3">
            <a:extLst>
              <a:ext uri="{FF2B5EF4-FFF2-40B4-BE49-F238E27FC236}">
                <a16:creationId xmlns:a16="http://schemas.microsoft.com/office/drawing/2014/main" id="{C60D2F1C-A7BC-A854-DD0C-A2F5DF50D198}"/>
              </a:ext>
            </a:extLst>
          </p:cNvPr>
          <p:cNvGraphicFramePr>
            <a:graphicFrameLocks noGrp="1"/>
          </p:cNvGraphicFramePr>
          <p:nvPr>
            <p:extLst>
              <p:ext uri="{D42A27DB-BD31-4B8C-83A1-F6EECF244321}">
                <p14:modId xmlns:p14="http://schemas.microsoft.com/office/powerpoint/2010/main" val="2193728373"/>
              </p:ext>
            </p:extLst>
          </p:nvPr>
        </p:nvGraphicFramePr>
        <p:xfrm>
          <a:off x="628650" y="1338006"/>
          <a:ext cx="8092565" cy="4859320"/>
        </p:xfrm>
        <a:graphic>
          <a:graphicData uri="http://schemas.openxmlformats.org/drawingml/2006/table">
            <a:tbl>
              <a:tblPr firstRow="1" bandRow="1">
                <a:tableStyleId>{D7AC3CCA-C797-4891-BE02-D94E43425B78}</a:tableStyleId>
              </a:tblPr>
              <a:tblGrid>
                <a:gridCol w="885517">
                  <a:extLst>
                    <a:ext uri="{9D8B030D-6E8A-4147-A177-3AD203B41FA5}">
                      <a16:colId xmlns:a16="http://schemas.microsoft.com/office/drawing/2014/main" val="2650032238"/>
                    </a:ext>
                  </a:extLst>
                </a:gridCol>
                <a:gridCol w="2351509">
                  <a:extLst>
                    <a:ext uri="{9D8B030D-6E8A-4147-A177-3AD203B41FA5}">
                      <a16:colId xmlns:a16="http://schemas.microsoft.com/office/drawing/2014/main" val="158688735"/>
                    </a:ext>
                  </a:extLst>
                </a:gridCol>
                <a:gridCol w="1618513">
                  <a:extLst>
                    <a:ext uri="{9D8B030D-6E8A-4147-A177-3AD203B41FA5}">
                      <a16:colId xmlns:a16="http://schemas.microsoft.com/office/drawing/2014/main" val="2349412092"/>
                    </a:ext>
                  </a:extLst>
                </a:gridCol>
                <a:gridCol w="1618513">
                  <a:extLst>
                    <a:ext uri="{9D8B030D-6E8A-4147-A177-3AD203B41FA5}">
                      <a16:colId xmlns:a16="http://schemas.microsoft.com/office/drawing/2014/main" val="256304119"/>
                    </a:ext>
                  </a:extLst>
                </a:gridCol>
                <a:gridCol w="1618513">
                  <a:extLst>
                    <a:ext uri="{9D8B030D-6E8A-4147-A177-3AD203B41FA5}">
                      <a16:colId xmlns:a16="http://schemas.microsoft.com/office/drawing/2014/main" val="1158442245"/>
                    </a:ext>
                  </a:extLst>
                </a:gridCol>
              </a:tblGrid>
              <a:tr h="412135">
                <a:tc>
                  <a:txBody>
                    <a:bodyPr/>
                    <a:lstStyle/>
                    <a:p>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WORK</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DISADVANTAGE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4637353"/>
                  </a:ext>
                </a:extLst>
              </a:tr>
              <a:tr h="1435510">
                <a:tc>
                  <a:txBody>
                    <a:bodyPr/>
                    <a:lstStyle/>
                    <a:p>
                      <a:r>
                        <a:rPr lang="en-US" dirty="0">
                          <a:latin typeface="Times New Roman" panose="02020603050405020304" pitchFamily="18" charset="0"/>
                          <a:cs typeface="Times New Roman" panose="02020603050405020304" pitchFamily="18" charset="0"/>
                        </a:rPr>
                        <a:t>2018</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Virtual Mouse Control by Webcam for the Disabled</a:t>
                      </a:r>
                    </a:p>
                    <a:p>
                      <a:endParaRPr lang="en-IN" dirty="0"/>
                    </a:p>
                  </a:txBody>
                  <a:tcPr/>
                </a:tc>
                <a:tc>
                  <a:txBody>
                    <a:bodyPr/>
                    <a:lstStyle/>
                    <a:p>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Reyhan</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Seher</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Baştuğ</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p>
                    <a:p>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Bartu</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Yeşilkaya</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Mazlum</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Unay</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p>
                    <a:p>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Aydın</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Akan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A virtual mouse controlled by facial actions</a:t>
                      </a:r>
                      <a:endParaRPr lang="en-IN" dirty="0"/>
                    </a:p>
                  </a:txBody>
                  <a:tcPr/>
                </a:tc>
                <a:tc>
                  <a:txBody>
                    <a:bodyPr/>
                    <a:lstStyle/>
                    <a:p>
                      <a:r>
                        <a:rPr lang="en-US" dirty="0"/>
                        <a:t>Too much gestures for simple actions</a:t>
                      </a:r>
                      <a:endParaRPr lang="en-IN" dirty="0"/>
                    </a:p>
                  </a:txBody>
                  <a:tcPr/>
                </a:tc>
                <a:extLst>
                  <a:ext uri="{0D108BD9-81ED-4DB2-BD59-A6C34878D82A}">
                    <a16:rowId xmlns:a16="http://schemas.microsoft.com/office/drawing/2014/main" val="1625402175"/>
                  </a:ext>
                </a:extLst>
              </a:tr>
              <a:tr h="1465006">
                <a:tc>
                  <a:txBody>
                    <a:bodyPr/>
                    <a:lstStyle/>
                    <a:p>
                      <a:r>
                        <a:rPr lang="en-US" dirty="0"/>
                        <a:t>2022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Gesture Controlled Mouse Navigation : Hand Landmark Approach</a:t>
                      </a:r>
                    </a:p>
                    <a:p>
                      <a:endParaRPr lang="en-IN" b="0" dirty="0">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Shaurya</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 </a:t>
                      </a:r>
                      <a:r>
                        <a:rPr lang="en-IN"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Guliani</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p>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Renuka Nagpal</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p>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5">
                            <a:extLst>
                              <a:ext uri="{A12FA001-AC4F-418D-AE19-62706E023703}">
                                <ahyp:hlinkClr xmlns:ahyp="http://schemas.microsoft.com/office/drawing/2018/hyperlinkcolor" val="tx"/>
                              </a:ext>
                            </a:extLst>
                          </a:hlinkClick>
                        </a:rPr>
                        <a:t>Rajni Sehgal</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p>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6">
                            <a:extLst>
                              <a:ext uri="{A12FA001-AC4F-418D-AE19-62706E023703}">
                                <ahyp:hlinkClr xmlns:ahyp="http://schemas.microsoft.com/office/drawing/2018/hyperlinkcolor" val="tx"/>
                              </a:ext>
                            </a:extLst>
                          </a:hlinkClick>
                        </a:rPr>
                        <a:t>Abhishek Singhal</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t>A virtual mouse controlled using hand landmarks</a:t>
                      </a:r>
                      <a:endParaRPr lang="en-IN" dirty="0"/>
                    </a:p>
                  </a:txBody>
                  <a:tcPr/>
                </a:tc>
                <a:tc>
                  <a:txBody>
                    <a:bodyPr/>
                    <a:lstStyle/>
                    <a:p>
                      <a:r>
                        <a:rPr lang="en-US" dirty="0"/>
                        <a:t>Controlled using hand movements which does not meet our problem statement</a:t>
                      </a:r>
                      <a:endParaRPr lang="en-IN" dirty="0"/>
                    </a:p>
                  </a:txBody>
                  <a:tcPr/>
                </a:tc>
                <a:extLst>
                  <a:ext uri="{0D108BD9-81ED-4DB2-BD59-A6C34878D82A}">
                    <a16:rowId xmlns:a16="http://schemas.microsoft.com/office/drawing/2014/main" val="3982443917"/>
                  </a:ext>
                </a:extLst>
              </a:tr>
              <a:tr h="1546669">
                <a:tc>
                  <a:txBody>
                    <a:bodyPr/>
                    <a:lstStyle/>
                    <a:p>
                      <a:r>
                        <a:rPr lang="en-US" dirty="0"/>
                        <a:t>2022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Face Direction Estimation based on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Mediapipe</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Landmarks</a:t>
                      </a:r>
                    </a:p>
                    <a:p>
                      <a:endParaRPr lang="en-IN" b="0" dirty="0">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hlinkClick r:id="rId7">
                            <a:extLst>
                              <a:ext uri="{A12FA001-AC4F-418D-AE19-62706E023703}">
                                <ahyp:hlinkClr xmlns:ahyp="http://schemas.microsoft.com/office/drawing/2018/hyperlinkcolor" val="tx"/>
                              </a:ext>
                            </a:extLst>
                          </a:hlinkClick>
                        </a:rPr>
                        <a:t>Arqam</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7">
                            <a:extLst>
                              <a:ext uri="{A12FA001-AC4F-418D-AE19-62706E023703}">
                                <ahyp:hlinkClr xmlns:ahyp="http://schemas.microsoft.com/office/drawing/2018/hyperlinkcolor" val="tx"/>
                              </a:ext>
                            </a:extLst>
                          </a:hlinkClick>
                        </a:rPr>
                        <a:t> M. Al-</a:t>
                      </a:r>
                      <a:r>
                        <a:rPr lang="en-IN"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hlinkClick r:id="rId7">
                            <a:extLst>
                              <a:ext uri="{A12FA001-AC4F-418D-AE19-62706E023703}">
                                <ahyp:hlinkClr xmlns:ahyp="http://schemas.microsoft.com/office/drawing/2018/hyperlinkcolor" val="tx"/>
                              </a:ext>
                            </a:extLst>
                          </a:hlinkClick>
                        </a:rPr>
                        <a:t>Nuimi</a:t>
                      </a:r>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a:r>
                    </a:p>
                    <a:p>
                      <a:r>
                        <a:rPr lang="en-IN"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hlinkClick r:id="rId8">
                            <a:extLst>
                              <a:ext uri="{A12FA001-AC4F-418D-AE19-62706E023703}">
                                <ahyp:hlinkClr xmlns:ahyp="http://schemas.microsoft.com/office/drawing/2018/hyperlinkcolor" val="tx"/>
                              </a:ext>
                            </a:extLst>
                          </a:hlinkClick>
                        </a:rPr>
                        <a:t>Ghassan J. Mohammed</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t>Face detection and eye gestures tracking </a:t>
                      </a:r>
                      <a:endParaRPr lang="en-IN" dirty="0"/>
                    </a:p>
                  </a:txBody>
                  <a:tcPr/>
                </a:tc>
                <a:tc>
                  <a:txBody>
                    <a:bodyPr/>
                    <a:lstStyle/>
                    <a:p>
                      <a:r>
                        <a:rPr lang="en-US" dirty="0"/>
                        <a:t>Not used in virtual mouse control</a:t>
                      </a:r>
                      <a:endParaRPr lang="en-IN" dirty="0"/>
                    </a:p>
                  </a:txBody>
                  <a:tcPr/>
                </a:tc>
                <a:extLst>
                  <a:ext uri="{0D108BD9-81ED-4DB2-BD59-A6C34878D82A}">
                    <a16:rowId xmlns:a16="http://schemas.microsoft.com/office/drawing/2014/main" val="298379322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2cb8fd6a18_0_1"/>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41" name="Google Shape;141;g22cb8fd6a18_0_1"/>
          <p:cNvSpPr txBox="1"/>
          <p:nvPr/>
        </p:nvSpPr>
        <p:spPr>
          <a:xfrm>
            <a:off x="1701150" y="305640"/>
            <a:ext cx="57417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dirty="0">
                <a:solidFill>
                  <a:srgbClr val="7030A0"/>
                </a:solidFill>
                <a:latin typeface="Times New Roman"/>
                <a:ea typeface="Times New Roman"/>
                <a:cs typeface="Times New Roman"/>
                <a:sym typeface="Times New Roman"/>
              </a:rPr>
              <a:t>Existing Statement</a:t>
            </a:r>
            <a:endParaRPr sz="3600" dirty="0">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F595B276-74A6-5D2A-7537-81DC86912D06}"/>
              </a:ext>
            </a:extLst>
          </p:cNvPr>
          <p:cNvSpPr txBox="1"/>
          <p:nvPr/>
        </p:nvSpPr>
        <p:spPr>
          <a:xfrm>
            <a:off x="1081548" y="1681316"/>
            <a:ext cx="7285704" cy="4185761"/>
          </a:xfrm>
          <a:prstGeom prst="rect">
            <a:avLst/>
          </a:prstGeom>
          <a:noFill/>
        </p:spPr>
        <p:txBody>
          <a:bodyPr wrap="square" rtlCol="0">
            <a:spAutoFit/>
          </a:bodyPr>
          <a:lstStyle/>
          <a:p>
            <a:pPr marL="342900" lvl="0" indent="-342900" algn="jus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Some popular eye-tracking devices include </a:t>
            </a:r>
            <a:r>
              <a:rPr lang="en-IN" sz="1800" dirty="0" err="1">
                <a:solidFill>
                  <a:srgbClr val="000000"/>
                </a:solidFill>
                <a:effectLst/>
                <a:latin typeface="Times New Roman" panose="02020603050405020304" pitchFamily="18" charset="0"/>
                <a:ea typeface="Calibri" panose="020F0502020204030204" pitchFamily="34" charset="0"/>
              </a:rPr>
              <a:t>Tobii</a:t>
            </a:r>
            <a:r>
              <a:rPr lang="en-IN" sz="1800" dirty="0">
                <a:solidFill>
                  <a:srgbClr val="000000"/>
                </a:solidFill>
                <a:effectLst/>
                <a:latin typeface="Times New Roman" panose="02020603050405020304" pitchFamily="18" charset="0"/>
                <a:ea typeface="Calibri" panose="020F0502020204030204" pitchFamily="34" charset="0"/>
              </a:rPr>
              <a:t> Eye Tracker 5, </a:t>
            </a:r>
            <a:r>
              <a:rPr lang="en-IN" sz="1800" dirty="0" err="1">
                <a:solidFill>
                  <a:srgbClr val="000000"/>
                </a:solidFill>
                <a:effectLst/>
                <a:latin typeface="Times New Roman" panose="02020603050405020304" pitchFamily="18" charset="0"/>
                <a:ea typeface="Calibri" panose="020F0502020204030204" pitchFamily="34" charset="0"/>
              </a:rPr>
              <a:t>EyeTech</a:t>
            </a:r>
            <a:r>
              <a:rPr lang="en-IN" sz="1800" dirty="0">
                <a:solidFill>
                  <a:srgbClr val="000000"/>
                </a:solidFill>
                <a:effectLst/>
                <a:latin typeface="Times New Roman" panose="02020603050405020304" pitchFamily="18" charset="0"/>
                <a:ea typeface="Calibri" panose="020F0502020204030204" pitchFamily="34" charset="0"/>
              </a:rPr>
              <a:t> VT3 Mini, Pupil Labs, and </a:t>
            </a:r>
            <a:r>
              <a:rPr lang="en-IN" sz="1800" dirty="0" err="1">
                <a:solidFill>
                  <a:srgbClr val="000000"/>
                </a:solidFill>
                <a:effectLst/>
                <a:latin typeface="Times New Roman" panose="02020603050405020304" pitchFamily="18" charset="0"/>
                <a:ea typeface="Calibri" panose="020F0502020204030204" pitchFamily="34" charset="0"/>
              </a:rPr>
              <a:t>EyeTribe</a:t>
            </a:r>
            <a:r>
              <a:rPr lang="en-IN" sz="1800" dirty="0">
                <a:solidFill>
                  <a:srgbClr val="000000"/>
                </a:solidFill>
                <a:effectLst/>
                <a:latin typeface="Times New Roman" panose="02020603050405020304" pitchFamily="18" charset="0"/>
                <a:ea typeface="Calibri" panose="020F0502020204030204" pitchFamily="34" charset="0"/>
              </a:rPr>
              <a:t>. These devices use infrared cameras to track the user's eye movements and translate them into mouse movements on the screen.​</a:t>
            </a:r>
          </a:p>
          <a:p>
            <a:pPr algn="just"/>
            <a:r>
              <a:rPr lang="en-IN" sz="1800" dirty="0">
                <a:solidFill>
                  <a:srgbClr val="000000"/>
                </a:solidFill>
                <a:effectLst/>
                <a:latin typeface="Times New Roman" panose="02020603050405020304" pitchFamily="18" charset="0"/>
                <a:ea typeface="Calibri" panose="020F0502020204030204" pitchFamily="34" charset="0"/>
              </a:rPr>
              <a:t> </a:t>
            </a:r>
          </a:p>
          <a:p>
            <a:pPr marL="342900" lvl="0" indent="-342900" algn="jus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There are also software solutions available, such as Windows Control by </a:t>
            </a:r>
            <a:r>
              <a:rPr lang="en-IN" sz="1800" dirty="0" err="1">
                <a:solidFill>
                  <a:srgbClr val="000000"/>
                </a:solidFill>
                <a:effectLst/>
                <a:latin typeface="Times New Roman" panose="02020603050405020304" pitchFamily="18" charset="0"/>
                <a:ea typeface="Calibri" panose="020F0502020204030204" pitchFamily="34" charset="0"/>
              </a:rPr>
              <a:t>Tobii</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Dynavox</a:t>
            </a:r>
            <a:r>
              <a:rPr lang="en-IN" sz="1800" dirty="0">
                <a:solidFill>
                  <a:srgbClr val="000000"/>
                </a:solidFill>
                <a:effectLst/>
                <a:latin typeface="Times New Roman" panose="02020603050405020304" pitchFamily="18" charset="0"/>
                <a:ea typeface="Calibri" panose="020F0502020204030204" pitchFamily="34" charset="0"/>
              </a:rPr>
              <a:t> and </a:t>
            </a:r>
            <a:r>
              <a:rPr lang="en-IN" sz="1800" dirty="0" err="1">
                <a:solidFill>
                  <a:srgbClr val="000000"/>
                </a:solidFill>
                <a:effectLst/>
                <a:latin typeface="Times New Roman" panose="02020603050405020304" pitchFamily="18" charset="0"/>
                <a:ea typeface="Calibri" panose="020F0502020204030204" pitchFamily="34" charset="0"/>
              </a:rPr>
              <a:t>OptiKey</a:t>
            </a:r>
            <a:r>
              <a:rPr lang="en-IN" sz="1800" dirty="0">
                <a:solidFill>
                  <a:srgbClr val="000000"/>
                </a:solidFill>
                <a:effectLst/>
                <a:latin typeface="Times New Roman" panose="02020603050405020304" pitchFamily="18" charset="0"/>
                <a:ea typeface="Calibri" panose="020F0502020204030204" pitchFamily="34" charset="0"/>
              </a:rPr>
              <a:t>, which allow users to control their computer using eye-tracking technology.​</a:t>
            </a:r>
          </a:p>
          <a:p>
            <a:pPr algn="just"/>
            <a:r>
              <a:rPr lang="en-IN" sz="1800" dirty="0">
                <a:solidFill>
                  <a:srgbClr val="000000"/>
                </a:solidFill>
                <a:effectLst/>
                <a:latin typeface="Times New Roman" panose="02020603050405020304" pitchFamily="18" charset="0"/>
                <a:ea typeface="Calibri" panose="020F0502020204030204" pitchFamily="34" charset="0"/>
              </a:rPr>
              <a:t> </a:t>
            </a:r>
          </a:p>
          <a:p>
            <a:pPr marL="342900" lvl="0" indent="-342900" algn="jus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Additionally, virtual eye gaze mouse implementation is becoming more common in everyday devices, such as smartphones and tablets. For example, the latest versions of Apple's iOS and </a:t>
            </a:r>
            <a:r>
              <a:rPr lang="en-IN" sz="1800" dirty="0" err="1">
                <a:solidFill>
                  <a:srgbClr val="000000"/>
                </a:solidFill>
                <a:effectLst/>
                <a:latin typeface="Times New Roman" panose="02020603050405020304" pitchFamily="18" charset="0"/>
                <a:ea typeface="Calibri" panose="020F0502020204030204" pitchFamily="34" charset="0"/>
              </a:rPr>
              <a:t>iPadOS</a:t>
            </a:r>
            <a:r>
              <a:rPr lang="en-IN" sz="1800" dirty="0">
                <a:solidFill>
                  <a:srgbClr val="000000"/>
                </a:solidFill>
                <a:effectLst/>
                <a:latin typeface="Times New Roman" panose="02020603050405020304" pitchFamily="18" charset="0"/>
                <a:ea typeface="Calibri" panose="020F0502020204030204" pitchFamily="34" charset="0"/>
              </a:rPr>
              <a:t> include built-in eye-tracking features that allow users to control their devices through eye movements.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658146" y="609458"/>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Proposed System</a:t>
            </a:r>
            <a:endParaRPr sz="3600" b="1" dirty="0">
              <a:solidFill>
                <a:srgbClr val="7030A0"/>
              </a:solidFill>
              <a:latin typeface="Times New Roman"/>
              <a:ea typeface="Times New Roman"/>
              <a:cs typeface="Times New Roman"/>
              <a:sym typeface="Times New Roman"/>
            </a:endParaRPr>
          </a:p>
        </p:txBody>
      </p:sp>
      <p:sp>
        <p:nvSpPr>
          <p:cNvPr id="155" name="Google Shape;155;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 name="TextBox 1">
            <a:extLst>
              <a:ext uri="{FF2B5EF4-FFF2-40B4-BE49-F238E27FC236}">
                <a16:creationId xmlns:a16="http://schemas.microsoft.com/office/drawing/2014/main" id="{1B21235F-ACFD-99DB-5FA4-B2FAAC0CA354}"/>
              </a:ext>
            </a:extLst>
          </p:cNvPr>
          <p:cNvSpPr txBox="1"/>
          <p:nvPr/>
        </p:nvSpPr>
        <p:spPr>
          <a:xfrm>
            <a:off x="894735" y="2625213"/>
            <a:ext cx="7413523" cy="2246769"/>
          </a:xfrm>
          <a:prstGeom prst="rect">
            <a:avLst/>
          </a:prstGeom>
          <a:noFill/>
        </p:spPr>
        <p:txBody>
          <a:bodyPr wrap="square" rtlCol="0">
            <a:spAutoFit/>
          </a:bodyPr>
          <a:lstStyle/>
          <a:p>
            <a:pPr algn="just"/>
            <a:r>
              <a:rPr lang="en-IN" sz="1800" dirty="0">
                <a:solidFill>
                  <a:srgbClr val="000000"/>
                </a:solidFill>
                <a:effectLst/>
                <a:latin typeface="Times New Roman" panose="02020603050405020304" pitchFamily="18" charset="0"/>
                <a:ea typeface="Calibri" panose="020F0502020204030204" pitchFamily="34" charset="0"/>
              </a:rPr>
              <a:t>	The python module OpenCV is used for computer vision; </a:t>
            </a:r>
            <a:r>
              <a:rPr lang="en-IN" sz="1800" dirty="0" err="1">
                <a:solidFill>
                  <a:srgbClr val="000000"/>
                </a:solidFill>
                <a:effectLst/>
                <a:latin typeface="Times New Roman" panose="02020603050405020304" pitchFamily="18" charset="0"/>
                <a:ea typeface="Calibri" panose="020F0502020204030204" pitchFamily="34" charset="0"/>
              </a:rPr>
              <a:t>Mediapipe</a:t>
            </a:r>
            <a:r>
              <a:rPr lang="en-IN" sz="1800" dirty="0">
                <a:solidFill>
                  <a:srgbClr val="000000"/>
                </a:solidFill>
                <a:effectLst/>
                <a:latin typeface="Times New Roman" panose="02020603050405020304" pitchFamily="18" charset="0"/>
                <a:ea typeface="Calibri" panose="020F0502020204030204" pitchFamily="34" charset="0"/>
              </a:rPr>
              <a:t> module is for capturing facial landmark and </a:t>
            </a:r>
            <a:r>
              <a:rPr lang="en-IN" sz="1800" dirty="0" err="1">
                <a:solidFill>
                  <a:srgbClr val="000000"/>
                </a:solidFill>
                <a:effectLst/>
                <a:latin typeface="Times New Roman" panose="02020603050405020304" pitchFamily="18" charset="0"/>
                <a:ea typeface="Calibri" panose="020F0502020204030204" pitchFamily="34" charset="0"/>
              </a:rPr>
              <a:t>PyAutoGUI</a:t>
            </a:r>
            <a:r>
              <a:rPr lang="en-IN" sz="1800" dirty="0">
                <a:solidFill>
                  <a:srgbClr val="000000"/>
                </a:solidFill>
                <a:effectLst/>
                <a:latin typeface="Times New Roman" panose="02020603050405020304" pitchFamily="18" charset="0"/>
                <a:ea typeface="Calibri" panose="020F0502020204030204" pitchFamily="34" charset="0"/>
              </a:rPr>
              <a:t> is used for mouse movements. The system makes use of Artificial Intelligence – Deep learning concepts overall for tracking and recognising the eye gestures. This </a:t>
            </a:r>
            <a:r>
              <a:rPr lang="en-IN" sz="1800" dirty="0" err="1">
                <a:solidFill>
                  <a:srgbClr val="000000"/>
                </a:solidFill>
                <a:effectLst/>
                <a:latin typeface="Times New Roman" panose="02020603050405020304" pitchFamily="18" charset="0"/>
                <a:ea typeface="Calibri" panose="020F0502020204030204" pitchFamily="34" charset="0"/>
              </a:rPr>
              <a:t>Mediapipe</a:t>
            </a:r>
            <a:r>
              <a:rPr lang="en-IN" sz="1800" dirty="0">
                <a:solidFill>
                  <a:srgbClr val="000000"/>
                </a:solidFill>
                <a:effectLst/>
                <a:latin typeface="Times New Roman" panose="02020603050405020304" pitchFamily="18" charset="0"/>
                <a:ea typeface="Calibri" panose="020F0502020204030204" pitchFamily="34" charset="0"/>
              </a:rPr>
              <a:t> package is not mostly used in any software which are existing so far in this type of project model.</a:t>
            </a:r>
          </a:p>
          <a:p>
            <a:pPr algn="just"/>
            <a:r>
              <a:rPr lang="en-IN" sz="1800" dirty="0">
                <a:solidFill>
                  <a:srgbClr val="000000"/>
                </a:solidFill>
                <a:effectLst/>
                <a:latin typeface="Times New Roman" panose="02020603050405020304" pitchFamily="18" charset="0"/>
                <a:ea typeface="Calibri" panose="020F0502020204030204" pitchFamily="34" charset="0"/>
              </a:rPr>
              <a:t>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2cb8fd6a18_0_9"/>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62" name="Google Shape;162;g22cb8fd6a18_0_9"/>
          <p:cNvSpPr txBox="1"/>
          <p:nvPr/>
        </p:nvSpPr>
        <p:spPr>
          <a:xfrm>
            <a:off x="1701150" y="363281"/>
            <a:ext cx="57417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600" b="1" dirty="0">
                <a:solidFill>
                  <a:srgbClr val="7030A0"/>
                </a:solidFill>
              </a:rPr>
              <a:t>Module </a:t>
            </a:r>
            <a:endParaRPr dirty="0">
              <a:latin typeface="Calibri"/>
              <a:ea typeface="Calibri"/>
              <a:cs typeface="Calibri"/>
              <a:sym typeface="Calibri"/>
            </a:endParaRPr>
          </a:p>
        </p:txBody>
      </p:sp>
      <p:sp>
        <p:nvSpPr>
          <p:cNvPr id="2" name="TextBox 1">
            <a:extLst>
              <a:ext uri="{FF2B5EF4-FFF2-40B4-BE49-F238E27FC236}">
                <a16:creationId xmlns:a16="http://schemas.microsoft.com/office/drawing/2014/main" id="{AEAB39B0-AB99-4F2B-85DF-510714B2E09E}"/>
              </a:ext>
            </a:extLst>
          </p:cNvPr>
          <p:cNvSpPr txBox="1"/>
          <p:nvPr/>
        </p:nvSpPr>
        <p:spPr>
          <a:xfrm>
            <a:off x="953728" y="2431862"/>
            <a:ext cx="3942736"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0.9.1.0</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OpenCV 4.7.0.72</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PyAutoGUI</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2188AD4-E833-1D84-E390-4D19CC0B398A}"/>
              </a:ext>
            </a:extLst>
          </p:cNvPr>
          <p:cNvPicPr>
            <a:picLocks noChangeAspect="1"/>
          </p:cNvPicPr>
          <p:nvPr/>
        </p:nvPicPr>
        <p:blipFill>
          <a:blip r:embed="rId3"/>
          <a:stretch>
            <a:fillRect/>
          </a:stretch>
        </p:blipFill>
        <p:spPr>
          <a:xfrm>
            <a:off x="6161753" y="1343640"/>
            <a:ext cx="1952071" cy="1724025"/>
          </a:xfrm>
          <a:prstGeom prst="rect">
            <a:avLst/>
          </a:prstGeom>
        </p:spPr>
      </p:pic>
      <p:pic>
        <p:nvPicPr>
          <p:cNvPr id="8" name="Picture 7">
            <a:extLst>
              <a:ext uri="{FF2B5EF4-FFF2-40B4-BE49-F238E27FC236}">
                <a16:creationId xmlns:a16="http://schemas.microsoft.com/office/drawing/2014/main" id="{A51EFB22-6C3C-19D4-A989-1411474661E3}"/>
              </a:ext>
            </a:extLst>
          </p:cNvPr>
          <p:cNvPicPr>
            <a:picLocks noChangeAspect="1"/>
          </p:cNvPicPr>
          <p:nvPr/>
        </p:nvPicPr>
        <p:blipFill>
          <a:blip r:embed="rId4"/>
          <a:stretch>
            <a:fillRect/>
          </a:stretch>
        </p:blipFill>
        <p:spPr>
          <a:xfrm>
            <a:off x="4572000" y="3328647"/>
            <a:ext cx="3945116" cy="1070948"/>
          </a:xfrm>
          <a:prstGeom prst="rect">
            <a:avLst/>
          </a:prstGeom>
        </p:spPr>
      </p:pic>
      <p:pic>
        <p:nvPicPr>
          <p:cNvPr id="10" name="Picture 9">
            <a:extLst>
              <a:ext uri="{FF2B5EF4-FFF2-40B4-BE49-F238E27FC236}">
                <a16:creationId xmlns:a16="http://schemas.microsoft.com/office/drawing/2014/main" id="{95EF138E-7C0C-D15C-6BD2-419FC52E7EA0}"/>
              </a:ext>
            </a:extLst>
          </p:cNvPr>
          <p:cNvPicPr>
            <a:picLocks noChangeAspect="1"/>
          </p:cNvPicPr>
          <p:nvPr/>
        </p:nvPicPr>
        <p:blipFill>
          <a:blip r:embed="rId5"/>
          <a:stretch>
            <a:fillRect/>
          </a:stretch>
        </p:blipFill>
        <p:spPr>
          <a:xfrm>
            <a:off x="3873910" y="5377776"/>
            <a:ext cx="4641440" cy="6880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Software / Hardware used</a:t>
            </a:r>
            <a:endParaRPr sz="3600" b="1">
              <a:solidFill>
                <a:srgbClr val="7030A0"/>
              </a:solidFill>
              <a:latin typeface="Times New Roman"/>
              <a:ea typeface="Times New Roman"/>
              <a:cs typeface="Times New Roman"/>
              <a:sym typeface="Times New Roman"/>
            </a:endParaRPr>
          </a:p>
        </p:txBody>
      </p:sp>
      <p:sp>
        <p:nvSpPr>
          <p:cNvPr id="169" name="Google Shape;169;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 name="TextBox 1">
            <a:extLst>
              <a:ext uri="{FF2B5EF4-FFF2-40B4-BE49-F238E27FC236}">
                <a16:creationId xmlns:a16="http://schemas.microsoft.com/office/drawing/2014/main" id="{4FE0459E-C577-73BE-5CAC-6A99EB1DB7C7}"/>
              </a:ext>
            </a:extLst>
          </p:cNvPr>
          <p:cNvSpPr txBox="1"/>
          <p:nvPr/>
        </p:nvSpPr>
        <p:spPr>
          <a:xfrm>
            <a:off x="914400" y="1247260"/>
            <a:ext cx="7532124" cy="5109091"/>
          </a:xfrm>
          <a:prstGeom prst="rect">
            <a:avLst/>
          </a:prstGeom>
          <a:noFill/>
        </p:spPr>
        <p:txBody>
          <a:bodyPr wrap="square" rtlCol="0">
            <a:spAutoFit/>
          </a:bodyPr>
          <a:lstStyle/>
          <a:p>
            <a:pPr algn="just"/>
            <a:r>
              <a:rPr lang="en-IN" sz="1600" b="1" dirty="0">
                <a:solidFill>
                  <a:srgbClr val="000000"/>
                </a:solidFill>
                <a:effectLst/>
                <a:latin typeface="Times New Roman" panose="02020603050405020304" pitchFamily="18" charset="0"/>
                <a:ea typeface="Calibri" panose="020F0502020204030204" pitchFamily="34" charset="0"/>
              </a:rPr>
              <a:t>SOFTWARE REQUIREMENTS</a:t>
            </a:r>
            <a:endParaRPr lang="en-IN" sz="1600" dirty="0">
              <a:solidFill>
                <a:srgbClr val="000000"/>
              </a:solidFill>
              <a:effectLst/>
              <a:latin typeface="Times New Roman" panose="02020603050405020304" pitchFamily="18" charset="0"/>
              <a:ea typeface="Calibri" panose="020F0502020204030204" pitchFamily="34" charset="0"/>
            </a:endParaRPr>
          </a:p>
          <a:p>
            <a:pPr algn="just"/>
            <a:r>
              <a:rPr lang="en-IN" sz="1600" b="1" dirty="0">
                <a:solidFill>
                  <a:srgbClr val="000000"/>
                </a:solidFill>
                <a:effectLst/>
                <a:latin typeface="Times New Roman" panose="02020603050405020304" pitchFamily="18" charset="0"/>
                <a:ea typeface="Calibri" panose="020F0502020204030204" pitchFamily="34" charset="0"/>
              </a:rPr>
              <a:t> </a:t>
            </a:r>
            <a:endParaRPr lang="en-IN" sz="16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Window 8 or higher</a:t>
            </a:r>
          </a:p>
          <a:p>
            <a:pPr marL="342900" lvl="0" indent="-342900" algn="just">
              <a:lnSpc>
                <a:spcPct val="150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Python 3.8</a:t>
            </a:r>
          </a:p>
          <a:p>
            <a:pPr marL="342900" lvl="0" indent="-342900" algn="just">
              <a:lnSpc>
                <a:spcPct val="150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OpenCV module</a:t>
            </a:r>
          </a:p>
          <a:p>
            <a:pPr marL="342900" lvl="0" indent="-342900" algn="just">
              <a:lnSpc>
                <a:spcPct val="150000"/>
              </a:lnSpc>
              <a:buFont typeface="Symbol" panose="05050102010706020507" pitchFamily="18" charset="2"/>
              <a:buChar char=""/>
            </a:pPr>
            <a:r>
              <a:rPr lang="en-IN" sz="1600" dirty="0" err="1">
                <a:solidFill>
                  <a:srgbClr val="000000"/>
                </a:solidFill>
                <a:effectLst/>
                <a:latin typeface="Times New Roman" panose="02020603050405020304" pitchFamily="18" charset="0"/>
                <a:ea typeface="Calibri" panose="020F0502020204030204" pitchFamily="34" charset="0"/>
              </a:rPr>
              <a:t>Mediapipe</a:t>
            </a:r>
            <a:r>
              <a:rPr lang="en-IN" sz="1600" dirty="0">
                <a:solidFill>
                  <a:srgbClr val="000000"/>
                </a:solidFill>
                <a:effectLst/>
                <a:latin typeface="Times New Roman" panose="02020603050405020304" pitchFamily="18" charset="0"/>
                <a:ea typeface="Calibri" panose="020F0502020204030204" pitchFamily="34" charset="0"/>
              </a:rPr>
              <a:t> module</a:t>
            </a:r>
          </a:p>
          <a:p>
            <a:pPr marL="342900" lvl="0" indent="-342900" algn="just">
              <a:lnSpc>
                <a:spcPct val="150000"/>
              </a:lnSpc>
              <a:buFont typeface="Symbol" panose="05050102010706020507" pitchFamily="18" charset="2"/>
              <a:buChar char=""/>
            </a:pPr>
            <a:r>
              <a:rPr lang="en-IN" sz="1600" dirty="0" err="1">
                <a:solidFill>
                  <a:srgbClr val="000000"/>
                </a:solidFill>
                <a:effectLst/>
                <a:latin typeface="Times New Roman" panose="02020603050405020304" pitchFamily="18" charset="0"/>
                <a:ea typeface="Calibri" panose="020F0502020204030204" pitchFamily="34" charset="0"/>
              </a:rPr>
              <a:t>Pyautogui</a:t>
            </a:r>
            <a:r>
              <a:rPr lang="en-IN" sz="1600" dirty="0">
                <a:solidFill>
                  <a:srgbClr val="000000"/>
                </a:solidFill>
                <a:effectLst/>
                <a:latin typeface="Times New Roman" panose="02020603050405020304" pitchFamily="18" charset="0"/>
                <a:ea typeface="Calibri" panose="020F0502020204030204" pitchFamily="34" charset="0"/>
              </a:rPr>
              <a:t> module</a:t>
            </a:r>
          </a:p>
          <a:p>
            <a:pPr marL="342900" lvl="0" indent="-342900" algn="just">
              <a:lnSpc>
                <a:spcPct val="150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Webcam drivers</a:t>
            </a:r>
          </a:p>
          <a:p>
            <a:pPr algn="just"/>
            <a:r>
              <a:rPr lang="en-IN" sz="1600" dirty="0">
                <a:solidFill>
                  <a:srgbClr val="000000"/>
                </a:solidFill>
                <a:effectLst/>
                <a:latin typeface="Times New Roman" panose="02020603050405020304" pitchFamily="18" charset="0"/>
                <a:ea typeface="Calibri" panose="020F0502020204030204" pitchFamily="34" charset="0"/>
              </a:rPr>
              <a:t> </a:t>
            </a:r>
          </a:p>
          <a:p>
            <a:pPr algn="just"/>
            <a:r>
              <a:rPr lang="en-IN" sz="1600" dirty="0">
                <a:solidFill>
                  <a:srgbClr val="000000"/>
                </a:solidFill>
                <a:effectLst/>
                <a:latin typeface="Times New Roman" panose="02020603050405020304" pitchFamily="18" charset="0"/>
                <a:ea typeface="Calibri" panose="020F0502020204030204" pitchFamily="34" charset="0"/>
              </a:rPr>
              <a:t> </a:t>
            </a:r>
          </a:p>
          <a:p>
            <a:pPr algn="just"/>
            <a:r>
              <a:rPr lang="en-IN" sz="1600" b="1" dirty="0">
                <a:solidFill>
                  <a:srgbClr val="000000"/>
                </a:solidFill>
                <a:effectLst/>
                <a:latin typeface="Times New Roman" panose="02020603050405020304" pitchFamily="18" charset="0"/>
                <a:ea typeface="Calibri" panose="020F0502020204030204" pitchFamily="34" charset="0"/>
              </a:rPr>
              <a:t>HARDWARE REQUIREMENTS</a:t>
            </a:r>
            <a:endParaRPr lang="en-IN" sz="1600" dirty="0">
              <a:solidFill>
                <a:srgbClr val="000000"/>
              </a:solidFill>
              <a:effectLst/>
              <a:latin typeface="Times New Roman" panose="02020603050405020304" pitchFamily="18" charset="0"/>
              <a:ea typeface="Calibri" panose="020F0502020204030204" pitchFamily="34" charset="0"/>
            </a:endParaRPr>
          </a:p>
          <a:p>
            <a:pPr algn="just"/>
            <a:r>
              <a:rPr lang="en-IN" sz="1600" b="1" dirty="0">
                <a:solidFill>
                  <a:srgbClr val="000000"/>
                </a:solidFill>
                <a:effectLst/>
                <a:latin typeface="Times New Roman" panose="02020603050405020304" pitchFamily="18" charset="0"/>
                <a:ea typeface="Calibri" panose="020F0502020204030204" pitchFamily="34" charset="0"/>
              </a:rPr>
              <a:t> </a:t>
            </a:r>
            <a:endParaRPr lang="en-IN" sz="1600" dirty="0">
              <a:solidFill>
                <a:srgbClr val="000000"/>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Processor:</a:t>
            </a:r>
            <a:r>
              <a:rPr lang="en-IN" sz="1600" b="1" dirty="0">
                <a:solidFill>
                  <a:srgbClr val="000000"/>
                </a:solidFill>
                <a:effectLst/>
                <a:latin typeface="Times New Roman" panose="02020603050405020304" pitchFamily="18" charset="0"/>
                <a:ea typeface="Calibri" panose="020F0502020204030204" pitchFamily="34" charset="0"/>
              </a:rPr>
              <a:t> </a:t>
            </a:r>
            <a:r>
              <a:rPr lang="en-IN" sz="1600" dirty="0">
                <a:solidFill>
                  <a:srgbClr val="000000"/>
                </a:solidFill>
                <a:effectLst/>
                <a:latin typeface="Times New Roman" panose="02020603050405020304" pitchFamily="18" charset="0"/>
                <a:ea typeface="Calibri" panose="020F0502020204030204" pitchFamily="34" charset="0"/>
              </a:rPr>
              <a:t>minimum 1.8 GHz clock speed</a:t>
            </a:r>
          </a:p>
          <a:p>
            <a:pPr marL="342900" lvl="0" indent="-342900" algn="just">
              <a:lnSpc>
                <a:spcPct val="150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RAM: 4 GB</a:t>
            </a:r>
          </a:p>
          <a:p>
            <a:pPr marL="342900" lvl="0" indent="-342900" algn="just">
              <a:lnSpc>
                <a:spcPct val="150000"/>
              </a:lnSpc>
              <a:buFont typeface="Symbol" panose="05050102010706020507" pitchFamily="18" charset="2"/>
              <a:buChar char=""/>
            </a:pPr>
            <a:r>
              <a:rPr lang="en-IN" sz="1600" dirty="0">
                <a:solidFill>
                  <a:srgbClr val="000000"/>
                </a:solidFill>
                <a:effectLst/>
                <a:latin typeface="Times New Roman" panose="02020603050405020304" pitchFamily="18" charset="0"/>
                <a:ea typeface="Calibri" panose="020F0502020204030204" pitchFamily="34" charset="0"/>
              </a:rPr>
              <a:t>Peripheral webcam at least 30 frames/second</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1695</Words>
  <Application>Microsoft Office PowerPoint</Application>
  <PresentationFormat>On-screen Show (4:3)</PresentationFormat>
  <Paragraphs>239</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Symbol</vt:lpstr>
      <vt:lpstr>Times New Roman</vt:lpstr>
      <vt:lpstr>Office Theme</vt:lpstr>
      <vt:lpstr>PowerPoint Presentation</vt:lpstr>
      <vt:lpstr>Introduction</vt:lpstr>
      <vt:lpstr>Objective of the Project</vt:lpstr>
      <vt:lpstr>Problem Statement</vt:lpstr>
      <vt:lpstr>Literature Survey</vt:lpstr>
      <vt:lpstr>PowerPoint Presentation</vt:lpstr>
      <vt:lpstr>Proposed System</vt:lpstr>
      <vt:lpstr>PowerPoint Presentation</vt:lpstr>
      <vt:lpstr>Software / Hardware used</vt:lpstr>
      <vt:lpstr>Architecture</vt:lpstr>
      <vt:lpstr>System Design – flow chart </vt:lpstr>
      <vt:lpstr>System Design - DFD</vt:lpstr>
      <vt:lpstr>System Design - ER diagram</vt:lpstr>
      <vt:lpstr>Module Description</vt:lpstr>
      <vt:lpstr>Module Description</vt:lpstr>
      <vt:lpstr>Module Description</vt:lpstr>
      <vt:lpstr>Testing </vt:lpstr>
      <vt:lpstr>Testing</vt:lpstr>
      <vt:lpstr>Screen Shots</vt:lpstr>
      <vt:lpstr>Screen Shots</vt:lpstr>
      <vt:lpstr>Screen Shots</vt:lpstr>
      <vt:lpstr>Screen Shots</vt:lpstr>
      <vt:lpstr>Conclusion</vt:lpstr>
      <vt:lpstr>Future Enhancement</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Maria Robin Andrew</cp:lastModifiedBy>
  <cp:revision>9</cp:revision>
  <dcterms:created xsi:type="dcterms:W3CDTF">2020-12-27T14:21:20Z</dcterms:created>
  <dcterms:modified xsi:type="dcterms:W3CDTF">2023-05-06T03:01:46Z</dcterms:modified>
</cp:coreProperties>
</file>