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9"/>
  </p:notesMasterIdLst>
  <p:sldIdLst>
    <p:sldId id="451" r:id="rId3"/>
    <p:sldId id="560" r:id="rId4"/>
    <p:sldId id="561" r:id="rId5"/>
    <p:sldId id="562" r:id="rId6"/>
    <p:sldId id="563" r:id="rId7"/>
    <p:sldId id="564" r:id="rId8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3399"/>
    <a:srgbClr val="000000"/>
    <a:srgbClr val="969696"/>
    <a:srgbClr val="BEBEBE"/>
    <a:srgbClr val="00589A"/>
    <a:srgbClr val="3BABFF"/>
    <a:srgbClr val="65BD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7311" autoAdjust="0"/>
  </p:normalViewPr>
  <p:slideViewPr>
    <p:cSldViewPr snapToObjects="1">
      <p:cViewPr varScale="1">
        <p:scale>
          <a:sx n="87" d="100"/>
          <a:sy n="87" d="100"/>
        </p:scale>
        <p:origin x="1358" y="77"/>
      </p:cViewPr>
      <p:guideLst>
        <p:guide orient="horz" pos="161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AB87C0-7DAE-4C5D-92EC-584A5E7DC7D2}" type="datetimeFigureOut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937BE-689B-40CF-B986-A3F415A067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97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CEAE3D2-9D9D-4AF7-8C9D-614B99C301F9}" type="datetimeFigureOut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08D3039-61CF-417F-BFC4-2302DC2D16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63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2556" y="263544"/>
            <a:ext cx="7506908" cy="477278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48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erom.co.kr/homeV5/index.html" TargetMode="External"/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0400"/>
            <a:ext cx="9906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0"/>
            <a:ext cx="9906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6667500"/>
            <a:ext cx="13287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림 22" descr="saerom_logo_wmf copy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25" y="6684963"/>
            <a:ext cx="11017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04"/>
          <p:cNvSpPr>
            <a:spLocks noChangeArrowheads="1"/>
          </p:cNvSpPr>
          <p:nvPr userDrawn="1"/>
        </p:nvSpPr>
        <p:spPr bwMode="auto">
          <a:xfrm>
            <a:off x="-4763" y="6670675"/>
            <a:ext cx="30241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00" b="1" dirty="0">
                <a:solidFill>
                  <a:srgbClr val="686868"/>
                </a:solidFill>
                <a:latin typeface="Arial" pitchFamily="34" charset="0"/>
                <a:ea typeface="가는각진제목체" pitchFamily="18" charset="-127"/>
              </a:rPr>
              <a:t>Copyright © </a:t>
            </a:r>
            <a:r>
              <a:rPr lang="en-US" altLang="ko-KR" sz="600" b="1" dirty="0" smtClean="0">
                <a:solidFill>
                  <a:srgbClr val="686868"/>
                </a:solidFill>
                <a:latin typeface="Arial" pitchFamily="34" charset="0"/>
                <a:ea typeface="가는각진제목체" pitchFamily="18" charset="-127"/>
              </a:rPr>
              <a:t>2015 </a:t>
            </a:r>
            <a:r>
              <a:rPr lang="en-US" altLang="ko-KR" sz="600" b="1" dirty="0">
                <a:solidFill>
                  <a:srgbClr val="686868"/>
                </a:solidFill>
                <a:latin typeface="Arial" pitchFamily="34" charset="0"/>
                <a:ea typeface="가는각진제목체" pitchFamily="18" charset="-127"/>
              </a:rPr>
              <a:t>SAEROM Information Systems Co., Ltd. All rights reserved..</a:t>
            </a:r>
          </a:p>
        </p:txBody>
      </p:sp>
      <p:pic>
        <p:nvPicPr>
          <p:cNvPr id="2055" name="Picture 1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9012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8"/>
          <p:cNvSpPr txBox="1">
            <a:spLocks noChangeArrowheads="1"/>
          </p:cNvSpPr>
          <p:nvPr userDrawn="1"/>
        </p:nvSpPr>
        <p:spPr bwMode="auto">
          <a:xfrm>
            <a:off x="5402263" y="46038"/>
            <a:ext cx="4368800" cy="1079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SWG 5.0</a:t>
            </a:r>
            <a:endParaRPr kumimoji="0" lang="ko-KR" altLang="en-US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306"/>
          <p:cNvSpPr>
            <a:spLocks noChangeArrowheads="1"/>
          </p:cNvSpPr>
          <p:nvPr userDrawn="1"/>
        </p:nvSpPr>
        <p:spPr bwMode="auto">
          <a:xfrm>
            <a:off x="4753492" y="6666756"/>
            <a:ext cx="3847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fld id="{CA36186C-2001-482A-AA98-182E0253A45E}" type="slidenum">
              <a:rPr lang="en-US" altLang="ko-KR" sz="1000" b="1" smtClean="0">
                <a:latin typeface="산돌고딕 M" pitchFamily="50" charset="-127"/>
                <a:ea typeface="산돌고딕 M" pitchFamily="50" charset="-127"/>
              </a:rPr>
              <a:pPr algn="ctr"/>
              <a:t>‹#›</a:t>
            </a:fld>
            <a:r>
              <a:rPr lang="en-US" altLang="ko-KR" sz="1000" b="1" dirty="0" smtClean="0">
                <a:latin typeface="산돌고딕 M" pitchFamily="50" charset="-127"/>
                <a:ea typeface="산돌고딕 M" pitchFamily="50" charset="-127"/>
              </a:rPr>
              <a:t> / 58</a:t>
            </a:r>
            <a:endParaRPr lang="en-US" altLang="ko-KR" sz="1000" b="1" dirty="0">
              <a:latin typeface="산돌고딕 M" pitchFamily="50" charset="-127"/>
              <a:ea typeface="산돌고딕 M" pitchFamily="50" charset="-127"/>
            </a:endParaRPr>
          </a:p>
        </p:txBody>
      </p:sp>
      <p:pic>
        <p:nvPicPr>
          <p:cNvPr id="19458" name="Picture 2" descr="SAEROM INFORMATION SYSTEMS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" y="46038"/>
            <a:ext cx="13716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url.haxx.se/download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92" y="2473732"/>
            <a:ext cx="9122617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balanced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err="1" smtClean="0">
                <a:latin typeface="맑은 고딕" pitchFamily="50" charset="-127"/>
                <a:ea typeface="맑은 고딕" pitchFamily="50" charset="-127"/>
              </a:rPr>
              <a:t>Crul</a:t>
            </a:r>
            <a:r>
              <a:rPr kumimoji="0" lang="en-US" altLang="ko-KR" sz="2800" b="1" dirty="0" smtClean="0">
                <a:latin typeface="맑은 고딕" pitchFamily="50" charset="-127"/>
                <a:ea typeface="맑은 고딕" pitchFamily="50" charset="-127"/>
              </a:rPr>
              <a:t> (HTTP Data Transfer Tool)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설치 매뉴얼</a:t>
            </a: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9640" y="5085695"/>
            <a:ext cx="26228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latin typeface="+mn-lt"/>
              </a:rPr>
              <a:t>작 성 일  </a:t>
            </a:r>
            <a:r>
              <a:rPr lang="en-US" altLang="ko-KR" sz="1400" b="1" dirty="0">
                <a:latin typeface="+mn-lt"/>
              </a:rPr>
              <a:t>:  </a:t>
            </a:r>
            <a:r>
              <a:rPr lang="en-US" altLang="ko-KR" sz="1400" b="1" dirty="0" smtClean="0">
                <a:latin typeface="+mn-lt"/>
              </a:rPr>
              <a:t>2019</a:t>
            </a:r>
            <a:r>
              <a:rPr lang="ko-KR" altLang="en-US" sz="1400" b="1" dirty="0" smtClean="0">
                <a:latin typeface="+mn-lt"/>
              </a:rPr>
              <a:t>년 </a:t>
            </a:r>
            <a:r>
              <a:rPr lang="en-US" altLang="ko-KR" sz="1400" b="1" dirty="0" smtClean="0">
                <a:latin typeface="+mn-lt"/>
              </a:rPr>
              <a:t>11</a:t>
            </a:r>
            <a:r>
              <a:rPr lang="ko-KR" altLang="en-US" sz="1400" b="1" dirty="0" smtClean="0">
                <a:latin typeface="+mn-lt"/>
              </a:rPr>
              <a:t>월 </a:t>
            </a:r>
            <a:r>
              <a:rPr lang="en-US" altLang="ko-KR" sz="1400" b="1" dirty="0" smtClean="0">
                <a:latin typeface="+mn-lt"/>
              </a:rPr>
              <a:t>29</a:t>
            </a:r>
            <a:r>
              <a:rPr lang="ko-KR" altLang="en-US" sz="1400" b="1" dirty="0" smtClean="0">
                <a:latin typeface="+mn-lt"/>
              </a:rPr>
              <a:t>일</a:t>
            </a:r>
            <a:endParaRPr lang="en-US" altLang="ko-KR" sz="1400" b="1" dirty="0">
              <a:latin typeface="+mn-lt"/>
            </a:endParaRPr>
          </a:p>
          <a:p>
            <a:pPr algn="r">
              <a:defRPr/>
            </a:pPr>
            <a:r>
              <a:rPr lang="ko-KR" altLang="en-US" sz="1400" b="1" dirty="0" smtClean="0">
                <a:latin typeface="+mn-lt"/>
              </a:rPr>
              <a:t>담 당 자  </a:t>
            </a:r>
            <a:r>
              <a:rPr lang="en-US" altLang="ko-KR" sz="1400" b="1" dirty="0" smtClean="0">
                <a:latin typeface="+mn-lt"/>
              </a:rPr>
              <a:t>:</a:t>
            </a:r>
            <a:r>
              <a:rPr lang="ko-KR" altLang="en-US" sz="1400" b="1" dirty="0">
                <a:latin typeface="+mn-lt"/>
              </a:rPr>
              <a:t> </a:t>
            </a:r>
            <a:r>
              <a:rPr lang="ko-KR" altLang="en-US" sz="1400" b="1" dirty="0" smtClean="0">
                <a:latin typeface="+mn-lt"/>
              </a:rPr>
              <a:t>박상현</a:t>
            </a:r>
            <a:endParaRPr lang="ko-KR" altLang="en-US" sz="1400" b="1" dirty="0">
              <a:latin typeface="+mn-lt"/>
            </a:endParaRPr>
          </a:p>
        </p:txBody>
      </p:sp>
      <p:pic>
        <p:nvPicPr>
          <p:cNvPr id="6148" name="Picture 4" descr="D:\사내업무\06.새롬로고\CI BI 자료\현재 CI\CI_wmf\type_국영문01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9432" r="1452" b="8647"/>
          <a:stretch/>
        </p:blipFill>
        <p:spPr bwMode="auto">
          <a:xfrm>
            <a:off x="7767063" y="5805264"/>
            <a:ext cx="1921307" cy="38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7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0592" y="256540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HTTP API </a:t>
            </a: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LotusScript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Agent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를 이용하여 웹페이지와의 데이터 전송 도구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(Window &amp; AIX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만 해당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622556" y="263544"/>
            <a:ext cx="7506908" cy="477278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HTTP 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curl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3065463" y="1887538"/>
            <a:ext cx="6613525" cy="4394200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86A6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Group 3"/>
          <p:cNvGrpSpPr>
            <a:grpSpLocks/>
          </p:cNvGrpSpPr>
          <p:nvPr/>
        </p:nvGrpSpPr>
        <p:grpSpPr bwMode="auto">
          <a:xfrm>
            <a:off x="285750" y="1752600"/>
            <a:ext cx="2686050" cy="4514850"/>
            <a:chOff x="4392" y="1157"/>
            <a:chExt cx="1692" cy="2938"/>
          </a:xfrm>
        </p:grpSpPr>
        <p:grpSp>
          <p:nvGrpSpPr>
            <p:cNvPr id="121" name="Group 4"/>
            <p:cNvGrpSpPr>
              <a:grpSpLocks/>
            </p:cNvGrpSpPr>
            <p:nvPr/>
          </p:nvGrpSpPr>
          <p:grpSpPr bwMode="auto">
            <a:xfrm>
              <a:off x="4400" y="1157"/>
              <a:ext cx="1684" cy="2310"/>
              <a:chOff x="4400" y="1157"/>
              <a:chExt cx="1684" cy="2310"/>
            </a:xfrm>
          </p:grpSpPr>
          <p:sp>
            <p:nvSpPr>
              <p:cNvPr id="125" name="AutoShape 5"/>
              <p:cNvSpPr>
                <a:spLocks noChangeArrowheads="1"/>
              </p:cNvSpPr>
              <p:nvPr/>
            </p:nvSpPr>
            <p:spPr bwMode="auto">
              <a:xfrm>
                <a:off x="4404" y="1368"/>
                <a:ext cx="1676" cy="2099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>
                  <a:defRPr/>
                </a:pPr>
                <a:r>
                  <a:rPr lang="en-US" altLang="ko-KR" sz="1000" dirty="0">
                    <a:latin typeface="+mj-lt"/>
                    <a:hlinkClick r:id="rId2"/>
                  </a:rPr>
                  <a:t>https://</a:t>
                </a:r>
                <a:r>
                  <a:rPr lang="en-US" altLang="ko-KR" sz="1000" dirty="0" smtClean="0">
                    <a:latin typeface="+mj-lt"/>
                    <a:hlinkClick r:id="rId2"/>
                  </a:rPr>
                  <a:t>curl.haxx.se/download.html</a:t>
                </a:r>
                <a:r>
                  <a:rPr lang="en-US" altLang="ko-KR" sz="1000" dirty="0" smtClean="0">
                    <a:latin typeface="+mj-lt"/>
                  </a:rPr>
                  <a:t> </a:t>
                </a:r>
                <a:r>
                  <a:rPr lang="ko-KR" altLang="en-US" sz="1000" dirty="0" smtClean="0">
                    <a:latin typeface="+mj-lt"/>
                  </a:rPr>
                  <a:t>페이지에서 </a:t>
                </a:r>
                <a:r>
                  <a:rPr lang="en-US" altLang="ko-KR" sz="1000" dirty="0" smtClean="0">
                    <a:latin typeface="+mj-lt"/>
                  </a:rPr>
                  <a:t>curl-7.67.0 </a:t>
                </a:r>
                <a:r>
                  <a:rPr lang="ko-KR" altLang="en-US" sz="1000" dirty="0" smtClean="0">
                    <a:latin typeface="+mj-lt"/>
                  </a:rPr>
                  <a:t>다운로드한다</a:t>
                </a:r>
                <a:r>
                  <a:rPr lang="en-US" altLang="ko-KR" sz="1000" dirty="0" smtClean="0">
                    <a:latin typeface="+mj-lt"/>
                  </a:rPr>
                  <a:t>.</a:t>
                </a: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6" name="Rectangle 104"/>
              <p:cNvSpPr>
                <a:spLocks noChangeArrowheads="1"/>
              </p:cNvSpPr>
              <p:nvPr/>
            </p:nvSpPr>
            <p:spPr bwMode="auto">
              <a:xfrm>
                <a:off x="4400" y="115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설명</a:t>
                </a:r>
                <a:endParaRPr kumimoji="0" lang="ko-KR" altLang="en-US" sz="1400" b="1" dirty="0">
                  <a:solidFill>
                    <a:srgbClr val="000000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grpSp>
          <p:nvGrpSpPr>
            <p:cNvPr id="122" name="Group 7"/>
            <p:cNvGrpSpPr>
              <a:grpSpLocks/>
            </p:cNvGrpSpPr>
            <p:nvPr/>
          </p:nvGrpSpPr>
          <p:grpSpPr bwMode="auto">
            <a:xfrm>
              <a:off x="4392" y="3467"/>
              <a:ext cx="1688" cy="628"/>
              <a:chOff x="4392" y="3427"/>
              <a:chExt cx="1688" cy="628"/>
            </a:xfrm>
          </p:grpSpPr>
          <p:sp>
            <p:nvSpPr>
              <p:cNvPr id="123" name="AutoShape 8"/>
              <p:cNvSpPr>
                <a:spLocks noChangeArrowheads="1"/>
              </p:cNvSpPr>
              <p:nvPr/>
            </p:nvSpPr>
            <p:spPr bwMode="auto">
              <a:xfrm>
                <a:off x="4404" y="3614"/>
                <a:ext cx="1676" cy="441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 latinLnBrk="0">
                  <a:spcBef>
                    <a:spcPct val="20000"/>
                  </a:spcBef>
                  <a:buClr>
                    <a:srgbClr val="5F5F5F"/>
                  </a:buClr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4" name="Rectangle 104"/>
              <p:cNvSpPr>
                <a:spLocks noChangeArrowheads="1"/>
              </p:cNvSpPr>
              <p:nvPr/>
            </p:nvSpPr>
            <p:spPr bwMode="auto">
              <a:xfrm>
                <a:off x="4392" y="342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주의사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항</a:t>
                </a:r>
              </a:p>
            </p:txBody>
          </p:sp>
        </p:grpSp>
      </p:grpSp>
      <p:grpSp>
        <p:nvGrpSpPr>
          <p:cNvPr id="127" name="Group 16"/>
          <p:cNvGrpSpPr>
            <a:grpSpLocks/>
          </p:cNvGrpSpPr>
          <p:nvPr/>
        </p:nvGrpSpPr>
        <p:grpSpPr bwMode="auto">
          <a:xfrm>
            <a:off x="3048000" y="1731963"/>
            <a:ext cx="4205288" cy="311150"/>
            <a:chOff x="164" y="1604"/>
            <a:chExt cx="2649" cy="196"/>
          </a:xfrm>
        </p:grpSpPr>
        <p:sp>
          <p:nvSpPr>
            <p:cNvPr id="128" name="AutoShape 17"/>
            <p:cNvSpPr>
              <a:spLocks noChangeArrowheads="1"/>
            </p:cNvSpPr>
            <p:nvPr/>
          </p:nvSpPr>
          <p:spPr bwMode="gray">
            <a:xfrm>
              <a:off x="164" y="1604"/>
              <a:ext cx="1752" cy="196"/>
            </a:xfrm>
            <a:prstGeom prst="roundRect">
              <a:avLst>
                <a:gd name="adj" fmla="val 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AutoShape 18"/>
            <p:cNvSpPr>
              <a:spLocks noChangeArrowheads="1"/>
            </p:cNvSpPr>
            <p:nvPr/>
          </p:nvSpPr>
          <p:spPr bwMode="gray">
            <a:xfrm>
              <a:off x="1508" y="1604"/>
              <a:ext cx="1304" cy="196"/>
            </a:xfrm>
            <a:prstGeom prst="roundRect">
              <a:avLst>
                <a:gd name="adj" fmla="val 5000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AutoShape 19"/>
            <p:cNvSpPr>
              <a:spLocks noChangeArrowheads="1"/>
            </p:cNvSpPr>
            <p:nvPr/>
          </p:nvSpPr>
          <p:spPr bwMode="auto">
            <a:xfrm>
              <a:off x="2723" y="1688"/>
              <a:ext cx="90" cy="30"/>
            </a:xfrm>
            <a:prstGeom prst="roundRect">
              <a:avLst>
                <a:gd name="adj" fmla="val 50000"/>
              </a:avLst>
            </a:prstGeom>
            <a:solidFill>
              <a:srgbClr val="4A84A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 Box 20"/>
            <p:cNvSpPr txBox="1">
              <a:spLocks noChangeArrowheads="1"/>
            </p:cNvSpPr>
            <p:nvPr/>
          </p:nvSpPr>
          <p:spPr bwMode="auto">
            <a:xfrm>
              <a:off x="251" y="1615"/>
              <a:ext cx="6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Action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Items</a:t>
              </a:r>
              <a:endParaRPr lang="ko-KR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Text Box 4"/>
          <p:cNvSpPr txBox="1">
            <a:spLocks noChangeArrowheads="1"/>
          </p:cNvSpPr>
          <p:nvPr/>
        </p:nvSpPr>
        <p:spPr bwMode="gray">
          <a:xfrm>
            <a:off x="1797050" y="9525"/>
            <a:ext cx="52154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0" rIns="3600" bIns="0">
            <a:spAutoFit/>
          </a:bodyPr>
          <a:lstStyle>
            <a:lvl1pPr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160" r="3267"/>
          <a:stretch/>
        </p:blipFill>
        <p:spPr>
          <a:xfrm>
            <a:off x="3201007" y="2358334"/>
            <a:ext cx="6379643" cy="32314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4800" y="5661248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Windows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 smtClean="0">
                <a:latin typeface="+mj-lt"/>
              </a:rPr>
              <a:t>AIX</a:t>
            </a:r>
            <a:r>
              <a:rPr lang="ko-KR" altLang="en-US" sz="1100" dirty="0" smtClean="0">
                <a:latin typeface="+mj-lt"/>
              </a:rPr>
              <a:t>환경에서만 </a:t>
            </a:r>
            <a:r>
              <a:rPr lang="ko-KR" altLang="en-US" sz="1100" dirty="0">
                <a:latin typeface="+mj-lt"/>
              </a:rPr>
              <a:t>별도의 프로그램 설치가 </a:t>
            </a:r>
            <a:r>
              <a:rPr lang="ko-KR" altLang="en-US" sz="1100" dirty="0" smtClean="0">
                <a:latin typeface="+mj-lt"/>
              </a:rPr>
              <a:t>필요 </a:t>
            </a:r>
            <a:r>
              <a:rPr lang="en-US" altLang="ko-KR" sz="1100" dirty="0">
                <a:latin typeface="+mj-lt"/>
              </a:rPr>
              <a:t>(Linux</a:t>
            </a:r>
            <a:r>
              <a:rPr lang="ko-KR" altLang="en-US" sz="1100" dirty="0">
                <a:latin typeface="+mj-lt"/>
              </a:rPr>
              <a:t>는 기본으로 설치</a:t>
            </a:r>
            <a:r>
              <a:rPr lang="en-US" altLang="ko-KR" sz="1100" dirty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  <a:p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8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3065463" y="1887538"/>
            <a:ext cx="6613525" cy="4394200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86A6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Group 3"/>
          <p:cNvGrpSpPr>
            <a:grpSpLocks/>
          </p:cNvGrpSpPr>
          <p:nvPr/>
        </p:nvGrpSpPr>
        <p:grpSpPr bwMode="auto">
          <a:xfrm>
            <a:off x="285750" y="1752600"/>
            <a:ext cx="2686050" cy="4514850"/>
            <a:chOff x="4392" y="1157"/>
            <a:chExt cx="1692" cy="2938"/>
          </a:xfrm>
        </p:grpSpPr>
        <p:grpSp>
          <p:nvGrpSpPr>
            <p:cNvPr id="121" name="Group 4"/>
            <p:cNvGrpSpPr>
              <a:grpSpLocks/>
            </p:cNvGrpSpPr>
            <p:nvPr/>
          </p:nvGrpSpPr>
          <p:grpSpPr bwMode="auto">
            <a:xfrm>
              <a:off x="4400" y="1157"/>
              <a:ext cx="1684" cy="2310"/>
              <a:chOff x="4400" y="1157"/>
              <a:chExt cx="1684" cy="2310"/>
            </a:xfrm>
          </p:grpSpPr>
          <p:sp>
            <p:nvSpPr>
              <p:cNvPr id="125" name="AutoShape 5"/>
              <p:cNvSpPr>
                <a:spLocks noChangeArrowheads="1"/>
              </p:cNvSpPr>
              <p:nvPr/>
            </p:nvSpPr>
            <p:spPr bwMode="auto">
              <a:xfrm>
                <a:off x="4404" y="1368"/>
                <a:ext cx="1676" cy="2099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</a:rPr>
                  <a:t>1. </a:t>
                </a:r>
                <a:r>
                  <a:rPr lang="ko-KR" altLang="en-US" sz="1000" dirty="0" smtClean="0">
                    <a:latin typeface="+mj-lt"/>
                  </a:rPr>
                  <a:t>다운로드할 경로는 </a:t>
                </a:r>
                <a:r>
                  <a:rPr lang="en-US" altLang="ko-KR" sz="1000" dirty="0">
                    <a:latin typeface="+mj-lt"/>
                  </a:rPr>
                  <a:t>C:\</a:t>
                </a:r>
                <a:r>
                  <a:rPr lang="en-US" altLang="ko-KR" sz="1000" dirty="0" smtClean="0">
                    <a:latin typeface="+mj-lt"/>
                  </a:rPr>
                  <a:t>IBM </a:t>
                </a:r>
                <a:r>
                  <a:rPr lang="ko-KR" altLang="en-US" sz="1000" dirty="0" smtClean="0">
                    <a:latin typeface="+mj-lt"/>
                  </a:rPr>
                  <a:t>로 지정한다</a:t>
                </a:r>
                <a:r>
                  <a:rPr lang="en-US" altLang="ko-KR" sz="1000" dirty="0" smtClean="0">
                    <a:latin typeface="+mj-lt"/>
                  </a:rPr>
                  <a:t>.</a:t>
                </a:r>
              </a:p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</a:rPr>
                  <a:t>(</a:t>
                </a:r>
                <a:r>
                  <a:rPr lang="en-US" altLang="ko-KR" sz="1000" dirty="0" err="1" smtClean="0">
                    <a:latin typeface="+mj-lt"/>
                  </a:rPr>
                  <a:t>redis</a:t>
                </a:r>
                <a:r>
                  <a:rPr lang="en-US" altLang="ko-KR" sz="1000" dirty="0" smtClean="0">
                    <a:latin typeface="+mj-lt"/>
                  </a:rPr>
                  <a:t> </a:t>
                </a:r>
                <a:r>
                  <a:rPr lang="ko-KR" altLang="en-US" sz="1000" dirty="0" smtClean="0">
                    <a:latin typeface="+mj-lt"/>
                  </a:rPr>
                  <a:t>폴더와 형제 디렉토리</a:t>
                </a:r>
                <a:r>
                  <a:rPr lang="en-US" altLang="ko-KR" sz="1000" dirty="0" smtClean="0">
                    <a:latin typeface="+mj-lt"/>
                  </a:rPr>
                  <a:t>)</a:t>
                </a:r>
              </a:p>
              <a:p>
                <a:pPr defTabSz="936625">
                  <a:defRPr/>
                </a:pPr>
                <a:endParaRPr lang="en-US" altLang="ko-KR" sz="1000" dirty="0">
                  <a:latin typeface="+mj-lt"/>
                </a:endParaRPr>
              </a:p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</a:rPr>
                  <a:t>2. </a:t>
                </a:r>
                <a:r>
                  <a:rPr lang="ko-KR" altLang="en-US" sz="1000" dirty="0" err="1" smtClean="0">
                    <a:latin typeface="+mj-lt"/>
                  </a:rPr>
                  <a:t>압축푼</a:t>
                </a:r>
                <a:r>
                  <a:rPr lang="ko-KR" altLang="en-US" sz="1000" dirty="0" smtClean="0">
                    <a:latin typeface="+mj-lt"/>
                  </a:rPr>
                  <a:t> 폴더는 </a:t>
                </a:r>
                <a:r>
                  <a:rPr lang="en-US" altLang="ko-KR" sz="1000" dirty="0" smtClean="0">
                    <a:latin typeface="+mj-lt"/>
                  </a:rPr>
                  <a:t>curl</a:t>
                </a:r>
                <a:r>
                  <a:rPr lang="ko-KR" altLang="en-US" sz="1000" dirty="0" smtClean="0">
                    <a:latin typeface="+mj-lt"/>
                  </a:rPr>
                  <a:t>로 명칭 변경한다</a:t>
                </a:r>
                <a:r>
                  <a:rPr lang="en-US" altLang="ko-KR" sz="1000" dirty="0" smtClean="0">
                    <a:latin typeface="+mj-lt"/>
                  </a:rPr>
                  <a:t>.</a:t>
                </a:r>
              </a:p>
              <a:p>
                <a:pPr defTabSz="936625">
                  <a:defRPr/>
                </a:pPr>
                <a:endParaRPr lang="en-US" altLang="ko-KR" sz="1000" dirty="0">
                  <a:latin typeface="+mj-lt"/>
                </a:endParaRPr>
              </a:p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</a:rPr>
                  <a:t> </a:t>
                </a: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6" name="Rectangle 104"/>
              <p:cNvSpPr>
                <a:spLocks noChangeArrowheads="1"/>
              </p:cNvSpPr>
              <p:nvPr/>
            </p:nvSpPr>
            <p:spPr bwMode="auto">
              <a:xfrm>
                <a:off x="4400" y="115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설명</a:t>
                </a:r>
                <a:endParaRPr kumimoji="0" lang="ko-KR" altLang="en-US" sz="1400" b="1" dirty="0">
                  <a:solidFill>
                    <a:srgbClr val="000000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grpSp>
          <p:nvGrpSpPr>
            <p:cNvPr id="122" name="Group 7"/>
            <p:cNvGrpSpPr>
              <a:grpSpLocks/>
            </p:cNvGrpSpPr>
            <p:nvPr/>
          </p:nvGrpSpPr>
          <p:grpSpPr bwMode="auto">
            <a:xfrm>
              <a:off x="4392" y="3467"/>
              <a:ext cx="1688" cy="628"/>
              <a:chOff x="4392" y="3427"/>
              <a:chExt cx="1688" cy="628"/>
            </a:xfrm>
          </p:grpSpPr>
          <p:sp>
            <p:nvSpPr>
              <p:cNvPr id="123" name="AutoShape 8"/>
              <p:cNvSpPr>
                <a:spLocks noChangeArrowheads="1"/>
              </p:cNvSpPr>
              <p:nvPr/>
            </p:nvSpPr>
            <p:spPr bwMode="auto">
              <a:xfrm>
                <a:off x="4404" y="3614"/>
                <a:ext cx="1676" cy="441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 latinLnBrk="0">
                  <a:spcBef>
                    <a:spcPct val="20000"/>
                  </a:spcBef>
                  <a:buClr>
                    <a:srgbClr val="5F5F5F"/>
                  </a:buClr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4" name="Rectangle 104"/>
              <p:cNvSpPr>
                <a:spLocks noChangeArrowheads="1"/>
              </p:cNvSpPr>
              <p:nvPr/>
            </p:nvSpPr>
            <p:spPr bwMode="auto">
              <a:xfrm>
                <a:off x="4392" y="342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주의사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항</a:t>
                </a:r>
              </a:p>
            </p:txBody>
          </p:sp>
        </p:grpSp>
      </p:grpSp>
      <p:grpSp>
        <p:nvGrpSpPr>
          <p:cNvPr id="127" name="Group 16"/>
          <p:cNvGrpSpPr>
            <a:grpSpLocks/>
          </p:cNvGrpSpPr>
          <p:nvPr/>
        </p:nvGrpSpPr>
        <p:grpSpPr bwMode="auto">
          <a:xfrm>
            <a:off x="3048000" y="1731963"/>
            <a:ext cx="4205288" cy="311150"/>
            <a:chOff x="164" y="1604"/>
            <a:chExt cx="2649" cy="196"/>
          </a:xfrm>
        </p:grpSpPr>
        <p:sp>
          <p:nvSpPr>
            <p:cNvPr id="128" name="AutoShape 17"/>
            <p:cNvSpPr>
              <a:spLocks noChangeArrowheads="1"/>
            </p:cNvSpPr>
            <p:nvPr/>
          </p:nvSpPr>
          <p:spPr bwMode="gray">
            <a:xfrm>
              <a:off x="164" y="1604"/>
              <a:ext cx="1752" cy="196"/>
            </a:xfrm>
            <a:prstGeom prst="roundRect">
              <a:avLst>
                <a:gd name="adj" fmla="val 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AutoShape 18"/>
            <p:cNvSpPr>
              <a:spLocks noChangeArrowheads="1"/>
            </p:cNvSpPr>
            <p:nvPr/>
          </p:nvSpPr>
          <p:spPr bwMode="gray">
            <a:xfrm>
              <a:off x="1508" y="1604"/>
              <a:ext cx="1304" cy="196"/>
            </a:xfrm>
            <a:prstGeom prst="roundRect">
              <a:avLst>
                <a:gd name="adj" fmla="val 5000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AutoShape 19"/>
            <p:cNvSpPr>
              <a:spLocks noChangeArrowheads="1"/>
            </p:cNvSpPr>
            <p:nvPr/>
          </p:nvSpPr>
          <p:spPr bwMode="auto">
            <a:xfrm>
              <a:off x="2723" y="1688"/>
              <a:ext cx="90" cy="30"/>
            </a:xfrm>
            <a:prstGeom prst="roundRect">
              <a:avLst>
                <a:gd name="adj" fmla="val 50000"/>
              </a:avLst>
            </a:prstGeom>
            <a:solidFill>
              <a:srgbClr val="4A84A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 Box 20"/>
            <p:cNvSpPr txBox="1">
              <a:spLocks noChangeArrowheads="1"/>
            </p:cNvSpPr>
            <p:nvPr/>
          </p:nvSpPr>
          <p:spPr bwMode="auto">
            <a:xfrm>
              <a:off x="251" y="1615"/>
              <a:ext cx="6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Action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Items</a:t>
              </a:r>
              <a:endParaRPr lang="ko-KR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Text Box 4"/>
          <p:cNvSpPr txBox="1">
            <a:spLocks noChangeArrowheads="1"/>
          </p:cNvSpPr>
          <p:nvPr/>
        </p:nvSpPr>
        <p:spPr bwMode="gray">
          <a:xfrm>
            <a:off x="1797050" y="9525"/>
            <a:ext cx="52154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0" rIns="3600" bIns="0">
            <a:spAutoFit/>
          </a:bodyPr>
          <a:lstStyle>
            <a:lvl1pPr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661" t="30332" r="17379" b="48995"/>
          <a:stretch/>
        </p:blipFill>
        <p:spPr>
          <a:xfrm>
            <a:off x="3105903" y="2317343"/>
            <a:ext cx="6196614" cy="147169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08984" y="3528629"/>
            <a:ext cx="4032448" cy="188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661248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Windows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 smtClean="0">
                <a:latin typeface="+mj-lt"/>
              </a:rPr>
              <a:t>AIX</a:t>
            </a:r>
            <a:r>
              <a:rPr lang="ko-KR" altLang="en-US" sz="1100" dirty="0" smtClean="0">
                <a:latin typeface="+mj-lt"/>
              </a:rPr>
              <a:t>환경에서만 </a:t>
            </a:r>
            <a:r>
              <a:rPr lang="ko-KR" altLang="en-US" sz="1100" dirty="0">
                <a:latin typeface="+mj-lt"/>
              </a:rPr>
              <a:t>별도의 프로그램 설치가 </a:t>
            </a:r>
            <a:r>
              <a:rPr lang="ko-KR" altLang="en-US" sz="1100" dirty="0" smtClean="0">
                <a:latin typeface="+mj-lt"/>
              </a:rPr>
              <a:t>필요 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en-US" altLang="ko-KR" sz="1100" dirty="0">
                <a:latin typeface="+mj-lt"/>
              </a:rPr>
              <a:t>Linux</a:t>
            </a:r>
            <a:r>
              <a:rPr lang="ko-KR" altLang="en-US" sz="1100" dirty="0">
                <a:latin typeface="+mj-lt"/>
              </a:rPr>
              <a:t>는 기본으로 설치</a:t>
            </a:r>
            <a:r>
              <a:rPr lang="en-US" altLang="ko-KR" sz="1100" dirty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  <a:p>
            <a:endParaRPr lang="ko-KR" altLang="en-US" sz="1100" dirty="0">
              <a:latin typeface="+mj-lt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API </a:t>
            </a:r>
            <a:r>
              <a:rPr lang="ko-KR" altLang="en-US" dirty="0"/>
              <a:t>설치 </a:t>
            </a:r>
            <a:r>
              <a:rPr lang="en-US" altLang="ko-KR" dirty="0"/>
              <a:t>&gt; curl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1624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622556" y="263544"/>
            <a:ext cx="7506908" cy="477278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en-US" altLang="ko-KR" dirty="0"/>
              <a:t>API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&gt; </a:t>
            </a:r>
            <a:r>
              <a:rPr lang="en-US" altLang="ko-KR" sz="2000" dirty="0"/>
              <a:t>Notes.ini </a:t>
            </a:r>
            <a:r>
              <a:rPr lang="ko-KR" altLang="en-US" sz="2000" dirty="0"/>
              <a:t>환경설정</a:t>
            </a:r>
            <a:br>
              <a:rPr lang="ko-KR" altLang="en-US" sz="2000" dirty="0"/>
            </a:b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3065463" y="1887538"/>
            <a:ext cx="6613525" cy="4394200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86A6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Group 3"/>
          <p:cNvGrpSpPr>
            <a:grpSpLocks/>
          </p:cNvGrpSpPr>
          <p:nvPr/>
        </p:nvGrpSpPr>
        <p:grpSpPr bwMode="auto">
          <a:xfrm>
            <a:off x="285750" y="1752600"/>
            <a:ext cx="2686050" cy="4514850"/>
            <a:chOff x="4392" y="1157"/>
            <a:chExt cx="1692" cy="2938"/>
          </a:xfrm>
        </p:grpSpPr>
        <p:grpSp>
          <p:nvGrpSpPr>
            <p:cNvPr id="121" name="Group 4"/>
            <p:cNvGrpSpPr>
              <a:grpSpLocks/>
            </p:cNvGrpSpPr>
            <p:nvPr/>
          </p:nvGrpSpPr>
          <p:grpSpPr bwMode="auto">
            <a:xfrm>
              <a:off x="4400" y="1157"/>
              <a:ext cx="1684" cy="2310"/>
              <a:chOff x="4400" y="1157"/>
              <a:chExt cx="1684" cy="2310"/>
            </a:xfrm>
          </p:grpSpPr>
          <p:sp>
            <p:nvSpPr>
              <p:cNvPr id="125" name="AutoShape 5"/>
              <p:cNvSpPr>
                <a:spLocks noChangeArrowheads="1"/>
              </p:cNvSpPr>
              <p:nvPr/>
            </p:nvSpPr>
            <p:spPr bwMode="auto">
              <a:xfrm>
                <a:off x="4404" y="1368"/>
                <a:ext cx="1676" cy="2099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</a:rPr>
                  <a:t>curl</a:t>
                </a:r>
                <a:r>
                  <a:rPr lang="ko-KR" altLang="en-US" sz="1000" dirty="0">
                    <a:latin typeface="+mj-lt"/>
                  </a:rPr>
                  <a:t>을 설치한 경우 해당 </a:t>
                </a:r>
                <a:r>
                  <a:rPr lang="ko-KR" altLang="en-US" sz="1000" dirty="0" err="1">
                    <a:latin typeface="+mj-lt"/>
                  </a:rPr>
                  <a:t>설치파일의</a:t>
                </a:r>
                <a:r>
                  <a:rPr lang="ko-KR" altLang="en-US" sz="1000" dirty="0">
                    <a:latin typeface="+mj-lt"/>
                  </a:rPr>
                  <a:t> 디렉터리 경로를 </a:t>
                </a:r>
                <a:r>
                  <a:rPr lang="en-US" altLang="ko-KR" sz="1000" dirty="0">
                    <a:latin typeface="+mj-lt"/>
                  </a:rPr>
                  <a:t>notes.ini</a:t>
                </a:r>
                <a:r>
                  <a:rPr lang="ko-KR" altLang="en-US" sz="1000" dirty="0">
                    <a:latin typeface="+mj-lt"/>
                  </a:rPr>
                  <a:t>에 설정해야 한다</a:t>
                </a:r>
                <a:r>
                  <a:rPr lang="en-US" altLang="ko-KR" sz="1000" dirty="0">
                    <a:latin typeface="+mj-lt"/>
                  </a:rPr>
                  <a:t>.</a:t>
                </a: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6" name="Rectangle 104"/>
              <p:cNvSpPr>
                <a:spLocks noChangeArrowheads="1"/>
              </p:cNvSpPr>
              <p:nvPr/>
            </p:nvSpPr>
            <p:spPr bwMode="auto">
              <a:xfrm>
                <a:off x="4400" y="115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설명</a:t>
                </a:r>
                <a:endParaRPr kumimoji="0" lang="ko-KR" altLang="en-US" sz="1400" b="1" dirty="0">
                  <a:solidFill>
                    <a:srgbClr val="000000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grpSp>
          <p:nvGrpSpPr>
            <p:cNvPr id="122" name="Group 7"/>
            <p:cNvGrpSpPr>
              <a:grpSpLocks/>
            </p:cNvGrpSpPr>
            <p:nvPr/>
          </p:nvGrpSpPr>
          <p:grpSpPr bwMode="auto">
            <a:xfrm>
              <a:off x="4392" y="3467"/>
              <a:ext cx="1688" cy="628"/>
              <a:chOff x="4392" y="3427"/>
              <a:chExt cx="1688" cy="628"/>
            </a:xfrm>
          </p:grpSpPr>
          <p:sp>
            <p:nvSpPr>
              <p:cNvPr id="123" name="AutoShape 8"/>
              <p:cNvSpPr>
                <a:spLocks noChangeArrowheads="1"/>
              </p:cNvSpPr>
              <p:nvPr/>
            </p:nvSpPr>
            <p:spPr bwMode="auto">
              <a:xfrm>
                <a:off x="4404" y="3614"/>
                <a:ext cx="1676" cy="441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 latinLnBrk="0">
                  <a:spcBef>
                    <a:spcPct val="20000"/>
                  </a:spcBef>
                  <a:buClr>
                    <a:srgbClr val="5F5F5F"/>
                  </a:buClr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4" name="Rectangle 104"/>
              <p:cNvSpPr>
                <a:spLocks noChangeArrowheads="1"/>
              </p:cNvSpPr>
              <p:nvPr/>
            </p:nvSpPr>
            <p:spPr bwMode="auto">
              <a:xfrm>
                <a:off x="4392" y="342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주의사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항</a:t>
                </a:r>
              </a:p>
            </p:txBody>
          </p:sp>
        </p:grpSp>
      </p:grpSp>
      <p:grpSp>
        <p:nvGrpSpPr>
          <p:cNvPr id="127" name="Group 16"/>
          <p:cNvGrpSpPr>
            <a:grpSpLocks/>
          </p:cNvGrpSpPr>
          <p:nvPr/>
        </p:nvGrpSpPr>
        <p:grpSpPr bwMode="auto">
          <a:xfrm>
            <a:off x="3048000" y="1731963"/>
            <a:ext cx="4205288" cy="311150"/>
            <a:chOff x="164" y="1604"/>
            <a:chExt cx="2649" cy="196"/>
          </a:xfrm>
        </p:grpSpPr>
        <p:sp>
          <p:nvSpPr>
            <p:cNvPr id="128" name="AutoShape 17"/>
            <p:cNvSpPr>
              <a:spLocks noChangeArrowheads="1"/>
            </p:cNvSpPr>
            <p:nvPr/>
          </p:nvSpPr>
          <p:spPr bwMode="gray">
            <a:xfrm>
              <a:off x="164" y="1604"/>
              <a:ext cx="1752" cy="196"/>
            </a:xfrm>
            <a:prstGeom prst="roundRect">
              <a:avLst>
                <a:gd name="adj" fmla="val 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AutoShape 18"/>
            <p:cNvSpPr>
              <a:spLocks noChangeArrowheads="1"/>
            </p:cNvSpPr>
            <p:nvPr/>
          </p:nvSpPr>
          <p:spPr bwMode="gray">
            <a:xfrm>
              <a:off x="1508" y="1604"/>
              <a:ext cx="1304" cy="196"/>
            </a:xfrm>
            <a:prstGeom prst="roundRect">
              <a:avLst>
                <a:gd name="adj" fmla="val 5000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AutoShape 19"/>
            <p:cNvSpPr>
              <a:spLocks noChangeArrowheads="1"/>
            </p:cNvSpPr>
            <p:nvPr/>
          </p:nvSpPr>
          <p:spPr bwMode="auto">
            <a:xfrm>
              <a:off x="2723" y="1688"/>
              <a:ext cx="90" cy="30"/>
            </a:xfrm>
            <a:prstGeom prst="roundRect">
              <a:avLst>
                <a:gd name="adj" fmla="val 50000"/>
              </a:avLst>
            </a:prstGeom>
            <a:solidFill>
              <a:srgbClr val="4A84A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 Box 20"/>
            <p:cNvSpPr txBox="1">
              <a:spLocks noChangeArrowheads="1"/>
            </p:cNvSpPr>
            <p:nvPr/>
          </p:nvSpPr>
          <p:spPr bwMode="auto">
            <a:xfrm>
              <a:off x="251" y="1615"/>
              <a:ext cx="6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Action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Items</a:t>
              </a:r>
              <a:endParaRPr lang="ko-KR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Text Box 4"/>
          <p:cNvSpPr txBox="1">
            <a:spLocks noChangeArrowheads="1"/>
          </p:cNvSpPr>
          <p:nvPr/>
        </p:nvSpPr>
        <p:spPr bwMode="gray">
          <a:xfrm>
            <a:off x="1797050" y="9525"/>
            <a:ext cx="52154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0" rIns="3600" bIns="0">
            <a:spAutoFit/>
          </a:bodyPr>
          <a:lstStyle>
            <a:lvl1pPr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6888" y="2076846"/>
            <a:ext cx="59925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# notes.ini</a:t>
            </a:r>
            <a:r>
              <a:rPr lang="ko-KR" altLang="en-US" sz="1400" b="1" dirty="0">
                <a:latin typeface="+mj-ea"/>
                <a:ea typeface="+mj-ea"/>
              </a:rPr>
              <a:t>에 </a:t>
            </a:r>
            <a:r>
              <a:rPr lang="ko-KR" altLang="en-US" sz="1400" b="1" dirty="0" smtClean="0">
                <a:latin typeface="+mj-ea"/>
                <a:ea typeface="+mj-ea"/>
              </a:rPr>
              <a:t>설정 값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환경 </a:t>
            </a:r>
            <a:r>
              <a:rPr lang="ko-KR" altLang="en-US" sz="1400" dirty="0" err="1" smtClean="0">
                <a:latin typeface="+mj-ea"/>
                <a:ea typeface="+mj-ea"/>
              </a:rPr>
              <a:t>변수명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en-US" altLang="ko-KR" sz="1400" dirty="0" smtClean="0">
                <a:latin typeface="+mj-ea"/>
                <a:ea typeface="+mj-ea"/>
              </a:rPr>
              <a:t>curl </a:t>
            </a:r>
            <a:r>
              <a:rPr lang="ko-KR" altLang="en-US" sz="1400" dirty="0" smtClean="0">
                <a:latin typeface="+mj-ea"/>
                <a:ea typeface="+mj-ea"/>
              </a:rPr>
              <a:t>을 설치한 </a:t>
            </a:r>
            <a:r>
              <a:rPr lang="ko-KR" altLang="en-US" sz="1400" dirty="0" smtClean="0">
                <a:latin typeface="+mj-ea"/>
                <a:ea typeface="+mj-ea"/>
              </a:rPr>
              <a:t>디렉터리경로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예시</a:t>
            </a:r>
            <a:r>
              <a:rPr lang="en-US" altLang="ko-KR" sz="1400" dirty="0" smtClean="0">
                <a:latin typeface="+mj-ea"/>
                <a:ea typeface="+mj-ea"/>
              </a:rPr>
              <a:t>) $</a:t>
            </a:r>
            <a:r>
              <a:rPr lang="en-US" altLang="ko-KR" sz="1400" dirty="0" err="1" smtClean="0">
                <a:latin typeface="+mj-ea"/>
                <a:ea typeface="+mj-ea"/>
              </a:rPr>
              <a:t>sis_curl_dirpath</a:t>
            </a:r>
            <a:r>
              <a:rPr lang="en-US" altLang="ko-KR" sz="1400" dirty="0" smtClean="0">
                <a:latin typeface="+mj-ea"/>
                <a:ea typeface="+mj-ea"/>
              </a:rPr>
              <a:t>=D</a:t>
            </a:r>
            <a:r>
              <a:rPr lang="en-US" altLang="ko-KR" sz="1400" dirty="0">
                <a:latin typeface="+mj-ea"/>
                <a:ea typeface="+mj-ea"/>
              </a:rPr>
              <a:t>:\</a:t>
            </a:r>
            <a:r>
              <a:rPr lang="en-US" altLang="ko-KR" sz="1400" dirty="0" smtClean="0">
                <a:latin typeface="+mj-ea"/>
                <a:ea typeface="+mj-ea"/>
              </a:rPr>
              <a:t>IBM\curl\bin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5661248"/>
            <a:ext cx="2654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Windows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 smtClean="0">
                <a:latin typeface="+mj-lt"/>
              </a:rPr>
              <a:t>AIX</a:t>
            </a:r>
            <a:r>
              <a:rPr lang="ko-KR" altLang="en-US" sz="1100" dirty="0" smtClean="0">
                <a:latin typeface="+mj-lt"/>
              </a:rPr>
              <a:t>환경에서만 </a:t>
            </a:r>
            <a:r>
              <a:rPr lang="ko-KR" altLang="en-US" sz="1100" dirty="0">
                <a:latin typeface="+mj-lt"/>
              </a:rPr>
              <a:t>별도의 프로그램 설치가 </a:t>
            </a:r>
            <a:r>
              <a:rPr lang="ko-KR" altLang="en-US" sz="1100" dirty="0" smtClean="0">
                <a:latin typeface="+mj-lt"/>
              </a:rPr>
              <a:t>필요 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en-US" altLang="ko-KR" sz="1100" dirty="0" smtClean="0">
                <a:latin typeface="+mj-lt"/>
              </a:rPr>
              <a:t>Linux</a:t>
            </a:r>
            <a:r>
              <a:rPr lang="ko-KR" altLang="en-US" sz="1100" dirty="0" smtClean="0">
                <a:latin typeface="+mj-lt"/>
              </a:rPr>
              <a:t>는 기본으로 설치</a:t>
            </a:r>
            <a:r>
              <a:rPr lang="en-US" altLang="ko-KR" sz="1100" dirty="0" smtClean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7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622556" y="263544"/>
            <a:ext cx="7506908" cy="477278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en-US" altLang="ko-KR" dirty="0"/>
              <a:t>API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&gt; </a:t>
            </a:r>
            <a:r>
              <a:rPr lang="en-US" altLang="ko-KR" sz="2000" dirty="0"/>
              <a:t>Curl </a:t>
            </a:r>
            <a:r>
              <a:rPr lang="ko-KR" altLang="en-US" sz="2000" dirty="0" err="1"/>
              <a:t>명령실행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3065463" y="1887538"/>
            <a:ext cx="6613525" cy="4394200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86A6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Group 3"/>
          <p:cNvGrpSpPr>
            <a:grpSpLocks/>
          </p:cNvGrpSpPr>
          <p:nvPr/>
        </p:nvGrpSpPr>
        <p:grpSpPr bwMode="auto">
          <a:xfrm>
            <a:off x="285750" y="1752600"/>
            <a:ext cx="2686050" cy="4514850"/>
            <a:chOff x="4392" y="1157"/>
            <a:chExt cx="1692" cy="2938"/>
          </a:xfrm>
        </p:grpSpPr>
        <p:grpSp>
          <p:nvGrpSpPr>
            <p:cNvPr id="121" name="Group 4"/>
            <p:cNvGrpSpPr>
              <a:grpSpLocks/>
            </p:cNvGrpSpPr>
            <p:nvPr/>
          </p:nvGrpSpPr>
          <p:grpSpPr bwMode="auto">
            <a:xfrm>
              <a:off x="4400" y="1157"/>
              <a:ext cx="1684" cy="2310"/>
              <a:chOff x="4400" y="1157"/>
              <a:chExt cx="1684" cy="2310"/>
            </a:xfrm>
          </p:grpSpPr>
          <p:sp>
            <p:nvSpPr>
              <p:cNvPr id="125" name="AutoShape 5"/>
              <p:cNvSpPr>
                <a:spLocks noChangeArrowheads="1"/>
              </p:cNvSpPr>
              <p:nvPr/>
            </p:nvSpPr>
            <p:spPr bwMode="auto">
              <a:xfrm>
                <a:off x="4404" y="1368"/>
                <a:ext cx="1676" cy="2099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  <a:ea typeface="맑은 고딕" pitchFamily="50" charset="-127"/>
                  </a:rPr>
                  <a:t>CMD</a:t>
                </a:r>
                <a:r>
                  <a:rPr lang="ko-KR" altLang="en-US" sz="1000" dirty="0" smtClean="0">
                    <a:latin typeface="+mj-lt"/>
                    <a:ea typeface="맑은 고딕" pitchFamily="50" charset="-127"/>
                  </a:rPr>
                  <a:t>창을 통해 </a:t>
                </a:r>
                <a:r>
                  <a:rPr lang="en-US" altLang="ko-KR" sz="1000" dirty="0" smtClean="0">
                    <a:latin typeface="+mj-lt"/>
                    <a:ea typeface="맑은 고딕" pitchFamily="50" charset="-127"/>
                  </a:rPr>
                  <a:t>curl </a:t>
                </a:r>
                <a:r>
                  <a:rPr lang="ko-KR" altLang="en-US" sz="1000" dirty="0" smtClean="0">
                    <a:latin typeface="+mj-lt"/>
                    <a:ea typeface="맑은 고딕" pitchFamily="50" charset="-127"/>
                  </a:rPr>
                  <a:t>실행파일의 경로로 들어와서 각종 명령어를 수행시킬 수 있다</a:t>
                </a:r>
                <a:r>
                  <a:rPr lang="en-US" altLang="ko-KR" sz="1000" dirty="0" smtClean="0">
                    <a:latin typeface="+mj-lt"/>
                    <a:ea typeface="맑은 고딕" pitchFamily="50" charset="-127"/>
                  </a:rPr>
                  <a:t>.</a:t>
                </a:r>
              </a:p>
              <a:p>
                <a:pPr defTabSz="936625">
                  <a:defRPr/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  <a:p>
                <a:pPr defTabSz="936625">
                  <a:defRPr/>
                </a:pP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  <a:p>
                <a:pPr defTabSz="936625">
                  <a:defRPr/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  <a:p>
                <a:pPr defTabSz="936625">
                  <a:defRPr/>
                </a:pP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  <a:p>
                <a:pPr defTabSz="936625">
                  <a:defRPr/>
                </a:pPr>
                <a:r>
                  <a:rPr lang="en-US" altLang="ko-KR" sz="1000" dirty="0" smtClean="0">
                    <a:latin typeface="+mj-lt"/>
                    <a:ea typeface="맑은 고딕" pitchFamily="50" charset="-127"/>
                  </a:rPr>
                  <a:t>Curl </a:t>
                </a:r>
                <a:r>
                  <a:rPr lang="ko-KR" altLang="en-US" sz="1000" dirty="0" smtClean="0">
                    <a:latin typeface="+mj-lt"/>
                    <a:ea typeface="맑은 고딕" pitchFamily="50" charset="-127"/>
                  </a:rPr>
                  <a:t>명령어는 </a:t>
                </a:r>
                <a:r>
                  <a:rPr lang="en-US" altLang="ko-KR" sz="1000" dirty="0">
                    <a:latin typeface="+mj-lt"/>
                  </a:rPr>
                  <a:t>https://</a:t>
                </a:r>
                <a:r>
                  <a:rPr lang="en-US" altLang="ko-KR" sz="1000" dirty="0" smtClean="0">
                    <a:latin typeface="+mj-lt"/>
                  </a:rPr>
                  <a:t>www.lesstif.com/pages/viewpage.action?pageId=14745703 </a:t>
                </a:r>
                <a:r>
                  <a:rPr lang="ko-KR" altLang="en-US" sz="1000" dirty="0" smtClean="0">
                    <a:latin typeface="+mj-lt"/>
                  </a:rPr>
                  <a:t>에서 참고바람</a:t>
                </a:r>
                <a:endParaRPr lang="en-US" altLang="ko-KR" sz="1000" dirty="0" smtClean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6" name="Rectangle 104"/>
              <p:cNvSpPr>
                <a:spLocks noChangeArrowheads="1"/>
              </p:cNvSpPr>
              <p:nvPr/>
            </p:nvSpPr>
            <p:spPr bwMode="auto">
              <a:xfrm>
                <a:off x="4400" y="115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설명</a:t>
                </a:r>
                <a:endParaRPr kumimoji="0" lang="ko-KR" altLang="en-US" sz="1400" b="1" dirty="0">
                  <a:solidFill>
                    <a:srgbClr val="000000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grpSp>
          <p:nvGrpSpPr>
            <p:cNvPr id="122" name="Group 7"/>
            <p:cNvGrpSpPr>
              <a:grpSpLocks/>
            </p:cNvGrpSpPr>
            <p:nvPr/>
          </p:nvGrpSpPr>
          <p:grpSpPr bwMode="auto">
            <a:xfrm>
              <a:off x="4392" y="3467"/>
              <a:ext cx="1688" cy="628"/>
              <a:chOff x="4392" y="3427"/>
              <a:chExt cx="1688" cy="628"/>
            </a:xfrm>
          </p:grpSpPr>
          <p:sp>
            <p:nvSpPr>
              <p:cNvPr id="123" name="AutoShape 8"/>
              <p:cNvSpPr>
                <a:spLocks noChangeArrowheads="1"/>
              </p:cNvSpPr>
              <p:nvPr/>
            </p:nvSpPr>
            <p:spPr bwMode="auto">
              <a:xfrm>
                <a:off x="4404" y="3614"/>
                <a:ext cx="1676" cy="441"/>
              </a:xfrm>
              <a:prstGeom prst="roundRect">
                <a:avLst>
                  <a:gd name="adj" fmla="val 62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 type="none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lIns="54000" tIns="61200" rIns="54000" bIns="25200"/>
              <a:lstStyle/>
              <a:p>
                <a:pPr defTabSz="936625" latinLnBrk="0">
                  <a:spcBef>
                    <a:spcPct val="20000"/>
                  </a:spcBef>
                  <a:buClr>
                    <a:srgbClr val="5F5F5F"/>
                  </a:buClr>
                </a:pPr>
                <a:endParaRPr lang="en-US" altLang="ko-KR" sz="1000" dirty="0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124" name="Rectangle 104"/>
              <p:cNvSpPr>
                <a:spLocks noChangeArrowheads="1"/>
              </p:cNvSpPr>
              <p:nvPr/>
            </p:nvSpPr>
            <p:spPr bwMode="auto">
              <a:xfrm>
                <a:off x="4392" y="3427"/>
                <a:ext cx="1684" cy="187"/>
              </a:xfrm>
              <a:prstGeom prst="rect">
                <a:avLst/>
              </a:prstGeom>
              <a:solidFill>
                <a:srgbClr val="AACFF0"/>
              </a:solidFill>
              <a:ln>
                <a:noFill/>
              </a:ln>
              <a:effectLst>
                <a:outerShdw dist="50800" dir="5400000" algn="ctr" rotWithShape="0">
                  <a:srgbClr val="7CB5E8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2000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" pitchFamily="18" charset="0"/>
                  <a:buNone/>
                  <a:tabLst>
                    <a:tab pos="914400" algn="l"/>
                    <a:tab pos="7315200" algn="r"/>
                  </a:tabLst>
                </a:pPr>
                <a:r>
                  <a:rPr kumimoji="0" lang="ko-KR" altLang="en-US" sz="1400" b="1" dirty="0" smtClean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주의사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j-lt"/>
                    <a:ea typeface="맑은 고딕" pitchFamily="50" charset="-127"/>
                  </a:rPr>
                  <a:t>항</a:t>
                </a:r>
              </a:p>
            </p:txBody>
          </p:sp>
        </p:grpSp>
      </p:grpSp>
      <p:grpSp>
        <p:nvGrpSpPr>
          <p:cNvPr id="127" name="Group 16"/>
          <p:cNvGrpSpPr>
            <a:grpSpLocks/>
          </p:cNvGrpSpPr>
          <p:nvPr/>
        </p:nvGrpSpPr>
        <p:grpSpPr bwMode="auto">
          <a:xfrm>
            <a:off x="3048000" y="1731963"/>
            <a:ext cx="4205288" cy="311150"/>
            <a:chOff x="164" y="1604"/>
            <a:chExt cx="2649" cy="196"/>
          </a:xfrm>
        </p:grpSpPr>
        <p:sp>
          <p:nvSpPr>
            <p:cNvPr id="128" name="AutoShape 17"/>
            <p:cNvSpPr>
              <a:spLocks noChangeArrowheads="1"/>
            </p:cNvSpPr>
            <p:nvPr/>
          </p:nvSpPr>
          <p:spPr bwMode="gray">
            <a:xfrm>
              <a:off x="164" y="1604"/>
              <a:ext cx="1752" cy="196"/>
            </a:xfrm>
            <a:prstGeom prst="roundRect">
              <a:avLst>
                <a:gd name="adj" fmla="val 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AutoShape 18"/>
            <p:cNvSpPr>
              <a:spLocks noChangeArrowheads="1"/>
            </p:cNvSpPr>
            <p:nvPr/>
          </p:nvSpPr>
          <p:spPr bwMode="gray">
            <a:xfrm>
              <a:off x="1508" y="1604"/>
              <a:ext cx="1304" cy="196"/>
            </a:xfrm>
            <a:prstGeom prst="roundRect">
              <a:avLst>
                <a:gd name="adj" fmla="val 50000"/>
              </a:avLst>
            </a:prstGeom>
            <a:solidFill>
              <a:srgbClr val="5C8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AutoShape 19"/>
            <p:cNvSpPr>
              <a:spLocks noChangeArrowheads="1"/>
            </p:cNvSpPr>
            <p:nvPr/>
          </p:nvSpPr>
          <p:spPr bwMode="auto">
            <a:xfrm>
              <a:off x="2723" y="1688"/>
              <a:ext cx="90" cy="30"/>
            </a:xfrm>
            <a:prstGeom prst="roundRect">
              <a:avLst>
                <a:gd name="adj" fmla="val 50000"/>
              </a:avLst>
            </a:prstGeom>
            <a:solidFill>
              <a:srgbClr val="4A84A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 Box 20"/>
            <p:cNvSpPr txBox="1">
              <a:spLocks noChangeArrowheads="1"/>
            </p:cNvSpPr>
            <p:nvPr/>
          </p:nvSpPr>
          <p:spPr bwMode="auto">
            <a:xfrm>
              <a:off x="251" y="1615"/>
              <a:ext cx="6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Action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Items</a:t>
              </a:r>
              <a:endParaRPr lang="ko-KR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Text Box 4"/>
          <p:cNvSpPr txBox="1">
            <a:spLocks noChangeArrowheads="1"/>
          </p:cNvSpPr>
          <p:nvPr/>
        </p:nvSpPr>
        <p:spPr bwMode="gray">
          <a:xfrm>
            <a:off x="1797050" y="9525"/>
            <a:ext cx="52154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0" rIns="3600" bIns="0">
            <a:spAutoFit/>
          </a:bodyPr>
          <a:lstStyle>
            <a:lvl1pPr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177" t="47724" r="53425" b="37152"/>
          <a:stretch/>
        </p:blipFill>
        <p:spPr>
          <a:xfrm>
            <a:off x="3152799" y="2621773"/>
            <a:ext cx="6466765" cy="1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>
          <a:solidFill>
            <a:srgbClr val="969696"/>
          </a:solidFill>
          <a:prstDash val="sysDot"/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213</Words>
  <Application>Microsoft Office PowerPoint</Application>
  <PresentationFormat>A4 용지(210x297mm)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가는각진제목체</vt:lpstr>
      <vt:lpstr>굴림</vt:lpstr>
      <vt:lpstr>맑은 고딕</vt:lpstr>
      <vt:lpstr>산돌고딕 M</vt:lpstr>
      <vt:lpstr>Arial</vt:lpstr>
      <vt:lpstr>Times</vt:lpstr>
      <vt:lpstr>Office 테마</vt:lpstr>
      <vt:lpstr>디자인 사용자 지정</vt:lpstr>
      <vt:lpstr>PowerPoint 프레젠테이션</vt:lpstr>
      <vt:lpstr>PowerPoint 프레젠테이션</vt:lpstr>
      <vt:lpstr>HTTP API 설치 &gt; curl 설치</vt:lpstr>
      <vt:lpstr>HTTP API 설치 &gt; curl 설치</vt:lpstr>
      <vt:lpstr>HTTP API 설치 &gt; Notes.ini 환경설정 </vt:lpstr>
      <vt:lpstr>HTTP API 설치 &gt; Curl 명령실행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C216U</dc:creator>
  <cp:lastModifiedBy>PSH</cp:lastModifiedBy>
  <cp:revision>581</cp:revision>
  <cp:lastPrinted>2013-07-01T01:08:00Z</cp:lastPrinted>
  <dcterms:created xsi:type="dcterms:W3CDTF">2008-04-30T02:11:39Z</dcterms:created>
  <dcterms:modified xsi:type="dcterms:W3CDTF">2019-12-04T01:38:14Z</dcterms:modified>
</cp:coreProperties>
</file>