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359" r:id="rId4"/>
    <p:sldId id="366" r:id="rId5"/>
    <p:sldId id="367" r:id="rId6"/>
    <p:sldId id="368" r:id="rId7"/>
    <p:sldId id="369" r:id="rId8"/>
    <p:sldId id="370" r:id="rId9"/>
    <p:sldId id="371" r:id="rId10"/>
    <p:sldId id="334" r:id="rId11"/>
    <p:sldId id="375" r:id="rId12"/>
    <p:sldId id="372" r:id="rId13"/>
    <p:sldId id="373" r:id="rId14"/>
    <p:sldId id="374" r:id="rId15"/>
    <p:sldId id="335" r:id="rId16"/>
    <p:sldId id="360" r:id="rId17"/>
    <p:sldId id="336" r:id="rId18"/>
    <p:sldId id="337" r:id="rId19"/>
    <p:sldId id="339" r:id="rId20"/>
    <p:sldId id="340" r:id="rId21"/>
    <p:sldId id="282" r:id="rId22"/>
    <p:sldId id="341" r:id="rId23"/>
    <p:sldId id="342" r:id="rId24"/>
    <p:sldId id="284" r:id="rId25"/>
    <p:sldId id="328" r:id="rId26"/>
    <p:sldId id="329" r:id="rId27"/>
    <p:sldId id="330" r:id="rId28"/>
    <p:sldId id="331" r:id="rId29"/>
    <p:sldId id="332" r:id="rId30"/>
    <p:sldId id="287" r:id="rId31"/>
    <p:sldId id="292" r:id="rId32"/>
    <p:sldId id="343" r:id="rId33"/>
    <p:sldId id="345" r:id="rId34"/>
    <p:sldId id="346" r:id="rId35"/>
    <p:sldId id="295" r:id="rId36"/>
    <p:sldId id="296" r:id="rId37"/>
    <p:sldId id="333" r:id="rId38"/>
    <p:sldId id="351" r:id="rId39"/>
    <p:sldId id="352" r:id="rId40"/>
    <p:sldId id="297" r:id="rId41"/>
    <p:sldId id="347" r:id="rId42"/>
    <p:sldId id="348" r:id="rId43"/>
    <p:sldId id="349" r:id="rId44"/>
    <p:sldId id="350" r:id="rId45"/>
    <p:sldId id="362" r:id="rId46"/>
    <p:sldId id="363" r:id="rId47"/>
    <p:sldId id="364" r:id="rId48"/>
    <p:sldId id="365" r:id="rId49"/>
    <p:sldId id="354" r:id="rId50"/>
    <p:sldId id="355" r:id="rId51"/>
    <p:sldId id="356" r:id="rId52"/>
    <p:sldId id="357" r:id="rId53"/>
    <p:sldId id="358" r:id="rId54"/>
    <p:sldId id="279" r:id="rId5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92D14"/>
    <a:srgbClr val="003300"/>
    <a:srgbClr val="006600"/>
    <a:srgbClr val="35759D"/>
    <a:srgbClr val="4D4D4D"/>
    <a:srgbClr val="35B19D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4" autoAdjust="0"/>
    <p:restoredTop sz="95596" autoAdjust="0"/>
  </p:normalViewPr>
  <p:slideViewPr>
    <p:cSldViewPr>
      <p:cViewPr varScale="1">
        <p:scale>
          <a:sx n="64" d="100"/>
          <a:sy n="64" d="100"/>
        </p:scale>
        <p:origin x="-12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966CD4-649D-44DF-9125-CD6D27C3CED1}" type="doc">
      <dgm:prSet loTypeId="urn:microsoft.com/office/officeart/2005/8/layout/list1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494B2861-22D6-41F6-B891-9BAD5950F8B5}">
      <dgm:prSet phldrT="[텍스트]"/>
      <dgm:spPr/>
      <dgm:t>
        <a:bodyPr/>
        <a:lstStyle/>
        <a:p>
          <a:pPr latinLnBrk="1"/>
          <a:r>
            <a:rPr lang="ko-KR" altLang="en-US" dirty="0" err="1" smtClean="0">
              <a:solidFill>
                <a:srgbClr val="FF0000"/>
              </a:solidFill>
            </a:rPr>
            <a:t>머신러닝</a:t>
          </a:r>
          <a:r>
            <a:rPr lang="ko-KR" altLang="en-US" dirty="0" smtClean="0"/>
            <a:t> </a:t>
          </a:r>
          <a:r>
            <a:rPr lang="en-US" altLang="ko-KR" dirty="0" smtClean="0"/>
            <a:t>(</a:t>
          </a:r>
          <a:r>
            <a:rPr lang="en-US" altLang="ko-KR" dirty="0" smtClean="0">
              <a:solidFill>
                <a:schemeClr val="tx1">
                  <a:lumMod val="50000"/>
                </a:schemeClr>
              </a:solidFill>
            </a:rPr>
            <a:t>Machine Learning 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7B5E54EB-9C86-4096-A978-3805A07EA2FE}" type="parTrans" cxnId="{B8DF084F-2031-4542-B423-21B8781AA8CA}">
      <dgm:prSet/>
      <dgm:spPr/>
      <dgm:t>
        <a:bodyPr/>
        <a:lstStyle/>
        <a:p>
          <a:pPr latinLnBrk="1"/>
          <a:endParaRPr lang="ko-KR" altLang="en-US"/>
        </a:p>
      </dgm:t>
    </dgm:pt>
    <dgm:pt modelId="{4AEBD9A4-83E9-44AB-8BC9-160572F36B21}" type="sibTrans" cxnId="{B8DF084F-2031-4542-B423-21B8781AA8CA}">
      <dgm:prSet/>
      <dgm:spPr/>
      <dgm:t>
        <a:bodyPr/>
        <a:lstStyle/>
        <a:p>
          <a:pPr latinLnBrk="1"/>
          <a:endParaRPr lang="ko-KR" altLang="en-US"/>
        </a:p>
      </dgm:t>
    </dgm:pt>
    <dgm:pt modelId="{042D3504-860A-47BE-858B-EEFFF40BA321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>
                  <a:lumMod val="50000"/>
                </a:schemeClr>
              </a:solidFill>
            </a:rPr>
            <a:t>데이터를 기반으로 패턴을 학습하고</a:t>
          </a:r>
          <a:endParaRPr lang="en-US" altLang="ko-KR" dirty="0" smtClean="0">
            <a:solidFill>
              <a:schemeClr val="tx1">
                <a:lumMod val="50000"/>
              </a:schemeClr>
            </a:solidFill>
          </a:endParaRPr>
        </a:p>
        <a:p>
          <a:pPr latinLnBrk="1"/>
          <a:r>
            <a:rPr lang="ko-KR" altLang="en-US" dirty="0" smtClean="0">
              <a:solidFill>
                <a:schemeClr val="tx1">
                  <a:lumMod val="50000"/>
                </a:schemeClr>
              </a:solidFill>
            </a:rPr>
            <a:t>결과를 예측하는 알고리즘</a:t>
          </a:r>
          <a:endParaRPr lang="ko-KR" altLang="en-US" dirty="0">
            <a:solidFill>
              <a:schemeClr val="tx1">
                <a:lumMod val="50000"/>
              </a:schemeClr>
            </a:solidFill>
          </a:endParaRPr>
        </a:p>
      </dgm:t>
    </dgm:pt>
    <dgm:pt modelId="{C2E62711-EEB4-4C43-91AC-5C8A403FA367}" type="parTrans" cxnId="{57DFF5E4-2244-4A2B-8BE6-9FEA88ED50F4}">
      <dgm:prSet/>
      <dgm:spPr/>
      <dgm:t>
        <a:bodyPr/>
        <a:lstStyle/>
        <a:p>
          <a:pPr latinLnBrk="1"/>
          <a:endParaRPr lang="ko-KR" altLang="en-US"/>
        </a:p>
      </dgm:t>
    </dgm:pt>
    <dgm:pt modelId="{2D2582EA-0EDE-4DC0-BFDC-5C2735B2BB36}" type="sibTrans" cxnId="{57DFF5E4-2244-4A2B-8BE6-9FEA88ED50F4}">
      <dgm:prSet/>
      <dgm:spPr/>
      <dgm:t>
        <a:bodyPr/>
        <a:lstStyle/>
        <a:p>
          <a:pPr latinLnBrk="1"/>
          <a:endParaRPr lang="ko-KR" altLang="en-US"/>
        </a:p>
      </dgm:t>
    </dgm:pt>
    <dgm:pt modelId="{A57DECBC-4B71-49A0-B5DD-01EAC68DD193}" type="pres">
      <dgm:prSet presAssocID="{F5966CD4-649D-44DF-9125-CD6D27C3CED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5FB732-A89B-49F6-9FFB-C1FF7E1C6073}" type="pres">
      <dgm:prSet presAssocID="{494B2861-22D6-41F6-B891-9BAD5950F8B5}" presName="parentLin" presStyleCnt="0"/>
      <dgm:spPr/>
    </dgm:pt>
    <dgm:pt modelId="{CF54A343-88E7-4629-9863-1CE1E4D9F772}" type="pres">
      <dgm:prSet presAssocID="{494B2861-22D6-41F6-B891-9BAD5950F8B5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2543AC9-0E52-4476-B8AD-9D5E420E5EFE}" type="pres">
      <dgm:prSet presAssocID="{494B2861-22D6-41F6-B891-9BAD5950F8B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CF4115-F3DA-490D-BBB2-63068CD96C21}" type="pres">
      <dgm:prSet presAssocID="{494B2861-22D6-41F6-B891-9BAD5950F8B5}" presName="negativeSpace" presStyleCnt="0"/>
      <dgm:spPr/>
    </dgm:pt>
    <dgm:pt modelId="{D80EBBA3-15EA-46ED-A909-16B8BD1C86D5}" type="pres">
      <dgm:prSet presAssocID="{494B2861-22D6-41F6-B891-9BAD5950F8B5}" presName="childText" presStyleLbl="conFgAcc1" presStyleIdx="0" presStyleCnt="2">
        <dgm:presLayoutVars>
          <dgm:bulletEnabled val="1"/>
        </dgm:presLayoutVars>
      </dgm:prSet>
      <dgm:spPr/>
    </dgm:pt>
    <dgm:pt modelId="{29EBBE03-130F-4407-A8B5-A75BE5582801}" type="pres">
      <dgm:prSet presAssocID="{4AEBD9A4-83E9-44AB-8BC9-160572F36B21}" presName="spaceBetweenRectangles" presStyleCnt="0"/>
      <dgm:spPr/>
    </dgm:pt>
    <dgm:pt modelId="{69DA5C2C-ED32-407B-816E-8673B8B159AB}" type="pres">
      <dgm:prSet presAssocID="{042D3504-860A-47BE-858B-EEFFF40BA321}" presName="parentLin" presStyleCnt="0"/>
      <dgm:spPr/>
    </dgm:pt>
    <dgm:pt modelId="{9E000756-D0C3-447B-B00A-A27D06C2F28C}" type="pres">
      <dgm:prSet presAssocID="{042D3504-860A-47BE-858B-EEFFF40BA321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7FE25830-17A4-4D2D-9113-E194193823D1}" type="pres">
      <dgm:prSet presAssocID="{042D3504-860A-47BE-858B-EEFFF40BA321}" presName="parentText" presStyleLbl="node1" presStyleIdx="1" presStyleCnt="2" custScaleX="142857" custScaleY="27199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2D9A09-D560-472F-A84C-680FE2D694A0}" type="pres">
      <dgm:prSet presAssocID="{042D3504-860A-47BE-858B-EEFFF40BA321}" presName="negativeSpace" presStyleCnt="0"/>
      <dgm:spPr/>
    </dgm:pt>
    <dgm:pt modelId="{272CFD2D-792B-4043-9680-7FE3435A46B0}" type="pres">
      <dgm:prSet presAssocID="{042D3504-860A-47BE-858B-EEFFF40BA32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7DFF5E4-2244-4A2B-8BE6-9FEA88ED50F4}" srcId="{F5966CD4-649D-44DF-9125-CD6D27C3CED1}" destId="{042D3504-860A-47BE-858B-EEFFF40BA321}" srcOrd="1" destOrd="0" parTransId="{C2E62711-EEB4-4C43-91AC-5C8A403FA367}" sibTransId="{2D2582EA-0EDE-4DC0-BFDC-5C2735B2BB36}"/>
    <dgm:cxn modelId="{408F6EE8-28E2-4A34-A42A-71E3B64FB2A1}" type="presOf" srcId="{F5966CD4-649D-44DF-9125-CD6D27C3CED1}" destId="{A57DECBC-4B71-49A0-B5DD-01EAC68DD193}" srcOrd="0" destOrd="0" presId="urn:microsoft.com/office/officeart/2005/8/layout/list1"/>
    <dgm:cxn modelId="{3A552106-5580-4E7E-9155-DE22F0B84E7F}" type="presOf" srcId="{042D3504-860A-47BE-858B-EEFFF40BA321}" destId="{9E000756-D0C3-447B-B00A-A27D06C2F28C}" srcOrd="0" destOrd="0" presId="urn:microsoft.com/office/officeart/2005/8/layout/list1"/>
    <dgm:cxn modelId="{83C7019F-3252-4656-89DB-AF21FEE04675}" type="presOf" srcId="{494B2861-22D6-41F6-B891-9BAD5950F8B5}" destId="{C2543AC9-0E52-4476-B8AD-9D5E420E5EFE}" srcOrd="1" destOrd="0" presId="urn:microsoft.com/office/officeart/2005/8/layout/list1"/>
    <dgm:cxn modelId="{59BBA2ED-2797-4266-AA42-7FC3772B127C}" type="presOf" srcId="{042D3504-860A-47BE-858B-EEFFF40BA321}" destId="{7FE25830-17A4-4D2D-9113-E194193823D1}" srcOrd="1" destOrd="0" presId="urn:microsoft.com/office/officeart/2005/8/layout/list1"/>
    <dgm:cxn modelId="{43287077-B23A-4DFA-8754-581FF9E3283C}" type="presOf" srcId="{494B2861-22D6-41F6-B891-9BAD5950F8B5}" destId="{CF54A343-88E7-4629-9863-1CE1E4D9F772}" srcOrd="0" destOrd="0" presId="urn:microsoft.com/office/officeart/2005/8/layout/list1"/>
    <dgm:cxn modelId="{B8DF084F-2031-4542-B423-21B8781AA8CA}" srcId="{F5966CD4-649D-44DF-9125-CD6D27C3CED1}" destId="{494B2861-22D6-41F6-B891-9BAD5950F8B5}" srcOrd="0" destOrd="0" parTransId="{7B5E54EB-9C86-4096-A978-3805A07EA2FE}" sibTransId="{4AEBD9A4-83E9-44AB-8BC9-160572F36B21}"/>
    <dgm:cxn modelId="{C9E80647-1493-49B8-A8BA-AA817AF38D31}" type="presParOf" srcId="{A57DECBC-4B71-49A0-B5DD-01EAC68DD193}" destId="{6C5FB732-A89B-49F6-9FFB-C1FF7E1C6073}" srcOrd="0" destOrd="0" presId="urn:microsoft.com/office/officeart/2005/8/layout/list1"/>
    <dgm:cxn modelId="{1899B2C9-2340-4C35-86BF-919B4366BED7}" type="presParOf" srcId="{6C5FB732-A89B-49F6-9FFB-C1FF7E1C6073}" destId="{CF54A343-88E7-4629-9863-1CE1E4D9F772}" srcOrd="0" destOrd="0" presId="urn:microsoft.com/office/officeart/2005/8/layout/list1"/>
    <dgm:cxn modelId="{7C7FEEB2-BDED-4E68-89BA-5A99F0223A20}" type="presParOf" srcId="{6C5FB732-A89B-49F6-9FFB-C1FF7E1C6073}" destId="{C2543AC9-0E52-4476-B8AD-9D5E420E5EFE}" srcOrd="1" destOrd="0" presId="urn:microsoft.com/office/officeart/2005/8/layout/list1"/>
    <dgm:cxn modelId="{59E180FA-97FA-42DC-888A-B37245FB03C1}" type="presParOf" srcId="{A57DECBC-4B71-49A0-B5DD-01EAC68DD193}" destId="{4CCF4115-F3DA-490D-BBB2-63068CD96C21}" srcOrd="1" destOrd="0" presId="urn:microsoft.com/office/officeart/2005/8/layout/list1"/>
    <dgm:cxn modelId="{4DA4B257-E5B1-43B6-BF8C-301EE7E11497}" type="presParOf" srcId="{A57DECBC-4B71-49A0-B5DD-01EAC68DD193}" destId="{D80EBBA3-15EA-46ED-A909-16B8BD1C86D5}" srcOrd="2" destOrd="0" presId="urn:microsoft.com/office/officeart/2005/8/layout/list1"/>
    <dgm:cxn modelId="{313448F9-1D2A-4DCD-942F-F145BD2BF553}" type="presParOf" srcId="{A57DECBC-4B71-49A0-B5DD-01EAC68DD193}" destId="{29EBBE03-130F-4407-A8B5-A75BE5582801}" srcOrd="3" destOrd="0" presId="urn:microsoft.com/office/officeart/2005/8/layout/list1"/>
    <dgm:cxn modelId="{A7DDEA0E-CAF3-43BB-B0D2-02536708FB6D}" type="presParOf" srcId="{A57DECBC-4B71-49A0-B5DD-01EAC68DD193}" destId="{69DA5C2C-ED32-407B-816E-8673B8B159AB}" srcOrd="4" destOrd="0" presId="urn:microsoft.com/office/officeart/2005/8/layout/list1"/>
    <dgm:cxn modelId="{7533666F-3046-45FF-A73E-A8B9F180F07A}" type="presParOf" srcId="{69DA5C2C-ED32-407B-816E-8673B8B159AB}" destId="{9E000756-D0C3-447B-B00A-A27D06C2F28C}" srcOrd="0" destOrd="0" presId="urn:microsoft.com/office/officeart/2005/8/layout/list1"/>
    <dgm:cxn modelId="{CF19D1FB-D010-4DE7-9250-7A62520C169F}" type="presParOf" srcId="{69DA5C2C-ED32-407B-816E-8673B8B159AB}" destId="{7FE25830-17A4-4D2D-9113-E194193823D1}" srcOrd="1" destOrd="0" presId="urn:microsoft.com/office/officeart/2005/8/layout/list1"/>
    <dgm:cxn modelId="{876E6988-6EBB-4A58-87D4-2896A3847958}" type="presParOf" srcId="{A57DECBC-4B71-49A0-B5DD-01EAC68DD193}" destId="{582D9A09-D560-472F-A84C-680FE2D694A0}" srcOrd="5" destOrd="0" presId="urn:microsoft.com/office/officeart/2005/8/layout/list1"/>
    <dgm:cxn modelId="{3A6BDFCB-1AF4-4E63-9820-FB4B46D8AB19}" type="presParOf" srcId="{A57DECBC-4B71-49A0-B5DD-01EAC68DD193}" destId="{272CFD2D-792B-4043-9680-7FE3435A46B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C54BA-EB0D-4BA3-90C7-06B29DC93B77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AF03CE5-D3EA-4804-9ED6-EA1723EBF94B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solidFill>
                <a:srgbClr val="002060"/>
              </a:solidFill>
            </a:rPr>
            <a:t>지도학습</a:t>
          </a:r>
          <a:endParaRPr lang="ko-KR" altLang="en-US" sz="2400" dirty="0">
            <a:solidFill>
              <a:srgbClr val="002060"/>
            </a:solidFill>
          </a:endParaRPr>
        </a:p>
      </dgm:t>
    </dgm:pt>
    <dgm:pt modelId="{035189D3-E7E2-449D-B081-A4249BA19726}" type="parTrans" cxnId="{AC09AC5D-A0B6-4F15-B2C5-D1313494DACB}">
      <dgm:prSet/>
      <dgm:spPr/>
      <dgm:t>
        <a:bodyPr/>
        <a:lstStyle/>
        <a:p>
          <a:pPr latinLnBrk="1"/>
          <a:endParaRPr lang="ko-KR" altLang="en-US" sz="1200">
            <a:solidFill>
              <a:srgbClr val="002060"/>
            </a:solidFill>
          </a:endParaRPr>
        </a:p>
      </dgm:t>
    </dgm:pt>
    <dgm:pt modelId="{7BF5EE06-BCD3-4A40-B7EB-C61B627F9199}" type="sibTrans" cxnId="{AC09AC5D-A0B6-4F15-B2C5-D1313494DACB}">
      <dgm:prSet/>
      <dgm:spPr/>
      <dgm:t>
        <a:bodyPr/>
        <a:lstStyle/>
        <a:p>
          <a:pPr latinLnBrk="1"/>
          <a:endParaRPr lang="ko-KR" altLang="en-US" sz="1200">
            <a:solidFill>
              <a:srgbClr val="002060"/>
            </a:solidFill>
          </a:endParaRPr>
        </a:p>
      </dgm:t>
    </dgm:pt>
    <dgm:pt modelId="{2DB0AD23-6773-4FB3-BA31-36044E44045A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solidFill>
                <a:srgbClr val="B92D14"/>
              </a:solidFill>
            </a:rPr>
            <a:t>분류</a:t>
          </a:r>
          <a:endParaRPr lang="ko-KR" altLang="en-US" sz="2400" dirty="0">
            <a:solidFill>
              <a:srgbClr val="B92D14"/>
            </a:solidFill>
          </a:endParaRPr>
        </a:p>
      </dgm:t>
    </dgm:pt>
    <dgm:pt modelId="{ED725732-5DB9-4074-96C8-5D5435D69A51}" type="parTrans" cxnId="{2BE84A10-7204-44F4-9037-837769640D2F}">
      <dgm:prSet custT="1"/>
      <dgm:spPr/>
      <dgm:t>
        <a:bodyPr/>
        <a:lstStyle/>
        <a:p>
          <a:pPr latinLnBrk="1"/>
          <a:endParaRPr lang="ko-KR" altLang="en-US" sz="200">
            <a:solidFill>
              <a:srgbClr val="002060"/>
            </a:solidFill>
          </a:endParaRPr>
        </a:p>
      </dgm:t>
    </dgm:pt>
    <dgm:pt modelId="{FEE2002D-5F36-45F1-9D22-E3604C759E58}" type="sibTrans" cxnId="{2BE84A10-7204-44F4-9037-837769640D2F}">
      <dgm:prSet/>
      <dgm:spPr/>
      <dgm:t>
        <a:bodyPr/>
        <a:lstStyle/>
        <a:p>
          <a:pPr latinLnBrk="1"/>
          <a:endParaRPr lang="ko-KR" altLang="en-US" sz="1200">
            <a:solidFill>
              <a:srgbClr val="002060"/>
            </a:solidFill>
          </a:endParaRPr>
        </a:p>
      </dgm:t>
    </dgm:pt>
    <dgm:pt modelId="{AD4E667F-DD0B-4C27-8221-56331F334D8B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solidFill>
                <a:srgbClr val="002060"/>
              </a:solidFill>
            </a:rPr>
            <a:t>이진분류</a:t>
          </a:r>
          <a:endParaRPr lang="ko-KR" altLang="en-US" sz="2400" dirty="0">
            <a:solidFill>
              <a:srgbClr val="002060"/>
            </a:solidFill>
          </a:endParaRPr>
        </a:p>
      </dgm:t>
    </dgm:pt>
    <dgm:pt modelId="{D296E423-F8E2-4301-8FF7-590B89FDCD02}" type="parTrans" cxnId="{91937038-4779-4BFB-8489-D3E743F45057}">
      <dgm:prSet custT="1"/>
      <dgm:spPr/>
      <dgm:t>
        <a:bodyPr/>
        <a:lstStyle/>
        <a:p>
          <a:pPr latinLnBrk="1"/>
          <a:endParaRPr lang="ko-KR" altLang="en-US" sz="200">
            <a:solidFill>
              <a:srgbClr val="002060"/>
            </a:solidFill>
          </a:endParaRPr>
        </a:p>
      </dgm:t>
    </dgm:pt>
    <dgm:pt modelId="{78D31C61-3BD8-4585-B616-C26E2987E64A}" type="sibTrans" cxnId="{91937038-4779-4BFB-8489-D3E743F45057}">
      <dgm:prSet/>
      <dgm:spPr/>
      <dgm:t>
        <a:bodyPr/>
        <a:lstStyle/>
        <a:p>
          <a:pPr latinLnBrk="1"/>
          <a:endParaRPr lang="ko-KR" altLang="en-US" sz="1200">
            <a:solidFill>
              <a:srgbClr val="002060"/>
            </a:solidFill>
          </a:endParaRPr>
        </a:p>
      </dgm:t>
    </dgm:pt>
    <dgm:pt modelId="{85B6492A-49C7-4896-8E87-DA02E6D98DEA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solidFill>
                <a:srgbClr val="002060"/>
              </a:solidFill>
            </a:rPr>
            <a:t>다중분류</a:t>
          </a:r>
          <a:endParaRPr lang="ko-KR" altLang="en-US" sz="2400" dirty="0">
            <a:solidFill>
              <a:srgbClr val="002060"/>
            </a:solidFill>
          </a:endParaRPr>
        </a:p>
      </dgm:t>
    </dgm:pt>
    <dgm:pt modelId="{EF94ADA9-EE8A-4114-BC4C-CC5F5BC64BDC}" type="parTrans" cxnId="{F3EA3BBC-AC84-42DC-907B-44BA6D5AEFE4}">
      <dgm:prSet custT="1"/>
      <dgm:spPr/>
      <dgm:t>
        <a:bodyPr/>
        <a:lstStyle/>
        <a:p>
          <a:pPr latinLnBrk="1"/>
          <a:endParaRPr lang="ko-KR" altLang="en-US" sz="200">
            <a:solidFill>
              <a:srgbClr val="002060"/>
            </a:solidFill>
          </a:endParaRPr>
        </a:p>
      </dgm:t>
    </dgm:pt>
    <dgm:pt modelId="{70257EB6-5878-4FE3-BA02-A61754BED240}" type="sibTrans" cxnId="{F3EA3BBC-AC84-42DC-907B-44BA6D5AEFE4}">
      <dgm:prSet/>
      <dgm:spPr/>
      <dgm:t>
        <a:bodyPr/>
        <a:lstStyle/>
        <a:p>
          <a:pPr latinLnBrk="1"/>
          <a:endParaRPr lang="ko-KR" altLang="en-US" sz="1200">
            <a:solidFill>
              <a:srgbClr val="002060"/>
            </a:solidFill>
          </a:endParaRPr>
        </a:p>
      </dgm:t>
    </dgm:pt>
    <dgm:pt modelId="{FEDAAEEC-7A3C-441C-8D92-4FEBEF1B7141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solidFill>
                <a:srgbClr val="B92D14"/>
              </a:solidFill>
            </a:rPr>
            <a:t>회귀</a:t>
          </a:r>
          <a:endParaRPr lang="ko-KR" altLang="en-US" sz="2400" dirty="0">
            <a:solidFill>
              <a:srgbClr val="B92D14"/>
            </a:solidFill>
          </a:endParaRPr>
        </a:p>
      </dgm:t>
    </dgm:pt>
    <dgm:pt modelId="{6249A2B3-FCD6-411D-9C7E-454DC90496B4}" type="parTrans" cxnId="{27EAC2E5-B1F8-46BA-A316-FC35243AC19D}">
      <dgm:prSet custT="1"/>
      <dgm:spPr/>
      <dgm:t>
        <a:bodyPr/>
        <a:lstStyle/>
        <a:p>
          <a:pPr latinLnBrk="1"/>
          <a:endParaRPr lang="ko-KR" altLang="en-US" sz="200">
            <a:solidFill>
              <a:srgbClr val="002060"/>
            </a:solidFill>
          </a:endParaRPr>
        </a:p>
      </dgm:t>
    </dgm:pt>
    <dgm:pt modelId="{AFB80B1E-DD10-4D51-AE79-D9A89EC960EB}" type="sibTrans" cxnId="{27EAC2E5-B1F8-46BA-A316-FC35243AC19D}">
      <dgm:prSet/>
      <dgm:spPr/>
      <dgm:t>
        <a:bodyPr/>
        <a:lstStyle/>
        <a:p>
          <a:pPr latinLnBrk="1"/>
          <a:endParaRPr lang="ko-KR" altLang="en-US" sz="1200">
            <a:solidFill>
              <a:srgbClr val="002060"/>
            </a:solidFill>
          </a:endParaRPr>
        </a:p>
      </dgm:t>
    </dgm:pt>
    <dgm:pt modelId="{6792550F-0D60-4981-BD33-1C45D0BD80AF}" type="pres">
      <dgm:prSet presAssocID="{FD8C54BA-EB0D-4BA3-90C7-06B29DC93B7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CD1385-02E4-4D39-9437-AD9B13211CD8}" type="pres">
      <dgm:prSet presAssocID="{1AF03CE5-D3EA-4804-9ED6-EA1723EBF94B}" presName="root1" presStyleCnt="0"/>
      <dgm:spPr/>
    </dgm:pt>
    <dgm:pt modelId="{1644EAD2-C213-4F73-8CE9-D70431784276}" type="pres">
      <dgm:prSet presAssocID="{1AF03CE5-D3EA-4804-9ED6-EA1723EBF94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2E440A-4A33-45DB-B44E-7A2B2754C6F4}" type="pres">
      <dgm:prSet presAssocID="{1AF03CE5-D3EA-4804-9ED6-EA1723EBF94B}" presName="level2hierChild" presStyleCnt="0"/>
      <dgm:spPr/>
    </dgm:pt>
    <dgm:pt modelId="{D13B1AFD-E2DD-42E6-8B08-08984DB1B0EA}" type="pres">
      <dgm:prSet presAssocID="{ED725732-5DB9-4074-96C8-5D5435D69A51}" presName="conn2-1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0879426-D82A-49FA-AD2B-9E3C1BDDD489}" type="pres">
      <dgm:prSet presAssocID="{ED725732-5DB9-4074-96C8-5D5435D69A51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532B773-7B6E-4FF5-A71E-1DA82364B002}" type="pres">
      <dgm:prSet presAssocID="{2DB0AD23-6773-4FB3-BA31-36044E44045A}" presName="root2" presStyleCnt="0"/>
      <dgm:spPr/>
    </dgm:pt>
    <dgm:pt modelId="{2EBD7890-7F3A-4E47-9020-1803DAE836A2}" type="pres">
      <dgm:prSet presAssocID="{2DB0AD23-6773-4FB3-BA31-36044E44045A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774B7C-B9AB-4ECB-869A-31BCB82AB809}" type="pres">
      <dgm:prSet presAssocID="{2DB0AD23-6773-4FB3-BA31-36044E44045A}" presName="level3hierChild" presStyleCnt="0"/>
      <dgm:spPr/>
    </dgm:pt>
    <dgm:pt modelId="{946098BD-EB20-40AC-878C-A1A2BCF59CEA}" type="pres">
      <dgm:prSet presAssocID="{D296E423-F8E2-4301-8FF7-590B89FDCD02}" presName="conn2-1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061DDDBD-27B8-43F6-9514-25BCCDEC84CF}" type="pres">
      <dgm:prSet presAssocID="{D296E423-F8E2-4301-8FF7-590B89FDCD02}" presName="connTx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8FFB6A7-7974-4D6B-94B1-BA96A6760D56}" type="pres">
      <dgm:prSet presAssocID="{AD4E667F-DD0B-4C27-8221-56331F334D8B}" presName="root2" presStyleCnt="0"/>
      <dgm:spPr/>
    </dgm:pt>
    <dgm:pt modelId="{5F500EC6-B311-46CD-B6F2-C9E3CCBD1415}" type="pres">
      <dgm:prSet presAssocID="{AD4E667F-DD0B-4C27-8221-56331F334D8B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050214-776A-4E56-AD82-1A66E8F81782}" type="pres">
      <dgm:prSet presAssocID="{AD4E667F-DD0B-4C27-8221-56331F334D8B}" presName="level3hierChild" presStyleCnt="0"/>
      <dgm:spPr/>
    </dgm:pt>
    <dgm:pt modelId="{2F2A2FC4-DC4F-410E-9977-DB8C412198AB}" type="pres">
      <dgm:prSet presAssocID="{EF94ADA9-EE8A-4114-BC4C-CC5F5BC64BDC}" presName="conn2-1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74E44354-1761-4645-B950-791F4B9F359D}" type="pres">
      <dgm:prSet presAssocID="{EF94ADA9-EE8A-4114-BC4C-CC5F5BC64BDC}" presName="connTx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1E8D047F-DE31-4BA5-9600-59066FFDDC70}" type="pres">
      <dgm:prSet presAssocID="{85B6492A-49C7-4896-8E87-DA02E6D98DEA}" presName="root2" presStyleCnt="0"/>
      <dgm:spPr/>
    </dgm:pt>
    <dgm:pt modelId="{69844F57-F656-4E82-81A0-5FBBA25E56D6}" type="pres">
      <dgm:prSet presAssocID="{85B6492A-49C7-4896-8E87-DA02E6D98DEA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BF70AA-06D6-49C6-AA81-58F0B0E9009C}" type="pres">
      <dgm:prSet presAssocID="{85B6492A-49C7-4896-8E87-DA02E6D98DEA}" presName="level3hierChild" presStyleCnt="0"/>
      <dgm:spPr/>
    </dgm:pt>
    <dgm:pt modelId="{7CDF4526-059D-4D07-937A-7919B7607E03}" type="pres">
      <dgm:prSet presAssocID="{6249A2B3-FCD6-411D-9C7E-454DC90496B4}" presName="conn2-1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D7474F33-6ACD-439E-80F6-A7C7B00A97C7}" type="pres">
      <dgm:prSet presAssocID="{6249A2B3-FCD6-411D-9C7E-454DC90496B4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FCC3A3D3-1603-4EC2-A7C4-1C471FBFBFAB}" type="pres">
      <dgm:prSet presAssocID="{FEDAAEEC-7A3C-441C-8D92-4FEBEF1B7141}" presName="root2" presStyleCnt="0"/>
      <dgm:spPr/>
    </dgm:pt>
    <dgm:pt modelId="{E3B0F786-BCE9-4D71-98D5-998527ED4327}" type="pres">
      <dgm:prSet presAssocID="{FEDAAEEC-7A3C-441C-8D92-4FEBEF1B7141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8F8A28-33FA-4C41-BA02-389D27B21499}" type="pres">
      <dgm:prSet presAssocID="{FEDAAEEC-7A3C-441C-8D92-4FEBEF1B7141}" presName="level3hierChild" presStyleCnt="0"/>
      <dgm:spPr/>
    </dgm:pt>
  </dgm:ptLst>
  <dgm:cxnLst>
    <dgm:cxn modelId="{C8896C15-A332-4840-87E6-AF60EADF16A0}" type="presOf" srcId="{FD8C54BA-EB0D-4BA3-90C7-06B29DC93B77}" destId="{6792550F-0D60-4981-BD33-1C45D0BD80AF}" srcOrd="0" destOrd="0" presId="urn:microsoft.com/office/officeart/2005/8/layout/hierarchy2"/>
    <dgm:cxn modelId="{AC09AC5D-A0B6-4F15-B2C5-D1313494DACB}" srcId="{FD8C54BA-EB0D-4BA3-90C7-06B29DC93B77}" destId="{1AF03CE5-D3EA-4804-9ED6-EA1723EBF94B}" srcOrd="0" destOrd="0" parTransId="{035189D3-E7E2-449D-B081-A4249BA19726}" sibTransId="{7BF5EE06-BCD3-4A40-B7EB-C61B627F9199}"/>
    <dgm:cxn modelId="{B9C1A635-B979-4E60-A66E-CC47710993D3}" type="presOf" srcId="{ED725732-5DB9-4074-96C8-5D5435D69A51}" destId="{D13B1AFD-E2DD-42E6-8B08-08984DB1B0EA}" srcOrd="0" destOrd="0" presId="urn:microsoft.com/office/officeart/2005/8/layout/hierarchy2"/>
    <dgm:cxn modelId="{7A11886C-D809-47DC-852E-CA4DF71E5E08}" type="presOf" srcId="{EF94ADA9-EE8A-4114-BC4C-CC5F5BC64BDC}" destId="{74E44354-1761-4645-B950-791F4B9F359D}" srcOrd="1" destOrd="0" presId="urn:microsoft.com/office/officeart/2005/8/layout/hierarchy2"/>
    <dgm:cxn modelId="{B9763C0E-419E-4A33-A9E9-E208D6D2904B}" type="presOf" srcId="{D296E423-F8E2-4301-8FF7-590B89FDCD02}" destId="{061DDDBD-27B8-43F6-9514-25BCCDEC84CF}" srcOrd="1" destOrd="0" presId="urn:microsoft.com/office/officeart/2005/8/layout/hierarchy2"/>
    <dgm:cxn modelId="{7A8ACEEE-7A9F-47E5-8A7A-9048BEEBF2CF}" type="presOf" srcId="{2DB0AD23-6773-4FB3-BA31-36044E44045A}" destId="{2EBD7890-7F3A-4E47-9020-1803DAE836A2}" srcOrd="0" destOrd="0" presId="urn:microsoft.com/office/officeart/2005/8/layout/hierarchy2"/>
    <dgm:cxn modelId="{0C2940C3-B6DE-45FA-AB58-371FBAB126E6}" type="presOf" srcId="{AD4E667F-DD0B-4C27-8221-56331F334D8B}" destId="{5F500EC6-B311-46CD-B6F2-C9E3CCBD1415}" srcOrd="0" destOrd="0" presId="urn:microsoft.com/office/officeart/2005/8/layout/hierarchy2"/>
    <dgm:cxn modelId="{F3EA3BBC-AC84-42DC-907B-44BA6D5AEFE4}" srcId="{2DB0AD23-6773-4FB3-BA31-36044E44045A}" destId="{85B6492A-49C7-4896-8E87-DA02E6D98DEA}" srcOrd="1" destOrd="0" parTransId="{EF94ADA9-EE8A-4114-BC4C-CC5F5BC64BDC}" sibTransId="{70257EB6-5878-4FE3-BA02-A61754BED240}"/>
    <dgm:cxn modelId="{62AEEDBC-44AB-47D6-80C3-D9FF2480F4BB}" type="presOf" srcId="{6249A2B3-FCD6-411D-9C7E-454DC90496B4}" destId="{D7474F33-6ACD-439E-80F6-A7C7B00A97C7}" srcOrd="1" destOrd="0" presId="urn:microsoft.com/office/officeart/2005/8/layout/hierarchy2"/>
    <dgm:cxn modelId="{2BE84A10-7204-44F4-9037-837769640D2F}" srcId="{1AF03CE5-D3EA-4804-9ED6-EA1723EBF94B}" destId="{2DB0AD23-6773-4FB3-BA31-36044E44045A}" srcOrd="0" destOrd="0" parTransId="{ED725732-5DB9-4074-96C8-5D5435D69A51}" sibTransId="{FEE2002D-5F36-45F1-9D22-E3604C759E58}"/>
    <dgm:cxn modelId="{6D9143EA-4779-4130-90A0-48416CC64265}" type="presOf" srcId="{FEDAAEEC-7A3C-441C-8D92-4FEBEF1B7141}" destId="{E3B0F786-BCE9-4D71-98D5-998527ED4327}" srcOrd="0" destOrd="0" presId="urn:microsoft.com/office/officeart/2005/8/layout/hierarchy2"/>
    <dgm:cxn modelId="{6E6416A1-A517-4250-839E-0C1CC3407200}" type="presOf" srcId="{D296E423-F8E2-4301-8FF7-590B89FDCD02}" destId="{946098BD-EB20-40AC-878C-A1A2BCF59CEA}" srcOrd="0" destOrd="0" presId="urn:microsoft.com/office/officeart/2005/8/layout/hierarchy2"/>
    <dgm:cxn modelId="{71B9449B-6160-4061-BCE1-88ECCFFA46F1}" type="presOf" srcId="{1AF03CE5-D3EA-4804-9ED6-EA1723EBF94B}" destId="{1644EAD2-C213-4F73-8CE9-D70431784276}" srcOrd="0" destOrd="0" presId="urn:microsoft.com/office/officeart/2005/8/layout/hierarchy2"/>
    <dgm:cxn modelId="{CC79D83F-48E9-4020-B66D-377AA91CEDC4}" type="presOf" srcId="{EF94ADA9-EE8A-4114-BC4C-CC5F5BC64BDC}" destId="{2F2A2FC4-DC4F-410E-9977-DB8C412198AB}" srcOrd="0" destOrd="0" presId="urn:microsoft.com/office/officeart/2005/8/layout/hierarchy2"/>
    <dgm:cxn modelId="{8071E198-A92B-4530-A32F-446F70AA272F}" type="presOf" srcId="{85B6492A-49C7-4896-8E87-DA02E6D98DEA}" destId="{69844F57-F656-4E82-81A0-5FBBA25E56D6}" srcOrd="0" destOrd="0" presId="urn:microsoft.com/office/officeart/2005/8/layout/hierarchy2"/>
    <dgm:cxn modelId="{91937038-4779-4BFB-8489-D3E743F45057}" srcId="{2DB0AD23-6773-4FB3-BA31-36044E44045A}" destId="{AD4E667F-DD0B-4C27-8221-56331F334D8B}" srcOrd="0" destOrd="0" parTransId="{D296E423-F8E2-4301-8FF7-590B89FDCD02}" sibTransId="{78D31C61-3BD8-4585-B616-C26E2987E64A}"/>
    <dgm:cxn modelId="{27EAC2E5-B1F8-46BA-A316-FC35243AC19D}" srcId="{1AF03CE5-D3EA-4804-9ED6-EA1723EBF94B}" destId="{FEDAAEEC-7A3C-441C-8D92-4FEBEF1B7141}" srcOrd="1" destOrd="0" parTransId="{6249A2B3-FCD6-411D-9C7E-454DC90496B4}" sibTransId="{AFB80B1E-DD10-4D51-AE79-D9A89EC960EB}"/>
    <dgm:cxn modelId="{474B9907-870E-4843-9D45-2E7B9944ACAF}" type="presOf" srcId="{6249A2B3-FCD6-411D-9C7E-454DC90496B4}" destId="{7CDF4526-059D-4D07-937A-7919B7607E03}" srcOrd="0" destOrd="0" presId="urn:microsoft.com/office/officeart/2005/8/layout/hierarchy2"/>
    <dgm:cxn modelId="{FB9A1BEC-4749-4DAD-8944-D07104C2F844}" type="presOf" srcId="{ED725732-5DB9-4074-96C8-5D5435D69A51}" destId="{C0879426-D82A-49FA-AD2B-9E3C1BDDD489}" srcOrd="1" destOrd="0" presId="urn:microsoft.com/office/officeart/2005/8/layout/hierarchy2"/>
    <dgm:cxn modelId="{8860FDD2-55F1-477D-99D3-C88FF3C164F0}" type="presParOf" srcId="{6792550F-0D60-4981-BD33-1C45D0BD80AF}" destId="{FDCD1385-02E4-4D39-9437-AD9B13211CD8}" srcOrd="0" destOrd="0" presId="urn:microsoft.com/office/officeart/2005/8/layout/hierarchy2"/>
    <dgm:cxn modelId="{9F9E1DE5-8CD2-4728-B0CA-6F25304F83A8}" type="presParOf" srcId="{FDCD1385-02E4-4D39-9437-AD9B13211CD8}" destId="{1644EAD2-C213-4F73-8CE9-D70431784276}" srcOrd="0" destOrd="0" presId="urn:microsoft.com/office/officeart/2005/8/layout/hierarchy2"/>
    <dgm:cxn modelId="{A24FA940-4EDD-4AA9-9293-628982A46329}" type="presParOf" srcId="{FDCD1385-02E4-4D39-9437-AD9B13211CD8}" destId="{F52E440A-4A33-45DB-B44E-7A2B2754C6F4}" srcOrd="1" destOrd="0" presId="urn:microsoft.com/office/officeart/2005/8/layout/hierarchy2"/>
    <dgm:cxn modelId="{7E78AC41-A4F7-415A-9F82-91E662C4A48A}" type="presParOf" srcId="{F52E440A-4A33-45DB-B44E-7A2B2754C6F4}" destId="{D13B1AFD-E2DD-42E6-8B08-08984DB1B0EA}" srcOrd="0" destOrd="0" presId="urn:microsoft.com/office/officeart/2005/8/layout/hierarchy2"/>
    <dgm:cxn modelId="{9B6019A1-FA65-42F5-AC26-DDAEA7E1080D}" type="presParOf" srcId="{D13B1AFD-E2DD-42E6-8B08-08984DB1B0EA}" destId="{C0879426-D82A-49FA-AD2B-9E3C1BDDD489}" srcOrd="0" destOrd="0" presId="urn:microsoft.com/office/officeart/2005/8/layout/hierarchy2"/>
    <dgm:cxn modelId="{B5F34593-ECDE-41B5-9406-4C7EAF1FD9D8}" type="presParOf" srcId="{F52E440A-4A33-45DB-B44E-7A2B2754C6F4}" destId="{2532B773-7B6E-4FF5-A71E-1DA82364B002}" srcOrd="1" destOrd="0" presId="urn:microsoft.com/office/officeart/2005/8/layout/hierarchy2"/>
    <dgm:cxn modelId="{3327BFC4-7837-4102-950D-2FB096512D66}" type="presParOf" srcId="{2532B773-7B6E-4FF5-A71E-1DA82364B002}" destId="{2EBD7890-7F3A-4E47-9020-1803DAE836A2}" srcOrd="0" destOrd="0" presId="urn:microsoft.com/office/officeart/2005/8/layout/hierarchy2"/>
    <dgm:cxn modelId="{451CF1A0-5AE1-46C5-98BC-6E832AF2626F}" type="presParOf" srcId="{2532B773-7B6E-4FF5-A71E-1DA82364B002}" destId="{E0774B7C-B9AB-4ECB-869A-31BCB82AB809}" srcOrd="1" destOrd="0" presId="urn:microsoft.com/office/officeart/2005/8/layout/hierarchy2"/>
    <dgm:cxn modelId="{C0B6C7B7-7B06-4B71-84B3-697C0011F480}" type="presParOf" srcId="{E0774B7C-B9AB-4ECB-869A-31BCB82AB809}" destId="{946098BD-EB20-40AC-878C-A1A2BCF59CEA}" srcOrd="0" destOrd="0" presId="urn:microsoft.com/office/officeart/2005/8/layout/hierarchy2"/>
    <dgm:cxn modelId="{DF7248C5-2352-44F0-B26A-9BB1B75830FC}" type="presParOf" srcId="{946098BD-EB20-40AC-878C-A1A2BCF59CEA}" destId="{061DDDBD-27B8-43F6-9514-25BCCDEC84CF}" srcOrd="0" destOrd="0" presId="urn:microsoft.com/office/officeart/2005/8/layout/hierarchy2"/>
    <dgm:cxn modelId="{87A629A8-838A-43D5-ABCE-B96EDDAC5927}" type="presParOf" srcId="{E0774B7C-B9AB-4ECB-869A-31BCB82AB809}" destId="{38FFB6A7-7974-4D6B-94B1-BA96A6760D56}" srcOrd="1" destOrd="0" presId="urn:microsoft.com/office/officeart/2005/8/layout/hierarchy2"/>
    <dgm:cxn modelId="{EB42B94E-A110-4662-BC3A-516AA1F1CFC2}" type="presParOf" srcId="{38FFB6A7-7974-4D6B-94B1-BA96A6760D56}" destId="{5F500EC6-B311-46CD-B6F2-C9E3CCBD1415}" srcOrd="0" destOrd="0" presId="urn:microsoft.com/office/officeart/2005/8/layout/hierarchy2"/>
    <dgm:cxn modelId="{3B139F3F-9098-4A5B-999C-3FC8981F340E}" type="presParOf" srcId="{38FFB6A7-7974-4D6B-94B1-BA96A6760D56}" destId="{C7050214-776A-4E56-AD82-1A66E8F81782}" srcOrd="1" destOrd="0" presId="urn:microsoft.com/office/officeart/2005/8/layout/hierarchy2"/>
    <dgm:cxn modelId="{1CEE4D9B-E23F-4CF6-A9A4-6CFBE4F8D18D}" type="presParOf" srcId="{E0774B7C-B9AB-4ECB-869A-31BCB82AB809}" destId="{2F2A2FC4-DC4F-410E-9977-DB8C412198AB}" srcOrd="2" destOrd="0" presId="urn:microsoft.com/office/officeart/2005/8/layout/hierarchy2"/>
    <dgm:cxn modelId="{0175DE43-D69C-4665-98D0-C942ED93643D}" type="presParOf" srcId="{2F2A2FC4-DC4F-410E-9977-DB8C412198AB}" destId="{74E44354-1761-4645-B950-791F4B9F359D}" srcOrd="0" destOrd="0" presId="urn:microsoft.com/office/officeart/2005/8/layout/hierarchy2"/>
    <dgm:cxn modelId="{E7D87B69-ED80-4D5F-BF87-D881ED57B921}" type="presParOf" srcId="{E0774B7C-B9AB-4ECB-869A-31BCB82AB809}" destId="{1E8D047F-DE31-4BA5-9600-59066FFDDC70}" srcOrd="3" destOrd="0" presId="urn:microsoft.com/office/officeart/2005/8/layout/hierarchy2"/>
    <dgm:cxn modelId="{6DED4C2B-8A61-4F31-B0C4-4A6AF3A1BFEE}" type="presParOf" srcId="{1E8D047F-DE31-4BA5-9600-59066FFDDC70}" destId="{69844F57-F656-4E82-81A0-5FBBA25E56D6}" srcOrd="0" destOrd="0" presId="urn:microsoft.com/office/officeart/2005/8/layout/hierarchy2"/>
    <dgm:cxn modelId="{67B24FF3-6D37-4FBB-AAC2-4ABB355CDB86}" type="presParOf" srcId="{1E8D047F-DE31-4BA5-9600-59066FFDDC70}" destId="{C9BF70AA-06D6-49C6-AA81-58F0B0E9009C}" srcOrd="1" destOrd="0" presId="urn:microsoft.com/office/officeart/2005/8/layout/hierarchy2"/>
    <dgm:cxn modelId="{6B666F70-04D5-48D6-B6D6-D61DF6E8A7C5}" type="presParOf" srcId="{F52E440A-4A33-45DB-B44E-7A2B2754C6F4}" destId="{7CDF4526-059D-4D07-937A-7919B7607E03}" srcOrd="2" destOrd="0" presId="urn:microsoft.com/office/officeart/2005/8/layout/hierarchy2"/>
    <dgm:cxn modelId="{B6873E2F-F90E-456F-9106-1F62E23C55AE}" type="presParOf" srcId="{7CDF4526-059D-4D07-937A-7919B7607E03}" destId="{D7474F33-6ACD-439E-80F6-A7C7B00A97C7}" srcOrd="0" destOrd="0" presId="urn:microsoft.com/office/officeart/2005/8/layout/hierarchy2"/>
    <dgm:cxn modelId="{82D270EA-78E8-43E3-9EFB-82FEEEDDC9D3}" type="presParOf" srcId="{F52E440A-4A33-45DB-B44E-7A2B2754C6F4}" destId="{FCC3A3D3-1603-4EC2-A7C4-1C471FBFBFAB}" srcOrd="3" destOrd="0" presId="urn:microsoft.com/office/officeart/2005/8/layout/hierarchy2"/>
    <dgm:cxn modelId="{3F672082-9A5D-4921-B3E0-08F4F2CE2BCB}" type="presParOf" srcId="{FCC3A3D3-1603-4EC2-A7C4-1C471FBFBFAB}" destId="{E3B0F786-BCE9-4D71-98D5-998527ED4327}" srcOrd="0" destOrd="0" presId="urn:microsoft.com/office/officeart/2005/8/layout/hierarchy2"/>
    <dgm:cxn modelId="{D389CC99-BAA1-4CFA-BBA5-C7993BBCF28C}" type="presParOf" srcId="{FCC3A3D3-1603-4EC2-A7C4-1C471FBFBFAB}" destId="{668F8A28-33FA-4C41-BA02-389D27B2149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EBBA3-15EA-46ED-A909-16B8BD1C86D5}">
      <dsp:nvSpPr>
        <dsp:cNvPr id="0" name=""/>
        <dsp:cNvSpPr/>
      </dsp:nvSpPr>
      <dsp:spPr>
        <a:xfrm>
          <a:off x="0" y="434912"/>
          <a:ext cx="8136904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543AC9-0E52-4476-B8AD-9D5E420E5EFE}">
      <dsp:nvSpPr>
        <dsp:cNvPr id="0" name=""/>
        <dsp:cNvSpPr/>
      </dsp:nvSpPr>
      <dsp:spPr>
        <a:xfrm>
          <a:off x="406845" y="6872"/>
          <a:ext cx="5695832" cy="8560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err="1" smtClean="0">
              <a:solidFill>
                <a:srgbClr val="FF0000"/>
              </a:solidFill>
            </a:rPr>
            <a:t>머신러닝</a:t>
          </a:r>
          <a:r>
            <a:rPr lang="ko-KR" altLang="en-US" sz="2900" kern="1200" dirty="0" smtClean="0"/>
            <a:t> </a:t>
          </a:r>
          <a:r>
            <a:rPr lang="en-US" altLang="ko-KR" sz="2900" kern="1200" dirty="0" smtClean="0"/>
            <a:t>(</a:t>
          </a:r>
          <a:r>
            <a:rPr lang="en-US" altLang="ko-KR" sz="2900" kern="1200" dirty="0" smtClean="0">
              <a:solidFill>
                <a:schemeClr val="tx1">
                  <a:lumMod val="50000"/>
                </a:schemeClr>
              </a:solidFill>
            </a:rPr>
            <a:t>Machine Learning </a:t>
          </a:r>
          <a:r>
            <a:rPr lang="en-US" altLang="ko-KR" sz="2900" kern="1200" dirty="0" smtClean="0"/>
            <a:t>)</a:t>
          </a:r>
          <a:endParaRPr lang="ko-KR" altLang="en-US" sz="2900" kern="1200" dirty="0"/>
        </a:p>
      </dsp:txBody>
      <dsp:txXfrm>
        <a:off x="448635" y="48662"/>
        <a:ext cx="5612252" cy="772500"/>
      </dsp:txXfrm>
    </dsp:sp>
    <dsp:sp modelId="{272CFD2D-792B-4043-9680-7FE3435A46B0}">
      <dsp:nvSpPr>
        <dsp:cNvPr id="0" name=""/>
        <dsp:cNvSpPr/>
      </dsp:nvSpPr>
      <dsp:spPr>
        <a:xfrm>
          <a:off x="0" y="3222767"/>
          <a:ext cx="8136904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7200000"/>
              <a:satOff val="14865"/>
              <a:lumOff val="2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25830-17A4-4D2D-9113-E194193823D1}">
      <dsp:nvSpPr>
        <dsp:cNvPr id="0" name=""/>
        <dsp:cNvSpPr/>
      </dsp:nvSpPr>
      <dsp:spPr>
        <a:xfrm>
          <a:off x="387377" y="1322312"/>
          <a:ext cx="7747532" cy="2328494"/>
        </a:xfrm>
        <a:prstGeom prst="roundRect">
          <a:avLst/>
        </a:prstGeom>
        <a:gradFill rotWithShape="0">
          <a:gsLst>
            <a:gs pos="0">
              <a:schemeClr val="accent4">
                <a:hueOff val="7200000"/>
                <a:satOff val="14865"/>
                <a:lumOff val="28628"/>
                <a:alphaOff val="0"/>
                <a:tint val="50000"/>
                <a:satMod val="300000"/>
              </a:schemeClr>
            </a:gs>
            <a:gs pos="35000">
              <a:schemeClr val="accent4">
                <a:hueOff val="7200000"/>
                <a:satOff val="14865"/>
                <a:lumOff val="28628"/>
                <a:alphaOff val="0"/>
                <a:tint val="37000"/>
                <a:satMod val="300000"/>
              </a:schemeClr>
            </a:gs>
            <a:gs pos="100000">
              <a:schemeClr val="accent4">
                <a:hueOff val="7200000"/>
                <a:satOff val="14865"/>
                <a:lumOff val="2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smtClean="0">
              <a:solidFill>
                <a:schemeClr val="tx1">
                  <a:lumMod val="50000"/>
                </a:schemeClr>
              </a:solidFill>
            </a:rPr>
            <a:t>데이터를 기반으로 패턴을 학습하고</a:t>
          </a:r>
          <a:endParaRPr lang="en-US" altLang="ko-KR" sz="2900" kern="1200" dirty="0" smtClean="0">
            <a:solidFill>
              <a:schemeClr val="tx1">
                <a:lumMod val="50000"/>
              </a:schemeClr>
            </a:solidFill>
          </a:endParaRPr>
        </a:p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smtClean="0">
              <a:solidFill>
                <a:schemeClr val="tx1">
                  <a:lumMod val="50000"/>
                </a:schemeClr>
              </a:solidFill>
            </a:rPr>
            <a:t>결과를 예측하는 알고리즘</a:t>
          </a:r>
          <a:endParaRPr lang="ko-KR" altLang="en-US" sz="29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501045" y="1435980"/>
        <a:ext cx="7520196" cy="2101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ko-KR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EEDBA077-8869-4DF3-8E78-5D2280CAFB5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8383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9A9C2D-CBDC-4A3D-947F-62DE9E713A7E}" type="slidenum">
              <a:rPr lang="en-US" altLang="ko-KR" sz="1200"/>
              <a:pPr eaLnBrk="1" hangingPunct="1"/>
              <a:t>1</a:t>
            </a:fld>
            <a:endParaRPr lang="en-US" altLang="ko-KR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10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8C48071-98EA-4D6F-BA55-A50E36F3052E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12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13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14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15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8C48071-98EA-4D6F-BA55-A50E36F3052E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17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18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19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2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20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21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22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23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24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25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26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27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28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29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3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30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31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32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33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34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35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36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37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38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39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8C48071-98EA-4D6F-BA55-A50E36F3052E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40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41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42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43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B7D520-83B0-47D1-BF73-8A4574F89D7F}" type="slidenum">
              <a:rPr lang="en-US" altLang="ko-KR" sz="1200"/>
              <a:pPr eaLnBrk="1" hangingPunct="1"/>
              <a:t>44</a:t>
            </a:fld>
            <a:endParaRPr lang="en-US" altLang="ko-KR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8C48071-98EA-4D6F-BA55-A50E36F3052E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8C48071-98EA-4D6F-BA55-A50E36F3052E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8C48071-98EA-4D6F-BA55-A50E36F3052E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8C48071-98EA-4D6F-BA55-A50E36F3052E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8C48071-98EA-4D6F-BA55-A50E36F3052E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8C48071-98EA-4D6F-BA55-A50E36F3052E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8C48071-98EA-4D6F-BA55-A50E36F3052E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8C48071-98EA-4D6F-BA55-A50E36F3052E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8C48071-98EA-4D6F-BA55-A50E36F3052E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8C48071-98EA-4D6F-BA55-A50E36F3052E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B0696C-AB59-4B31-98AE-CCE87FBC7891}" type="slidenum">
              <a:rPr lang="en-US" altLang="ko-KR" sz="1200"/>
              <a:pPr eaLnBrk="1" hangingPunct="1"/>
              <a:t>54</a:t>
            </a:fld>
            <a:endParaRPr lang="en-US" altLang="ko-KR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8C48071-98EA-4D6F-BA55-A50E36F3052E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8C48071-98EA-4D6F-BA55-A50E36F3052E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8C48071-98EA-4D6F-BA55-A50E36F3052E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8C48071-98EA-4D6F-BA55-A50E36F3052E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76405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8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6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3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137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8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0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97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8500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3536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00034" y="2786058"/>
            <a:ext cx="2957512" cy="762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en-US" b="1" dirty="0" smtClean="0">
                <a:solidFill>
                  <a:srgbClr val="0070C0"/>
                </a:solidFill>
              </a:rPr>
              <a:t>Python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ko-KR" altLang="en-US" b="1" dirty="0" smtClean="0">
                <a:solidFill>
                  <a:srgbClr val="0070C0"/>
                </a:solidFill>
              </a:rPr>
              <a:t>기술통계와</a:t>
            </a:r>
            <a:r>
              <a:rPr lang="en-US" altLang="ko-KR" b="1" dirty="0" smtClean="0">
                <a:solidFill>
                  <a:srgbClr val="0070C0"/>
                </a:solidFill>
              </a:rPr>
              <a:t/>
            </a:r>
            <a:br>
              <a:rPr lang="en-US" altLang="ko-KR" b="1" dirty="0" smtClean="0">
                <a:solidFill>
                  <a:srgbClr val="0070C0"/>
                </a:solidFill>
              </a:rPr>
            </a:br>
            <a:r>
              <a:rPr lang="ko-KR" altLang="en-US" b="1" dirty="0" smtClean="0">
                <a:solidFill>
                  <a:srgbClr val="0070C0"/>
                </a:solidFill>
              </a:rPr>
              <a:t>모델링</a:t>
            </a:r>
            <a:endParaRPr lang="ru-RU" b="1" dirty="0" smtClean="0">
              <a:solidFill>
                <a:srgbClr val="0070C0"/>
              </a:solidFill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smtClean="0">
                <a:solidFill>
                  <a:srgbClr val="FFFF00"/>
                </a:solidFill>
              </a:rPr>
              <a:t>II. </a:t>
            </a:r>
            <a:r>
              <a:rPr lang="ko-KR" altLang="en-US" sz="4000" smtClean="0">
                <a:solidFill>
                  <a:srgbClr val="FFFF00"/>
                </a:solidFill>
              </a:rPr>
              <a:t>머신러닝 활용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smtClean="0">
                <a:solidFill>
                  <a:srgbClr val="003300"/>
                </a:solidFill>
              </a:rPr>
              <a:t>[</a:t>
            </a:r>
            <a:r>
              <a:rPr lang="ko-KR" altLang="en-US" sz="2400" dirty="0" smtClean="0">
                <a:solidFill>
                  <a:srgbClr val="003300"/>
                </a:solidFill>
              </a:rPr>
              <a:t>예</a:t>
            </a:r>
            <a:r>
              <a:rPr lang="en-US" altLang="ko-KR" sz="2400" dirty="0" smtClean="0">
                <a:solidFill>
                  <a:srgbClr val="003300"/>
                </a:solidFill>
              </a:rPr>
              <a:t>] </a:t>
            </a:r>
            <a:r>
              <a:rPr lang="ko-KR" altLang="en-US" sz="2400" dirty="0" err="1" smtClean="0">
                <a:solidFill>
                  <a:srgbClr val="003300"/>
                </a:solidFill>
              </a:rPr>
              <a:t>스팸</a:t>
            </a:r>
            <a:r>
              <a:rPr lang="ko-KR" altLang="en-US" sz="2400" dirty="0" smtClean="0">
                <a:solidFill>
                  <a:srgbClr val="003300"/>
                </a:solidFill>
              </a:rPr>
              <a:t> 의심 메일을 </a:t>
            </a:r>
            <a:r>
              <a:rPr lang="ko-KR" altLang="en-US" sz="2400" dirty="0" err="1" smtClean="0">
                <a:solidFill>
                  <a:srgbClr val="003300"/>
                </a:solidFill>
              </a:rPr>
              <a:t>스팸</a:t>
            </a:r>
            <a:r>
              <a:rPr lang="ko-KR" altLang="en-US" sz="2400" dirty="0" smtClean="0">
                <a:solidFill>
                  <a:srgbClr val="003300"/>
                </a:solidFill>
              </a:rPr>
              <a:t> 메일로 </a:t>
            </a:r>
            <a:r>
              <a:rPr lang="ko-KR" altLang="en-US" sz="2400" dirty="0" smtClean="0">
                <a:solidFill>
                  <a:srgbClr val="C00000"/>
                </a:solidFill>
              </a:rPr>
              <a:t>예측</a:t>
            </a:r>
            <a:r>
              <a:rPr lang="ko-KR" altLang="en-US" sz="2400" dirty="0" smtClean="0">
                <a:solidFill>
                  <a:srgbClr val="003300"/>
                </a:solidFill>
              </a:rPr>
              <a:t>하여 </a:t>
            </a:r>
            <a:endParaRPr lang="en-US" altLang="ko-KR" sz="24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ko-KR" altLang="en-US" sz="2400" dirty="0" smtClean="0">
                <a:solidFill>
                  <a:srgbClr val="0033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003300"/>
                </a:solidFill>
              </a:rPr>
              <a:t>스팸함으로</a:t>
            </a:r>
            <a:r>
              <a:rPr lang="ko-KR" altLang="en-US" sz="2400" dirty="0" smtClean="0">
                <a:solidFill>
                  <a:srgbClr val="003300"/>
                </a:solidFill>
              </a:rPr>
              <a:t> 필터 처리</a:t>
            </a:r>
            <a:r>
              <a:rPr lang="en-US" altLang="ko-KR" sz="2400" dirty="0" smtClean="0">
                <a:solidFill>
                  <a:srgbClr val="003300"/>
                </a:solidFill>
              </a:rPr>
              <a:t> </a:t>
            </a:r>
            <a:r>
              <a:rPr lang="ko-KR" altLang="en-US" sz="2400" dirty="0" smtClean="0">
                <a:solidFill>
                  <a:srgbClr val="003300"/>
                </a:solidFill>
              </a:rPr>
              <a:t>과정</a:t>
            </a:r>
            <a:endParaRPr lang="en-US" altLang="ko-KR" sz="24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400" dirty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400" dirty="0" smtClean="0">
              <a:solidFill>
                <a:srgbClr val="0033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1928802"/>
            <a:ext cx="8938088" cy="4214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64088" y="6577607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그림출처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아파치 </a:t>
            </a:r>
            <a:r>
              <a:rPr lang="ko-KR" altLang="en-US" sz="1400" dirty="0" err="1" smtClean="0"/>
              <a:t>스파크</a:t>
            </a:r>
            <a:r>
              <a:rPr lang="ko-KR" altLang="en-US" sz="1400" dirty="0" smtClean="0"/>
              <a:t> 입문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255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</p:spPr>
        <p:txBody>
          <a:bodyPr/>
          <a:lstStyle/>
          <a:p>
            <a:pPr algn="ctr"/>
            <a:r>
              <a:rPr lang="en-US" altLang="ko-KR" sz="4000" smtClean="0">
                <a:solidFill>
                  <a:srgbClr val="FFFF00"/>
                </a:solidFill>
              </a:rPr>
              <a:t>II. </a:t>
            </a:r>
            <a:r>
              <a:rPr lang="ko-KR" altLang="en-US" sz="4000" smtClean="0">
                <a:solidFill>
                  <a:srgbClr val="FFFF00"/>
                </a:solidFill>
              </a:rPr>
              <a:t>머신러닝 활용</a:t>
            </a:r>
            <a:endParaRPr lang="ru-RU" sz="4000" smtClean="0">
              <a:solidFill>
                <a:srgbClr val="FFC000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640960" cy="5400600"/>
          </a:xfrm>
        </p:spPr>
        <p:txBody>
          <a:bodyPr/>
          <a:lstStyle/>
          <a:p>
            <a:pPr marL="514350" indent="-514350">
              <a:lnSpc>
                <a:spcPct val="80000"/>
              </a:lnSpc>
              <a:buNone/>
            </a:pPr>
            <a:r>
              <a:rPr lang="en-US" altLang="ko-KR" sz="2800" smtClean="0">
                <a:solidFill>
                  <a:srgbClr val="003300"/>
                </a:solidFill>
                <a:latin typeface="+mn-lt"/>
                <a:ea typeface="+mn-ea"/>
                <a:cs typeface="+mn-cs"/>
              </a:rPr>
              <a:t>[</a:t>
            </a:r>
            <a:r>
              <a:rPr lang="ko-KR" altLang="en-US" sz="2800" smtClean="0">
                <a:solidFill>
                  <a:srgbClr val="003300"/>
                </a:solidFill>
                <a:latin typeface="+mn-lt"/>
                <a:ea typeface="+mn-ea"/>
                <a:cs typeface="+mn-cs"/>
              </a:rPr>
              <a:t>예</a:t>
            </a:r>
            <a:r>
              <a:rPr lang="en-US" altLang="ko-KR" sz="2800" smtClean="0">
                <a:solidFill>
                  <a:srgbClr val="003300"/>
                </a:solidFill>
                <a:latin typeface="+mn-lt"/>
                <a:ea typeface="+mn-ea"/>
                <a:cs typeface="+mn-cs"/>
              </a:rPr>
              <a:t>] </a:t>
            </a:r>
            <a:r>
              <a:rPr lang="ko-KR" altLang="ko-KR" sz="2800" smtClean="0">
                <a:solidFill>
                  <a:srgbClr val="003300"/>
                </a:solidFill>
                <a:latin typeface="+mn-lt"/>
                <a:ea typeface="+mn-ea"/>
                <a:cs typeface="+mn-cs"/>
              </a:rPr>
              <a:t>머신러닝의 대표적인 예</a:t>
            </a:r>
            <a:r>
              <a:rPr lang="en-US" altLang="ko-KR" sz="2800" smtClean="0">
                <a:solidFill>
                  <a:srgbClr val="003300"/>
                </a:solidFill>
                <a:latin typeface="+mn-lt"/>
                <a:ea typeface="+mn-ea"/>
                <a:cs typeface="+mn-cs"/>
              </a:rPr>
              <a:t> : Netflix</a:t>
            </a:r>
          </a:p>
          <a:p>
            <a:pPr marL="514350" indent="-514350">
              <a:lnSpc>
                <a:spcPct val="80000"/>
              </a:lnSpc>
              <a:buNone/>
            </a:pPr>
            <a:r>
              <a:rPr lang="en-US" altLang="ko-KR" sz="2400" smtClean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ko-KR" altLang="ko-KR" sz="24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온라인 상의 영화를 보유하고 고객의 평점과 구매 내역을 활용하여 고객의 취향에 맞는 영화를 추천하는데 이 때 머신러닝을 활용한다</a:t>
            </a:r>
            <a:r>
              <a:rPr lang="en-US" altLang="ko-KR" sz="24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  <a:endParaRPr lang="ru-RU" altLang="ko-KR" sz="240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ru-RU" smtClean="0">
              <a:solidFill>
                <a:srgbClr val="00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472" y="2571744"/>
          <a:ext cx="8286809" cy="3429020"/>
        </p:xfrm>
        <a:graphic>
          <a:graphicData uri="http://schemas.openxmlformats.org/drawingml/2006/table">
            <a:tbl>
              <a:tblPr/>
              <a:tblGrid>
                <a:gridCol w="944988"/>
                <a:gridCol w="366151"/>
                <a:gridCol w="536590"/>
                <a:gridCol w="536590"/>
                <a:gridCol w="536590"/>
                <a:gridCol w="536590"/>
                <a:gridCol w="536590"/>
                <a:gridCol w="536590"/>
                <a:gridCol w="536590"/>
                <a:gridCol w="536590"/>
                <a:gridCol w="536590"/>
                <a:gridCol w="536590"/>
                <a:gridCol w="536590"/>
                <a:gridCol w="536590"/>
                <a:gridCol w="536590"/>
              </a:tblGrid>
              <a:tr h="3360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</a:t>
                      </a:r>
                      <a:endParaRPr lang="ko-KR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B</a:t>
                      </a:r>
                      <a:endParaRPr lang="ko-KR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화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목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10</a:t>
                      </a:r>
                      <a:endParaRPr lang="ko-KR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60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가씨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7</a:t>
                      </a:r>
                      <a:endParaRPr lang="ko-KR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8</a:t>
                      </a:r>
                      <a:endParaRPr lang="ko-KR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smtClean="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박씨</a:t>
                      </a:r>
                      <a:endParaRPr lang="ko-KR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5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홍길동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endParaRPr lang="ko-KR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endParaRPr lang="ko-KR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smtClean="0">
                <a:solidFill>
                  <a:srgbClr val="FFC000"/>
                </a:solidFill>
                <a:ea typeface="굴림" charset="-127"/>
              </a:rPr>
              <a:t>III. </a:t>
            </a:r>
            <a:r>
              <a:rPr lang="ko-KR" altLang="en-US" sz="4000" smtClean="0">
                <a:solidFill>
                  <a:srgbClr val="FFC000"/>
                </a:solidFill>
                <a:ea typeface="굴림" charset="-127"/>
              </a:rPr>
              <a:t>머신러닝 분류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142984"/>
            <a:ext cx="836078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64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smtClean="0">
                <a:solidFill>
                  <a:srgbClr val="FFC000"/>
                </a:solidFill>
                <a:ea typeface="굴림" charset="-127"/>
              </a:rPr>
              <a:t>I. </a:t>
            </a:r>
            <a:r>
              <a:rPr lang="ko-KR" altLang="en-US" sz="4000" smtClean="0">
                <a:solidFill>
                  <a:srgbClr val="FFC000"/>
                </a:solidFill>
                <a:ea typeface="굴림" charset="-127"/>
              </a:rPr>
              <a:t>머신러닝 </a:t>
            </a:r>
            <a:r>
              <a:rPr lang="ko-KR" altLang="en-US" sz="4000" dirty="0">
                <a:solidFill>
                  <a:srgbClr val="FFC000"/>
                </a:solidFill>
                <a:ea typeface="굴림" charset="-127"/>
              </a:rPr>
              <a:t>개념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800" dirty="0" smtClean="0">
                <a:solidFill>
                  <a:srgbClr val="003300"/>
                </a:solidFill>
              </a:rPr>
              <a:t>2. </a:t>
            </a:r>
            <a:r>
              <a:rPr lang="ko-KR" altLang="en-US" sz="2800" err="1" smtClean="0">
                <a:solidFill>
                  <a:srgbClr val="003300"/>
                </a:solidFill>
              </a:rPr>
              <a:t>머신러닝</a:t>
            </a:r>
            <a:r>
              <a:rPr lang="ko-KR" altLang="en-US" sz="2800" smtClean="0">
                <a:solidFill>
                  <a:srgbClr val="003300"/>
                </a:solidFill>
              </a:rPr>
              <a:t> 프로세스</a:t>
            </a:r>
            <a:endParaRPr lang="en-US" altLang="ko-KR" sz="280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80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800" smtClean="0">
                <a:solidFill>
                  <a:srgbClr val="003300"/>
                </a:solidFill>
              </a:rPr>
              <a:t>    [ </a:t>
            </a:r>
            <a:r>
              <a:rPr lang="ko-KR" altLang="en-US" sz="2000" smtClean="0">
                <a:solidFill>
                  <a:srgbClr val="003300"/>
                </a:solidFill>
              </a:rPr>
              <a:t>데이타 분석 과정</a:t>
            </a:r>
            <a:r>
              <a:rPr lang="en-US" altLang="ko-KR" sz="2000" smtClean="0">
                <a:solidFill>
                  <a:srgbClr val="003300"/>
                </a:solidFill>
              </a:rPr>
              <a:t>]</a:t>
            </a:r>
            <a:endParaRPr lang="ru-RU" sz="2800" dirty="0" smtClean="0">
              <a:solidFill>
                <a:srgbClr val="0033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85" y="2636912"/>
            <a:ext cx="8582987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34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4000" dirty="0" err="1">
                <a:solidFill>
                  <a:srgbClr val="FFC000"/>
                </a:solidFill>
                <a:ea typeface="굴림" charset="-127"/>
              </a:rPr>
              <a:t>머신러닝</a:t>
            </a:r>
            <a:r>
              <a:rPr lang="ko-KR" altLang="en-US" sz="4000" dirty="0">
                <a:solidFill>
                  <a:srgbClr val="FFC000"/>
                </a:solidFill>
                <a:ea typeface="굴림" charset="-127"/>
              </a:rPr>
              <a:t> 개념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800" dirty="0" smtClean="0">
                <a:solidFill>
                  <a:srgbClr val="003300"/>
                </a:solidFill>
              </a:rPr>
              <a:t>2. </a:t>
            </a:r>
            <a:r>
              <a:rPr lang="ko-KR" altLang="en-US" sz="2800" dirty="0" err="1" smtClean="0">
                <a:solidFill>
                  <a:srgbClr val="003300"/>
                </a:solidFill>
              </a:rPr>
              <a:t>머신러닝</a:t>
            </a:r>
            <a:r>
              <a:rPr lang="ko-KR" altLang="en-US" sz="2800" dirty="0" smtClean="0">
                <a:solidFill>
                  <a:srgbClr val="003300"/>
                </a:solidFill>
              </a:rPr>
              <a:t> 프로세스</a:t>
            </a:r>
            <a:endParaRPr lang="ru-RU" sz="2800" dirty="0" smtClean="0">
              <a:solidFill>
                <a:srgbClr val="003300"/>
              </a:solidFill>
            </a:endParaRPr>
          </a:p>
        </p:txBody>
      </p:sp>
      <p:pic>
        <p:nvPicPr>
          <p:cNvPr id="23554" name="Picture 2" descr="ë¨¸ì ë¬ë ìì¸¡ëª¨ë¸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1412775"/>
            <a:ext cx="8358246" cy="520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1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smtClean="0">
                <a:solidFill>
                  <a:srgbClr val="FFC000"/>
                </a:solidFill>
                <a:ea typeface="굴림" charset="-127"/>
              </a:rPr>
              <a:t>III. </a:t>
            </a:r>
            <a:r>
              <a:rPr lang="ko-KR" altLang="en-US" sz="4000" smtClean="0">
                <a:solidFill>
                  <a:srgbClr val="FFC000"/>
                </a:solidFill>
                <a:ea typeface="굴림" charset="-127"/>
              </a:rPr>
              <a:t>머신러닝 분류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457200" indent="-457200" eaLnBrk="1" hangingPunct="1">
              <a:buAutoNum type="arabicParenBoth"/>
            </a:pPr>
            <a:r>
              <a:rPr lang="ko-KR" altLang="en-US" sz="2800" smtClean="0">
                <a:solidFill>
                  <a:srgbClr val="C00000"/>
                </a:solidFill>
              </a:rPr>
              <a:t>지도 </a:t>
            </a:r>
            <a:r>
              <a:rPr lang="ko-KR" altLang="en-US" sz="2800" dirty="0" smtClean="0">
                <a:solidFill>
                  <a:srgbClr val="C00000"/>
                </a:solidFill>
              </a:rPr>
              <a:t>학습</a:t>
            </a:r>
            <a:endParaRPr lang="en-US" altLang="ko-KR" sz="2800" dirty="0" smtClean="0">
              <a:solidFill>
                <a:srgbClr val="C00000"/>
              </a:solidFill>
            </a:endParaRPr>
          </a:p>
          <a:p>
            <a:pPr marL="0" indent="0" eaLnBrk="1" hangingPunct="1">
              <a:buNone/>
            </a:pPr>
            <a:r>
              <a:rPr lang="en-US" sz="2400" dirty="0" smtClean="0">
                <a:solidFill>
                  <a:srgbClr val="003300"/>
                </a:solidFill>
              </a:rPr>
              <a:t>	- </a:t>
            </a:r>
            <a:r>
              <a:rPr lang="ko-KR" altLang="en-US" sz="2400" dirty="0" smtClean="0">
                <a:solidFill>
                  <a:srgbClr val="003300"/>
                </a:solidFill>
              </a:rPr>
              <a:t>편지 봉투에 손으로 쓴 우편번호 숫자 판별</a:t>
            </a:r>
            <a:endParaRPr lang="en-US" altLang="ko-KR" sz="2400" dirty="0" smtClean="0">
              <a:solidFill>
                <a:srgbClr val="003300"/>
              </a:solidFill>
            </a:endParaRPr>
          </a:p>
          <a:p>
            <a:pPr marL="0" indent="0" eaLnBrk="1" hangingPunct="1">
              <a:buNone/>
            </a:pPr>
            <a:r>
              <a:rPr lang="en-US" sz="2400" dirty="0">
                <a:solidFill>
                  <a:srgbClr val="003300"/>
                </a:solidFill>
              </a:rPr>
              <a:t>	</a:t>
            </a:r>
            <a:r>
              <a:rPr lang="en-US" sz="2400" dirty="0" smtClean="0">
                <a:solidFill>
                  <a:srgbClr val="003300"/>
                </a:solidFill>
              </a:rPr>
              <a:t>- </a:t>
            </a:r>
            <a:r>
              <a:rPr lang="ko-KR" altLang="en-US" sz="2400" dirty="0" smtClean="0">
                <a:solidFill>
                  <a:srgbClr val="003300"/>
                </a:solidFill>
              </a:rPr>
              <a:t>의료 영상 이미지에 기반한 종양 판단</a:t>
            </a:r>
            <a:endParaRPr lang="en-US" altLang="ko-KR" sz="2400" dirty="0" smtClean="0">
              <a:solidFill>
                <a:srgbClr val="003300"/>
              </a:solidFill>
            </a:endParaRPr>
          </a:p>
          <a:p>
            <a:pPr marL="0" indent="0" eaLnBrk="1" hangingPunct="1">
              <a:buNone/>
            </a:pPr>
            <a:r>
              <a:rPr lang="en-US" sz="2400" dirty="0">
                <a:solidFill>
                  <a:srgbClr val="003300"/>
                </a:solidFill>
              </a:rPr>
              <a:t>	</a:t>
            </a:r>
            <a:r>
              <a:rPr lang="en-US" sz="2400" dirty="0" smtClean="0">
                <a:solidFill>
                  <a:srgbClr val="003300"/>
                </a:solidFill>
              </a:rPr>
              <a:t>- </a:t>
            </a:r>
            <a:r>
              <a:rPr lang="ko-KR" altLang="en-US" sz="2400" dirty="0" smtClean="0">
                <a:solidFill>
                  <a:srgbClr val="003300"/>
                </a:solidFill>
              </a:rPr>
              <a:t>의심되는 신용카드 거래 감지</a:t>
            </a:r>
            <a:endParaRPr lang="en-US" sz="2400" dirty="0">
              <a:solidFill>
                <a:srgbClr val="003300"/>
              </a:solidFill>
            </a:endParaRPr>
          </a:p>
          <a:p>
            <a:pPr marL="0" indent="0" eaLnBrk="1" hangingPunct="1">
              <a:buNone/>
            </a:pPr>
            <a:endParaRPr lang="en-US" sz="2400" dirty="0" smtClean="0">
              <a:solidFill>
                <a:srgbClr val="003300"/>
              </a:solidFill>
            </a:endParaRPr>
          </a:p>
          <a:p>
            <a:pPr marL="457200" indent="-457200" eaLnBrk="1" hangingPunct="1">
              <a:buAutoNum type="arabicParenBoth"/>
            </a:pPr>
            <a:endParaRPr lang="en-US" sz="2400" dirty="0">
              <a:solidFill>
                <a:srgbClr val="003300"/>
              </a:solidFill>
            </a:endParaRPr>
          </a:p>
          <a:p>
            <a:pPr marL="0" indent="0" eaLnBrk="1" hangingPunct="1">
              <a:buNone/>
            </a:pPr>
            <a:r>
              <a:rPr lang="en-US" altLang="ko-KR" sz="2800" dirty="0" smtClean="0">
                <a:solidFill>
                  <a:srgbClr val="C00000"/>
                </a:solidFill>
              </a:rPr>
              <a:t>(2) </a:t>
            </a:r>
            <a:r>
              <a:rPr lang="ko-KR" altLang="en-US" sz="2800" dirty="0" smtClean="0">
                <a:solidFill>
                  <a:srgbClr val="C00000"/>
                </a:solidFill>
              </a:rPr>
              <a:t>비지도 학습</a:t>
            </a:r>
            <a:endParaRPr lang="en-US" altLang="ko-KR" sz="2800" dirty="0" smtClean="0">
              <a:solidFill>
                <a:srgbClr val="C00000"/>
              </a:solidFill>
            </a:endParaRPr>
          </a:p>
          <a:p>
            <a:pPr marL="0" indent="0" eaLnBrk="1" hangingPunct="1">
              <a:buNone/>
            </a:pPr>
            <a:r>
              <a:rPr lang="en-US" sz="2400" dirty="0">
                <a:solidFill>
                  <a:srgbClr val="003300"/>
                </a:solidFill>
              </a:rPr>
              <a:t>	</a:t>
            </a:r>
            <a:r>
              <a:rPr lang="en-US" sz="2400" dirty="0" smtClean="0">
                <a:solidFill>
                  <a:srgbClr val="003300"/>
                </a:solidFill>
              </a:rPr>
              <a:t>- </a:t>
            </a:r>
            <a:r>
              <a:rPr lang="ko-KR" altLang="en-US" sz="2400" dirty="0" err="1" smtClean="0">
                <a:solidFill>
                  <a:srgbClr val="003300"/>
                </a:solidFill>
              </a:rPr>
              <a:t>블로그</a:t>
            </a:r>
            <a:r>
              <a:rPr lang="ko-KR" altLang="en-US" sz="2400" dirty="0" smtClean="0">
                <a:solidFill>
                  <a:srgbClr val="003300"/>
                </a:solidFill>
              </a:rPr>
              <a:t> 글의 주제 구분</a:t>
            </a:r>
            <a:endParaRPr lang="en-US" altLang="ko-KR" sz="2400" dirty="0" smtClean="0">
              <a:solidFill>
                <a:srgbClr val="003300"/>
              </a:solidFill>
            </a:endParaRPr>
          </a:p>
          <a:p>
            <a:pPr marL="0" indent="0" eaLnBrk="1" hangingPunct="1">
              <a:buNone/>
            </a:pPr>
            <a:r>
              <a:rPr lang="en-US" altLang="ko-KR" sz="2400" dirty="0">
                <a:solidFill>
                  <a:srgbClr val="003300"/>
                </a:solidFill>
              </a:rPr>
              <a:t>	</a:t>
            </a:r>
            <a:r>
              <a:rPr lang="en-US" altLang="ko-KR" sz="2400" dirty="0" smtClean="0">
                <a:solidFill>
                  <a:srgbClr val="003300"/>
                </a:solidFill>
              </a:rPr>
              <a:t>- </a:t>
            </a:r>
            <a:r>
              <a:rPr lang="ko-KR" altLang="en-US" sz="2400" dirty="0" smtClean="0">
                <a:solidFill>
                  <a:srgbClr val="003300"/>
                </a:solidFill>
              </a:rPr>
              <a:t>고객들을 취향이 비슷한 그룹으로 묶기</a:t>
            </a:r>
            <a:endParaRPr lang="en-US" altLang="ko-KR" sz="2400" dirty="0" smtClean="0">
              <a:solidFill>
                <a:srgbClr val="003300"/>
              </a:solidFill>
            </a:endParaRPr>
          </a:p>
          <a:p>
            <a:pPr marL="0" indent="0" eaLnBrk="1" hangingPunct="1">
              <a:buNone/>
            </a:pPr>
            <a:r>
              <a:rPr lang="en-US" altLang="ko-KR" sz="2400" dirty="0">
                <a:solidFill>
                  <a:srgbClr val="003300"/>
                </a:solidFill>
              </a:rPr>
              <a:t>	</a:t>
            </a:r>
            <a:r>
              <a:rPr lang="en-US" altLang="ko-KR" sz="2400" dirty="0" smtClean="0">
                <a:solidFill>
                  <a:srgbClr val="003300"/>
                </a:solidFill>
              </a:rPr>
              <a:t>- </a:t>
            </a:r>
            <a:r>
              <a:rPr lang="ko-KR" altLang="en-US" sz="2400" dirty="0" smtClean="0">
                <a:solidFill>
                  <a:srgbClr val="003300"/>
                </a:solidFill>
              </a:rPr>
              <a:t>비정상적인 웹사이트 접근 탐지</a:t>
            </a:r>
            <a:endParaRPr lang="en-US" altLang="ko-KR" sz="2400" dirty="0" smtClean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</p:spPr>
        <p:txBody>
          <a:bodyPr/>
          <a:lstStyle/>
          <a:p>
            <a:pPr algn="ctr"/>
            <a:r>
              <a:rPr lang="en-US" altLang="ko-KR" sz="4000" smtClean="0">
                <a:solidFill>
                  <a:srgbClr val="FFC000"/>
                </a:solidFill>
                <a:ea typeface="굴림" charset="-127"/>
              </a:rPr>
              <a:t>III. </a:t>
            </a:r>
            <a:r>
              <a:rPr lang="ko-KR" altLang="en-US" sz="4000" smtClean="0">
                <a:solidFill>
                  <a:srgbClr val="FFC000"/>
                </a:solidFill>
                <a:ea typeface="굴림" charset="-127"/>
              </a:rPr>
              <a:t>머신러닝 분류</a:t>
            </a:r>
            <a:endParaRPr lang="ru-RU" sz="4000" smtClean="0">
              <a:solidFill>
                <a:srgbClr val="FFC000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640960" cy="54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400" smtClean="0">
                <a:solidFill>
                  <a:srgbClr val="000000"/>
                </a:solidFill>
              </a:rPr>
              <a:t>[</a:t>
            </a:r>
            <a:r>
              <a:rPr lang="ko-KR" altLang="en-US" sz="2400" dirty="0" smtClean="0">
                <a:solidFill>
                  <a:srgbClr val="000000"/>
                </a:solidFill>
              </a:rPr>
              <a:t>실제 사례</a:t>
            </a:r>
            <a:r>
              <a:rPr lang="en-US" altLang="ko-KR" sz="2400" dirty="0" smtClean="0">
                <a:solidFill>
                  <a:srgbClr val="000000"/>
                </a:solidFill>
              </a:rPr>
              <a:t>]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센서 데이터들이 들어오는데 정상신호인지 </a:t>
            </a:r>
            <a:r>
              <a:rPr lang="ko-KR" altLang="en-US" sz="2400" smtClean="0">
                <a:solidFill>
                  <a:schemeClr val="accent1">
                    <a:lumMod val="75000"/>
                  </a:schemeClr>
                </a:solidFill>
              </a:rPr>
              <a:t>비정상신호인지 </a:t>
            </a:r>
            <a:endParaRPr lang="en-US" altLang="ko-KR" sz="240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ko-KR" altLang="en-US" sz="2400" smtClean="0">
                <a:solidFill>
                  <a:schemeClr val="accent1">
                    <a:lumMod val="75000"/>
                  </a:schemeClr>
                </a:solidFill>
              </a:rPr>
              <a:t>구별 없이 들어오는데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이를 구별하고자 한다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eaLnBrk="1" hangingPunct="1">
              <a:buNone/>
            </a:pPr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 지도학습으로  정상신호와 비정상신호를 구별할 수 있을까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</a:rPr>
              <a:t>비지도학습으로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  정상신호와 비정상신호를 구별할 수 있을까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ko-KR" alt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정해진 답은 없다</a:t>
            </a:r>
            <a:r>
              <a:rPr lang="en-US" altLang="ko-KR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원하는 결과가 되도록 만들면 된다</a:t>
            </a:r>
            <a:r>
              <a:rPr lang="en-US" altLang="ko-KR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ko-KR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1- </a:t>
            </a:r>
            <a:r>
              <a:rPr lang="ko-KR" alt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지도학습으로 훈련한 뒤 구별하는 것을  권장할 것이다</a:t>
            </a:r>
            <a:r>
              <a:rPr lang="en-US" altLang="ko-KR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ko-KR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2- </a:t>
            </a:r>
            <a:r>
              <a:rPr lang="ko-KR" alt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구별할 특성을 찾아내어 구분을 잘 하면 </a:t>
            </a:r>
            <a:r>
              <a:rPr lang="ko-KR" altLang="en-US" sz="2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비지도학습</a:t>
            </a:r>
            <a:r>
              <a:rPr lang="ko-KR" alt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훈련도 가능하다</a:t>
            </a:r>
            <a:endParaRPr lang="en-US" altLang="ko-KR" sz="24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2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ru-RU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87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1533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smtClean="0">
                <a:solidFill>
                  <a:srgbClr val="FFC000"/>
                </a:solidFill>
                <a:ea typeface="굴림" charset="-127"/>
              </a:rPr>
              <a:t>IV. </a:t>
            </a:r>
            <a:r>
              <a:rPr lang="ko-KR" altLang="en-US" sz="4000" smtClean="0">
                <a:solidFill>
                  <a:srgbClr val="FFC000"/>
                </a:solidFill>
                <a:ea typeface="굴림" charset="-127"/>
              </a:rPr>
              <a:t>머신러닝에서 중요한 과정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400050" lvl="1" indent="0">
              <a:lnSpc>
                <a:spcPct val="80000"/>
              </a:lnSpc>
              <a:buNone/>
            </a:pPr>
            <a:endParaRPr lang="en-US" altLang="ko-KR" sz="2400" dirty="0">
              <a:solidFill>
                <a:srgbClr val="003300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ü"/>
            </a:pPr>
            <a:r>
              <a:rPr lang="ko-KR" altLang="en-US" sz="2400" dirty="0" smtClean="0">
                <a:solidFill>
                  <a:srgbClr val="C00000"/>
                </a:solidFill>
              </a:rPr>
              <a:t>사용할 데이터 이해</a:t>
            </a:r>
            <a:endParaRPr lang="en-US" altLang="ko-KR" sz="240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endParaRPr lang="en-US" altLang="ko-KR" sz="2800" dirty="0" smtClean="0">
              <a:solidFill>
                <a:srgbClr val="003300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ü"/>
            </a:pPr>
            <a:r>
              <a:rPr lang="ko-KR" altLang="en-US" sz="2400" dirty="0" smtClean="0">
                <a:solidFill>
                  <a:srgbClr val="C00000"/>
                </a:solidFill>
              </a:rPr>
              <a:t>그 데이터와 해결할 문제와의 관련 이해</a:t>
            </a:r>
            <a:endParaRPr lang="en-US" altLang="ko-KR" sz="2400" dirty="0" smtClean="0">
              <a:solidFill>
                <a:srgbClr val="C00000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ü"/>
            </a:pPr>
            <a:endParaRPr lang="en-US" altLang="ko-KR" sz="2400" dirty="0">
              <a:solidFill>
                <a:srgbClr val="00330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400" dirty="0" err="1" smtClean="0">
                <a:solidFill>
                  <a:srgbClr val="003300"/>
                </a:solidFill>
              </a:rPr>
              <a:t>머신러닝</a:t>
            </a:r>
            <a:r>
              <a:rPr lang="ko-KR" altLang="en-US" sz="2400" dirty="0" smtClean="0">
                <a:solidFill>
                  <a:srgbClr val="003300"/>
                </a:solidFill>
              </a:rPr>
              <a:t> 모델을 만들기 전에 반드시 </a:t>
            </a:r>
            <a:r>
              <a:rPr lang="ko-KR" altLang="en-US" sz="2400" dirty="0" err="1" smtClean="0">
                <a:solidFill>
                  <a:srgbClr val="003300"/>
                </a:solidFill>
              </a:rPr>
              <a:t>데이터셋으로</a:t>
            </a:r>
            <a:r>
              <a:rPr lang="ko-KR" altLang="en-US" sz="2400" dirty="0" smtClean="0">
                <a:solidFill>
                  <a:srgbClr val="003300"/>
                </a:solidFill>
              </a:rPr>
              <a:t> 무엇을 하는 것인지 이해해야 한다</a:t>
            </a:r>
            <a:endParaRPr lang="en-US" altLang="ko-KR" sz="2400" dirty="0" smtClean="0">
              <a:solidFill>
                <a:srgbClr val="003300"/>
              </a:solidFill>
            </a:endParaRPr>
          </a:p>
          <a:p>
            <a:pPr marL="0" indent="0" eaLnBrk="1" hangingPunct="1">
              <a:buNone/>
            </a:pPr>
            <a:endParaRPr lang="en-US" sz="2400" dirty="0" smtClean="0">
              <a:solidFill>
                <a:srgbClr val="00330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2400" dirty="0" smtClean="0">
                <a:solidFill>
                  <a:srgbClr val="003300"/>
                </a:solidFill>
              </a:rPr>
              <a:t>아무 알고리즘이나 선택해서 </a:t>
            </a:r>
            <a:endParaRPr lang="en-US" altLang="ko-KR" sz="2400" dirty="0" smtClean="0">
              <a:solidFill>
                <a:srgbClr val="003300"/>
              </a:solidFill>
            </a:endParaRPr>
          </a:p>
          <a:p>
            <a:pPr marL="457200" lvl="1" indent="0">
              <a:buNone/>
            </a:pPr>
            <a:r>
              <a:rPr lang="en-US" altLang="ko-KR" sz="2400" dirty="0">
                <a:solidFill>
                  <a:srgbClr val="003300"/>
                </a:solidFill>
              </a:rPr>
              <a:t> </a:t>
            </a:r>
            <a:r>
              <a:rPr lang="en-US" altLang="ko-KR" sz="2400" dirty="0" smtClean="0">
                <a:solidFill>
                  <a:srgbClr val="003300"/>
                </a:solidFill>
              </a:rPr>
              <a:t>  </a:t>
            </a:r>
            <a:r>
              <a:rPr lang="ko-KR" altLang="en-US" sz="2400" dirty="0" smtClean="0">
                <a:solidFill>
                  <a:srgbClr val="003300"/>
                </a:solidFill>
              </a:rPr>
              <a:t>데이터를 입력해 보는 것은 좋은 방법이 아니다</a:t>
            </a:r>
            <a:r>
              <a:rPr lang="en-US" altLang="ko-KR" sz="2400" dirty="0" smtClean="0">
                <a:solidFill>
                  <a:srgbClr val="003300"/>
                </a:solidFill>
              </a:rPr>
              <a:t>.</a:t>
            </a:r>
            <a:endParaRPr lang="en-US" sz="2400" dirty="0" smtClean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0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smtClean="0">
                <a:solidFill>
                  <a:srgbClr val="FFC000"/>
                </a:solidFill>
                <a:ea typeface="굴림" charset="-127"/>
              </a:rPr>
              <a:t>V. </a:t>
            </a:r>
            <a:r>
              <a:rPr lang="ko-KR" altLang="en-US" sz="4000" smtClean="0">
                <a:solidFill>
                  <a:srgbClr val="FFC000"/>
                </a:solidFill>
                <a:ea typeface="굴림" charset="-127"/>
              </a:rPr>
              <a:t>머신러닝 용어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400050" lvl="1" indent="0">
              <a:lnSpc>
                <a:spcPct val="80000"/>
              </a:lnSpc>
              <a:buNone/>
            </a:pPr>
            <a:endParaRPr lang="en-US" altLang="ko-KR" sz="2400" dirty="0" smtClean="0">
              <a:solidFill>
                <a:srgbClr val="003300"/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endParaRPr lang="en-US" altLang="ko-KR" sz="2400" dirty="0">
              <a:solidFill>
                <a:srgbClr val="003300"/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endParaRPr lang="en-US" altLang="ko-KR" sz="2400" dirty="0" smtClean="0">
              <a:solidFill>
                <a:srgbClr val="003300"/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endParaRPr lang="en-US" altLang="ko-KR" sz="2400" dirty="0">
              <a:solidFill>
                <a:srgbClr val="003300"/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endParaRPr lang="en-US" altLang="ko-KR" sz="2400" dirty="0" smtClean="0">
              <a:solidFill>
                <a:srgbClr val="003300"/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endParaRPr lang="en-US" altLang="ko-KR" sz="2400" dirty="0" smtClean="0">
              <a:solidFill>
                <a:srgbClr val="003300"/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ko-KR" altLang="en-US" sz="2400" smtClean="0">
                <a:solidFill>
                  <a:srgbClr val="003300"/>
                </a:solidFill>
              </a:rPr>
              <a:t>행 </a:t>
            </a:r>
            <a:r>
              <a:rPr lang="en-US" altLang="ko-KR" sz="2400" dirty="0" smtClean="0">
                <a:solidFill>
                  <a:srgbClr val="003300"/>
                </a:solidFill>
              </a:rPr>
              <a:t>: </a:t>
            </a:r>
            <a:r>
              <a:rPr lang="ko-KR" altLang="en-US" sz="2400" dirty="0" smtClean="0">
                <a:solidFill>
                  <a:srgbClr val="0070C0"/>
                </a:solidFill>
              </a:rPr>
              <a:t>샘플</a:t>
            </a:r>
            <a:r>
              <a:rPr lang="en-US" altLang="ko-KR" sz="2400" dirty="0" smtClean="0">
                <a:solidFill>
                  <a:srgbClr val="0070C0"/>
                </a:solidFill>
              </a:rPr>
              <a:t>(sample), </a:t>
            </a:r>
            <a:r>
              <a:rPr lang="ko-KR" altLang="en-US" sz="2400" dirty="0" err="1" smtClean="0">
                <a:solidFill>
                  <a:srgbClr val="003300"/>
                </a:solidFill>
              </a:rPr>
              <a:t>데이타포인트</a:t>
            </a:r>
            <a:r>
              <a:rPr lang="en-US" altLang="ko-KR" sz="2400" dirty="0" smtClean="0">
                <a:solidFill>
                  <a:srgbClr val="003300"/>
                </a:solidFill>
              </a:rPr>
              <a:t>(data point)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ko-KR" altLang="en-US" sz="2400" dirty="0" smtClean="0">
                <a:solidFill>
                  <a:srgbClr val="003300"/>
                </a:solidFill>
              </a:rPr>
              <a:t>열 </a:t>
            </a:r>
            <a:r>
              <a:rPr lang="en-US" altLang="ko-KR" sz="2400" dirty="0" smtClean="0">
                <a:solidFill>
                  <a:srgbClr val="003300"/>
                </a:solidFill>
              </a:rPr>
              <a:t>: </a:t>
            </a:r>
            <a:r>
              <a:rPr lang="ko-KR" altLang="en-US" sz="2400" dirty="0" smtClean="0">
                <a:solidFill>
                  <a:srgbClr val="0070C0"/>
                </a:solidFill>
              </a:rPr>
              <a:t>특성</a:t>
            </a:r>
            <a:r>
              <a:rPr lang="en-US" altLang="ko-KR" sz="2400" dirty="0" smtClean="0">
                <a:solidFill>
                  <a:srgbClr val="0070C0"/>
                </a:solidFill>
              </a:rPr>
              <a:t>(feature)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altLang="ko-KR" sz="2400" dirty="0" smtClean="0">
              <a:solidFill>
                <a:srgbClr val="003300"/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ko-KR" altLang="en-US" sz="2400" dirty="0" smtClean="0">
                <a:solidFill>
                  <a:srgbClr val="003300"/>
                </a:solidFill>
              </a:rPr>
              <a:t>특정 데이터포인트에 </a:t>
            </a:r>
            <a:r>
              <a:rPr lang="ko-KR" altLang="en-US" sz="2400" smtClean="0">
                <a:solidFill>
                  <a:srgbClr val="003300"/>
                </a:solidFill>
              </a:rPr>
              <a:t>대한 출력</a:t>
            </a:r>
            <a:r>
              <a:rPr lang="en-US" altLang="ko-KR" sz="2400" smtClean="0">
                <a:solidFill>
                  <a:srgbClr val="003300"/>
                </a:solidFill>
              </a:rPr>
              <a:t>(</a:t>
            </a:r>
            <a:r>
              <a:rPr lang="ko-KR" altLang="en-US" sz="2400" smtClean="0">
                <a:solidFill>
                  <a:srgbClr val="003300"/>
                </a:solidFill>
              </a:rPr>
              <a:t>품종</a:t>
            </a:r>
            <a:r>
              <a:rPr lang="en-US" altLang="ko-KR" sz="2400" smtClean="0">
                <a:solidFill>
                  <a:srgbClr val="003300"/>
                </a:solidFill>
              </a:rPr>
              <a:t>)</a:t>
            </a:r>
            <a:r>
              <a:rPr lang="ko-KR" altLang="en-US" sz="2400" smtClean="0">
                <a:solidFill>
                  <a:srgbClr val="003300"/>
                </a:solidFill>
              </a:rPr>
              <a:t> </a:t>
            </a:r>
            <a:r>
              <a:rPr lang="en-US" altLang="ko-KR" sz="2400" dirty="0" smtClean="0">
                <a:solidFill>
                  <a:srgbClr val="003300"/>
                </a:solidFill>
              </a:rPr>
              <a:t>: </a:t>
            </a:r>
            <a:r>
              <a:rPr lang="ko-KR" altLang="en-US" sz="2400" dirty="0" smtClean="0">
                <a:solidFill>
                  <a:srgbClr val="C00000"/>
                </a:solidFill>
              </a:rPr>
              <a:t>레이블</a:t>
            </a:r>
            <a:r>
              <a:rPr lang="en-US" altLang="ko-KR" sz="2400" dirty="0" smtClean="0">
                <a:solidFill>
                  <a:srgbClr val="C00000"/>
                </a:solidFill>
              </a:rPr>
              <a:t>(label) = </a:t>
            </a:r>
            <a:r>
              <a:rPr lang="ko-KR" altLang="en-US" sz="2400" dirty="0" smtClean="0">
                <a:solidFill>
                  <a:srgbClr val="C00000"/>
                </a:solidFill>
              </a:rPr>
              <a:t>답</a:t>
            </a:r>
            <a:endParaRPr lang="en-US" altLang="ko-KR" sz="2400" dirty="0" smtClean="0">
              <a:solidFill>
                <a:srgbClr val="C00000"/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ko-KR" altLang="en-US" sz="2400" dirty="0" smtClean="0">
                <a:solidFill>
                  <a:srgbClr val="003300"/>
                </a:solidFill>
              </a:rPr>
              <a:t>출력될 수 있는 값</a:t>
            </a:r>
            <a:r>
              <a:rPr lang="en-US" altLang="ko-KR" sz="2400" dirty="0" smtClean="0">
                <a:solidFill>
                  <a:srgbClr val="003300"/>
                </a:solidFill>
              </a:rPr>
              <a:t>(</a:t>
            </a:r>
            <a:r>
              <a:rPr lang="en-US" altLang="ko-KR" sz="2400" dirty="0" err="1" smtClean="0">
                <a:solidFill>
                  <a:srgbClr val="003300"/>
                </a:solidFill>
              </a:rPr>
              <a:t>setosa</a:t>
            </a:r>
            <a:r>
              <a:rPr lang="en-US" altLang="ko-KR" sz="2400" dirty="0" smtClean="0">
                <a:solidFill>
                  <a:srgbClr val="003300"/>
                </a:solidFill>
              </a:rPr>
              <a:t>, </a:t>
            </a:r>
            <a:r>
              <a:rPr lang="en-US" altLang="ko-KR" sz="2400" dirty="0" err="1" smtClean="0">
                <a:solidFill>
                  <a:srgbClr val="003300"/>
                </a:solidFill>
              </a:rPr>
              <a:t>versicolor</a:t>
            </a:r>
            <a:r>
              <a:rPr lang="en-US" altLang="ko-KR" sz="2400" dirty="0" smtClean="0">
                <a:solidFill>
                  <a:srgbClr val="003300"/>
                </a:solidFill>
              </a:rPr>
              <a:t>, </a:t>
            </a:r>
            <a:r>
              <a:rPr lang="en-US" altLang="ko-KR" sz="2400" dirty="0" err="1" smtClean="0">
                <a:solidFill>
                  <a:srgbClr val="003300"/>
                </a:solidFill>
              </a:rPr>
              <a:t>verginica</a:t>
            </a:r>
            <a:r>
              <a:rPr lang="en-US" altLang="ko-KR" sz="2400" dirty="0" smtClean="0">
                <a:solidFill>
                  <a:srgbClr val="003300"/>
                </a:solidFill>
              </a:rPr>
              <a:t>)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ko-KR" sz="2400" dirty="0">
                <a:solidFill>
                  <a:srgbClr val="003300"/>
                </a:solidFill>
              </a:rPr>
              <a:t>	</a:t>
            </a:r>
            <a:r>
              <a:rPr lang="en-US" altLang="ko-KR" sz="2400" dirty="0" smtClean="0">
                <a:solidFill>
                  <a:srgbClr val="003300"/>
                </a:solidFill>
              </a:rPr>
              <a:t>				</a:t>
            </a:r>
            <a:r>
              <a:rPr lang="ko-KR" altLang="en-US" sz="2400" dirty="0" smtClean="0">
                <a:solidFill>
                  <a:srgbClr val="003300"/>
                </a:solidFill>
              </a:rPr>
              <a:t> </a:t>
            </a:r>
            <a:r>
              <a:rPr lang="en-US" altLang="ko-KR" sz="2400" dirty="0" smtClean="0">
                <a:solidFill>
                  <a:srgbClr val="C00000"/>
                </a:solidFill>
              </a:rPr>
              <a:t>: </a:t>
            </a:r>
            <a:r>
              <a:rPr lang="ko-KR" altLang="en-US" sz="2400" dirty="0" smtClean="0">
                <a:solidFill>
                  <a:srgbClr val="C00000"/>
                </a:solidFill>
              </a:rPr>
              <a:t>클래스</a:t>
            </a:r>
            <a:r>
              <a:rPr lang="en-US" altLang="ko-KR" sz="2400" dirty="0" smtClean="0">
                <a:solidFill>
                  <a:srgbClr val="C00000"/>
                </a:solidFill>
              </a:rPr>
              <a:t>(class)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altLang="ko-KR" sz="2400" dirty="0">
              <a:solidFill>
                <a:srgbClr val="003300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462056"/>
              </p:ext>
            </p:extLst>
          </p:nvPr>
        </p:nvGraphicFramePr>
        <p:xfrm>
          <a:off x="642910" y="1142984"/>
          <a:ext cx="7358115" cy="17145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1623"/>
                <a:gridCol w="1471623"/>
                <a:gridCol w="1471623"/>
                <a:gridCol w="1471623"/>
                <a:gridCol w="1471623"/>
              </a:tblGrid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꽃잎길이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꽃잎폭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꽃받침길이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꽃받침폭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품종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setosa</a:t>
                      </a:r>
                      <a:endParaRPr lang="ko-KR" altLang="en-US" dirty="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versicolor</a:t>
                      </a:r>
                      <a:endParaRPr lang="ko-KR" altLang="en-US" dirty="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verginica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6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smtClean="0">
                <a:solidFill>
                  <a:srgbClr val="C00000"/>
                </a:solidFill>
                <a:ea typeface="굴림" charset="-127"/>
              </a:rPr>
              <a:t>VI</a:t>
            </a:r>
            <a:r>
              <a:rPr lang="en-US" altLang="ko-KR" sz="4000" dirty="0">
                <a:solidFill>
                  <a:srgbClr val="C00000"/>
                </a:solidFill>
                <a:ea typeface="굴림" charset="-127"/>
              </a:rPr>
              <a:t>. </a:t>
            </a:r>
            <a:r>
              <a:rPr lang="ko-KR" altLang="en-US" sz="4000" dirty="0" smtClean="0">
                <a:solidFill>
                  <a:srgbClr val="C00000"/>
                </a:solidFill>
                <a:ea typeface="굴림" charset="-127"/>
              </a:rPr>
              <a:t>지도 학습</a:t>
            </a:r>
            <a:endParaRPr lang="ru-RU" sz="4000" dirty="0" smtClean="0">
              <a:solidFill>
                <a:srgbClr val="C00000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800" dirty="0" smtClean="0">
                <a:solidFill>
                  <a:srgbClr val="002060"/>
                </a:solidFill>
              </a:rPr>
              <a:t>1. </a:t>
            </a:r>
            <a:r>
              <a:rPr lang="ko-KR" altLang="en-US" sz="2800" dirty="0" smtClean="0">
                <a:solidFill>
                  <a:srgbClr val="002060"/>
                </a:solidFill>
              </a:rPr>
              <a:t>지도학습</a:t>
            </a:r>
            <a:endParaRPr lang="en-US" altLang="ko-KR" sz="2800" dirty="0" smtClean="0">
              <a:solidFill>
                <a:srgbClr val="00206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0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000" dirty="0">
                <a:solidFill>
                  <a:srgbClr val="003300"/>
                </a:solidFill>
              </a:rPr>
              <a:t> </a:t>
            </a:r>
            <a:r>
              <a:rPr lang="en-US" altLang="ko-KR" sz="2000" dirty="0" smtClean="0">
                <a:solidFill>
                  <a:srgbClr val="003300"/>
                </a:solidFill>
              </a:rPr>
              <a:t>     - </a:t>
            </a:r>
            <a:r>
              <a:rPr lang="ko-KR" altLang="en-US" sz="2000" dirty="0" smtClean="0">
                <a:solidFill>
                  <a:srgbClr val="003300"/>
                </a:solidFill>
              </a:rPr>
              <a:t>입력과 출력 샘플 데이터가 있다</a:t>
            </a:r>
            <a:endParaRPr lang="en-US" altLang="ko-KR" sz="20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000" dirty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000" dirty="0">
                <a:solidFill>
                  <a:srgbClr val="003300"/>
                </a:solidFill>
              </a:rPr>
              <a:t> </a:t>
            </a:r>
            <a:r>
              <a:rPr lang="en-US" altLang="ko-KR" sz="2000" dirty="0" smtClean="0">
                <a:solidFill>
                  <a:srgbClr val="003300"/>
                </a:solidFill>
              </a:rPr>
              <a:t>     - </a:t>
            </a:r>
            <a:r>
              <a:rPr lang="ko-KR" altLang="en-US" sz="2000" dirty="0" smtClean="0">
                <a:solidFill>
                  <a:srgbClr val="003300"/>
                </a:solidFill>
              </a:rPr>
              <a:t>주어진 입력으로부터 출력을 예측한다</a:t>
            </a:r>
            <a:endParaRPr lang="en-US" altLang="ko-KR" sz="2000" dirty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0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000" dirty="0">
                <a:solidFill>
                  <a:srgbClr val="003300"/>
                </a:solidFill>
              </a:rPr>
              <a:t> </a:t>
            </a:r>
            <a:r>
              <a:rPr lang="en-US" altLang="ko-KR" sz="2000" dirty="0" smtClean="0">
                <a:solidFill>
                  <a:srgbClr val="003300"/>
                </a:solidFill>
              </a:rPr>
              <a:t>     - [</a:t>
            </a:r>
            <a:r>
              <a:rPr lang="ko-KR" altLang="en-US" sz="2000" dirty="0" smtClean="0">
                <a:solidFill>
                  <a:srgbClr val="003300"/>
                </a:solidFill>
              </a:rPr>
              <a:t>목표</a:t>
            </a:r>
            <a:r>
              <a:rPr lang="en-US" altLang="ko-KR" sz="2000" dirty="0" smtClean="0">
                <a:solidFill>
                  <a:srgbClr val="003300"/>
                </a:solidFill>
              </a:rPr>
              <a:t>] </a:t>
            </a:r>
            <a:r>
              <a:rPr lang="ko-KR" altLang="en-US" sz="2000" dirty="0" smtClean="0">
                <a:solidFill>
                  <a:srgbClr val="003300"/>
                </a:solidFill>
              </a:rPr>
              <a:t>새로운 데이터에 대해 정확한 출력을 예측하는 것이다</a:t>
            </a:r>
            <a:endParaRPr lang="en-US" altLang="ko-KR" sz="2000" dirty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0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000" dirty="0">
              <a:solidFill>
                <a:srgbClr val="003300"/>
              </a:solidFill>
            </a:endParaRPr>
          </a:p>
        </p:txBody>
      </p:sp>
      <p:pic>
        <p:nvPicPr>
          <p:cNvPr id="4" name="Picture 2" descr="ë¨¸ì ë¬ë ìì¸¡ëª¨ë¸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12976"/>
            <a:ext cx="5616623" cy="349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3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en-US" altLang="ko-KR" sz="4000" smtClean="0">
                <a:solidFill>
                  <a:srgbClr val="FFC000"/>
                </a:solidFill>
                <a:ea typeface="굴림" charset="-127"/>
              </a:rPr>
              <a:t>I. </a:t>
            </a:r>
            <a:r>
              <a:rPr lang="ko-KR" altLang="en-US" sz="4000" smtClean="0">
                <a:solidFill>
                  <a:srgbClr val="FFC000"/>
                </a:solidFill>
                <a:ea typeface="굴림" charset="-127"/>
              </a:rPr>
              <a:t>머신러닝 </a:t>
            </a:r>
            <a:r>
              <a:rPr lang="ko-KR" altLang="en-US" sz="4000" dirty="0" smtClean="0">
                <a:solidFill>
                  <a:srgbClr val="FFC000"/>
                </a:solidFill>
                <a:ea typeface="굴림" charset="-127"/>
              </a:rPr>
              <a:t>개념</a:t>
            </a:r>
            <a:endParaRPr lang="ru-RU" sz="4000" dirty="0" smtClean="0">
              <a:solidFill>
                <a:srgbClr val="FFC000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800" dirty="0" smtClean="0">
                <a:solidFill>
                  <a:srgbClr val="003300"/>
                </a:solidFill>
              </a:rPr>
              <a:t>1. </a:t>
            </a:r>
            <a:r>
              <a:rPr lang="ko-KR" altLang="en-US" sz="2800" dirty="0" err="1" smtClean="0">
                <a:solidFill>
                  <a:srgbClr val="003300"/>
                </a:solidFill>
              </a:rPr>
              <a:t>머신러닝은</a:t>
            </a:r>
            <a:endParaRPr lang="en-US" altLang="ko-KR" sz="28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ru-RU" sz="2000" dirty="0" smtClean="0">
              <a:solidFill>
                <a:srgbClr val="003300"/>
              </a:solidFill>
            </a:endParaRPr>
          </a:p>
        </p:txBody>
      </p:sp>
      <p:pic>
        <p:nvPicPr>
          <p:cNvPr id="3077" name="Picture 5" descr="ë¨¸ì ë¬ë ê°ë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09411"/>
            <a:ext cx="7560840" cy="460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5720" y="6215083"/>
            <a:ext cx="3786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영화 </a:t>
            </a:r>
            <a:r>
              <a:rPr lang="en-US" altLang="ko-KR" sz="1600" smtClean="0"/>
              <a:t>&lt;Ex-machina&gt;</a:t>
            </a:r>
            <a:r>
              <a:rPr lang="ko-KR" altLang="en-US" sz="1600" smtClean="0"/>
              <a:t>를 보면</a:t>
            </a:r>
            <a:endParaRPr lang="ko-KR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smtClean="0">
                <a:solidFill>
                  <a:srgbClr val="C00000"/>
                </a:solidFill>
                <a:ea typeface="굴림" charset="-127"/>
              </a:rPr>
              <a:t>VI</a:t>
            </a:r>
            <a:r>
              <a:rPr lang="en-US" altLang="ko-KR" sz="4000" dirty="0">
                <a:solidFill>
                  <a:srgbClr val="C00000"/>
                </a:solidFill>
                <a:ea typeface="굴림" charset="-127"/>
              </a:rPr>
              <a:t>. </a:t>
            </a:r>
            <a:r>
              <a:rPr lang="ko-KR" altLang="en-US" sz="4000" dirty="0" smtClean="0">
                <a:solidFill>
                  <a:srgbClr val="C00000"/>
                </a:solidFill>
                <a:ea typeface="굴림" charset="-127"/>
              </a:rPr>
              <a:t>지도 학습</a:t>
            </a:r>
            <a:endParaRPr lang="ru-RU" sz="4000" dirty="0" smtClean="0">
              <a:solidFill>
                <a:srgbClr val="C00000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800" dirty="0">
                <a:solidFill>
                  <a:srgbClr val="002060"/>
                </a:solidFill>
              </a:rPr>
              <a:t>2</a:t>
            </a:r>
            <a:r>
              <a:rPr lang="en-US" altLang="ko-KR" sz="2800" dirty="0" smtClean="0">
                <a:solidFill>
                  <a:srgbClr val="002060"/>
                </a:solidFill>
              </a:rPr>
              <a:t>. </a:t>
            </a:r>
            <a:r>
              <a:rPr lang="ko-KR" altLang="en-US" sz="2800" dirty="0" smtClean="0">
                <a:solidFill>
                  <a:srgbClr val="002060"/>
                </a:solidFill>
              </a:rPr>
              <a:t>지도학습의 종류</a:t>
            </a:r>
            <a:endParaRPr lang="en-US" altLang="ko-KR" sz="2800" dirty="0" smtClean="0">
              <a:solidFill>
                <a:srgbClr val="00206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800" dirty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8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800" dirty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8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800" dirty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8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800" dirty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ko-KR" altLang="en-US" sz="2400" b="1" dirty="0" smtClean="0">
                <a:solidFill>
                  <a:srgbClr val="002060"/>
                </a:solidFill>
              </a:rPr>
              <a:t>분류</a:t>
            </a:r>
            <a:r>
              <a:rPr lang="ko-KR" altLang="en-US" sz="2400" dirty="0" smtClean="0">
                <a:solidFill>
                  <a:srgbClr val="003300"/>
                </a:solidFill>
              </a:rPr>
              <a:t> </a:t>
            </a:r>
            <a:r>
              <a:rPr lang="en-US" altLang="ko-KR" sz="2400" dirty="0" smtClean="0">
                <a:solidFill>
                  <a:srgbClr val="003300"/>
                </a:solidFill>
              </a:rPr>
              <a:t>: </a:t>
            </a:r>
            <a:r>
              <a:rPr lang="ko-KR" altLang="en-US" sz="2400" dirty="0" smtClean="0">
                <a:solidFill>
                  <a:srgbClr val="003300"/>
                </a:solidFill>
              </a:rPr>
              <a:t>미리 정의된 클래스 레이블 중 하나를 예측하는 것</a:t>
            </a:r>
            <a:endParaRPr lang="en-US" altLang="ko-KR" sz="24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000" dirty="0" smtClean="0">
                <a:solidFill>
                  <a:srgbClr val="003300"/>
                </a:solidFill>
              </a:rPr>
              <a:t>	</a:t>
            </a:r>
            <a:r>
              <a:rPr lang="ko-KR" altLang="en-US" sz="2000" dirty="0" smtClean="0">
                <a:solidFill>
                  <a:srgbClr val="003300"/>
                </a:solidFill>
              </a:rPr>
              <a:t>이진분류 </a:t>
            </a:r>
            <a:r>
              <a:rPr lang="en-US" altLang="ko-KR" sz="2000" dirty="0" smtClean="0">
                <a:solidFill>
                  <a:srgbClr val="003300"/>
                </a:solidFill>
              </a:rPr>
              <a:t>– </a:t>
            </a:r>
            <a:r>
              <a:rPr lang="ko-KR" altLang="en-US" sz="2000" dirty="0" err="1" smtClean="0">
                <a:solidFill>
                  <a:srgbClr val="003300"/>
                </a:solidFill>
              </a:rPr>
              <a:t>스팸인가</a:t>
            </a:r>
            <a:r>
              <a:rPr lang="ko-KR" altLang="en-US" sz="2000" dirty="0" smtClean="0">
                <a:solidFill>
                  <a:srgbClr val="003300"/>
                </a:solidFill>
              </a:rPr>
              <a:t> 아닌가 </a:t>
            </a:r>
            <a:r>
              <a:rPr lang="en-US" altLang="ko-KR" sz="2000" dirty="0" smtClean="0">
                <a:solidFill>
                  <a:srgbClr val="003300"/>
                </a:solidFill>
              </a:rPr>
              <a:t>(Yes or No)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000" dirty="0">
                <a:solidFill>
                  <a:srgbClr val="003300"/>
                </a:solidFill>
              </a:rPr>
              <a:t>	</a:t>
            </a:r>
            <a:r>
              <a:rPr lang="ko-KR" altLang="en-US" sz="2000" dirty="0" smtClean="0">
                <a:solidFill>
                  <a:srgbClr val="003300"/>
                </a:solidFill>
              </a:rPr>
              <a:t>다중분류 </a:t>
            </a:r>
            <a:r>
              <a:rPr lang="en-US" altLang="ko-KR" sz="2000" dirty="0" smtClean="0">
                <a:solidFill>
                  <a:srgbClr val="003300"/>
                </a:solidFill>
              </a:rPr>
              <a:t>– </a:t>
            </a:r>
            <a:r>
              <a:rPr lang="ko-KR" altLang="en-US" sz="2000" dirty="0" smtClean="0">
                <a:solidFill>
                  <a:srgbClr val="003300"/>
                </a:solidFill>
              </a:rPr>
              <a:t>붓꽃 품종 </a:t>
            </a:r>
            <a:r>
              <a:rPr lang="en-US" altLang="ko-KR" sz="2000" dirty="0" smtClean="0">
                <a:solidFill>
                  <a:srgbClr val="003300"/>
                </a:solidFill>
              </a:rPr>
              <a:t>3</a:t>
            </a:r>
            <a:r>
              <a:rPr lang="ko-KR" altLang="en-US" sz="2000" dirty="0" smtClean="0">
                <a:solidFill>
                  <a:srgbClr val="003300"/>
                </a:solidFill>
              </a:rPr>
              <a:t>가지 중 하나로 분류</a:t>
            </a:r>
            <a:endParaRPr lang="en-US" altLang="ko-KR" sz="20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0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ko-KR" altLang="en-US" sz="2400" b="1" dirty="0" smtClean="0">
                <a:solidFill>
                  <a:srgbClr val="002060"/>
                </a:solidFill>
              </a:rPr>
              <a:t>회귀</a:t>
            </a:r>
            <a:r>
              <a:rPr lang="ko-KR" altLang="en-US" sz="2400" dirty="0" smtClean="0">
                <a:solidFill>
                  <a:srgbClr val="003300"/>
                </a:solidFill>
              </a:rPr>
              <a:t> </a:t>
            </a:r>
            <a:r>
              <a:rPr lang="en-US" altLang="ko-KR" sz="2400" dirty="0" smtClean="0">
                <a:solidFill>
                  <a:srgbClr val="003300"/>
                </a:solidFill>
              </a:rPr>
              <a:t>: </a:t>
            </a:r>
            <a:r>
              <a:rPr lang="ko-KR" altLang="en-US" sz="2400" dirty="0" smtClean="0">
                <a:solidFill>
                  <a:srgbClr val="003300"/>
                </a:solidFill>
              </a:rPr>
              <a:t>예상 출력 값이 연속적인 숫자를 예측하는 것</a:t>
            </a:r>
            <a:endParaRPr lang="en-US" altLang="ko-KR" sz="24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000" dirty="0">
                <a:solidFill>
                  <a:srgbClr val="003300"/>
                </a:solidFill>
              </a:rPr>
              <a:t>	</a:t>
            </a:r>
            <a:r>
              <a:rPr lang="ko-KR" altLang="en-US" sz="2000" dirty="0" smtClean="0">
                <a:solidFill>
                  <a:srgbClr val="003300"/>
                </a:solidFill>
              </a:rPr>
              <a:t>교육수준이나 나이를 바탕으로 연봉 예측</a:t>
            </a:r>
            <a:endParaRPr lang="en-US" altLang="ko-KR" sz="20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000" dirty="0">
                <a:solidFill>
                  <a:srgbClr val="003300"/>
                </a:solidFill>
              </a:rPr>
              <a:t>	</a:t>
            </a:r>
            <a:r>
              <a:rPr lang="ko-KR" altLang="en-US" sz="2000" dirty="0" smtClean="0">
                <a:solidFill>
                  <a:srgbClr val="003300"/>
                </a:solidFill>
              </a:rPr>
              <a:t>작년 수확량과 날씨 등으로 올해 수확량을 예측</a:t>
            </a:r>
            <a:endParaRPr lang="en-US" altLang="ko-KR" sz="20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000" dirty="0">
              <a:solidFill>
                <a:srgbClr val="003300"/>
              </a:solidFill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786779124"/>
              </p:ext>
            </p:extLst>
          </p:nvPr>
        </p:nvGraphicFramePr>
        <p:xfrm>
          <a:off x="539552" y="1556792"/>
          <a:ext cx="792088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583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smtClean="0">
                <a:solidFill>
                  <a:srgbClr val="C00000"/>
                </a:solidFill>
                <a:ea typeface="굴림" charset="-127"/>
              </a:rPr>
              <a:t>VI. </a:t>
            </a:r>
            <a:r>
              <a:rPr lang="ko-KR" altLang="en-US" sz="4000" smtClean="0">
                <a:solidFill>
                  <a:srgbClr val="C00000"/>
                </a:solidFill>
                <a:ea typeface="굴림" charset="-127"/>
              </a:rPr>
              <a:t>지도 학습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800" dirty="0" smtClean="0">
                <a:solidFill>
                  <a:srgbClr val="002060"/>
                </a:solidFill>
              </a:rPr>
              <a:t>3. </a:t>
            </a:r>
            <a:r>
              <a:rPr lang="ko-KR" altLang="en-US" sz="2800" dirty="0" err="1" smtClean="0">
                <a:solidFill>
                  <a:srgbClr val="002060"/>
                </a:solidFill>
              </a:rPr>
              <a:t>과적합</a:t>
            </a:r>
            <a:r>
              <a:rPr lang="en-US" altLang="ko-KR" sz="2800" dirty="0" smtClean="0">
                <a:solidFill>
                  <a:srgbClr val="002060"/>
                </a:solidFill>
              </a:rPr>
              <a:t> (</a:t>
            </a:r>
            <a:r>
              <a:rPr lang="en-US" altLang="ko-KR" sz="2800" dirty="0" err="1" smtClean="0">
                <a:solidFill>
                  <a:srgbClr val="002060"/>
                </a:solidFill>
              </a:rPr>
              <a:t>overfitting</a:t>
            </a:r>
            <a:r>
              <a:rPr lang="en-US" altLang="ko-KR" sz="2800" dirty="0" smtClean="0">
                <a:solidFill>
                  <a:srgbClr val="002060"/>
                </a:solidFill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ko-KR" altLang="en-US" sz="2400" dirty="0" smtClean="0">
                <a:solidFill>
                  <a:srgbClr val="003300"/>
                </a:solidFill>
              </a:rPr>
              <a:t>규칙화 </a:t>
            </a:r>
            <a:r>
              <a:rPr lang="en-US" altLang="ko-KR" sz="2400" dirty="0" smtClean="0">
                <a:solidFill>
                  <a:srgbClr val="003300"/>
                </a:solidFill>
              </a:rPr>
              <a:t>(regularization)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solidFill>
                  <a:srgbClr val="003300"/>
                </a:solidFill>
              </a:rPr>
              <a:t> </a:t>
            </a:r>
            <a:r>
              <a:rPr lang="en-US" sz="2000" dirty="0" smtClean="0">
                <a:solidFill>
                  <a:srgbClr val="003300"/>
                </a:solidFill>
              </a:rPr>
              <a:t>     - </a:t>
            </a:r>
            <a:r>
              <a:rPr lang="ko-KR" altLang="en-US" sz="2000" dirty="0" err="1" smtClean="0">
                <a:solidFill>
                  <a:srgbClr val="003300"/>
                </a:solidFill>
              </a:rPr>
              <a:t>과적합을</a:t>
            </a:r>
            <a:r>
              <a:rPr lang="ko-KR" altLang="en-US" sz="2000" dirty="0" smtClean="0">
                <a:solidFill>
                  <a:srgbClr val="003300"/>
                </a:solidFill>
              </a:rPr>
              <a:t> 막기 위해</a:t>
            </a:r>
            <a:endParaRPr lang="en-US" altLang="ko-KR" sz="20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3300"/>
                </a:solidFill>
              </a:rPr>
              <a:t>      - </a:t>
            </a:r>
            <a:r>
              <a:rPr lang="ko-KR" altLang="en-US" sz="2000" u="sng" dirty="0" smtClean="0">
                <a:solidFill>
                  <a:srgbClr val="003300"/>
                </a:solidFill>
              </a:rPr>
              <a:t>복잡한 모델을 만들지 않도록 </a:t>
            </a:r>
            <a:r>
              <a:rPr lang="ko-KR" altLang="en-US" sz="2000" dirty="0" smtClean="0">
                <a:solidFill>
                  <a:srgbClr val="003300"/>
                </a:solidFill>
              </a:rPr>
              <a:t>학습 모델의 </a:t>
            </a:r>
            <a:r>
              <a:rPr lang="ko-KR" altLang="en-US" sz="2000" dirty="0" err="1" smtClean="0">
                <a:solidFill>
                  <a:srgbClr val="003300"/>
                </a:solidFill>
              </a:rPr>
              <a:t>자유도를</a:t>
            </a:r>
            <a:r>
              <a:rPr lang="ko-KR" altLang="en-US" sz="2000" dirty="0" smtClean="0">
                <a:solidFill>
                  <a:srgbClr val="003300"/>
                </a:solidFill>
              </a:rPr>
              <a:t> 제한</a:t>
            </a:r>
            <a:endParaRPr lang="ru-RU" sz="2000" dirty="0" smtClean="0">
              <a:solidFill>
                <a:srgbClr val="003300"/>
              </a:solidFill>
            </a:endParaRPr>
          </a:p>
        </p:txBody>
      </p:sp>
      <p:pic>
        <p:nvPicPr>
          <p:cNvPr id="13314" name="Picture 2" descr="ê³¼ì í©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94" y="1524743"/>
            <a:ext cx="668655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3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smtClean="0">
                <a:solidFill>
                  <a:srgbClr val="C00000"/>
                </a:solidFill>
                <a:ea typeface="굴림" charset="-127"/>
              </a:rPr>
              <a:t>VI. </a:t>
            </a:r>
            <a:r>
              <a:rPr lang="ko-KR" altLang="en-US" sz="4000" smtClean="0">
                <a:solidFill>
                  <a:srgbClr val="C00000"/>
                </a:solidFill>
                <a:ea typeface="굴림" charset="-127"/>
              </a:rPr>
              <a:t>지도 학습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800" dirty="0" smtClean="0">
                <a:solidFill>
                  <a:srgbClr val="003300"/>
                </a:solidFill>
              </a:rPr>
              <a:t>3. </a:t>
            </a:r>
            <a:r>
              <a:rPr lang="ko-KR" altLang="en-US" sz="2800" dirty="0" err="1" smtClean="0">
                <a:solidFill>
                  <a:srgbClr val="003300"/>
                </a:solidFill>
              </a:rPr>
              <a:t>과적합</a:t>
            </a:r>
            <a:r>
              <a:rPr lang="en-US" altLang="ko-KR" sz="2800" dirty="0" smtClean="0">
                <a:solidFill>
                  <a:srgbClr val="003300"/>
                </a:solidFill>
              </a:rPr>
              <a:t> (</a:t>
            </a:r>
            <a:r>
              <a:rPr lang="en-US" altLang="ko-KR" sz="2800" dirty="0" err="1" smtClean="0">
                <a:solidFill>
                  <a:srgbClr val="003300"/>
                </a:solidFill>
              </a:rPr>
              <a:t>overfitting</a:t>
            </a:r>
            <a:r>
              <a:rPr lang="en-US" altLang="ko-KR" sz="2800" dirty="0" smtClean="0">
                <a:solidFill>
                  <a:srgbClr val="003300"/>
                </a:solidFill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>
              <a:solidFill>
                <a:srgbClr val="003300"/>
              </a:solidFill>
            </a:endParaRPr>
          </a:p>
          <a:p>
            <a:pPr marL="0" indent="0" eaLnBrk="1" hangingPunct="1">
              <a:buNone/>
            </a:pPr>
            <a:r>
              <a:rPr lang="en-US" sz="2000" dirty="0">
                <a:solidFill>
                  <a:srgbClr val="003300"/>
                </a:solidFill>
              </a:rPr>
              <a:t> </a:t>
            </a:r>
            <a:r>
              <a:rPr lang="en-US" sz="2000" dirty="0" smtClean="0">
                <a:solidFill>
                  <a:srgbClr val="003300"/>
                </a:solidFill>
              </a:rPr>
              <a:t> </a:t>
            </a:r>
            <a:r>
              <a:rPr lang="ko-KR" altLang="en-US" sz="2000" dirty="0" smtClean="0">
                <a:solidFill>
                  <a:srgbClr val="003300"/>
                </a:solidFill>
              </a:rPr>
              <a:t>요트를 구매한 고객과 구매 의사가 없는 고객의 데이터를 이용해서 요트를 살 고객을 예측하고 하는데</a:t>
            </a:r>
            <a:r>
              <a:rPr lang="en-US" altLang="ko-KR" sz="2000" dirty="0" smtClean="0">
                <a:solidFill>
                  <a:srgbClr val="003300"/>
                </a:solidFill>
              </a:rPr>
              <a:t>, </a:t>
            </a:r>
            <a:r>
              <a:rPr lang="ko-KR" altLang="en-US" sz="2000" dirty="0" err="1" smtClean="0">
                <a:solidFill>
                  <a:srgbClr val="003300"/>
                </a:solidFill>
              </a:rPr>
              <a:t>관심없는</a:t>
            </a:r>
            <a:r>
              <a:rPr lang="ko-KR" altLang="en-US" sz="2000" dirty="0">
                <a:solidFill>
                  <a:srgbClr val="003300"/>
                </a:solidFill>
              </a:rPr>
              <a:t> </a:t>
            </a:r>
            <a:r>
              <a:rPr lang="ko-KR" altLang="en-US" sz="2000" dirty="0" smtClean="0">
                <a:solidFill>
                  <a:srgbClr val="003300"/>
                </a:solidFill>
              </a:rPr>
              <a:t>고객들은 성가시게 하지 않고 실제 구매할 것 같은 고객에게만 홍보 안내장을 보내고자 하는 것이 목표이다</a:t>
            </a:r>
            <a:r>
              <a:rPr lang="en-US" altLang="ko-KR" sz="2000" dirty="0" smtClean="0">
                <a:solidFill>
                  <a:srgbClr val="003300"/>
                </a:solidFill>
              </a:rPr>
              <a:t>.</a:t>
            </a:r>
            <a:endParaRPr lang="en-US" sz="1800" dirty="0" smtClean="0">
              <a:solidFill>
                <a:srgbClr val="0033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32143" y="6546830"/>
            <a:ext cx="4224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출처</a:t>
            </a:r>
            <a:r>
              <a:rPr lang="en-US" altLang="ko-KR" sz="1600" dirty="0" smtClean="0"/>
              <a:t>]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라이브러리를 활용한 </a:t>
            </a:r>
            <a:r>
              <a:rPr lang="ko-KR" altLang="en-US" sz="1600" dirty="0" err="1" smtClean="0"/>
              <a:t>머신러닝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36912"/>
            <a:ext cx="5036165" cy="390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9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smtClean="0">
                <a:solidFill>
                  <a:srgbClr val="C00000"/>
                </a:solidFill>
                <a:ea typeface="굴림" charset="-127"/>
              </a:rPr>
              <a:t>VI. </a:t>
            </a:r>
            <a:r>
              <a:rPr lang="ko-KR" altLang="en-US" sz="4000" smtClean="0">
                <a:solidFill>
                  <a:srgbClr val="C00000"/>
                </a:solidFill>
                <a:ea typeface="굴림" charset="-127"/>
              </a:rPr>
              <a:t>지도 학습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606760" cy="532859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dirty="0" smtClean="0">
                <a:solidFill>
                  <a:srgbClr val="003300"/>
                </a:solidFill>
              </a:rPr>
              <a:t>3. </a:t>
            </a:r>
            <a:r>
              <a:rPr lang="ko-KR" altLang="en-US" dirty="0" err="1" smtClean="0">
                <a:solidFill>
                  <a:srgbClr val="003300"/>
                </a:solidFill>
              </a:rPr>
              <a:t>과적합</a:t>
            </a:r>
            <a:r>
              <a:rPr lang="en-US" altLang="ko-KR" dirty="0" smtClean="0">
                <a:solidFill>
                  <a:srgbClr val="003300"/>
                </a:solidFill>
              </a:rPr>
              <a:t> (</a:t>
            </a:r>
            <a:r>
              <a:rPr lang="en-US" altLang="ko-KR" dirty="0" err="1" smtClean="0">
                <a:solidFill>
                  <a:srgbClr val="003300"/>
                </a:solidFill>
              </a:rPr>
              <a:t>overfitting</a:t>
            </a:r>
            <a:r>
              <a:rPr lang="en-US" altLang="ko-KR" dirty="0" smtClean="0">
                <a:solidFill>
                  <a:srgbClr val="003300"/>
                </a:solidFill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8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800" dirty="0" smtClean="0">
              <a:solidFill>
                <a:srgbClr val="003300"/>
              </a:solidFill>
            </a:endParaRPr>
          </a:p>
          <a:p>
            <a:pPr eaLnBrk="1" hangingPunct="1">
              <a:lnSpc>
                <a:spcPct val="80000"/>
              </a:lnSpc>
              <a:buAutoNum type="arabicParenR"/>
            </a:pPr>
            <a:r>
              <a:rPr lang="en-US" sz="2000" dirty="0" smtClean="0">
                <a:solidFill>
                  <a:srgbClr val="003300"/>
                </a:solidFill>
              </a:rPr>
              <a:t>45</a:t>
            </a:r>
            <a:r>
              <a:rPr lang="ko-KR" altLang="en-US" sz="2000" dirty="0" smtClean="0">
                <a:solidFill>
                  <a:srgbClr val="003300"/>
                </a:solidFill>
              </a:rPr>
              <a:t>세 이상이고 자녀가 셋 미만이며 이혼하지 않은 고객은 요트를 산다</a:t>
            </a:r>
            <a:endParaRPr lang="en-US" altLang="ko-KR" sz="2000" dirty="0" smtClean="0">
              <a:solidFill>
                <a:srgbClr val="003300"/>
              </a:solidFill>
            </a:endParaRPr>
          </a:p>
          <a:p>
            <a:pPr eaLnBrk="1" hangingPunct="1">
              <a:lnSpc>
                <a:spcPct val="80000"/>
              </a:lnSpc>
              <a:buAutoNum type="arabicParenR"/>
            </a:pPr>
            <a:endParaRPr lang="en-US" sz="2000" dirty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3300"/>
                </a:solidFill>
              </a:rPr>
              <a:t>	- </a:t>
            </a:r>
            <a:r>
              <a:rPr lang="ko-KR" altLang="en-US" sz="2000" dirty="0" smtClean="0">
                <a:solidFill>
                  <a:srgbClr val="003300"/>
                </a:solidFill>
              </a:rPr>
              <a:t>위의 조건은 이미 요트를 가지고 있는 사람들의 </a:t>
            </a:r>
            <a:r>
              <a:rPr lang="ko-KR" altLang="en-US" sz="2000" smtClean="0">
                <a:solidFill>
                  <a:srgbClr val="003300"/>
                </a:solidFill>
              </a:rPr>
              <a:t>정보로 </a:t>
            </a:r>
            <a:endParaRPr lang="en-US" altLang="ko-KR" sz="200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000" smtClean="0">
                <a:solidFill>
                  <a:srgbClr val="003300"/>
                </a:solidFill>
              </a:rPr>
              <a:t>            100% </a:t>
            </a:r>
            <a:r>
              <a:rPr lang="ko-KR" altLang="en-US" sz="2000" smtClean="0">
                <a:solidFill>
                  <a:srgbClr val="003300"/>
                </a:solidFill>
              </a:rPr>
              <a:t>맞지만 </a:t>
            </a:r>
            <a:r>
              <a:rPr lang="en-US" sz="2000" smtClean="0">
                <a:solidFill>
                  <a:srgbClr val="003300"/>
                </a:solidFill>
              </a:rPr>
              <a:t> </a:t>
            </a:r>
            <a:r>
              <a:rPr lang="ko-KR" altLang="en-US" sz="2000" dirty="0" smtClean="0">
                <a:solidFill>
                  <a:srgbClr val="003300"/>
                </a:solidFill>
              </a:rPr>
              <a:t>아직 사지 않은 사람들에게도 </a:t>
            </a:r>
            <a:r>
              <a:rPr lang="en-US" altLang="ko-KR" sz="2000" dirty="0" smtClean="0">
                <a:solidFill>
                  <a:srgbClr val="003300"/>
                </a:solidFill>
              </a:rPr>
              <a:t>100%</a:t>
            </a:r>
            <a:r>
              <a:rPr lang="ko-KR" altLang="en-US" sz="2000" dirty="0">
                <a:solidFill>
                  <a:srgbClr val="003300"/>
                </a:solidFill>
              </a:rPr>
              <a:t> </a:t>
            </a:r>
            <a:r>
              <a:rPr lang="ko-KR" altLang="en-US" sz="2000" smtClean="0">
                <a:solidFill>
                  <a:srgbClr val="003300"/>
                </a:solidFill>
              </a:rPr>
              <a:t>적용되지 않는다</a:t>
            </a:r>
            <a:endParaRPr lang="en-US" altLang="ko-KR" sz="20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3300"/>
                </a:solidFill>
              </a:rPr>
              <a:t>	=&gt; </a:t>
            </a:r>
            <a:r>
              <a:rPr lang="ko-KR" altLang="en-US" sz="2000" dirty="0" smtClean="0">
                <a:solidFill>
                  <a:srgbClr val="003300"/>
                </a:solidFill>
              </a:rPr>
              <a:t>과대적합</a:t>
            </a:r>
            <a:endParaRPr lang="en-US" altLang="ko-KR" sz="20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0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3300"/>
                </a:solidFill>
              </a:rPr>
              <a:t>2) 50</a:t>
            </a:r>
            <a:r>
              <a:rPr lang="ko-KR" altLang="en-US" sz="2000" dirty="0" smtClean="0">
                <a:solidFill>
                  <a:srgbClr val="003300"/>
                </a:solidFill>
              </a:rPr>
              <a:t>세 이상 사람을 요트를 하려고 한다</a:t>
            </a:r>
            <a:endParaRPr lang="en-US" altLang="ko-KR" sz="20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solidFill>
                  <a:srgbClr val="003300"/>
                </a:solidFill>
              </a:rPr>
              <a:t>	</a:t>
            </a:r>
            <a:endParaRPr lang="en-US" sz="20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solidFill>
                  <a:srgbClr val="003300"/>
                </a:solidFill>
              </a:rPr>
              <a:t>	</a:t>
            </a:r>
            <a:r>
              <a:rPr lang="en-US" sz="2000" dirty="0" smtClean="0">
                <a:solidFill>
                  <a:srgbClr val="003300"/>
                </a:solidFill>
              </a:rPr>
              <a:t>- </a:t>
            </a:r>
            <a:r>
              <a:rPr lang="ko-KR" altLang="en-US" sz="2000" dirty="0" smtClean="0">
                <a:solidFill>
                  <a:srgbClr val="003300"/>
                </a:solidFill>
              </a:rPr>
              <a:t>복잡하지 않고 간단한 조건으로 신뢰할 수 있</a:t>
            </a:r>
            <a:r>
              <a:rPr lang="ko-KR" altLang="en-US" sz="2000" dirty="0">
                <a:solidFill>
                  <a:srgbClr val="003300"/>
                </a:solidFill>
              </a:rPr>
              <a:t>다</a:t>
            </a:r>
            <a:endParaRPr lang="en-US" sz="2000" dirty="0" smtClean="0">
              <a:solidFill>
                <a:srgbClr val="0033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32143" y="6546830"/>
            <a:ext cx="4224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출처</a:t>
            </a:r>
            <a:r>
              <a:rPr lang="en-US" altLang="ko-KR" sz="1600" dirty="0" smtClean="0"/>
              <a:t>]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라이브러리를 활용한 </a:t>
            </a:r>
            <a:r>
              <a:rPr lang="ko-KR" altLang="en-US" sz="1600" dirty="0" err="1" smtClean="0"/>
              <a:t>머신러닝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6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smtClean="0">
                <a:solidFill>
                  <a:srgbClr val="C00000"/>
                </a:solidFill>
                <a:ea typeface="굴림" charset="-127"/>
              </a:rPr>
              <a:t>VI. </a:t>
            </a:r>
            <a:r>
              <a:rPr lang="ko-KR" altLang="en-US" sz="4000" smtClean="0">
                <a:solidFill>
                  <a:srgbClr val="C00000"/>
                </a:solidFill>
                <a:ea typeface="굴림" charset="-127"/>
              </a:rPr>
              <a:t>지도 학습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4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1* </a:t>
            </a:r>
            <a:r>
              <a:rPr lang="ko-KR" altLang="en-US" sz="2400" dirty="0" smtClean="0">
                <a:solidFill>
                  <a:srgbClr val="C00000"/>
                </a:solidFill>
              </a:rPr>
              <a:t>분류 </a:t>
            </a:r>
            <a:r>
              <a:rPr lang="en-US" altLang="ko-KR" sz="2400" dirty="0" smtClean="0">
                <a:solidFill>
                  <a:srgbClr val="C00000"/>
                </a:solidFill>
              </a:rPr>
              <a:t>(Classification)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2* </a:t>
            </a:r>
            <a:r>
              <a:rPr lang="ko-KR" altLang="en-US" sz="2400" dirty="0" smtClean="0">
                <a:solidFill>
                  <a:srgbClr val="C00000"/>
                </a:solidFill>
              </a:rPr>
              <a:t>회귀 </a:t>
            </a:r>
            <a:r>
              <a:rPr lang="en-US" altLang="ko-KR" sz="2400" dirty="0" smtClean="0">
                <a:solidFill>
                  <a:srgbClr val="C00000"/>
                </a:solidFill>
              </a:rPr>
              <a:t>(Regression)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3* </a:t>
            </a:r>
            <a:r>
              <a:rPr lang="ko-KR" altLang="en-US" sz="2400" dirty="0" smtClean="0">
                <a:solidFill>
                  <a:srgbClr val="000000"/>
                </a:solidFill>
              </a:rPr>
              <a:t>군집화 </a:t>
            </a:r>
            <a:r>
              <a:rPr lang="en-US" altLang="ko-KR" sz="2400" dirty="0" smtClean="0">
                <a:solidFill>
                  <a:srgbClr val="000000"/>
                </a:solidFill>
              </a:rPr>
              <a:t>(Clustering)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4* </a:t>
            </a:r>
            <a:r>
              <a:rPr lang="ko-KR" altLang="en-US" sz="2400" dirty="0" smtClean="0">
                <a:solidFill>
                  <a:srgbClr val="000000"/>
                </a:solidFill>
              </a:rPr>
              <a:t>추천 </a:t>
            </a:r>
            <a:r>
              <a:rPr lang="en-US" altLang="ko-KR" sz="2400" dirty="0" smtClean="0">
                <a:solidFill>
                  <a:srgbClr val="000000"/>
                </a:solidFill>
              </a:rPr>
              <a:t>(Recommendation)</a:t>
            </a:r>
            <a:endParaRPr lang="ru-RU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66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dirty="0">
                <a:solidFill>
                  <a:srgbClr val="FFFF00"/>
                </a:solidFill>
              </a:rPr>
              <a:t>[1] </a:t>
            </a:r>
            <a:r>
              <a:rPr lang="ko-KR" altLang="en-US" sz="4000" dirty="0" smtClean="0">
                <a:solidFill>
                  <a:srgbClr val="FFFF00"/>
                </a:solidFill>
              </a:rPr>
              <a:t>회귀모델</a:t>
            </a:r>
            <a:endParaRPr lang="ru-RU" sz="4000" dirty="0" smtClean="0">
              <a:solidFill>
                <a:srgbClr val="FFFF00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800" b="1" dirty="0" smtClean="0">
                <a:solidFill>
                  <a:srgbClr val="7030A0"/>
                </a:solidFill>
              </a:rPr>
              <a:t>0. </a:t>
            </a:r>
            <a:r>
              <a:rPr lang="ko-KR" altLang="en-US" sz="2800" b="1" dirty="0" smtClean="0">
                <a:solidFill>
                  <a:srgbClr val="7030A0"/>
                </a:solidFill>
              </a:rPr>
              <a:t>회귀 분석</a:t>
            </a:r>
            <a:endParaRPr lang="en-US" altLang="ko-KR" sz="2800" b="1" dirty="0" smtClean="0">
              <a:solidFill>
                <a:srgbClr val="7030A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000" dirty="0">
              <a:solidFill>
                <a:srgbClr val="7030A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ko-KR" altLang="en-US" sz="2000" dirty="0" smtClean="0">
                <a:solidFill>
                  <a:srgbClr val="000000"/>
                </a:solidFill>
              </a:rPr>
              <a:t>독립변수와 종속변수 간의 관계를 분석하여 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ko-KR" altLang="en-US" sz="2000" dirty="0" smtClean="0">
                <a:solidFill>
                  <a:srgbClr val="003300"/>
                </a:solidFill>
              </a:rPr>
              <a:t>주어진 독립변수 값에 대한 종속 변수의 값을 예측한다</a:t>
            </a:r>
            <a:r>
              <a:rPr lang="en-US" altLang="ko-KR" sz="2000" dirty="0" smtClean="0">
                <a:solidFill>
                  <a:srgbClr val="003300"/>
                </a:solidFill>
              </a:rPr>
              <a:t>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solidFill>
                  <a:srgbClr val="003300"/>
                </a:solidFill>
              </a:rPr>
              <a:t> </a:t>
            </a:r>
            <a:r>
              <a:rPr lang="en-US" sz="2000" dirty="0" smtClean="0">
                <a:solidFill>
                  <a:srgbClr val="003300"/>
                </a:solidFill>
              </a:rPr>
              <a:t>  - </a:t>
            </a:r>
            <a:r>
              <a:rPr lang="ko-KR" altLang="en-US" sz="2000" dirty="0" smtClean="0">
                <a:solidFill>
                  <a:srgbClr val="003300"/>
                </a:solidFill>
              </a:rPr>
              <a:t>독립변수</a:t>
            </a:r>
            <a:r>
              <a:rPr lang="en-US" altLang="ko-KR" sz="2000" dirty="0" smtClean="0">
                <a:solidFill>
                  <a:srgbClr val="003300"/>
                </a:solidFill>
              </a:rPr>
              <a:t>(x) : </a:t>
            </a:r>
            <a:r>
              <a:rPr lang="ko-KR" altLang="en-US" sz="2000" dirty="0" err="1" smtClean="0">
                <a:solidFill>
                  <a:srgbClr val="003300"/>
                </a:solidFill>
              </a:rPr>
              <a:t>입력값</a:t>
            </a:r>
            <a:r>
              <a:rPr lang="en-US" altLang="ko-KR" sz="2000" dirty="0">
                <a:solidFill>
                  <a:srgbClr val="003300"/>
                </a:solidFill>
              </a:rPr>
              <a:t> </a:t>
            </a:r>
            <a:r>
              <a:rPr lang="en-US" altLang="ko-KR" sz="2000" dirty="0" smtClean="0">
                <a:solidFill>
                  <a:srgbClr val="003300"/>
                </a:solidFill>
              </a:rPr>
              <a:t>/ </a:t>
            </a:r>
            <a:r>
              <a:rPr lang="ko-KR" altLang="en-US" sz="2000" dirty="0" smtClean="0">
                <a:solidFill>
                  <a:srgbClr val="003300"/>
                </a:solidFill>
              </a:rPr>
              <a:t>다른 변수에 영향을 받지 않는 변수</a:t>
            </a:r>
            <a:endParaRPr lang="en-US" altLang="ko-KR" sz="20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3300"/>
                </a:solidFill>
              </a:rPr>
              <a:t>   - </a:t>
            </a:r>
            <a:r>
              <a:rPr lang="ko-KR" altLang="en-US" sz="2000" dirty="0" smtClean="0">
                <a:solidFill>
                  <a:srgbClr val="003300"/>
                </a:solidFill>
              </a:rPr>
              <a:t>종속변수</a:t>
            </a:r>
            <a:r>
              <a:rPr lang="en-US" altLang="ko-KR" sz="2000" dirty="0" smtClean="0">
                <a:solidFill>
                  <a:srgbClr val="003300"/>
                </a:solidFill>
              </a:rPr>
              <a:t>(y) : </a:t>
            </a:r>
            <a:r>
              <a:rPr lang="ko-KR" altLang="en-US" sz="2000" dirty="0" smtClean="0">
                <a:solidFill>
                  <a:srgbClr val="003300"/>
                </a:solidFill>
              </a:rPr>
              <a:t>결과값 </a:t>
            </a:r>
            <a:r>
              <a:rPr lang="en-US" altLang="ko-KR" sz="2000" dirty="0" smtClean="0">
                <a:solidFill>
                  <a:srgbClr val="003300"/>
                </a:solidFill>
              </a:rPr>
              <a:t>/ </a:t>
            </a:r>
            <a:r>
              <a:rPr lang="ko-KR" altLang="en-US" sz="2000" dirty="0" smtClean="0">
                <a:solidFill>
                  <a:srgbClr val="003300"/>
                </a:solidFill>
              </a:rPr>
              <a:t>독립변수에 영향을 받아 변화하는 변수</a:t>
            </a:r>
            <a:endParaRPr lang="en-US" altLang="ko-KR" sz="20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3300"/>
                </a:solidFill>
              </a:rPr>
              <a:t>  </a:t>
            </a:r>
            <a:r>
              <a:rPr lang="ko-KR" altLang="en-US" sz="2000" dirty="0" smtClean="0">
                <a:solidFill>
                  <a:srgbClr val="003300"/>
                </a:solidFill>
              </a:rPr>
              <a:t>예를 들어 광고비 투자 대비 매출액을 회귀 분석으로 예측한다면</a:t>
            </a:r>
            <a:endParaRPr lang="en-US" altLang="ko-KR" sz="20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3300"/>
                </a:solidFill>
              </a:rPr>
              <a:t>	</a:t>
            </a:r>
            <a:r>
              <a:rPr lang="ko-KR" altLang="en-US" sz="2000" dirty="0" smtClean="0">
                <a:solidFill>
                  <a:srgbClr val="003300"/>
                </a:solidFill>
              </a:rPr>
              <a:t>독립변수 </a:t>
            </a:r>
            <a:r>
              <a:rPr lang="en-US" altLang="ko-KR" sz="2000" dirty="0" smtClean="0">
                <a:solidFill>
                  <a:srgbClr val="003300"/>
                </a:solidFill>
              </a:rPr>
              <a:t>: </a:t>
            </a:r>
            <a:r>
              <a:rPr lang="ko-KR" altLang="en-US" sz="2000" dirty="0" smtClean="0">
                <a:solidFill>
                  <a:srgbClr val="003300"/>
                </a:solidFill>
              </a:rPr>
              <a:t>광고비</a:t>
            </a:r>
            <a:endParaRPr lang="en-US" altLang="ko-KR" sz="20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solidFill>
                  <a:srgbClr val="003300"/>
                </a:solidFill>
              </a:rPr>
              <a:t>	</a:t>
            </a:r>
            <a:r>
              <a:rPr lang="ko-KR" altLang="en-US" sz="2000" dirty="0" smtClean="0">
                <a:solidFill>
                  <a:srgbClr val="003300"/>
                </a:solidFill>
              </a:rPr>
              <a:t>종속변수 </a:t>
            </a:r>
            <a:r>
              <a:rPr lang="en-US" altLang="ko-KR" sz="2000" dirty="0" smtClean="0">
                <a:solidFill>
                  <a:srgbClr val="003300"/>
                </a:solidFill>
              </a:rPr>
              <a:t>: </a:t>
            </a:r>
            <a:r>
              <a:rPr lang="ko-KR" altLang="en-US" sz="2000" dirty="0" smtClean="0">
                <a:solidFill>
                  <a:srgbClr val="003300"/>
                </a:solidFill>
              </a:rPr>
              <a:t>매출</a:t>
            </a:r>
            <a:r>
              <a:rPr lang="ko-KR" altLang="en-US" sz="2000" dirty="0">
                <a:solidFill>
                  <a:srgbClr val="003300"/>
                </a:solidFill>
              </a:rPr>
              <a:t>액</a:t>
            </a:r>
            <a:endParaRPr lang="en-US" altLang="ko-KR" sz="20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3300"/>
                </a:solidFill>
              </a:rPr>
              <a:t>   </a:t>
            </a:r>
            <a:endParaRPr lang="ru-RU" sz="2000" dirty="0" smtClean="0">
              <a:solidFill>
                <a:srgbClr val="003300"/>
              </a:solidFill>
            </a:endParaRPr>
          </a:p>
        </p:txBody>
      </p:sp>
      <p:pic>
        <p:nvPicPr>
          <p:cNvPr id="2052" name="Picture 4" descr="íê·ë¶ì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077072"/>
            <a:ext cx="331648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00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dirty="0" smtClean="0">
                <a:solidFill>
                  <a:srgbClr val="FFFF00"/>
                </a:solidFill>
              </a:rPr>
              <a:t>[1] </a:t>
            </a:r>
            <a:r>
              <a:rPr lang="ko-KR" altLang="en-US" sz="4000" dirty="0" smtClean="0">
                <a:solidFill>
                  <a:srgbClr val="FFFF00"/>
                </a:solidFill>
              </a:rPr>
              <a:t>회귀모델</a:t>
            </a:r>
            <a:endParaRPr lang="ru-RU" sz="4000" dirty="0" smtClean="0">
              <a:solidFill>
                <a:srgbClr val="FFFF00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2800" b="1" dirty="0" smtClean="0">
                <a:solidFill>
                  <a:srgbClr val="7030A0"/>
                </a:solidFill>
              </a:rPr>
              <a:t>1.  </a:t>
            </a:r>
            <a:r>
              <a:rPr lang="en-US" altLang="ko-KR" sz="2800" b="1" dirty="0">
                <a:solidFill>
                  <a:srgbClr val="7030A0"/>
                </a:solidFill>
              </a:rPr>
              <a:t>Linear Regression (</a:t>
            </a:r>
            <a:r>
              <a:rPr lang="ko-KR" altLang="en-US" sz="2800" b="1" dirty="0">
                <a:solidFill>
                  <a:srgbClr val="7030A0"/>
                </a:solidFill>
              </a:rPr>
              <a:t>선형회귀</a:t>
            </a:r>
            <a:r>
              <a:rPr lang="en-US" altLang="ko-KR" sz="2800" b="1" dirty="0">
                <a:solidFill>
                  <a:srgbClr val="7030A0"/>
                </a:solidFill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000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solidFill>
                <a:srgbClr val="0033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[</a:t>
            </a:r>
            <a:r>
              <a:rPr lang="ko-KR" altLang="en-US" sz="2000" dirty="0">
                <a:solidFill>
                  <a:srgbClr val="000000"/>
                </a:solidFill>
              </a:rPr>
              <a:t>예</a:t>
            </a:r>
            <a:r>
              <a:rPr lang="en-US" altLang="ko-KR" sz="2000" dirty="0">
                <a:solidFill>
                  <a:srgbClr val="000000"/>
                </a:solidFill>
              </a:rPr>
              <a:t>] </a:t>
            </a:r>
            <a:r>
              <a:rPr lang="ko-KR" altLang="en-US" sz="2000" dirty="0">
                <a:solidFill>
                  <a:srgbClr val="000000"/>
                </a:solidFill>
              </a:rPr>
              <a:t>전압의 변화에 따른 온도 변화를 파악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      </a:t>
            </a:r>
            <a:r>
              <a:rPr lang="ko-KR" altLang="en-US" sz="2000" dirty="0">
                <a:solidFill>
                  <a:srgbClr val="000000"/>
                </a:solidFill>
              </a:rPr>
              <a:t>오차가 가장 적은 선을 선택하려면</a:t>
            </a:r>
            <a:r>
              <a:rPr lang="en-US" altLang="ko-KR" sz="2000" dirty="0" smtClean="0">
                <a:solidFill>
                  <a:srgbClr val="000000"/>
                </a:solidFill>
              </a:rPr>
              <a:t>?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2000" dirty="0" smtClean="0">
                <a:solidFill>
                  <a:srgbClr val="000000"/>
                </a:solidFill>
              </a:rPr>
              <a:t>데이터의 점이 회귀선으로부터 떨어진 값의 제곱의 합이 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2000" dirty="0" smtClean="0">
                <a:solidFill>
                  <a:srgbClr val="000000"/>
                </a:solidFill>
              </a:rPr>
              <a:t>가장 적은 선을 찾는다</a:t>
            </a:r>
            <a:r>
              <a:rPr lang="en-US" altLang="ko-KR" sz="2000" dirty="0" smtClean="0">
                <a:solidFill>
                  <a:srgbClr val="000000"/>
                </a:solidFill>
              </a:rPr>
              <a:t>.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2000" dirty="0" smtClean="0">
                <a:solidFill>
                  <a:srgbClr val="000000"/>
                </a:solidFill>
              </a:rPr>
              <a:t>       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000" dirty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3826623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963484"/>
            <a:ext cx="4351340" cy="27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4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dirty="0">
                <a:solidFill>
                  <a:srgbClr val="FFFF00"/>
                </a:solidFill>
              </a:rPr>
              <a:t>[1] </a:t>
            </a:r>
            <a:r>
              <a:rPr lang="ko-KR" altLang="en-US" sz="4000" dirty="0" smtClean="0">
                <a:solidFill>
                  <a:srgbClr val="FFFF00"/>
                </a:solidFill>
              </a:rPr>
              <a:t>회귀모델</a:t>
            </a:r>
            <a:endParaRPr lang="ru-RU" sz="4000" dirty="0" smtClean="0">
              <a:solidFill>
                <a:srgbClr val="FFFF00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2800" b="1" dirty="0">
                <a:solidFill>
                  <a:srgbClr val="7030A0"/>
                </a:solidFill>
              </a:rPr>
              <a:t>1.  Linear Regression (</a:t>
            </a:r>
            <a:r>
              <a:rPr lang="ko-KR" altLang="en-US" sz="2800" b="1" dirty="0">
                <a:solidFill>
                  <a:srgbClr val="7030A0"/>
                </a:solidFill>
              </a:rPr>
              <a:t>선형회귀</a:t>
            </a:r>
            <a:r>
              <a:rPr lang="en-US" altLang="ko-KR" sz="2800" b="1" dirty="0">
                <a:solidFill>
                  <a:srgbClr val="7030A0"/>
                </a:solidFill>
              </a:rPr>
              <a:t>)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altLang="ko-KR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rgbClr val="000000"/>
                </a:solidFill>
              </a:rPr>
              <a:t>회귀분석 종류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ko-KR" alt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1) </a:t>
            </a:r>
            <a:r>
              <a:rPr lang="ko-KR" altLang="en-US" sz="2400" dirty="0">
                <a:solidFill>
                  <a:srgbClr val="000000"/>
                </a:solidFill>
              </a:rPr>
              <a:t>단순회귀 분석 </a:t>
            </a:r>
            <a:r>
              <a:rPr lang="en-US" altLang="ko-KR" sz="2400" dirty="0">
                <a:solidFill>
                  <a:srgbClr val="000000"/>
                </a:solidFill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</a:rPr>
              <a:t>독립변수가 </a:t>
            </a:r>
            <a:r>
              <a:rPr lang="en-US" altLang="ko-KR" sz="2400" dirty="0">
                <a:solidFill>
                  <a:srgbClr val="000000"/>
                </a:solidFill>
              </a:rPr>
              <a:t>1</a:t>
            </a:r>
            <a:r>
              <a:rPr lang="ko-KR" altLang="en-US" sz="2400" dirty="0">
                <a:solidFill>
                  <a:srgbClr val="000000"/>
                </a:solidFill>
              </a:rPr>
              <a:t>개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000000"/>
                </a:solidFill>
              </a:rPr>
              <a:t>	- </a:t>
            </a:r>
            <a:r>
              <a:rPr lang="ko-KR" altLang="en-US" sz="2000" dirty="0" smtClean="0">
                <a:solidFill>
                  <a:srgbClr val="000000"/>
                </a:solidFill>
              </a:rPr>
              <a:t>광고지불비</a:t>
            </a:r>
            <a:r>
              <a:rPr lang="en-US" altLang="ko-KR" sz="2000" dirty="0">
                <a:solidFill>
                  <a:srgbClr val="000000"/>
                </a:solidFill>
              </a:rPr>
              <a:t>(X)</a:t>
            </a:r>
            <a:r>
              <a:rPr lang="ko-KR" altLang="en-US" sz="2000" dirty="0">
                <a:solidFill>
                  <a:srgbClr val="000000"/>
                </a:solidFill>
              </a:rPr>
              <a:t>를 이용하여 상품 매출액</a:t>
            </a:r>
            <a:r>
              <a:rPr lang="en-US" altLang="ko-KR" sz="2000" dirty="0">
                <a:solidFill>
                  <a:srgbClr val="000000"/>
                </a:solidFill>
              </a:rPr>
              <a:t>(Y) </a:t>
            </a:r>
            <a:r>
              <a:rPr lang="ko-KR" altLang="en-US" sz="2000" dirty="0">
                <a:solidFill>
                  <a:srgbClr val="000000"/>
                </a:solidFill>
              </a:rPr>
              <a:t>예측할 </a:t>
            </a:r>
            <a:r>
              <a:rPr lang="ko-KR" altLang="en-US" sz="2000" dirty="0" smtClean="0">
                <a:solidFill>
                  <a:srgbClr val="000000"/>
                </a:solidFill>
              </a:rPr>
              <a:t>때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2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 err="1">
                <a:solidFill>
                  <a:srgbClr val="000000"/>
                </a:solidFill>
              </a:rPr>
              <a:t>중회귀</a:t>
            </a:r>
            <a:r>
              <a:rPr lang="ko-KR" altLang="en-US" sz="2400" dirty="0">
                <a:solidFill>
                  <a:srgbClr val="000000"/>
                </a:solidFill>
              </a:rPr>
              <a:t> 분석 </a:t>
            </a:r>
            <a:r>
              <a:rPr lang="en-US" altLang="ko-KR" sz="2400" dirty="0">
                <a:solidFill>
                  <a:srgbClr val="000000"/>
                </a:solidFill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</a:rPr>
              <a:t>독립변수가 </a:t>
            </a:r>
            <a:r>
              <a:rPr lang="en-US" altLang="ko-KR" sz="2400" dirty="0">
                <a:solidFill>
                  <a:srgbClr val="000000"/>
                </a:solidFill>
              </a:rPr>
              <a:t>2</a:t>
            </a:r>
            <a:r>
              <a:rPr lang="ko-KR" altLang="en-US" sz="2400" dirty="0">
                <a:solidFill>
                  <a:srgbClr val="000000"/>
                </a:solidFill>
              </a:rPr>
              <a:t>개 </a:t>
            </a:r>
            <a:r>
              <a:rPr lang="ko-KR" altLang="en-US" sz="2400" dirty="0" smtClean="0">
                <a:solidFill>
                  <a:srgbClr val="000000"/>
                </a:solidFill>
              </a:rPr>
              <a:t>이상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000000"/>
                </a:solidFill>
              </a:rPr>
              <a:t>	-  </a:t>
            </a:r>
            <a:r>
              <a:rPr lang="ko-KR" altLang="en-US" sz="2000" dirty="0">
                <a:solidFill>
                  <a:srgbClr val="000000"/>
                </a:solidFill>
              </a:rPr>
              <a:t>어린이 연령</a:t>
            </a:r>
            <a:r>
              <a:rPr lang="en-US" altLang="ko-KR" sz="2000" dirty="0">
                <a:solidFill>
                  <a:srgbClr val="000000"/>
                </a:solidFill>
              </a:rPr>
              <a:t>(X1)</a:t>
            </a:r>
            <a:r>
              <a:rPr lang="ko-KR" altLang="en-US" sz="2000" dirty="0">
                <a:solidFill>
                  <a:srgbClr val="000000"/>
                </a:solidFill>
              </a:rPr>
              <a:t>과 하루 평균 학습시간</a:t>
            </a:r>
            <a:r>
              <a:rPr lang="en-US" altLang="ko-KR" sz="2000" dirty="0">
                <a:solidFill>
                  <a:srgbClr val="000000"/>
                </a:solidFill>
              </a:rPr>
              <a:t>(X2)</a:t>
            </a:r>
            <a:r>
              <a:rPr lang="ko-KR" altLang="en-US" sz="2000" dirty="0">
                <a:solidFill>
                  <a:srgbClr val="000000"/>
                </a:solidFill>
              </a:rPr>
              <a:t>를 이용하여 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	</a:t>
            </a:r>
            <a:r>
              <a:rPr lang="ko-KR" altLang="en-US" sz="2000" dirty="0" smtClean="0">
                <a:solidFill>
                  <a:srgbClr val="000000"/>
                </a:solidFill>
              </a:rPr>
              <a:t>그 </a:t>
            </a:r>
            <a:r>
              <a:rPr lang="ko-KR" altLang="en-US" sz="2000" dirty="0">
                <a:solidFill>
                  <a:srgbClr val="000000"/>
                </a:solidFill>
              </a:rPr>
              <a:t>어린이의 성적</a:t>
            </a:r>
            <a:r>
              <a:rPr lang="en-US" altLang="ko-KR" sz="2000" dirty="0">
                <a:solidFill>
                  <a:srgbClr val="000000"/>
                </a:solidFill>
              </a:rPr>
              <a:t>(Y)</a:t>
            </a:r>
            <a:r>
              <a:rPr lang="ko-KR" altLang="en-US" sz="2000" dirty="0">
                <a:solidFill>
                  <a:srgbClr val="000000"/>
                </a:solidFill>
              </a:rPr>
              <a:t>을 예측하고자 할 때</a:t>
            </a:r>
            <a:endParaRPr lang="en-US" altLang="ko-K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5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dirty="0">
                <a:solidFill>
                  <a:srgbClr val="FFFF00"/>
                </a:solidFill>
              </a:rPr>
              <a:t>[1] </a:t>
            </a:r>
            <a:r>
              <a:rPr lang="ko-KR" altLang="en-US" sz="4000" dirty="0" smtClean="0">
                <a:solidFill>
                  <a:srgbClr val="FFFF00"/>
                </a:solidFill>
              </a:rPr>
              <a:t>회귀모델</a:t>
            </a:r>
            <a:endParaRPr lang="ru-RU" sz="4000" dirty="0" smtClean="0">
              <a:solidFill>
                <a:srgbClr val="FFFF00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2800" b="1" dirty="0">
                <a:solidFill>
                  <a:srgbClr val="7030A0"/>
                </a:solidFill>
              </a:rPr>
              <a:t>1.  Linear Regression (</a:t>
            </a:r>
            <a:r>
              <a:rPr lang="ko-KR" altLang="en-US" sz="2800" b="1" dirty="0">
                <a:solidFill>
                  <a:srgbClr val="7030A0"/>
                </a:solidFill>
              </a:rPr>
              <a:t>선형회귀</a:t>
            </a:r>
            <a:r>
              <a:rPr lang="en-US" altLang="ko-KR" sz="2800" b="1" dirty="0">
                <a:solidFill>
                  <a:srgbClr val="7030A0"/>
                </a:solidFill>
              </a:rPr>
              <a:t>)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altLang="ko-KR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rgbClr val="000000"/>
                </a:solidFill>
              </a:rPr>
              <a:t>회귀분석 종류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ko-KR" alt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1) </a:t>
            </a:r>
            <a:r>
              <a:rPr lang="ko-KR" altLang="en-US" sz="2400" dirty="0">
                <a:solidFill>
                  <a:srgbClr val="000000"/>
                </a:solidFill>
              </a:rPr>
              <a:t>단순회귀 분석 </a:t>
            </a:r>
            <a:r>
              <a:rPr lang="en-US" altLang="ko-KR" sz="2400" dirty="0">
                <a:solidFill>
                  <a:srgbClr val="000000"/>
                </a:solidFill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</a:rPr>
              <a:t>독립변수가 </a:t>
            </a:r>
            <a:r>
              <a:rPr lang="en-US" altLang="ko-KR" sz="2400" dirty="0">
                <a:solidFill>
                  <a:srgbClr val="000000"/>
                </a:solidFill>
              </a:rPr>
              <a:t>1</a:t>
            </a:r>
            <a:r>
              <a:rPr lang="ko-KR" altLang="en-US" sz="2400" dirty="0">
                <a:solidFill>
                  <a:srgbClr val="000000"/>
                </a:solidFill>
              </a:rPr>
              <a:t>개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000000"/>
                </a:solidFill>
              </a:rPr>
              <a:t>	- </a:t>
            </a:r>
            <a:r>
              <a:rPr lang="ko-KR" altLang="en-US" sz="2000" dirty="0" smtClean="0">
                <a:solidFill>
                  <a:srgbClr val="000000"/>
                </a:solidFill>
              </a:rPr>
              <a:t>광고지불비</a:t>
            </a:r>
            <a:r>
              <a:rPr lang="en-US" altLang="ko-KR" sz="2000" dirty="0">
                <a:solidFill>
                  <a:srgbClr val="000000"/>
                </a:solidFill>
              </a:rPr>
              <a:t>(X)</a:t>
            </a:r>
            <a:r>
              <a:rPr lang="ko-KR" altLang="en-US" sz="2000" dirty="0">
                <a:solidFill>
                  <a:srgbClr val="000000"/>
                </a:solidFill>
              </a:rPr>
              <a:t>를 이용하여 상품 매출액</a:t>
            </a:r>
            <a:r>
              <a:rPr lang="en-US" altLang="ko-KR" sz="2000" dirty="0">
                <a:solidFill>
                  <a:srgbClr val="000000"/>
                </a:solidFill>
              </a:rPr>
              <a:t>(Y) </a:t>
            </a:r>
            <a:r>
              <a:rPr lang="ko-KR" altLang="en-US" sz="2000" dirty="0">
                <a:solidFill>
                  <a:srgbClr val="000000"/>
                </a:solidFill>
              </a:rPr>
              <a:t>예측할 </a:t>
            </a:r>
            <a:r>
              <a:rPr lang="ko-KR" altLang="en-US" sz="2000" dirty="0" smtClean="0">
                <a:solidFill>
                  <a:srgbClr val="000000"/>
                </a:solidFill>
              </a:rPr>
              <a:t>때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2</a:t>
            </a:r>
            <a:r>
              <a:rPr lang="en-US" altLang="ko-KR" sz="2400" dirty="0">
                <a:solidFill>
                  <a:srgbClr val="000000"/>
                </a:solidFill>
              </a:rPr>
              <a:t>) </a:t>
            </a:r>
            <a:r>
              <a:rPr lang="ko-KR" altLang="en-US" sz="2400" dirty="0" err="1">
                <a:solidFill>
                  <a:srgbClr val="000000"/>
                </a:solidFill>
              </a:rPr>
              <a:t>중회귀</a:t>
            </a:r>
            <a:r>
              <a:rPr lang="ko-KR" altLang="en-US" sz="2400" dirty="0">
                <a:solidFill>
                  <a:srgbClr val="000000"/>
                </a:solidFill>
              </a:rPr>
              <a:t> 분석 </a:t>
            </a:r>
            <a:r>
              <a:rPr lang="en-US" altLang="ko-KR" sz="2400" dirty="0">
                <a:solidFill>
                  <a:srgbClr val="000000"/>
                </a:solidFill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</a:rPr>
              <a:t>독립변수가 </a:t>
            </a:r>
            <a:r>
              <a:rPr lang="en-US" altLang="ko-KR" sz="2400" dirty="0">
                <a:solidFill>
                  <a:srgbClr val="000000"/>
                </a:solidFill>
              </a:rPr>
              <a:t>2</a:t>
            </a:r>
            <a:r>
              <a:rPr lang="ko-KR" altLang="en-US" sz="2400" dirty="0">
                <a:solidFill>
                  <a:srgbClr val="000000"/>
                </a:solidFill>
              </a:rPr>
              <a:t>개 </a:t>
            </a:r>
            <a:r>
              <a:rPr lang="ko-KR" altLang="en-US" sz="2400" dirty="0" smtClean="0">
                <a:solidFill>
                  <a:srgbClr val="000000"/>
                </a:solidFill>
              </a:rPr>
              <a:t>이상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000000"/>
                </a:solidFill>
              </a:rPr>
              <a:t>	-  </a:t>
            </a:r>
            <a:r>
              <a:rPr lang="ko-KR" altLang="en-US" sz="2000" dirty="0">
                <a:solidFill>
                  <a:srgbClr val="000000"/>
                </a:solidFill>
              </a:rPr>
              <a:t>어린이 연령</a:t>
            </a:r>
            <a:r>
              <a:rPr lang="en-US" altLang="ko-KR" sz="2000" dirty="0">
                <a:solidFill>
                  <a:srgbClr val="000000"/>
                </a:solidFill>
              </a:rPr>
              <a:t>(X1)</a:t>
            </a:r>
            <a:r>
              <a:rPr lang="ko-KR" altLang="en-US" sz="2000" dirty="0">
                <a:solidFill>
                  <a:srgbClr val="000000"/>
                </a:solidFill>
              </a:rPr>
              <a:t>과 하루 평균 학습시간</a:t>
            </a:r>
            <a:r>
              <a:rPr lang="en-US" altLang="ko-KR" sz="2000" dirty="0">
                <a:solidFill>
                  <a:srgbClr val="000000"/>
                </a:solidFill>
              </a:rPr>
              <a:t>(X2)</a:t>
            </a:r>
            <a:r>
              <a:rPr lang="ko-KR" altLang="en-US" sz="2000" dirty="0">
                <a:solidFill>
                  <a:srgbClr val="000000"/>
                </a:solidFill>
              </a:rPr>
              <a:t>를 이용하여 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	</a:t>
            </a:r>
            <a:r>
              <a:rPr lang="ko-KR" altLang="en-US" sz="2000" dirty="0" smtClean="0">
                <a:solidFill>
                  <a:srgbClr val="000000"/>
                </a:solidFill>
              </a:rPr>
              <a:t>그 </a:t>
            </a:r>
            <a:r>
              <a:rPr lang="ko-KR" altLang="en-US" sz="2000" dirty="0">
                <a:solidFill>
                  <a:srgbClr val="000000"/>
                </a:solidFill>
              </a:rPr>
              <a:t>어린이의 성적</a:t>
            </a:r>
            <a:r>
              <a:rPr lang="en-US" altLang="ko-KR" sz="2000" dirty="0">
                <a:solidFill>
                  <a:srgbClr val="000000"/>
                </a:solidFill>
              </a:rPr>
              <a:t>(Y)</a:t>
            </a:r>
            <a:r>
              <a:rPr lang="ko-KR" altLang="en-US" sz="2000" dirty="0">
                <a:solidFill>
                  <a:srgbClr val="000000"/>
                </a:solidFill>
              </a:rPr>
              <a:t>을 예측하고자 할 때</a:t>
            </a:r>
            <a:endParaRPr lang="en-US" altLang="ko-K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4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dirty="0">
                <a:solidFill>
                  <a:srgbClr val="FFFF00"/>
                </a:solidFill>
              </a:rPr>
              <a:t>[1] </a:t>
            </a:r>
            <a:r>
              <a:rPr lang="ko-KR" altLang="en-US" sz="4000" dirty="0" smtClean="0">
                <a:solidFill>
                  <a:srgbClr val="FFFF00"/>
                </a:solidFill>
              </a:rPr>
              <a:t>회귀모델</a:t>
            </a:r>
            <a:endParaRPr lang="ru-RU" sz="4000" dirty="0" smtClean="0">
              <a:solidFill>
                <a:srgbClr val="FFFF00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2800" b="1" dirty="0" smtClean="0">
                <a:solidFill>
                  <a:srgbClr val="7030A0"/>
                </a:solidFill>
              </a:rPr>
              <a:t>2.  </a:t>
            </a:r>
            <a:r>
              <a:rPr lang="en-US" altLang="ko-KR" sz="2800" b="1" dirty="0" err="1" smtClean="0">
                <a:solidFill>
                  <a:srgbClr val="7030A0"/>
                </a:solidFill>
              </a:rPr>
              <a:t>Rogistic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 Regression (</a:t>
            </a:r>
            <a:r>
              <a:rPr lang="ko-KR" altLang="en-US" sz="2800" b="1" dirty="0" err="1" smtClean="0">
                <a:solidFill>
                  <a:srgbClr val="7030A0"/>
                </a:solidFill>
              </a:rPr>
              <a:t>로지스</a:t>
            </a:r>
            <a:r>
              <a:rPr lang="ko-KR" altLang="en-US" sz="2800" b="1" dirty="0" err="1">
                <a:solidFill>
                  <a:srgbClr val="7030A0"/>
                </a:solidFill>
              </a:rPr>
              <a:t>틱</a:t>
            </a:r>
            <a:r>
              <a:rPr lang="ko-KR" altLang="en-US" sz="2800" b="1" dirty="0" err="1" smtClean="0">
                <a:solidFill>
                  <a:srgbClr val="7030A0"/>
                </a:solidFill>
              </a:rPr>
              <a:t>회귀</a:t>
            </a:r>
            <a:r>
              <a:rPr lang="en-US" altLang="ko-KR" sz="2800" b="1" dirty="0">
                <a:solidFill>
                  <a:srgbClr val="7030A0"/>
                </a:solidFill>
              </a:rPr>
              <a:t>)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</a:rPr>
              <a:t>참</a:t>
            </a:r>
            <a:r>
              <a:rPr lang="en-US" altLang="ko-KR" sz="2000" dirty="0">
                <a:solidFill>
                  <a:srgbClr val="000000"/>
                </a:solidFill>
              </a:rPr>
              <a:t>/</a:t>
            </a:r>
            <a:r>
              <a:rPr lang="ko-KR" altLang="en-US" sz="2000" dirty="0">
                <a:solidFill>
                  <a:srgbClr val="000000"/>
                </a:solidFill>
              </a:rPr>
              <a:t>거짓으로 </a:t>
            </a:r>
            <a:r>
              <a:rPr lang="ko-KR" altLang="en-US" sz="2000" dirty="0" smtClean="0">
                <a:solidFill>
                  <a:srgbClr val="000000"/>
                </a:solidFill>
              </a:rPr>
              <a:t>분류</a:t>
            </a:r>
            <a:endParaRPr lang="ko-KR" altLang="en-US" sz="2000" dirty="0">
              <a:solidFill>
                <a:srgbClr val="000000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</a:rPr>
              <a:t>이분으로 분류 </a:t>
            </a:r>
            <a:r>
              <a:rPr lang="en-US" altLang="ko-KR" sz="2000" dirty="0">
                <a:solidFill>
                  <a:srgbClr val="000000"/>
                </a:solidFill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</a:rPr>
              <a:t>합격인가 </a:t>
            </a:r>
            <a:r>
              <a:rPr lang="ko-KR" altLang="en-US" sz="2000" dirty="0" smtClean="0">
                <a:solidFill>
                  <a:srgbClr val="000000"/>
                </a:solidFill>
              </a:rPr>
              <a:t>불합격인가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r>
              <a:rPr lang="ko-KR" altLang="en-US" sz="2000" dirty="0" smtClean="0">
                <a:solidFill>
                  <a:srgbClr val="000000"/>
                </a:solidFill>
              </a:rPr>
              <a:t>회귀</a:t>
            </a:r>
            <a:r>
              <a:rPr lang="en-US" altLang="ko-KR" sz="2000" dirty="0" smtClean="0">
                <a:solidFill>
                  <a:srgbClr val="000000"/>
                </a:solidFill>
              </a:rPr>
              <a:t>(Regression) </a:t>
            </a:r>
            <a:r>
              <a:rPr lang="ko-KR" altLang="en-US" sz="2000" dirty="0" smtClean="0">
                <a:solidFill>
                  <a:srgbClr val="000000"/>
                </a:solidFill>
              </a:rPr>
              <a:t>단어가 있지만 회귀 알고리즘이 아니라 분류 알고리즘이다</a:t>
            </a:r>
            <a:r>
              <a:rPr lang="en-US" altLang="ko-KR" sz="2000" dirty="0" smtClean="0">
                <a:solidFill>
                  <a:srgbClr val="000000"/>
                </a:solidFill>
              </a:rPr>
              <a:t>. </a:t>
            </a:r>
          </a:p>
          <a:p>
            <a:endParaRPr lang="ko-KR" altLang="en-US" sz="2000" dirty="0">
              <a:solidFill>
                <a:srgbClr val="000000"/>
              </a:solidFill>
            </a:endParaRPr>
          </a:p>
          <a:p>
            <a:r>
              <a:rPr lang="ko-KR" altLang="en-US" sz="2000" dirty="0" err="1">
                <a:solidFill>
                  <a:srgbClr val="000000"/>
                </a:solidFill>
              </a:rPr>
              <a:t>로지스틱</a:t>
            </a:r>
            <a:r>
              <a:rPr lang="ko-KR" altLang="en-US" sz="2000" dirty="0">
                <a:solidFill>
                  <a:srgbClr val="000000"/>
                </a:solidFill>
              </a:rPr>
              <a:t> 회귀 분석은 연속적인 값을 가지더라고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 err="1">
                <a:solidFill>
                  <a:srgbClr val="000000"/>
                </a:solidFill>
              </a:rPr>
              <a:t>로지스틱</a:t>
            </a:r>
            <a:r>
              <a:rPr lang="ko-KR" altLang="en-US" sz="2000" dirty="0">
                <a:solidFill>
                  <a:srgbClr val="000000"/>
                </a:solidFill>
              </a:rPr>
              <a:t> 함수의 결과값은 </a:t>
            </a:r>
            <a:r>
              <a:rPr lang="en-US" altLang="ko-KR" sz="2000" dirty="0">
                <a:solidFill>
                  <a:srgbClr val="000000"/>
                </a:solidFill>
              </a:rPr>
              <a:t>0</a:t>
            </a:r>
            <a:r>
              <a:rPr lang="ko-KR" altLang="en-US" sz="2000" dirty="0">
                <a:solidFill>
                  <a:srgbClr val="000000"/>
                </a:solidFill>
              </a:rPr>
              <a:t>과 </a:t>
            </a:r>
            <a:r>
              <a:rPr lang="en-US" altLang="ko-KR" sz="2000" dirty="0">
                <a:solidFill>
                  <a:srgbClr val="000000"/>
                </a:solidFill>
              </a:rPr>
              <a:t>1 </a:t>
            </a:r>
            <a:r>
              <a:rPr lang="ko-KR" altLang="en-US" sz="2000" dirty="0">
                <a:solidFill>
                  <a:srgbClr val="000000"/>
                </a:solidFill>
              </a:rPr>
              <a:t>사이의 값을 갖기에 이분법적인 분류 문제 해결하는 모형으로 적합하다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altLang="ko-KR" sz="2400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altLang="ko-KR" sz="2400" b="1" dirty="0">
              <a:solidFill>
                <a:srgbClr val="FF0000"/>
              </a:solidFill>
            </a:endParaRPr>
          </a:p>
        </p:txBody>
      </p:sp>
      <p:pic>
        <p:nvPicPr>
          <p:cNvPr id="2052" name="Picture 4" descr="ë¡ì§ì¤í± íê·ë¶ì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132" y="4152904"/>
            <a:ext cx="4105132" cy="273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25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smtClean="0">
                <a:solidFill>
                  <a:srgbClr val="FFC000"/>
                </a:solidFill>
                <a:ea typeface="굴림" charset="-127"/>
              </a:rPr>
              <a:t>I. </a:t>
            </a:r>
            <a:r>
              <a:rPr lang="ko-KR" altLang="en-US" sz="4000" smtClean="0">
                <a:solidFill>
                  <a:srgbClr val="FFC000"/>
                </a:solidFill>
                <a:ea typeface="굴림" charset="-127"/>
              </a:rPr>
              <a:t>머신러닝 </a:t>
            </a:r>
            <a:r>
              <a:rPr lang="ko-KR" altLang="en-US" sz="4000" dirty="0">
                <a:solidFill>
                  <a:srgbClr val="FFC000"/>
                </a:solidFill>
                <a:ea typeface="굴림" charset="-127"/>
              </a:rPr>
              <a:t>개념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rgbClr val="003300"/>
                </a:solidFill>
              </a:rPr>
              <a:t> </a:t>
            </a:r>
            <a:endParaRPr lang="ru-RU" sz="2800" dirty="0" smtClean="0">
              <a:solidFill>
                <a:srgbClr val="003300"/>
              </a:solidFill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97110862"/>
              </p:ext>
            </p:extLst>
          </p:nvPr>
        </p:nvGraphicFramePr>
        <p:xfrm>
          <a:off x="611560" y="1340768"/>
          <a:ext cx="8136904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14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dirty="0" smtClean="0">
                <a:solidFill>
                  <a:srgbClr val="FFFF00"/>
                </a:solidFill>
              </a:rPr>
              <a:t>[2] </a:t>
            </a:r>
            <a:r>
              <a:rPr lang="ko-KR" altLang="en-US" sz="4000" dirty="0" smtClean="0">
                <a:solidFill>
                  <a:srgbClr val="FFFF00"/>
                </a:solidFill>
              </a:rPr>
              <a:t>분류모델</a:t>
            </a:r>
            <a:endParaRPr lang="ru-RU" sz="4000" dirty="0" smtClean="0">
              <a:solidFill>
                <a:srgbClr val="FFFF00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800" dirty="0" smtClean="0">
                <a:solidFill>
                  <a:srgbClr val="C00000"/>
                </a:solidFill>
              </a:rPr>
              <a:t>0. </a:t>
            </a:r>
            <a:r>
              <a:rPr lang="ko-KR" altLang="en-US" sz="2800" dirty="0" smtClean="0">
                <a:solidFill>
                  <a:srgbClr val="C00000"/>
                </a:solidFill>
              </a:rPr>
              <a:t>분류분석 </a:t>
            </a:r>
            <a:r>
              <a:rPr lang="en-US" altLang="ko-KR" sz="2800" dirty="0" smtClean="0">
                <a:solidFill>
                  <a:srgbClr val="C00000"/>
                </a:solidFill>
              </a:rPr>
              <a:t>(Classification Analysis 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3300"/>
                </a:solidFill>
              </a:rPr>
              <a:t>   - </a:t>
            </a:r>
            <a:r>
              <a:rPr lang="ko-KR" altLang="en-US" sz="2400" dirty="0" smtClean="0">
                <a:solidFill>
                  <a:srgbClr val="003300"/>
                </a:solidFill>
              </a:rPr>
              <a:t>클래스 레이블</a:t>
            </a:r>
            <a:r>
              <a:rPr lang="en-US" altLang="ko-KR" sz="2400" dirty="0" smtClean="0">
                <a:solidFill>
                  <a:srgbClr val="003300"/>
                </a:solidFill>
              </a:rPr>
              <a:t>(</a:t>
            </a:r>
            <a:r>
              <a:rPr lang="ko-KR" altLang="en-US" sz="2400" dirty="0" smtClean="0">
                <a:solidFill>
                  <a:srgbClr val="003300"/>
                </a:solidFill>
              </a:rPr>
              <a:t>정답</a:t>
            </a:r>
            <a:r>
              <a:rPr lang="en-US" altLang="ko-KR" sz="2400" dirty="0" smtClean="0">
                <a:solidFill>
                  <a:srgbClr val="003300"/>
                </a:solidFill>
              </a:rPr>
              <a:t>)</a:t>
            </a:r>
            <a:r>
              <a:rPr lang="ko-KR" altLang="en-US" sz="2400" dirty="0" smtClean="0">
                <a:solidFill>
                  <a:srgbClr val="003300"/>
                </a:solidFill>
              </a:rPr>
              <a:t>이 달린 학습 데이터를 이용하여 </a:t>
            </a:r>
            <a:endParaRPr lang="en-US" altLang="ko-KR" sz="24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400" dirty="0">
                <a:solidFill>
                  <a:srgbClr val="003300"/>
                </a:solidFill>
              </a:rPr>
              <a:t> </a:t>
            </a:r>
            <a:r>
              <a:rPr lang="en-US" altLang="ko-KR" sz="2400" dirty="0" smtClean="0">
                <a:solidFill>
                  <a:srgbClr val="003300"/>
                </a:solidFill>
              </a:rPr>
              <a:t>    </a:t>
            </a:r>
            <a:r>
              <a:rPr lang="ko-KR" altLang="en-US" sz="2400" dirty="0" smtClean="0">
                <a:solidFill>
                  <a:srgbClr val="003300"/>
                </a:solidFill>
              </a:rPr>
              <a:t>분류 모델을 구축 </a:t>
            </a:r>
            <a:r>
              <a:rPr lang="en-US" sz="2400" dirty="0" smtClean="0">
                <a:solidFill>
                  <a:srgbClr val="003300"/>
                </a:solidFill>
              </a:rPr>
              <a:t>	( </a:t>
            </a:r>
            <a:r>
              <a:rPr lang="ko-KR" altLang="en-US" sz="2400" dirty="0" smtClean="0">
                <a:solidFill>
                  <a:srgbClr val="003300"/>
                </a:solidFill>
              </a:rPr>
              <a:t>지도학습 </a:t>
            </a:r>
            <a:r>
              <a:rPr lang="en-US" altLang="ko-KR" sz="2400" dirty="0" smtClean="0">
                <a:solidFill>
                  <a:srgbClr val="003300"/>
                </a:solidFill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003300"/>
                </a:solidFill>
              </a:rPr>
              <a:t>   - </a:t>
            </a:r>
            <a:r>
              <a:rPr lang="ko-KR" altLang="en-US" sz="2400" dirty="0" smtClean="0">
                <a:solidFill>
                  <a:srgbClr val="003300"/>
                </a:solidFill>
              </a:rPr>
              <a:t>새로운 테스트 데이터가 들어왔을 때 분류 모델을 이용하여 </a:t>
            </a:r>
            <a:endParaRPr lang="en-US" altLang="ko-KR" sz="24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003300"/>
                </a:solidFill>
              </a:rPr>
              <a:t>     </a:t>
            </a:r>
            <a:r>
              <a:rPr lang="ko-KR" altLang="en-US" sz="2400" dirty="0" smtClean="0">
                <a:solidFill>
                  <a:srgbClr val="003300"/>
                </a:solidFill>
              </a:rPr>
              <a:t>어떤 클래스</a:t>
            </a:r>
            <a:r>
              <a:rPr lang="en-US" altLang="ko-KR" sz="2400" dirty="0" smtClean="0">
                <a:solidFill>
                  <a:srgbClr val="003300"/>
                </a:solidFill>
              </a:rPr>
              <a:t>(</a:t>
            </a:r>
            <a:r>
              <a:rPr lang="ko-KR" altLang="en-US" sz="2400" dirty="0" smtClean="0">
                <a:solidFill>
                  <a:srgbClr val="003300"/>
                </a:solidFill>
              </a:rPr>
              <a:t>영역</a:t>
            </a:r>
            <a:r>
              <a:rPr lang="en-US" altLang="ko-KR" sz="2400" dirty="0" smtClean="0">
                <a:solidFill>
                  <a:srgbClr val="003300"/>
                </a:solidFill>
              </a:rPr>
              <a:t>)</a:t>
            </a:r>
            <a:r>
              <a:rPr lang="ko-KR" altLang="en-US" sz="2400" dirty="0" smtClean="0">
                <a:solidFill>
                  <a:srgbClr val="003300"/>
                </a:solidFill>
              </a:rPr>
              <a:t>에 속하는지 예측함</a:t>
            </a:r>
            <a:endParaRPr lang="en-US" altLang="ko-KR" sz="2400" dirty="0" smtClean="0">
              <a:solidFill>
                <a:srgbClr val="0033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solidFill>
                <a:srgbClr val="0033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4088" y="6577607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그림출처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아파치 </a:t>
            </a:r>
            <a:r>
              <a:rPr lang="ko-KR" altLang="en-US" sz="1400" dirty="0" err="1" smtClean="0"/>
              <a:t>스파크</a:t>
            </a:r>
            <a:r>
              <a:rPr lang="ko-KR" altLang="en-US" sz="1400" dirty="0" smtClean="0"/>
              <a:t> 입문</a:t>
            </a:r>
            <a:endParaRPr lang="ko-KR" altLang="en-US" sz="1400" dirty="0"/>
          </a:p>
        </p:txBody>
      </p:sp>
      <p:pic>
        <p:nvPicPr>
          <p:cNvPr id="4100" name="Picture 4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85537"/>
            <a:ext cx="3109285" cy="29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0" y="4294837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/>
              <a:t>새로운 데이터가 들어왔을 때</a:t>
            </a:r>
            <a:endParaRPr lang="en-US" altLang="ko-KR" sz="1800" dirty="0" smtClean="0"/>
          </a:p>
          <a:p>
            <a:r>
              <a:rPr lang="ko-KR" altLang="en-US" sz="1800" dirty="0" smtClean="0"/>
              <a:t>어느 영역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클래스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인지 인지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8236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dirty="0">
                <a:solidFill>
                  <a:srgbClr val="FFFF00"/>
                </a:solidFill>
              </a:rPr>
              <a:t>[2] </a:t>
            </a:r>
            <a:r>
              <a:rPr lang="ko-KR" altLang="en-US" sz="4000" dirty="0">
                <a:solidFill>
                  <a:srgbClr val="FFFF00"/>
                </a:solidFill>
              </a:rPr>
              <a:t>분류모델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2800" dirty="0">
                <a:solidFill>
                  <a:srgbClr val="C00000"/>
                </a:solidFill>
              </a:rPr>
              <a:t>0</a:t>
            </a:r>
            <a:r>
              <a:rPr lang="en-US" altLang="ko-KR" sz="2800" dirty="0" smtClean="0">
                <a:solidFill>
                  <a:srgbClr val="C00000"/>
                </a:solidFill>
              </a:rPr>
              <a:t>. </a:t>
            </a:r>
            <a:r>
              <a:rPr lang="ko-KR" altLang="en-US" sz="2800" dirty="0" smtClean="0">
                <a:solidFill>
                  <a:srgbClr val="C00000"/>
                </a:solidFill>
              </a:rPr>
              <a:t>분류분석 </a:t>
            </a:r>
            <a:r>
              <a:rPr lang="en-US" altLang="ko-KR" sz="2800" dirty="0">
                <a:solidFill>
                  <a:srgbClr val="C00000"/>
                </a:solidFill>
              </a:rPr>
              <a:t>(Classification Analysis </a:t>
            </a:r>
            <a:r>
              <a:rPr lang="en-US" altLang="ko-KR" sz="2800" dirty="0" smtClean="0">
                <a:solidFill>
                  <a:srgbClr val="C00000"/>
                </a:solidFill>
              </a:rPr>
              <a:t>) - </a:t>
            </a:r>
            <a:r>
              <a:rPr lang="ko-KR" altLang="en-US" sz="2800" dirty="0" smtClean="0">
                <a:solidFill>
                  <a:srgbClr val="C00000"/>
                </a:solidFill>
              </a:rPr>
              <a:t>예</a:t>
            </a:r>
            <a:endParaRPr lang="en-US" altLang="ko-KR" sz="2800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628800"/>
            <a:ext cx="900940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6577607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그림출처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아파치 </a:t>
            </a:r>
            <a:r>
              <a:rPr lang="ko-KR" altLang="en-US" sz="1400" dirty="0" err="1" smtClean="0"/>
              <a:t>스파크</a:t>
            </a:r>
            <a:r>
              <a:rPr lang="ko-KR" altLang="en-US" sz="1400" dirty="0" smtClean="0"/>
              <a:t> 입문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82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dirty="0">
                <a:solidFill>
                  <a:srgbClr val="FFFF00"/>
                </a:solidFill>
              </a:rPr>
              <a:t>[2] </a:t>
            </a:r>
            <a:r>
              <a:rPr lang="ko-KR" altLang="en-US" sz="4000" dirty="0">
                <a:solidFill>
                  <a:srgbClr val="FFFF00"/>
                </a:solidFill>
              </a:rPr>
              <a:t>분류모델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800" dirty="0" smtClean="0">
                <a:solidFill>
                  <a:srgbClr val="C00000"/>
                </a:solidFill>
              </a:rPr>
              <a:t> 1. k-</a:t>
            </a:r>
            <a:r>
              <a:rPr lang="ko-KR" altLang="en-US" sz="2800" dirty="0" err="1" smtClean="0">
                <a:solidFill>
                  <a:srgbClr val="C00000"/>
                </a:solidFill>
              </a:rPr>
              <a:t>최근접</a:t>
            </a:r>
            <a:r>
              <a:rPr lang="ko-KR" altLang="en-US" sz="2800" dirty="0" smtClean="0">
                <a:solidFill>
                  <a:srgbClr val="C00000"/>
                </a:solidFill>
              </a:rPr>
              <a:t> 이웃 알고리즘 </a:t>
            </a:r>
            <a:r>
              <a:rPr lang="en-US" altLang="ko-KR" sz="2800" dirty="0" smtClean="0">
                <a:solidFill>
                  <a:srgbClr val="C00000"/>
                </a:solidFill>
              </a:rPr>
              <a:t>(k-NN)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   `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</a:rPr>
              <a:t>가장 간단한 </a:t>
            </a:r>
            <a:r>
              <a:rPr lang="ko-KR" alt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머신러닝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</a:rPr>
              <a:t> 알고리즘</a:t>
            </a:r>
            <a:endParaRPr lang="en-US" altLang="ko-KR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ko-KR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   `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</a:rPr>
              <a:t>훈련 </a:t>
            </a:r>
            <a:r>
              <a:rPr lang="ko-KR" alt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데이터셋을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</a:rPr>
              <a:t> 저장하는 것이 모델을 만드는 과정의 </a:t>
            </a:r>
            <a:endParaRPr lang="en-US" altLang="ko-KR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</a:rPr>
              <a:t>전부이다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   `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</a:rPr>
              <a:t>새로운 데이터 포인트를 예측할 때 훈련 </a:t>
            </a:r>
            <a:r>
              <a:rPr lang="ko-KR" alt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데이터셋에서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altLang="ko-KR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</a:rPr>
              <a:t>가장 가까운 데이터 포인트를 찾는다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   ` </a:t>
            </a:r>
            <a:r>
              <a:rPr lang="ko-KR" alt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최근접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</a:rPr>
              <a:t> 이웃을 찾는다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80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dirty="0">
                <a:solidFill>
                  <a:srgbClr val="FFFF00"/>
                </a:solidFill>
              </a:rPr>
              <a:t>[2] </a:t>
            </a:r>
            <a:r>
              <a:rPr lang="ko-KR" altLang="en-US" sz="4000" dirty="0">
                <a:solidFill>
                  <a:srgbClr val="FFFF00"/>
                </a:solidFill>
              </a:rPr>
              <a:t>분류모델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800" dirty="0" smtClean="0">
                <a:solidFill>
                  <a:srgbClr val="C00000"/>
                </a:solidFill>
              </a:rPr>
              <a:t> 1. k-</a:t>
            </a:r>
            <a:r>
              <a:rPr lang="ko-KR" altLang="en-US" sz="2800" dirty="0" err="1" smtClean="0">
                <a:solidFill>
                  <a:srgbClr val="C00000"/>
                </a:solidFill>
              </a:rPr>
              <a:t>최근접</a:t>
            </a:r>
            <a:r>
              <a:rPr lang="ko-KR" altLang="en-US" sz="2800" dirty="0" smtClean="0">
                <a:solidFill>
                  <a:srgbClr val="C00000"/>
                </a:solidFill>
              </a:rPr>
              <a:t> 이웃 알고리즘 </a:t>
            </a:r>
            <a:r>
              <a:rPr lang="en-US" altLang="ko-KR" sz="2800" dirty="0" smtClean="0">
                <a:solidFill>
                  <a:srgbClr val="C00000"/>
                </a:solidFill>
              </a:rPr>
              <a:t>(k-NN)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04014" y="6510535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[</a:t>
            </a:r>
            <a:r>
              <a:rPr lang="ko-KR" altLang="en-US" sz="1800" dirty="0" smtClean="0"/>
              <a:t>출처</a:t>
            </a:r>
            <a:r>
              <a:rPr lang="en-US" altLang="ko-KR" sz="1800" dirty="0" smtClean="0"/>
              <a:t>] </a:t>
            </a:r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라이브러리를 활용한 </a:t>
            </a:r>
            <a:r>
              <a:rPr lang="ko-KR" altLang="en-US" sz="1800" dirty="0" err="1" smtClean="0"/>
              <a:t>머신러닝</a:t>
            </a:r>
            <a:endParaRPr lang="ko-KR" alt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99648"/>
            <a:ext cx="7632848" cy="521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4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dirty="0">
                <a:solidFill>
                  <a:srgbClr val="FFFF00"/>
                </a:solidFill>
              </a:rPr>
              <a:t>[2] </a:t>
            </a:r>
            <a:r>
              <a:rPr lang="ko-KR" altLang="en-US" sz="4000" dirty="0">
                <a:solidFill>
                  <a:srgbClr val="FFFF00"/>
                </a:solidFill>
              </a:rPr>
              <a:t>분류모델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800" dirty="0" smtClean="0">
                <a:solidFill>
                  <a:srgbClr val="C00000"/>
                </a:solidFill>
              </a:rPr>
              <a:t> 1. k-</a:t>
            </a:r>
            <a:r>
              <a:rPr lang="ko-KR" altLang="en-US" sz="2800" dirty="0" err="1" smtClean="0">
                <a:solidFill>
                  <a:srgbClr val="C00000"/>
                </a:solidFill>
              </a:rPr>
              <a:t>최근접</a:t>
            </a:r>
            <a:r>
              <a:rPr lang="ko-KR" altLang="en-US" sz="2800" dirty="0" smtClean="0">
                <a:solidFill>
                  <a:srgbClr val="C00000"/>
                </a:solidFill>
              </a:rPr>
              <a:t> 이웃 알고리즘 </a:t>
            </a:r>
            <a:r>
              <a:rPr lang="en-US" altLang="ko-KR" sz="2800" dirty="0" smtClean="0">
                <a:solidFill>
                  <a:srgbClr val="C00000"/>
                </a:solidFill>
              </a:rPr>
              <a:t>(k-NN)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</a:rPr>
              <a:t> [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</a:rPr>
              <a:t>장점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</a:rPr>
              <a:t>      	-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</a:rPr>
              <a:t>이해하기 쉽다</a:t>
            </a:r>
            <a:endParaRPr lang="en-US" altLang="ko-KR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</a:rPr>
              <a:t>	- </a:t>
            </a:r>
            <a:r>
              <a:rPr lang="ko-KR" alt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머신러닝을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</a:rPr>
              <a:t> 이해하는 시작으로 좋다</a:t>
            </a:r>
            <a:endParaRPr lang="en-US" altLang="ko-KR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</a:rPr>
              <a:t> [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</a:rPr>
              <a:t>단점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</a:rPr>
              <a:t>훈련세트가 크면 예측이 느리다</a:t>
            </a:r>
            <a:endParaRPr lang="en-US" altLang="ko-KR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</a:rPr>
              <a:t>많은 특성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</a:rPr>
              <a:t>(feature)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</a:rPr>
              <a:t>를 처리하는 능력이 부족하다</a:t>
            </a:r>
            <a:endParaRPr lang="en-US" altLang="ko-KR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0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dirty="0">
                <a:solidFill>
                  <a:srgbClr val="FFFF00"/>
                </a:solidFill>
              </a:rPr>
              <a:t>[2] </a:t>
            </a:r>
            <a:r>
              <a:rPr lang="ko-KR" altLang="en-US" sz="4000" dirty="0">
                <a:solidFill>
                  <a:srgbClr val="FFFF00"/>
                </a:solidFill>
              </a:rPr>
              <a:t>분류모델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800" dirty="0" smtClean="0">
                <a:solidFill>
                  <a:srgbClr val="C00000"/>
                </a:solidFill>
              </a:rPr>
              <a:t>2. Linear SVM </a:t>
            </a:r>
            <a:r>
              <a:rPr lang="ko-KR" altLang="en-US" sz="2800" dirty="0" smtClean="0">
                <a:solidFill>
                  <a:srgbClr val="C00000"/>
                </a:solidFill>
              </a:rPr>
              <a:t>알고리즘</a:t>
            </a:r>
            <a:endParaRPr lang="en-US" altLang="ko-KR" sz="2800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n-US" sz="2400" dirty="0">
              <a:solidFill>
                <a:srgbClr val="C00000"/>
              </a:solidFill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n-US" sz="2400" dirty="0">
              <a:solidFill>
                <a:srgbClr val="C00000"/>
              </a:solidFill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n-US" sz="2400" dirty="0">
              <a:solidFill>
                <a:srgbClr val="C00000"/>
              </a:solidFill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n-US" sz="2400" dirty="0">
              <a:solidFill>
                <a:srgbClr val="C00000"/>
              </a:solidFill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n-US" sz="2400" dirty="0">
              <a:solidFill>
                <a:srgbClr val="C00000"/>
              </a:solidFill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n-US" sz="2400" dirty="0">
              <a:solidFill>
                <a:srgbClr val="C00000"/>
              </a:solidFill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ko-KR" altLang="en-US" sz="2000" dirty="0" smtClean="0">
                <a:solidFill>
                  <a:srgbClr val="000000"/>
                </a:solidFill>
              </a:rPr>
              <a:t>  데이터와 거리가 먼 선을 선택하는 알고리즘</a:t>
            </a:r>
            <a:endParaRPr lang="ru-RU" sz="2000" dirty="0" smtClean="0">
              <a:solidFill>
                <a:srgbClr val="000000"/>
              </a:solidFill>
            </a:endParaRPr>
          </a:p>
        </p:txBody>
      </p:sp>
      <p:pic>
        <p:nvPicPr>
          <p:cNvPr id="8194" name="Picture 2" descr="linear svm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7991975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9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dirty="0">
                <a:solidFill>
                  <a:srgbClr val="FFFF00"/>
                </a:solidFill>
              </a:rPr>
              <a:t>[2] </a:t>
            </a:r>
            <a:r>
              <a:rPr lang="ko-KR" altLang="en-US" sz="4000" dirty="0">
                <a:solidFill>
                  <a:srgbClr val="FFFF00"/>
                </a:solidFill>
              </a:rPr>
              <a:t>분류모델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2800" dirty="0" smtClean="0">
                <a:solidFill>
                  <a:srgbClr val="C00000"/>
                </a:solidFill>
              </a:rPr>
              <a:t>2. Linear </a:t>
            </a:r>
            <a:r>
              <a:rPr lang="en-US" altLang="ko-KR" sz="2800" dirty="0">
                <a:solidFill>
                  <a:srgbClr val="C00000"/>
                </a:solidFill>
              </a:rPr>
              <a:t>SVM </a:t>
            </a:r>
            <a:r>
              <a:rPr lang="ko-KR" altLang="en-US" sz="2800" dirty="0" smtClean="0">
                <a:solidFill>
                  <a:srgbClr val="C00000"/>
                </a:solidFill>
              </a:rPr>
              <a:t>알고리즘</a:t>
            </a:r>
            <a:endParaRPr lang="en-US" altLang="ko-KR" sz="28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400" dirty="0" smtClean="0">
              <a:solidFill>
                <a:srgbClr val="0033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2400" dirty="0" smtClean="0">
                <a:solidFill>
                  <a:srgbClr val="003300"/>
                </a:solidFill>
              </a:rPr>
              <a:t>- </a:t>
            </a:r>
            <a:r>
              <a:rPr lang="en-US" altLang="ko-KR" sz="2400" dirty="0" smtClean="0">
                <a:solidFill>
                  <a:srgbClr val="006600"/>
                </a:solidFill>
              </a:rPr>
              <a:t>Support Vector Machine (SVN)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2400" dirty="0" smtClean="0">
                <a:solidFill>
                  <a:srgbClr val="003300"/>
                </a:solidFill>
              </a:rPr>
              <a:t>  </a:t>
            </a:r>
            <a:r>
              <a:rPr lang="ko-KR" altLang="en-US" sz="2200" dirty="0" smtClean="0">
                <a:solidFill>
                  <a:srgbClr val="003300"/>
                </a:solidFill>
              </a:rPr>
              <a:t>클래스를 나누는 여러 결정 경계 중에서 마진을 최대화하는 결정 경계를 찾는다</a:t>
            </a:r>
            <a:endParaRPr lang="en-US" altLang="ko-KR" sz="2200" dirty="0" smtClean="0">
              <a:solidFill>
                <a:srgbClr val="0033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solidFill>
                <a:srgbClr val="0033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2400" dirty="0" smtClean="0">
                <a:solidFill>
                  <a:srgbClr val="006600"/>
                </a:solidFill>
              </a:rPr>
              <a:t>- </a:t>
            </a:r>
            <a:r>
              <a:rPr lang="ko-KR" altLang="en-US" sz="2400" dirty="0" smtClean="0">
                <a:solidFill>
                  <a:srgbClr val="006600"/>
                </a:solidFill>
              </a:rPr>
              <a:t>마진</a:t>
            </a:r>
            <a:r>
              <a:rPr lang="en-US" altLang="ko-KR" sz="2400" dirty="0" smtClean="0">
                <a:solidFill>
                  <a:srgbClr val="006600"/>
                </a:solidFill>
              </a:rPr>
              <a:t>(margin)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2400" dirty="0" smtClean="0">
                <a:solidFill>
                  <a:srgbClr val="003300"/>
                </a:solidFill>
              </a:rPr>
              <a:t>  </a:t>
            </a:r>
            <a:r>
              <a:rPr lang="ko-KR" altLang="en-US" sz="2200" dirty="0" smtClean="0">
                <a:solidFill>
                  <a:srgbClr val="003300"/>
                </a:solidFill>
              </a:rPr>
              <a:t>학습 </a:t>
            </a:r>
            <a:r>
              <a:rPr lang="ko-KR" altLang="en-US" sz="2200" dirty="0" err="1" smtClean="0">
                <a:solidFill>
                  <a:srgbClr val="003300"/>
                </a:solidFill>
              </a:rPr>
              <a:t>데이타들</a:t>
            </a:r>
            <a:r>
              <a:rPr lang="ko-KR" altLang="en-US" sz="2200" dirty="0" smtClean="0">
                <a:solidFill>
                  <a:srgbClr val="003300"/>
                </a:solidFill>
              </a:rPr>
              <a:t> 중에서 결정 경계에 가장 가까운 데이터로부터 결정 경계까지의 거리</a:t>
            </a:r>
            <a:endParaRPr lang="en-US" altLang="ko-KR" sz="2200" dirty="0" smtClean="0">
              <a:solidFill>
                <a:srgbClr val="0033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solidFill>
                <a:srgbClr val="0033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2400" dirty="0" smtClean="0">
                <a:solidFill>
                  <a:srgbClr val="006600"/>
                </a:solidFill>
              </a:rPr>
              <a:t>- Support Vector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2400" dirty="0" smtClean="0">
                <a:solidFill>
                  <a:srgbClr val="003300"/>
                </a:solidFill>
              </a:rPr>
              <a:t>  </a:t>
            </a:r>
            <a:r>
              <a:rPr lang="ko-KR" altLang="en-US" sz="2200" dirty="0" smtClean="0">
                <a:solidFill>
                  <a:srgbClr val="003300"/>
                </a:solidFill>
              </a:rPr>
              <a:t>결정 경계에서 가장 가까운 곳에 위치한 데이터</a:t>
            </a:r>
            <a:endParaRPr lang="en-US" altLang="ko-KR" sz="2200" dirty="0" smtClean="0">
              <a:solidFill>
                <a:srgbClr val="0033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200" dirty="0">
              <a:solidFill>
                <a:srgbClr val="0033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2200" dirty="0" smtClean="0">
                <a:solidFill>
                  <a:srgbClr val="003300"/>
                </a:solidFill>
              </a:rPr>
              <a:t>- Linear SVM</a:t>
            </a:r>
            <a:r>
              <a:rPr lang="ko-KR" altLang="en-US" sz="2200" dirty="0" smtClean="0">
                <a:solidFill>
                  <a:srgbClr val="003300"/>
                </a:solidFill>
              </a:rPr>
              <a:t>은 선형으로 분리가 가능한 데이터 집합에만 </a:t>
            </a:r>
            <a:endParaRPr lang="en-US" altLang="ko-KR" sz="2200" dirty="0" smtClean="0">
              <a:solidFill>
                <a:srgbClr val="0033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2200" dirty="0" smtClean="0">
                <a:solidFill>
                  <a:srgbClr val="003300"/>
                </a:solidFill>
              </a:rPr>
              <a:t>  </a:t>
            </a:r>
            <a:r>
              <a:rPr lang="ko-KR" altLang="en-US" sz="2200" dirty="0" smtClean="0">
                <a:solidFill>
                  <a:srgbClr val="003300"/>
                </a:solidFill>
              </a:rPr>
              <a:t>적용 가능하다</a:t>
            </a:r>
            <a:endParaRPr lang="ru-RU" altLang="ko-KR" sz="22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9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dirty="0">
                <a:solidFill>
                  <a:srgbClr val="FFFF00"/>
                </a:solidFill>
              </a:rPr>
              <a:t>[2] </a:t>
            </a:r>
            <a:r>
              <a:rPr lang="ko-KR" altLang="en-US" sz="4000" dirty="0">
                <a:solidFill>
                  <a:srgbClr val="FFFF00"/>
                </a:solidFill>
              </a:rPr>
              <a:t>분류모델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2800" dirty="0">
                <a:solidFill>
                  <a:srgbClr val="C00000"/>
                </a:solidFill>
              </a:rPr>
              <a:t>2. Linear SVM </a:t>
            </a:r>
            <a:r>
              <a:rPr lang="ko-KR" altLang="en-US" sz="2800" dirty="0">
                <a:solidFill>
                  <a:srgbClr val="C00000"/>
                </a:solidFill>
              </a:rPr>
              <a:t>알고리즘</a:t>
            </a:r>
            <a:endParaRPr lang="en-US" altLang="ko-KR" sz="2800" dirty="0">
              <a:solidFill>
                <a:srgbClr val="C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400" dirty="0">
              <a:solidFill>
                <a:srgbClr val="C00000"/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(1) SVM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의 장점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endParaRPr lang="en-US" altLang="ko-KR" sz="2000" dirty="0" smtClean="0">
              <a:solidFill>
                <a:srgbClr val="003300"/>
              </a:solidFill>
            </a:endParaRPr>
          </a:p>
          <a:p>
            <a:pPr lvl="1" indent="-342900">
              <a:lnSpc>
                <a:spcPct val="80000"/>
              </a:lnSpc>
            </a:pPr>
            <a:r>
              <a:rPr lang="ko-KR" altLang="en-US" sz="2400" dirty="0" smtClean="0">
                <a:solidFill>
                  <a:srgbClr val="003300"/>
                </a:solidFill>
              </a:rPr>
              <a:t>선형분류 뿐만 아니라 비선형분류도 가능</a:t>
            </a:r>
            <a:endParaRPr lang="en-US" altLang="ko-KR" sz="2400" dirty="0" smtClean="0">
              <a:solidFill>
                <a:srgbClr val="003300"/>
              </a:solidFill>
            </a:endParaRPr>
          </a:p>
          <a:p>
            <a:pPr marL="857250" lvl="1" indent="-457200">
              <a:lnSpc>
                <a:spcPct val="80000"/>
              </a:lnSpc>
              <a:buAutoNum type="arabicParenR"/>
            </a:pPr>
            <a:endParaRPr lang="en-US" altLang="ko-KR" sz="2400" dirty="0" smtClean="0">
              <a:solidFill>
                <a:srgbClr val="003300"/>
              </a:solidFill>
            </a:endParaRPr>
          </a:p>
          <a:p>
            <a:pPr lvl="1" indent="-342900">
              <a:lnSpc>
                <a:spcPct val="80000"/>
              </a:lnSpc>
            </a:pPr>
            <a:r>
              <a:rPr lang="ko-KR" altLang="en-US" sz="2400" dirty="0" smtClean="0">
                <a:solidFill>
                  <a:srgbClr val="003300"/>
                </a:solidFill>
              </a:rPr>
              <a:t>모델을 만들 때 고려할 </a:t>
            </a:r>
            <a:r>
              <a:rPr lang="ko-KR" altLang="en-US" sz="2400" dirty="0" err="1" smtClean="0">
                <a:solidFill>
                  <a:srgbClr val="003300"/>
                </a:solidFill>
              </a:rPr>
              <a:t>파라미터가</a:t>
            </a:r>
            <a:r>
              <a:rPr lang="ko-KR" altLang="en-US" sz="2400" dirty="0" smtClean="0">
                <a:solidFill>
                  <a:srgbClr val="003300"/>
                </a:solidFill>
              </a:rPr>
              <a:t> 많지 않음</a:t>
            </a:r>
            <a:endParaRPr lang="en-US" altLang="ko-KR" sz="2400" dirty="0" smtClean="0">
              <a:solidFill>
                <a:srgbClr val="003300"/>
              </a:solidFill>
            </a:endParaRPr>
          </a:p>
          <a:p>
            <a:pPr marL="857250" lvl="1" indent="-457200">
              <a:lnSpc>
                <a:spcPct val="80000"/>
              </a:lnSpc>
              <a:buAutoNum type="arabicParenR"/>
            </a:pPr>
            <a:endParaRPr lang="en-US" altLang="ko-KR" sz="2400" dirty="0" smtClean="0">
              <a:solidFill>
                <a:srgbClr val="003300"/>
              </a:solidFill>
            </a:endParaRPr>
          </a:p>
          <a:p>
            <a:pPr lvl="1" indent="-342900">
              <a:lnSpc>
                <a:spcPct val="80000"/>
              </a:lnSpc>
            </a:pPr>
            <a:r>
              <a:rPr lang="ko-KR" altLang="en-US" sz="2400" dirty="0" smtClean="0">
                <a:solidFill>
                  <a:srgbClr val="003300"/>
                </a:solidFill>
              </a:rPr>
              <a:t>적은 양의 데이터로도 모델을 만들 수 있음</a:t>
            </a:r>
            <a:endParaRPr lang="en-US" altLang="ko-KR" sz="2400" dirty="0" smtClean="0">
              <a:solidFill>
                <a:srgbClr val="003300"/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endParaRPr lang="en-US" altLang="ko-KR" sz="2000" dirty="0">
              <a:solidFill>
                <a:srgbClr val="003300"/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(2) 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SVM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</a:rPr>
              <a:t>의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단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</a:rPr>
              <a:t>점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endParaRPr lang="en-US" altLang="ko-KR" sz="2000" dirty="0" smtClean="0">
              <a:solidFill>
                <a:srgbClr val="003300"/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ko-KR" sz="2400" dirty="0" smtClean="0">
                <a:solidFill>
                  <a:srgbClr val="003300"/>
                </a:solidFill>
              </a:rPr>
              <a:t>- </a:t>
            </a:r>
            <a:r>
              <a:rPr lang="ko-KR" altLang="en-US" sz="2400" dirty="0" smtClean="0">
                <a:solidFill>
                  <a:srgbClr val="003300"/>
                </a:solidFill>
              </a:rPr>
              <a:t>데이터 </a:t>
            </a:r>
            <a:r>
              <a:rPr lang="ko-KR" altLang="en-US" sz="2400" dirty="0" err="1" smtClean="0">
                <a:solidFill>
                  <a:srgbClr val="003300"/>
                </a:solidFill>
              </a:rPr>
              <a:t>전처리와</a:t>
            </a:r>
            <a:r>
              <a:rPr lang="ko-KR" altLang="en-US" sz="2400" dirty="0" smtClean="0">
                <a:solidFill>
                  <a:srgbClr val="003300"/>
                </a:solidFill>
              </a:rPr>
              <a:t> 매개변수 설정에 중요하다</a:t>
            </a:r>
            <a:endParaRPr lang="en-US" altLang="ko-KR" sz="2400" dirty="0" smtClean="0">
              <a:solidFill>
                <a:srgbClr val="003300"/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endParaRPr lang="ru-RU" altLang="ko-KR" sz="20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68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dirty="0">
                <a:solidFill>
                  <a:srgbClr val="FFFF00"/>
                </a:solidFill>
              </a:rPr>
              <a:t>[2] </a:t>
            </a:r>
            <a:r>
              <a:rPr lang="ko-KR" altLang="en-US" sz="4000" dirty="0">
                <a:solidFill>
                  <a:srgbClr val="FFFF00"/>
                </a:solidFill>
              </a:rPr>
              <a:t>분류모델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</a:rPr>
              <a:t>SVM  </a:t>
            </a:r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</a:rPr>
              <a:t>매개변수 </a:t>
            </a:r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</a:rPr>
              <a:t>(gamma, C) </a:t>
            </a:r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</a:rPr>
              <a:t> 튜닝 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400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76" y="1333151"/>
            <a:ext cx="7712348" cy="555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518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dirty="0">
                <a:solidFill>
                  <a:srgbClr val="FFFF00"/>
                </a:solidFill>
              </a:rPr>
              <a:t>[2] </a:t>
            </a:r>
            <a:r>
              <a:rPr lang="ko-KR" altLang="en-US" sz="4000" dirty="0">
                <a:solidFill>
                  <a:srgbClr val="FFFF00"/>
                </a:solidFill>
              </a:rPr>
              <a:t>분류모델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</a:rPr>
              <a:t>SVM  </a:t>
            </a:r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</a:rPr>
              <a:t>매개변수 </a:t>
            </a:r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</a:rPr>
              <a:t>(gamma, C) </a:t>
            </a:r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</a:rPr>
              <a:t> 튜닝</a:t>
            </a:r>
            <a:endParaRPr lang="en-US" altLang="ko-KR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</a:rPr>
              <a:t>왼쪽에서 오른쪽으로 가면서 </a:t>
            </a:r>
            <a:r>
              <a:rPr lang="en-US" altLang="ko-KR" sz="2000" dirty="0">
                <a:solidFill>
                  <a:srgbClr val="000000"/>
                </a:solidFill>
              </a:rPr>
              <a:t>gamma </a:t>
            </a:r>
            <a:r>
              <a:rPr lang="ko-KR" altLang="en-US" sz="2000" dirty="0">
                <a:solidFill>
                  <a:srgbClr val="000000"/>
                </a:solidFill>
              </a:rPr>
              <a:t>매개변수를 </a:t>
            </a:r>
            <a:r>
              <a:rPr lang="en-US" altLang="ko-KR" sz="2000" dirty="0">
                <a:solidFill>
                  <a:srgbClr val="000000"/>
                </a:solidFill>
              </a:rPr>
              <a:t>0.1</a:t>
            </a:r>
            <a:r>
              <a:rPr lang="ko-KR" altLang="en-US" sz="2000" dirty="0">
                <a:solidFill>
                  <a:srgbClr val="000000"/>
                </a:solidFill>
              </a:rPr>
              <a:t>에서 </a:t>
            </a:r>
            <a:r>
              <a:rPr lang="en-US" altLang="ko-KR" sz="2000" dirty="0">
                <a:solidFill>
                  <a:srgbClr val="000000"/>
                </a:solidFill>
              </a:rPr>
              <a:t>10</a:t>
            </a:r>
            <a:r>
              <a:rPr lang="ko-KR" altLang="en-US" sz="2000" dirty="0">
                <a:solidFill>
                  <a:srgbClr val="000000"/>
                </a:solidFill>
              </a:rPr>
              <a:t>으로 증가시켰습니다</a:t>
            </a:r>
            <a:r>
              <a:rPr lang="en-US" altLang="ko-KR" sz="2000" dirty="0">
                <a:solidFill>
                  <a:srgbClr val="000000"/>
                </a:solidFill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</a:rPr>
              <a:t>작은 </a:t>
            </a:r>
            <a:r>
              <a:rPr lang="en-US" altLang="ko-KR" sz="2000" dirty="0">
                <a:solidFill>
                  <a:srgbClr val="000000"/>
                </a:solidFill>
              </a:rPr>
              <a:t>gamma</a:t>
            </a:r>
            <a:r>
              <a:rPr lang="ko-KR" altLang="en-US" sz="2000" dirty="0">
                <a:solidFill>
                  <a:srgbClr val="000000"/>
                </a:solidFill>
              </a:rPr>
              <a:t>값은 </a:t>
            </a:r>
            <a:r>
              <a:rPr lang="ko-KR" altLang="en-US" sz="2000" dirty="0" err="1">
                <a:solidFill>
                  <a:srgbClr val="000000"/>
                </a:solidFill>
              </a:rPr>
              <a:t>가우시안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</a:rPr>
              <a:t>커널의</a:t>
            </a:r>
            <a:r>
              <a:rPr lang="ko-KR" altLang="en-US" sz="2000" dirty="0">
                <a:solidFill>
                  <a:srgbClr val="000000"/>
                </a:solidFill>
              </a:rPr>
              <a:t> 반경을 크게 하여 많은 포인트들이 가까이 있는 것으로 고려됩니다</a:t>
            </a:r>
            <a:r>
              <a:rPr lang="en-US" altLang="ko-KR" sz="2000" dirty="0">
                <a:solidFill>
                  <a:srgbClr val="000000"/>
                </a:solidFill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</a:rPr>
              <a:t>그렇기에 왼쪽에서 오른쪽으로 갈수록 하나의 포인트에 대해 민감해지는 것을 확인할 수 있습니다</a:t>
            </a:r>
            <a:r>
              <a:rPr lang="en-US" altLang="ko-KR" sz="2000" dirty="0">
                <a:solidFill>
                  <a:srgbClr val="000000"/>
                </a:solidFill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</a:rPr>
              <a:t>다르게 말하면 모델이 복잡해진다는 의미입니다</a:t>
            </a:r>
            <a:r>
              <a:rPr lang="en-US" altLang="ko-KR" sz="2000" dirty="0" smtClean="0">
                <a:solidFill>
                  <a:srgbClr val="000000"/>
                </a:solidFill>
              </a:rPr>
              <a:t>.</a:t>
            </a:r>
          </a:p>
          <a:p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</a:rPr>
              <a:t>위에서 아래로는 </a:t>
            </a:r>
            <a:r>
              <a:rPr lang="en-US" altLang="ko-KR" sz="2000" dirty="0">
                <a:solidFill>
                  <a:srgbClr val="000000"/>
                </a:solidFill>
              </a:rPr>
              <a:t>C </a:t>
            </a:r>
            <a:r>
              <a:rPr lang="ko-KR" altLang="en-US" sz="2000" dirty="0">
                <a:solidFill>
                  <a:srgbClr val="000000"/>
                </a:solidFill>
              </a:rPr>
              <a:t>매개변수를 </a:t>
            </a:r>
            <a:r>
              <a:rPr lang="en-US" altLang="ko-KR" sz="2000" dirty="0">
                <a:solidFill>
                  <a:srgbClr val="000000"/>
                </a:solidFill>
              </a:rPr>
              <a:t>0.1</a:t>
            </a:r>
            <a:r>
              <a:rPr lang="ko-KR" altLang="en-US" sz="2000" dirty="0">
                <a:solidFill>
                  <a:srgbClr val="000000"/>
                </a:solidFill>
              </a:rPr>
              <a:t>에서 </a:t>
            </a:r>
            <a:r>
              <a:rPr lang="en-US" altLang="ko-KR" sz="2000" dirty="0">
                <a:solidFill>
                  <a:srgbClr val="000000"/>
                </a:solidFill>
              </a:rPr>
              <a:t>1000</a:t>
            </a:r>
            <a:r>
              <a:rPr lang="ko-KR" altLang="en-US" sz="2000" dirty="0">
                <a:solidFill>
                  <a:srgbClr val="000000"/>
                </a:solidFill>
              </a:rPr>
              <a:t>으로 증가시켰습니다</a:t>
            </a:r>
            <a:r>
              <a:rPr lang="en-US" altLang="ko-KR" sz="2000" dirty="0">
                <a:solidFill>
                  <a:srgbClr val="000000"/>
                </a:solidFill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</a:rPr>
              <a:t>선형 모델에서처럼 작은 </a:t>
            </a:r>
            <a:r>
              <a:rPr lang="en-US" altLang="ko-KR" sz="2000" dirty="0">
                <a:solidFill>
                  <a:srgbClr val="000000"/>
                </a:solidFill>
              </a:rPr>
              <a:t>C</a:t>
            </a:r>
            <a:r>
              <a:rPr lang="ko-KR" altLang="en-US" sz="2000" dirty="0">
                <a:solidFill>
                  <a:srgbClr val="000000"/>
                </a:solidFill>
              </a:rPr>
              <a:t>는 매우 제약이 큰 모델을 만들고 각 데이터 포인트의 영향력이 작습니다</a:t>
            </a:r>
            <a:r>
              <a:rPr lang="en-US" altLang="ko-KR" sz="2000" dirty="0">
                <a:solidFill>
                  <a:srgbClr val="000000"/>
                </a:solidFill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</a:rPr>
              <a:t>왼쪽 위의 결정 경계는 거의 선형에 가까우며 잘못 분류된 데이터 포인트가 주는 영향이 거의 없습니다</a:t>
            </a:r>
            <a:r>
              <a:rPr lang="en-US" altLang="ko-KR" sz="2000" dirty="0">
                <a:solidFill>
                  <a:srgbClr val="000000"/>
                </a:solidFill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</a:rPr>
              <a:t>하지만 매개변수를 크게 한 왼쪽 아래에서는 결정 경계를 휘어서 데이터를 확실하게 분류하는 것을 확인할 수 있습니다</a:t>
            </a:r>
            <a:r>
              <a:rPr lang="en-US" altLang="ko-KR" sz="2000" dirty="0">
                <a:solidFill>
                  <a:srgbClr val="000000"/>
                </a:solidFill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2000" dirty="0" smtClean="0">
                <a:solidFill>
                  <a:srgbClr val="000000"/>
                </a:solidFill>
              </a:rPr>
              <a:t> 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18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4014" y="6510535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[</a:t>
            </a:r>
            <a:r>
              <a:rPr lang="ko-KR" altLang="en-US" sz="1800" dirty="0" smtClean="0"/>
              <a:t>출처</a:t>
            </a:r>
            <a:r>
              <a:rPr lang="en-US" altLang="ko-KR" sz="1800" dirty="0" smtClean="0"/>
              <a:t>] </a:t>
            </a:r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라이브러리를 활용한 </a:t>
            </a:r>
            <a:r>
              <a:rPr lang="ko-KR" altLang="en-US" sz="1800" dirty="0" err="1" smtClean="0"/>
              <a:t>머신러닝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325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</p:spPr>
        <p:txBody>
          <a:bodyPr/>
          <a:lstStyle/>
          <a:p>
            <a:pPr algn="ctr" eaLnBrk="1" hangingPunct="1"/>
            <a:r>
              <a:rPr lang="en-US" altLang="ko-KR" sz="4000" smtClean="0">
                <a:solidFill>
                  <a:srgbClr val="FFC000"/>
                </a:solidFill>
              </a:rPr>
              <a:t>I. </a:t>
            </a:r>
            <a:r>
              <a:rPr lang="ko-KR" altLang="en-US" sz="4000" smtClean="0">
                <a:solidFill>
                  <a:srgbClr val="FFC000"/>
                </a:solidFill>
              </a:rPr>
              <a:t>머신러닝 개념</a:t>
            </a:r>
            <a:endParaRPr lang="ru-RU" sz="4000" smtClean="0">
              <a:solidFill>
                <a:srgbClr val="FFC000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640960" cy="54006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mtClean="0">
                <a:solidFill>
                  <a:srgbClr val="000000"/>
                </a:solidFill>
              </a:rPr>
              <a:t>[ </a:t>
            </a:r>
            <a:r>
              <a:rPr lang="ko-KR" altLang="en-US" smtClean="0">
                <a:solidFill>
                  <a:srgbClr val="000000"/>
                </a:solidFill>
              </a:rPr>
              <a:t>참고 </a:t>
            </a:r>
            <a:r>
              <a:rPr lang="en-US" altLang="ko-KR" smtClean="0">
                <a:solidFill>
                  <a:srgbClr val="000000"/>
                </a:solidFill>
              </a:rPr>
              <a:t>] </a:t>
            </a:r>
            <a:r>
              <a:rPr lang="en-US" altLang="ko-KR" smtClean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Top down /Botton up </a:t>
            </a:r>
            <a:r>
              <a:rPr lang="ko-KR" altLang="ko-KR" smtClean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방식</a:t>
            </a:r>
            <a:endParaRPr lang="en-US" altLang="ko-KR" smtClean="0">
              <a:solidFill>
                <a:srgbClr val="00800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buNone/>
            </a:pPr>
            <a:endParaRPr lang="en-US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400" smtClean="0">
                <a:solidFill>
                  <a:srgbClr val="0070C0"/>
                </a:solidFill>
              </a:rPr>
              <a:t>1. </a:t>
            </a:r>
            <a:r>
              <a:rPr lang="ko-KR" altLang="en-US" sz="2400" smtClean="0">
                <a:solidFill>
                  <a:srgbClr val="0070C0"/>
                </a:solidFill>
              </a:rPr>
              <a:t>일반적인 개념</a:t>
            </a:r>
            <a:endParaRPr lang="ru-RU" sz="2400" smtClean="0">
              <a:solidFill>
                <a:srgbClr val="0070C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2357430"/>
            <a:ext cx="8942093" cy="328614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dirty="0">
                <a:solidFill>
                  <a:srgbClr val="FFFF00"/>
                </a:solidFill>
              </a:rPr>
              <a:t>[2] </a:t>
            </a:r>
            <a:r>
              <a:rPr lang="ko-KR" altLang="en-US" sz="4000" dirty="0">
                <a:solidFill>
                  <a:srgbClr val="FFFF00"/>
                </a:solidFill>
              </a:rPr>
              <a:t>분류모델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800" dirty="0" smtClean="0">
                <a:solidFill>
                  <a:srgbClr val="C00000"/>
                </a:solidFill>
              </a:rPr>
              <a:t>3. Decision Tree </a:t>
            </a:r>
            <a:r>
              <a:rPr lang="ko-KR" altLang="en-US" sz="2800" dirty="0" smtClean="0">
                <a:solidFill>
                  <a:srgbClr val="C00000"/>
                </a:solidFill>
              </a:rPr>
              <a:t>알고리즘</a:t>
            </a:r>
            <a:endParaRPr lang="ru-RU" sz="2800" dirty="0" smtClean="0">
              <a:solidFill>
                <a:srgbClr val="C00000"/>
              </a:solidFill>
            </a:endParaRPr>
          </a:p>
        </p:txBody>
      </p:sp>
      <p:pic>
        <p:nvPicPr>
          <p:cNvPr id="9218" name="Picture 2" descr="ê²°ì í¸ë¦¬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01" y="1844825"/>
            <a:ext cx="8828095" cy="44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9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dirty="0">
                <a:solidFill>
                  <a:srgbClr val="FFFF00"/>
                </a:solidFill>
              </a:rPr>
              <a:t>[2] </a:t>
            </a:r>
            <a:r>
              <a:rPr lang="ko-KR" altLang="en-US" sz="4000" dirty="0">
                <a:solidFill>
                  <a:srgbClr val="FFFF00"/>
                </a:solidFill>
              </a:rPr>
              <a:t>분류모델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800" dirty="0" smtClean="0">
                <a:solidFill>
                  <a:srgbClr val="C00000"/>
                </a:solidFill>
              </a:rPr>
              <a:t>3. Decision Tree </a:t>
            </a:r>
            <a:r>
              <a:rPr lang="ko-KR" altLang="en-US" sz="2800" dirty="0" smtClean="0">
                <a:solidFill>
                  <a:srgbClr val="C00000"/>
                </a:solidFill>
              </a:rPr>
              <a:t>알고리즘</a:t>
            </a:r>
            <a:endParaRPr lang="en-US" altLang="ko-KR" sz="2800" dirty="0" smtClean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800" dirty="0" smtClean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(1)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장점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- </a:t>
            </a:r>
            <a:r>
              <a:rPr lang="ko-KR" altLang="en-US" sz="2400" dirty="0" smtClean="0">
                <a:solidFill>
                  <a:srgbClr val="000000"/>
                </a:solidFill>
              </a:rPr>
              <a:t>만들어진 모델을 쉽게 시각화하여 이해하기 쉽다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- </a:t>
            </a:r>
            <a:r>
              <a:rPr lang="ko-KR" altLang="en-US" sz="2400" dirty="0" smtClean="0">
                <a:solidFill>
                  <a:srgbClr val="000000"/>
                </a:solidFill>
              </a:rPr>
              <a:t>데이터의 스케일</a:t>
            </a:r>
            <a:r>
              <a:rPr lang="en-US" altLang="ko-KR" sz="2400" dirty="0" smtClean="0">
                <a:solidFill>
                  <a:srgbClr val="000000"/>
                </a:solidFill>
              </a:rPr>
              <a:t>(scale)</a:t>
            </a:r>
            <a:r>
              <a:rPr lang="ko-KR" altLang="en-US" sz="2400" dirty="0" smtClean="0">
                <a:solidFill>
                  <a:srgbClr val="000000"/>
                </a:solidFill>
              </a:rPr>
              <a:t>에 영향을 받지 않아서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  </a:t>
            </a:r>
            <a:r>
              <a:rPr lang="ko-KR" altLang="en-US" sz="2400" dirty="0" smtClean="0">
                <a:solidFill>
                  <a:srgbClr val="000000"/>
                </a:solidFill>
              </a:rPr>
              <a:t>특성</a:t>
            </a:r>
            <a:r>
              <a:rPr lang="en-US" altLang="ko-KR" sz="2400" dirty="0" smtClean="0">
                <a:solidFill>
                  <a:srgbClr val="000000"/>
                </a:solidFill>
              </a:rPr>
              <a:t>(feature)</a:t>
            </a:r>
            <a:r>
              <a:rPr lang="ko-KR" altLang="en-US" sz="2400" dirty="0" smtClean="0">
                <a:solidFill>
                  <a:srgbClr val="000000"/>
                </a:solidFill>
              </a:rPr>
              <a:t>의 정규화나 표준화 같은 전처리 과정이 </a:t>
            </a:r>
            <a:r>
              <a:rPr lang="en-US" altLang="ko-KR" sz="2400" dirty="0" smtClean="0">
                <a:solidFill>
                  <a:srgbClr val="000000"/>
                </a:solidFill>
              </a:rPr>
              <a:t>	  	  </a:t>
            </a:r>
            <a:r>
              <a:rPr lang="ko-KR" altLang="en-US" sz="2400" dirty="0" err="1" smtClean="0">
                <a:solidFill>
                  <a:srgbClr val="000000"/>
                </a:solidFill>
              </a:rPr>
              <a:t>필요없다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 (2)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단점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- </a:t>
            </a:r>
            <a:r>
              <a:rPr lang="ko-KR" altLang="en-US" sz="2400" dirty="0" smtClean="0">
                <a:solidFill>
                  <a:srgbClr val="000000"/>
                </a:solidFill>
              </a:rPr>
              <a:t>사전 가지치기를 사용함에도 </a:t>
            </a:r>
            <a:r>
              <a:rPr lang="ko-KR" altLang="en-US" sz="2400" dirty="0" err="1" smtClean="0">
                <a:solidFill>
                  <a:srgbClr val="000000"/>
                </a:solidFill>
              </a:rPr>
              <a:t>과대적합되는</a:t>
            </a:r>
            <a:r>
              <a:rPr lang="ko-KR" altLang="en-US" sz="2400" dirty="0" smtClean="0">
                <a:solidFill>
                  <a:srgbClr val="000000"/>
                </a:solidFill>
              </a:rPr>
              <a:t> 경향이 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	</a:t>
            </a:r>
            <a:r>
              <a:rPr lang="en-US" altLang="ko-KR" sz="2400" dirty="0" smtClean="0">
                <a:solidFill>
                  <a:srgbClr val="000000"/>
                </a:solidFill>
              </a:rPr>
              <a:t>  </a:t>
            </a:r>
            <a:r>
              <a:rPr lang="ko-KR" altLang="en-US" sz="2400" dirty="0" smtClean="0">
                <a:solidFill>
                  <a:srgbClr val="000000"/>
                </a:solidFill>
              </a:rPr>
              <a:t>있어서 일반화 성능이 좋지 않다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[ </a:t>
            </a:r>
            <a:r>
              <a:rPr lang="ko-KR" altLang="en-US" sz="2400" dirty="0" smtClean="0">
                <a:solidFill>
                  <a:srgbClr val="000000"/>
                </a:solidFill>
              </a:rPr>
              <a:t>일반화 </a:t>
            </a:r>
            <a:r>
              <a:rPr lang="en-US" altLang="ko-KR" sz="2400" dirty="0">
                <a:solidFill>
                  <a:srgbClr val="000000"/>
                </a:solidFill>
              </a:rPr>
              <a:t>]</a:t>
            </a:r>
            <a:r>
              <a:rPr lang="en-US" altLang="ko-KR" sz="2400" dirty="0" smtClean="0">
                <a:solidFill>
                  <a:srgbClr val="000000"/>
                </a:solidFill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ko-KR" altLang="en-US" sz="2000" dirty="0" smtClean="0">
                <a:solidFill>
                  <a:srgbClr val="000000"/>
                </a:solidFill>
              </a:rPr>
              <a:t>모델이 새로운 데이터에 대해 정확하게 예측할 수 있으면 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ko-KR" altLang="en-US" sz="2000" dirty="0" smtClean="0">
                <a:solidFill>
                  <a:srgbClr val="000000"/>
                </a:solidFill>
              </a:rPr>
              <a:t>이를 훈련세트에서 테스트 세트로 일반화 되었다고 한다</a:t>
            </a:r>
            <a:r>
              <a:rPr lang="en-US" altLang="ko-KR" sz="2000" dirty="0" smtClean="0">
                <a:solidFill>
                  <a:srgbClr val="000000"/>
                </a:solidFill>
              </a:rPr>
              <a:t>.</a:t>
            </a:r>
            <a:endParaRPr lang="ru-RU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9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dirty="0">
                <a:solidFill>
                  <a:srgbClr val="FFFF00"/>
                </a:solidFill>
              </a:rPr>
              <a:t>[2] </a:t>
            </a:r>
            <a:r>
              <a:rPr lang="ko-KR" altLang="en-US" sz="4000" dirty="0">
                <a:solidFill>
                  <a:srgbClr val="FFFF00"/>
                </a:solidFill>
              </a:rPr>
              <a:t>분류모델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800" dirty="0" smtClean="0">
                <a:solidFill>
                  <a:srgbClr val="C00000"/>
                </a:solidFill>
              </a:rPr>
              <a:t>4. </a:t>
            </a:r>
            <a:r>
              <a:rPr lang="en-US" altLang="ko-KR" sz="2800" dirty="0" err="1" smtClean="0">
                <a:solidFill>
                  <a:srgbClr val="C00000"/>
                </a:solidFill>
              </a:rPr>
              <a:t>RandomForest</a:t>
            </a:r>
            <a:endParaRPr lang="en-US" altLang="ko-KR" sz="2800" dirty="0" smtClean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400" dirty="0" smtClean="0">
              <a:solidFill>
                <a:srgbClr val="000000"/>
              </a:solidFill>
            </a:endParaRPr>
          </a:p>
          <a:p>
            <a:r>
              <a:rPr lang="ko-KR" altLang="en-US" sz="2400" dirty="0" err="1" smtClean="0">
                <a:solidFill>
                  <a:srgbClr val="000000"/>
                </a:solidFill>
              </a:rPr>
              <a:t>결정트리</a:t>
            </a:r>
            <a:r>
              <a:rPr lang="en-US" altLang="ko-KR" sz="2400" dirty="0" smtClean="0">
                <a:solidFill>
                  <a:srgbClr val="000000"/>
                </a:solidFill>
              </a:rPr>
              <a:t>(Decision Tree)</a:t>
            </a:r>
            <a:r>
              <a:rPr lang="ko-KR" altLang="en-US" sz="2400" dirty="0" smtClean="0">
                <a:solidFill>
                  <a:srgbClr val="000000"/>
                </a:solidFill>
              </a:rPr>
              <a:t>의 앙상블</a:t>
            </a:r>
            <a:r>
              <a:rPr lang="en-US" altLang="ko-KR" sz="2400" dirty="0" smtClean="0">
                <a:solidFill>
                  <a:srgbClr val="000000"/>
                </a:solidFill>
              </a:rPr>
              <a:t>(ensemble)</a:t>
            </a: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ko-KR" altLang="en-US" sz="2400" dirty="0" smtClean="0">
                <a:solidFill>
                  <a:srgbClr val="000000"/>
                </a:solidFill>
              </a:rPr>
              <a:t>앙</a:t>
            </a:r>
            <a:r>
              <a:rPr lang="ko-KR" altLang="en-US" sz="2400" dirty="0">
                <a:solidFill>
                  <a:srgbClr val="000000"/>
                </a:solidFill>
              </a:rPr>
              <a:t>상</a:t>
            </a:r>
            <a:r>
              <a:rPr lang="ko-KR" altLang="en-US" sz="2400" dirty="0" smtClean="0">
                <a:solidFill>
                  <a:srgbClr val="000000"/>
                </a:solidFill>
              </a:rPr>
              <a:t>블</a:t>
            </a:r>
            <a:r>
              <a:rPr lang="en-US" altLang="ko-KR" sz="2400" dirty="0" smtClean="0">
                <a:solidFill>
                  <a:srgbClr val="000000"/>
                </a:solidFill>
              </a:rPr>
              <a:t>(ensemble) : </a:t>
            </a:r>
            <a:r>
              <a:rPr lang="ko-KR" altLang="en-US" sz="2400" dirty="0" err="1" smtClean="0">
                <a:solidFill>
                  <a:srgbClr val="000000"/>
                </a:solidFill>
              </a:rPr>
              <a:t>머신러닝</a:t>
            </a:r>
            <a:r>
              <a:rPr lang="ko-KR" altLang="en-US" sz="2400" dirty="0" smtClean="0">
                <a:solidFill>
                  <a:srgbClr val="000000"/>
                </a:solidFill>
              </a:rPr>
              <a:t> 모델을 연결하여 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	</a:t>
            </a:r>
            <a:r>
              <a:rPr lang="en-US" altLang="ko-KR" sz="2400" dirty="0" smtClean="0">
                <a:solidFill>
                  <a:srgbClr val="000000"/>
                </a:solidFill>
              </a:rPr>
              <a:t>		   </a:t>
            </a:r>
            <a:r>
              <a:rPr lang="ko-KR" altLang="en-US" sz="2400" dirty="0" smtClean="0">
                <a:solidFill>
                  <a:srgbClr val="000000"/>
                </a:solidFill>
              </a:rPr>
              <a:t>더 강력한 모델을 만드는 기법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ko-KR" sz="2400" dirty="0" smtClean="0">
              <a:solidFill>
                <a:srgbClr val="000000"/>
              </a:solidFill>
            </a:endParaRPr>
          </a:p>
          <a:p>
            <a:r>
              <a:rPr lang="en-US" altLang="ko-KR" sz="2400" dirty="0" err="1" smtClean="0">
                <a:solidFill>
                  <a:srgbClr val="000000"/>
                </a:solidFill>
              </a:rPr>
              <a:t>DecisionTree</a:t>
            </a:r>
            <a:r>
              <a:rPr lang="ko-KR" altLang="en-US" sz="2400" dirty="0" smtClean="0">
                <a:solidFill>
                  <a:srgbClr val="000000"/>
                </a:solidFill>
              </a:rPr>
              <a:t>의 주요 단점인 훈련 데이터에 </a:t>
            </a:r>
            <a:r>
              <a:rPr lang="ko-KR" altLang="en-US" sz="2400" dirty="0" err="1" smtClean="0">
                <a:solidFill>
                  <a:srgbClr val="000000"/>
                </a:solidFill>
              </a:rPr>
              <a:t>과대적합되는</a:t>
            </a:r>
            <a:r>
              <a:rPr lang="ko-KR" altLang="en-US" sz="2400" dirty="0" smtClean="0">
                <a:solidFill>
                  <a:srgbClr val="000000"/>
                </a:solidFill>
              </a:rPr>
              <a:t> 경향이 있다는 문제를 여러 결정 </a:t>
            </a:r>
            <a:r>
              <a:rPr lang="ko-KR" altLang="en-US" sz="2400" dirty="0" err="1" smtClean="0">
                <a:solidFill>
                  <a:srgbClr val="000000"/>
                </a:solidFill>
              </a:rPr>
              <a:t>트리를</a:t>
            </a:r>
            <a:r>
              <a:rPr lang="ko-KR" altLang="en-US" sz="2400" dirty="0" smtClean="0">
                <a:solidFill>
                  <a:srgbClr val="000000"/>
                </a:solidFill>
              </a:rPr>
              <a:t> 많이 만들어 그 결과를 </a:t>
            </a:r>
            <a:r>
              <a:rPr lang="ko-KR" altLang="en-US" sz="2400" dirty="0" err="1" smtClean="0">
                <a:solidFill>
                  <a:srgbClr val="000000"/>
                </a:solidFill>
              </a:rPr>
              <a:t>평균냄으로써</a:t>
            </a:r>
            <a:r>
              <a:rPr lang="ko-KR" altLang="en-US" sz="2400" dirty="0" smtClean="0">
                <a:solidFill>
                  <a:srgbClr val="00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000000"/>
                </a:solidFill>
              </a:rPr>
              <a:t>과대적합된</a:t>
            </a:r>
            <a:r>
              <a:rPr lang="ko-KR" altLang="en-US" sz="2400" dirty="0" smtClean="0">
                <a:solidFill>
                  <a:srgbClr val="000000"/>
                </a:solidFill>
              </a:rPr>
              <a:t> 양을 줄여서 회피한다</a:t>
            </a:r>
            <a:r>
              <a:rPr lang="en-US" altLang="ko-KR" sz="2400" dirty="0" smtClean="0">
                <a:solidFill>
                  <a:srgbClr val="0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567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dirty="0">
                <a:solidFill>
                  <a:srgbClr val="FFFF00"/>
                </a:solidFill>
              </a:rPr>
              <a:t>[2] </a:t>
            </a:r>
            <a:r>
              <a:rPr lang="ko-KR" altLang="en-US" sz="4000" dirty="0">
                <a:solidFill>
                  <a:srgbClr val="FFFF00"/>
                </a:solidFill>
              </a:rPr>
              <a:t>분류모델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800" dirty="0" smtClean="0">
                <a:solidFill>
                  <a:srgbClr val="C00000"/>
                </a:solidFill>
              </a:rPr>
              <a:t>4. </a:t>
            </a:r>
            <a:r>
              <a:rPr lang="en-US" altLang="ko-KR" sz="2800" dirty="0" err="1" smtClean="0">
                <a:solidFill>
                  <a:srgbClr val="C00000"/>
                </a:solidFill>
              </a:rPr>
              <a:t>RandomForest</a:t>
            </a:r>
            <a:endParaRPr lang="en-US" altLang="ko-KR" sz="2800" dirty="0" smtClean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400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 descr="random forest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84973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41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4000" dirty="0">
                <a:solidFill>
                  <a:srgbClr val="FFFF00"/>
                </a:solidFill>
              </a:rPr>
              <a:t>[2] </a:t>
            </a:r>
            <a:r>
              <a:rPr lang="ko-KR" altLang="en-US" sz="4000" dirty="0">
                <a:solidFill>
                  <a:srgbClr val="FFFF00"/>
                </a:solidFill>
              </a:rPr>
              <a:t>분류모델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496944" cy="532859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ko-KR" sz="2800" dirty="0" smtClean="0">
                <a:solidFill>
                  <a:srgbClr val="C00000"/>
                </a:solidFill>
              </a:rPr>
              <a:t>4. </a:t>
            </a:r>
            <a:r>
              <a:rPr lang="en-US" altLang="ko-KR" sz="2800" dirty="0" err="1" smtClean="0">
                <a:solidFill>
                  <a:srgbClr val="C00000"/>
                </a:solidFill>
              </a:rPr>
              <a:t>RandomForest</a:t>
            </a:r>
            <a:endParaRPr lang="en-US" altLang="ko-KR" sz="28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800" dirty="0">
              <a:solidFill>
                <a:srgbClr val="C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   (1)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</a:rPr>
              <a:t>장점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	- </a:t>
            </a:r>
            <a:r>
              <a:rPr lang="ko-KR" altLang="en-US" sz="2400" dirty="0" smtClean="0">
                <a:solidFill>
                  <a:srgbClr val="000000"/>
                </a:solidFill>
              </a:rPr>
              <a:t>성능이 뛰어나다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	</a:t>
            </a:r>
            <a:r>
              <a:rPr lang="en-US" altLang="ko-KR" sz="2400" dirty="0" smtClean="0">
                <a:solidFill>
                  <a:srgbClr val="000000"/>
                </a:solidFill>
              </a:rPr>
              <a:t>- </a:t>
            </a:r>
            <a:r>
              <a:rPr lang="ko-KR" altLang="en-US" sz="2400" dirty="0" smtClean="0">
                <a:solidFill>
                  <a:srgbClr val="000000"/>
                </a:solidFill>
              </a:rPr>
              <a:t>매개변수 튜닝을 많이 하지 않아도 된다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	- </a:t>
            </a:r>
            <a:r>
              <a:rPr lang="ko-KR" altLang="en-US" sz="2400" dirty="0" smtClean="0">
                <a:solidFill>
                  <a:srgbClr val="000000"/>
                </a:solidFill>
              </a:rPr>
              <a:t>큰 </a:t>
            </a:r>
            <a:r>
              <a:rPr lang="ko-KR" altLang="en-US" sz="2400" dirty="0" err="1" smtClean="0">
                <a:solidFill>
                  <a:srgbClr val="000000"/>
                </a:solidFill>
              </a:rPr>
              <a:t>데이터셋에서도</a:t>
            </a:r>
            <a:r>
              <a:rPr lang="ko-KR" altLang="en-US" sz="2400" dirty="0" smtClean="0">
                <a:solidFill>
                  <a:srgbClr val="000000"/>
                </a:solidFill>
              </a:rPr>
              <a:t> 잘 작동한다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   (2)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</a:rPr>
              <a:t>단점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	</a:t>
            </a:r>
            <a:r>
              <a:rPr lang="en-US" altLang="ko-KR" sz="2400" dirty="0" smtClean="0">
                <a:solidFill>
                  <a:srgbClr val="000000"/>
                </a:solidFill>
              </a:rPr>
              <a:t>- </a:t>
            </a:r>
            <a:r>
              <a:rPr lang="ko-KR" altLang="en-US" sz="2400" dirty="0" smtClean="0">
                <a:solidFill>
                  <a:srgbClr val="000000"/>
                </a:solidFill>
              </a:rPr>
              <a:t>선형모델보다 많은 메모리를 사용하기 때문에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	</a:t>
            </a:r>
            <a:r>
              <a:rPr lang="en-US" altLang="ko-KR" sz="2400" dirty="0" smtClean="0">
                <a:solidFill>
                  <a:srgbClr val="000000"/>
                </a:solidFill>
              </a:rPr>
              <a:t> </a:t>
            </a:r>
            <a:r>
              <a:rPr lang="ko-KR" altLang="en-US" sz="2400" dirty="0" smtClean="0">
                <a:solidFill>
                  <a:srgbClr val="000000"/>
                </a:solidFill>
              </a:rPr>
              <a:t>훈련과 예측이 느리다</a:t>
            </a:r>
            <a:endParaRPr lang="en-US" altLang="ko-KR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5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</p:spPr>
        <p:txBody>
          <a:bodyPr/>
          <a:lstStyle/>
          <a:p>
            <a:pPr algn="ctr" eaLnBrk="1" hangingPunct="1"/>
            <a:r>
              <a:rPr lang="en-US" altLang="ko-KR" sz="4000" dirty="0" smtClean="0">
                <a:solidFill>
                  <a:srgbClr val="C00000"/>
                </a:solidFill>
              </a:rPr>
              <a:t>[3] </a:t>
            </a:r>
            <a:r>
              <a:rPr lang="ko-KR" altLang="en-US" sz="4000" dirty="0" smtClean="0">
                <a:solidFill>
                  <a:srgbClr val="C00000"/>
                </a:solidFill>
              </a:rPr>
              <a:t>신경망</a:t>
            </a:r>
            <a:endParaRPr lang="ru-RU" sz="4000" dirty="0" smtClean="0">
              <a:solidFill>
                <a:srgbClr val="C00000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640960" cy="54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800" smtClean="0">
                <a:solidFill>
                  <a:srgbClr val="000000"/>
                </a:solidFill>
              </a:rPr>
              <a:t>0. </a:t>
            </a:r>
            <a:r>
              <a:rPr lang="ko-KR" altLang="en-US" sz="2800" smtClean="0">
                <a:solidFill>
                  <a:srgbClr val="000000"/>
                </a:solidFill>
              </a:rPr>
              <a:t>뉴런 </a:t>
            </a:r>
            <a:r>
              <a:rPr lang="en-US" altLang="ko-KR" sz="2800" smtClean="0">
                <a:solidFill>
                  <a:srgbClr val="000000"/>
                </a:solidFill>
              </a:rPr>
              <a:t>( </a:t>
            </a:r>
            <a:r>
              <a:rPr lang="ko-KR" altLang="en-US" sz="2800" smtClean="0">
                <a:solidFill>
                  <a:srgbClr val="000000"/>
                </a:solidFill>
              </a:rPr>
              <a:t>퍼셉트론 </a:t>
            </a:r>
            <a:r>
              <a:rPr lang="en-US" altLang="ko-KR" sz="2800" smtClean="0">
                <a:solidFill>
                  <a:srgbClr val="000000"/>
                </a:solidFill>
              </a:rPr>
              <a:t>)</a:t>
            </a:r>
            <a:endParaRPr lang="en-US" altLang="ko-KR" sz="28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ko-KR" altLang="en-US" sz="2400" smtClean="0">
                <a:solidFill>
                  <a:srgbClr val="000000"/>
                </a:solidFill>
              </a:rPr>
              <a:t>뉴런 </a:t>
            </a:r>
            <a:r>
              <a:rPr lang="en-US" altLang="ko-KR" sz="2400" smtClean="0">
                <a:solidFill>
                  <a:srgbClr val="000000"/>
                </a:solidFill>
              </a:rPr>
              <a:t>: </a:t>
            </a:r>
            <a:r>
              <a:rPr lang="ko-KR" altLang="en-US" sz="2400" smtClean="0">
                <a:solidFill>
                  <a:srgbClr val="000000"/>
                </a:solidFill>
              </a:rPr>
              <a:t>신경망의 가장 기본적인 구성요소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1115616" y="3429000"/>
            <a:ext cx="1944216" cy="108012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입력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6300192" y="3429000"/>
            <a:ext cx="1944216" cy="108012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출력</a:t>
            </a:r>
          </a:p>
        </p:txBody>
      </p:sp>
      <p:sp>
        <p:nvSpPr>
          <p:cNvPr id="4" name="타원 3"/>
          <p:cNvSpPr/>
          <p:nvPr/>
        </p:nvSpPr>
        <p:spPr bwMode="auto">
          <a:xfrm>
            <a:off x="3995936" y="3429000"/>
            <a:ext cx="1584176" cy="108012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뉴런</a:t>
            </a:r>
          </a:p>
        </p:txBody>
      </p:sp>
      <p:cxnSp>
        <p:nvCxnSpPr>
          <p:cNvPr id="6" name="직선 화살표 연결선 5"/>
          <p:cNvCxnSpPr>
            <a:stCxn id="3" idx="3"/>
            <a:endCxn id="4" idx="2"/>
          </p:cNvCxnSpPr>
          <p:nvPr/>
        </p:nvCxnSpPr>
        <p:spPr bwMode="auto">
          <a:xfrm>
            <a:off x="3059832" y="3969060"/>
            <a:ext cx="936104" cy="0"/>
          </a:xfrm>
          <a:prstGeom prst="straightConnector1">
            <a:avLst/>
          </a:prstGeom>
          <a:ln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6"/>
            <a:endCxn id="7" idx="1"/>
          </p:cNvCxnSpPr>
          <p:nvPr/>
        </p:nvCxnSpPr>
        <p:spPr bwMode="auto">
          <a:xfrm>
            <a:off x="5580112" y="3969060"/>
            <a:ext cx="720080" cy="0"/>
          </a:xfrm>
          <a:prstGeom prst="straightConnector1">
            <a:avLst/>
          </a:prstGeom>
          <a:ln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70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</p:spPr>
        <p:txBody>
          <a:bodyPr/>
          <a:lstStyle/>
          <a:p>
            <a:pPr algn="ctr" eaLnBrk="1" hangingPunct="1"/>
            <a:r>
              <a:rPr lang="en-US" altLang="ko-KR" sz="4000" dirty="0" smtClean="0">
                <a:solidFill>
                  <a:srgbClr val="C00000"/>
                </a:solidFill>
              </a:rPr>
              <a:t>[3] </a:t>
            </a:r>
            <a:r>
              <a:rPr lang="ko-KR" altLang="en-US" sz="4000" dirty="0" smtClean="0">
                <a:solidFill>
                  <a:srgbClr val="C00000"/>
                </a:solidFill>
              </a:rPr>
              <a:t>신경망</a:t>
            </a:r>
            <a:endParaRPr lang="ru-RU" sz="4000" dirty="0" smtClean="0">
              <a:solidFill>
                <a:srgbClr val="C00000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640960" cy="54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800" smtClean="0">
                <a:solidFill>
                  <a:srgbClr val="000000"/>
                </a:solidFill>
              </a:rPr>
              <a:t>0. </a:t>
            </a:r>
            <a:r>
              <a:rPr lang="ko-KR" altLang="en-US" sz="2800" smtClean="0">
                <a:solidFill>
                  <a:srgbClr val="000000"/>
                </a:solidFill>
              </a:rPr>
              <a:t>뉴런 </a:t>
            </a:r>
            <a:r>
              <a:rPr lang="en-US" altLang="ko-KR" sz="2800" smtClean="0">
                <a:solidFill>
                  <a:srgbClr val="000000"/>
                </a:solidFill>
              </a:rPr>
              <a:t>( </a:t>
            </a:r>
            <a:r>
              <a:rPr lang="ko-KR" altLang="en-US" sz="2800" smtClean="0">
                <a:solidFill>
                  <a:srgbClr val="000000"/>
                </a:solidFill>
              </a:rPr>
              <a:t>퍼셉트론 </a:t>
            </a:r>
            <a:r>
              <a:rPr lang="en-US" altLang="ko-KR" sz="2800" smtClean="0">
                <a:solidFill>
                  <a:srgbClr val="000000"/>
                </a:solidFill>
              </a:rPr>
              <a:t>)</a:t>
            </a:r>
            <a:endParaRPr lang="en-US" altLang="ko-KR" sz="28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smtClean="0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ko-KR" altLang="en-US" sz="2400" smtClean="0">
                <a:solidFill>
                  <a:srgbClr val="000000"/>
                </a:solidFill>
              </a:rPr>
              <a:t>신경망은 뉴런이 여러 개 모여 레이어</a:t>
            </a:r>
            <a:r>
              <a:rPr lang="en-US" altLang="ko-KR" sz="2400" smtClean="0">
                <a:solidFill>
                  <a:srgbClr val="000000"/>
                </a:solidFill>
              </a:rPr>
              <a:t>(layer:</a:t>
            </a:r>
            <a:r>
              <a:rPr lang="ko-KR" altLang="en-US" sz="2400" smtClean="0">
                <a:solidFill>
                  <a:srgbClr val="000000"/>
                </a:solidFill>
              </a:rPr>
              <a:t>층</a:t>
            </a:r>
            <a:r>
              <a:rPr lang="en-US" altLang="ko-KR" sz="2400" smtClean="0">
                <a:solidFill>
                  <a:srgbClr val="000000"/>
                </a:solidFill>
              </a:rPr>
              <a:t>)</a:t>
            </a:r>
            <a:r>
              <a:rPr lang="ko-KR" altLang="en-US" sz="2400" smtClean="0">
                <a:solidFill>
                  <a:srgbClr val="000000"/>
                </a:solidFill>
              </a:rPr>
              <a:t>을 구성한다</a:t>
            </a:r>
            <a:endParaRPr lang="en-US" altLang="ko-KR" sz="24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Char char="-"/>
            </a:pPr>
            <a:endParaRPr lang="en-US" sz="240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>
                <a:solidFill>
                  <a:srgbClr val="000000"/>
                </a:solidFill>
              </a:rPr>
              <a:t>	</a:t>
            </a:r>
            <a:r>
              <a:rPr lang="en-US" sz="2400" smtClean="0">
                <a:solidFill>
                  <a:srgbClr val="000000"/>
                </a:solidFill>
              </a:rPr>
              <a:t>		 </a:t>
            </a:r>
            <a:r>
              <a:rPr lang="ko-KR" altLang="en-US" sz="2400" smtClean="0">
                <a:solidFill>
                  <a:srgbClr val="000000"/>
                </a:solidFill>
              </a:rPr>
              <a:t>레이어</a:t>
            </a:r>
            <a:r>
              <a:rPr lang="en-US" altLang="ko-KR" sz="2400" smtClean="0">
                <a:solidFill>
                  <a:srgbClr val="000000"/>
                </a:solidFill>
              </a:rPr>
              <a:t>	</a:t>
            </a:r>
            <a:r>
              <a:rPr lang="ko-KR" altLang="en-US" sz="2400" smtClean="0">
                <a:solidFill>
                  <a:srgbClr val="000000"/>
                </a:solidFill>
              </a:rPr>
              <a:t>레이어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1115616" y="4005064"/>
            <a:ext cx="1296144" cy="108012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입력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7092280" y="4005064"/>
            <a:ext cx="1152128" cy="108012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출력</a:t>
            </a:r>
          </a:p>
        </p:txBody>
      </p:sp>
      <p:cxnSp>
        <p:nvCxnSpPr>
          <p:cNvPr id="6" name="직선 화살표 연결선 5"/>
          <p:cNvCxnSpPr>
            <a:stCxn id="3" idx="3"/>
          </p:cNvCxnSpPr>
          <p:nvPr/>
        </p:nvCxnSpPr>
        <p:spPr bwMode="auto">
          <a:xfrm>
            <a:off x="2411760" y="4545124"/>
            <a:ext cx="792088" cy="0"/>
          </a:xfrm>
          <a:prstGeom prst="straightConnector1">
            <a:avLst/>
          </a:prstGeom>
          <a:ln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9" idx="3"/>
            <a:endCxn id="7" idx="1"/>
          </p:cNvCxnSpPr>
          <p:nvPr/>
        </p:nvCxnSpPr>
        <p:spPr bwMode="auto">
          <a:xfrm flipV="1">
            <a:off x="5940152" y="4545124"/>
            <a:ext cx="1152128" cy="36004"/>
          </a:xfrm>
          <a:prstGeom prst="straightConnector1">
            <a:avLst/>
          </a:prstGeom>
          <a:ln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 bwMode="auto">
          <a:xfrm>
            <a:off x="3203848" y="2780928"/>
            <a:ext cx="1080120" cy="360040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347864" y="2924944"/>
            <a:ext cx="792088" cy="72008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뉴런</a:t>
            </a:r>
          </a:p>
        </p:txBody>
      </p:sp>
      <p:sp>
        <p:nvSpPr>
          <p:cNvPr id="15" name="타원 14"/>
          <p:cNvSpPr/>
          <p:nvPr/>
        </p:nvSpPr>
        <p:spPr bwMode="auto">
          <a:xfrm>
            <a:off x="3347864" y="3789040"/>
            <a:ext cx="792088" cy="72008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뉴런</a:t>
            </a:r>
          </a:p>
        </p:txBody>
      </p:sp>
      <p:sp>
        <p:nvSpPr>
          <p:cNvPr id="16" name="타원 15"/>
          <p:cNvSpPr/>
          <p:nvPr/>
        </p:nvSpPr>
        <p:spPr bwMode="auto">
          <a:xfrm>
            <a:off x="3347864" y="5517232"/>
            <a:ext cx="792088" cy="72008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뉴런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3347864" y="4653136"/>
            <a:ext cx="792088" cy="72008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뉴런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4860032" y="2780928"/>
            <a:ext cx="1080120" cy="360040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5004048" y="2924944"/>
            <a:ext cx="792088" cy="72008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뉴런</a:t>
            </a:r>
          </a:p>
        </p:txBody>
      </p:sp>
      <p:sp>
        <p:nvSpPr>
          <p:cNvPr id="21" name="타원 20"/>
          <p:cNvSpPr/>
          <p:nvPr/>
        </p:nvSpPr>
        <p:spPr bwMode="auto">
          <a:xfrm>
            <a:off x="5004048" y="3789040"/>
            <a:ext cx="792088" cy="72008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뉴런</a:t>
            </a:r>
          </a:p>
        </p:txBody>
      </p:sp>
      <p:sp>
        <p:nvSpPr>
          <p:cNvPr id="22" name="타원 21"/>
          <p:cNvSpPr/>
          <p:nvPr/>
        </p:nvSpPr>
        <p:spPr bwMode="auto">
          <a:xfrm>
            <a:off x="5004048" y="5517232"/>
            <a:ext cx="792088" cy="72008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뉴런</a:t>
            </a:r>
          </a:p>
        </p:txBody>
      </p:sp>
      <p:sp>
        <p:nvSpPr>
          <p:cNvPr id="23" name="타원 22"/>
          <p:cNvSpPr/>
          <p:nvPr/>
        </p:nvSpPr>
        <p:spPr bwMode="auto">
          <a:xfrm>
            <a:off x="5004048" y="4653136"/>
            <a:ext cx="792088" cy="72008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뉴런</a:t>
            </a:r>
          </a:p>
        </p:txBody>
      </p:sp>
      <p:cxnSp>
        <p:nvCxnSpPr>
          <p:cNvPr id="25" name="직선 화살표 연결선 24"/>
          <p:cNvCxnSpPr>
            <a:stCxn id="10" idx="3"/>
          </p:cNvCxnSpPr>
          <p:nvPr/>
        </p:nvCxnSpPr>
        <p:spPr bwMode="auto">
          <a:xfrm>
            <a:off x="4283968" y="4581128"/>
            <a:ext cx="720080" cy="0"/>
          </a:xfrm>
          <a:prstGeom prst="straightConnector1">
            <a:avLst/>
          </a:prstGeom>
          <a:ln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3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</p:spPr>
        <p:txBody>
          <a:bodyPr/>
          <a:lstStyle/>
          <a:p>
            <a:pPr algn="ctr" eaLnBrk="1" hangingPunct="1"/>
            <a:r>
              <a:rPr lang="en-US" altLang="ko-KR" sz="4000" dirty="0" smtClean="0">
                <a:solidFill>
                  <a:srgbClr val="C00000"/>
                </a:solidFill>
              </a:rPr>
              <a:t>[3] </a:t>
            </a:r>
            <a:r>
              <a:rPr lang="ko-KR" altLang="en-US" sz="4000" dirty="0" smtClean="0">
                <a:solidFill>
                  <a:srgbClr val="C00000"/>
                </a:solidFill>
              </a:rPr>
              <a:t>신경망</a:t>
            </a:r>
            <a:endParaRPr lang="ru-RU" sz="4000" dirty="0" smtClean="0">
              <a:solidFill>
                <a:srgbClr val="C00000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640960" cy="54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800" smtClean="0">
                <a:solidFill>
                  <a:srgbClr val="000000"/>
                </a:solidFill>
              </a:rPr>
              <a:t>0. </a:t>
            </a:r>
            <a:r>
              <a:rPr lang="ko-KR" altLang="en-US" sz="2800" smtClean="0">
                <a:solidFill>
                  <a:srgbClr val="000000"/>
                </a:solidFill>
              </a:rPr>
              <a:t>뉴런 </a:t>
            </a:r>
            <a:r>
              <a:rPr lang="en-US" altLang="ko-KR" sz="2800" smtClean="0">
                <a:solidFill>
                  <a:srgbClr val="000000"/>
                </a:solidFill>
              </a:rPr>
              <a:t>( </a:t>
            </a:r>
            <a:r>
              <a:rPr lang="ko-KR" altLang="en-US" sz="2800" smtClean="0">
                <a:solidFill>
                  <a:srgbClr val="000000"/>
                </a:solidFill>
              </a:rPr>
              <a:t>퍼셉트론 </a:t>
            </a:r>
            <a:r>
              <a:rPr lang="en-US" altLang="ko-KR" sz="2800" smtClean="0">
                <a:solidFill>
                  <a:srgbClr val="000000"/>
                </a:solidFill>
              </a:rPr>
              <a:t>)</a:t>
            </a:r>
            <a:endParaRPr lang="en-US" altLang="ko-KR" sz="28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ko-KR" altLang="en-US" sz="2400" smtClean="0">
                <a:solidFill>
                  <a:srgbClr val="000000"/>
                </a:solidFill>
              </a:rPr>
              <a:t>뉴런은 입력</a:t>
            </a:r>
            <a:r>
              <a:rPr lang="en-US" altLang="ko-KR" sz="2400" smtClean="0">
                <a:solidFill>
                  <a:srgbClr val="000000"/>
                </a:solidFill>
              </a:rPr>
              <a:t>, </a:t>
            </a:r>
            <a:r>
              <a:rPr lang="ko-KR" altLang="en-US" sz="2400" smtClean="0">
                <a:solidFill>
                  <a:srgbClr val="000000"/>
                </a:solidFill>
              </a:rPr>
              <a:t>가중치</a:t>
            </a:r>
            <a:r>
              <a:rPr lang="en-US" altLang="ko-KR" sz="2400" smtClean="0">
                <a:solidFill>
                  <a:srgbClr val="000000"/>
                </a:solidFill>
              </a:rPr>
              <a:t>, </a:t>
            </a:r>
            <a:r>
              <a:rPr lang="ko-KR" altLang="en-US" sz="2400" smtClean="0">
                <a:solidFill>
                  <a:srgbClr val="000000"/>
                </a:solidFill>
              </a:rPr>
              <a:t>활성화함수</a:t>
            </a:r>
            <a:r>
              <a:rPr lang="en-US" altLang="ko-KR" sz="2400" smtClean="0">
                <a:solidFill>
                  <a:srgbClr val="000000"/>
                </a:solidFill>
              </a:rPr>
              <a:t>, </a:t>
            </a:r>
            <a:r>
              <a:rPr lang="ko-KR" altLang="en-US" sz="2400" smtClean="0">
                <a:solidFill>
                  <a:srgbClr val="000000"/>
                </a:solidFill>
              </a:rPr>
              <a:t>출력으로 구성된다</a:t>
            </a:r>
            <a:endParaRPr lang="en-US" altLang="ko-KR" sz="240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2400" smtClean="0">
                <a:solidFill>
                  <a:srgbClr val="000000"/>
                </a:solidFill>
              </a:rPr>
              <a:t>- </a:t>
            </a:r>
            <a:r>
              <a:rPr lang="ko-KR" altLang="en-US" sz="2400" smtClean="0">
                <a:solidFill>
                  <a:srgbClr val="000000"/>
                </a:solidFill>
              </a:rPr>
              <a:t>활성화함수는 </a:t>
            </a:r>
            <a:r>
              <a:rPr lang="ko-KR" altLang="en-US" sz="2400">
                <a:solidFill>
                  <a:srgbClr val="000000"/>
                </a:solidFill>
              </a:rPr>
              <a:t>뉴런의 출력값을 정하는 함수이다</a:t>
            </a:r>
            <a:endParaRPr lang="en-US" altLang="ko-KR" sz="240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smtClean="0">
                <a:solidFill>
                  <a:srgbClr val="000000"/>
                </a:solidFill>
              </a:rPr>
              <a:t>- </a:t>
            </a:r>
            <a:r>
              <a:rPr lang="ko-KR" altLang="en-US" sz="2400" smtClean="0">
                <a:solidFill>
                  <a:srgbClr val="000000"/>
                </a:solidFill>
              </a:rPr>
              <a:t>활성화함수 </a:t>
            </a:r>
            <a:r>
              <a:rPr lang="en-US" altLang="ko-KR" sz="2400" smtClean="0">
                <a:solidFill>
                  <a:srgbClr val="000000"/>
                </a:solidFill>
              </a:rPr>
              <a:t>Y = f (X * w )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611560" y="2924944"/>
            <a:ext cx="1368152" cy="108012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입력</a:t>
            </a:r>
            <a:endParaRPr kumimoji="0" lang="en-US" altLang="ko-KR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solidFill>
                  <a:srgbClr val="000000"/>
                </a:solidFill>
                <a:latin typeface="Arial" charset="0"/>
              </a:rPr>
              <a:t>(Input)</a:t>
            </a: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6948264" y="2852936"/>
            <a:ext cx="1296144" cy="108012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출력</a:t>
            </a:r>
            <a:endParaRPr kumimoji="0" lang="en-US" altLang="ko-KR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solidFill>
                  <a:srgbClr val="000000"/>
                </a:solidFill>
                <a:latin typeface="Arial" charset="0"/>
              </a:rPr>
              <a:t>(Output)</a:t>
            </a: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3131840" y="2564904"/>
            <a:ext cx="2808312" cy="172819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mtClean="0">
                <a:solidFill>
                  <a:srgbClr val="C00000"/>
                </a:solidFill>
                <a:latin typeface="Arial" charset="0"/>
              </a:rPr>
              <a:t>활성화함수 </a:t>
            </a:r>
            <a:r>
              <a:rPr lang="en-US" altLang="ko-KR" smtClean="0">
                <a:solidFill>
                  <a:srgbClr val="C00000"/>
                </a:solidFill>
                <a:latin typeface="Arial" charset="0"/>
              </a:rPr>
              <a:t>f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activation function</a:t>
            </a: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cxnSp>
        <p:nvCxnSpPr>
          <p:cNvPr id="6" name="직선 화살표 연결선 5"/>
          <p:cNvCxnSpPr>
            <a:stCxn id="3" idx="3"/>
            <a:endCxn id="4" idx="2"/>
          </p:cNvCxnSpPr>
          <p:nvPr/>
        </p:nvCxnSpPr>
        <p:spPr bwMode="auto">
          <a:xfrm flipV="1">
            <a:off x="1979712" y="3429000"/>
            <a:ext cx="1152128" cy="36004"/>
          </a:xfrm>
          <a:prstGeom prst="straightConnector1">
            <a:avLst/>
          </a:prstGeom>
          <a:ln>
            <a:tailEnd type="arrow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1" name="직선 화살표 연결선 10"/>
          <p:cNvCxnSpPr>
            <a:stCxn id="4" idx="6"/>
            <a:endCxn id="7" idx="1"/>
          </p:cNvCxnSpPr>
          <p:nvPr/>
        </p:nvCxnSpPr>
        <p:spPr bwMode="auto">
          <a:xfrm flipV="1">
            <a:off x="5940152" y="3392996"/>
            <a:ext cx="1008112" cy="36004"/>
          </a:xfrm>
          <a:prstGeom prst="straightConnector1">
            <a:avLst/>
          </a:prstGeom>
          <a:ln>
            <a:tailEnd type="arrow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2023844" y="2915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smtClean="0">
                <a:solidFill>
                  <a:srgbClr val="0070C0"/>
                </a:solidFill>
              </a:rPr>
              <a:t>가중치 </a:t>
            </a:r>
            <a:r>
              <a:rPr lang="en-US" altLang="ko-KR" sz="1800" smtClean="0">
                <a:solidFill>
                  <a:srgbClr val="0070C0"/>
                </a:solidFill>
              </a:rPr>
              <a:t>w</a:t>
            </a:r>
            <a:endParaRPr lang="ko-KR" altLang="en-US" sz="18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19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</p:spPr>
        <p:txBody>
          <a:bodyPr/>
          <a:lstStyle/>
          <a:p>
            <a:pPr algn="ctr" eaLnBrk="1" hangingPunct="1"/>
            <a:r>
              <a:rPr lang="en-US" altLang="ko-KR" sz="4000" dirty="0" smtClean="0">
                <a:solidFill>
                  <a:srgbClr val="C00000"/>
                </a:solidFill>
              </a:rPr>
              <a:t>[3] </a:t>
            </a:r>
            <a:r>
              <a:rPr lang="ko-KR" altLang="en-US" sz="4000" dirty="0" smtClean="0">
                <a:solidFill>
                  <a:srgbClr val="C00000"/>
                </a:solidFill>
              </a:rPr>
              <a:t>신경망</a:t>
            </a:r>
            <a:endParaRPr lang="ru-RU" sz="4000" dirty="0" smtClean="0">
              <a:solidFill>
                <a:srgbClr val="C00000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640960" cy="54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800" smtClean="0">
                <a:solidFill>
                  <a:srgbClr val="000000"/>
                </a:solidFill>
              </a:rPr>
              <a:t>0. </a:t>
            </a:r>
            <a:r>
              <a:rPr lang="ko-KR" altLang="en-US" sz="2800" smtClean="0">
                <a:solidFill>
                  <a:srgbClr val="000000"/>
                </a:solidFill>
              </a:rPr>
              <a:t>뉴런 </a:t>
            </a:r>
            <a:r>
              <a:rPr lang="en-US" altLang="ko-KR" sz="2800" smtClean="0">
                <a:solidFill>
                  <a:srgbClr val="000000"/>
                </a:solidFill>
              </a:rPr>
              <a:t>( </a:t>
            </a:r>
            <a:r>
              <a:rPr lang="ko-KR" altLang="en-US" sz="2800" smtClean="0">
                <a:solidFill>
                  <a:srgbClr val="000000"/>
                </a:solidFill>
              </a:rPr>
              <a:t>퍼셉트론 </a:t>
            </a:r>
            <a:r>
              <a:rPr lang="en-US" altLang="ko-KR" sz="2800" smtClean="0">
                <a:solidFill>
                  <a:srgbClr val="000000"/>
                </a:solidFill>
              </a:rPr>
              <a:t>)</a:t>
            </a:r>
            <a:endParaRPr lang="en-US" altLang="ko-KR" sz="28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ko-KR" altLang="en-US" sz="2400" smtClean="0">
                <a:solidFill>
                  <a:srgbClr val="000000"/>
                </a:solidFill>
              </a:rPr>
              <a:t>활성화함수 </a:t>
            </a:r>
            <a:r>
              <a:rPr lang="en-US" altLang="ko-KR" sz="2400" smtClean="0">
                <a:solidFill>
                  <a:srgbClr val="000000"/>
                </a:solidFill>
              </a:rPr>
              <a:t>: </a:t>
            </a:r>
            <a:r>
              <a:rPr lang="ko-KR" altLang="en-US" sz="2400" smtClean="0">
                <a:solidFill>
                  <a:srgbClr val="000000"/>
                </a:solidFill>
              </a:rPr>
              <a:t>시그모이드</a:t>
            </a:r>
            <a:r>
              <a:rPr lang="en-US" altLang="ko-KR" sz="2400" smtClean="0">
                <a:solidFill>
                  <a:srgbClr val="000000"/>
                </a:solidFill>
              </a:rPr>
              <a:t>(sigmoid), ReLU </a:t>
            </a:r>
            <a:r>
              <a:rPr lang="ko-KR" altLang="en-US" sz="2400" smtClean="0">
                <a:solidFill>
                  <a:srgbClr val="000000"/>
                </a:solidFill>
              </a:rPr>
              <a:t>등</a:t>
            </a:r>
            <a:endParaRPr lang="en-US" altLang="ko-KR" sz="24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Char char="-"/>
            </a:pPr>
            <a:endParaRPr lang="en-US" altLang="ko-KR" sz="24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Char char="-"/>
            </a:pPr>
            <a:endParaRPr lang="en-US" altLang="ko-KR" sz="24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Char char="-"/>
            </a:pPr>
            <a:endParaRPr lang="en-US" altLang="ko-KR" sz="24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Char char="-"/>
            </a:pPr>
            <a:endParaRPr lang="en-US" altLang="ko-KR" sz="24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Char char="-"/>
            </a:pPr>
            <a:endParaRPr lang="en-US" altLang="ko-KR" sz="24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Char char="-"/>
            </a:pPr>
            <a:endParaRPr lang="en-US" altLang="ko-KR" sz="24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Char char="-"/>
            </a:pPr>
            <a:endParaRPr lang="en-US" altLang="ko-KR" sz="24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Char char="-"/>
            </a:pPr>
            <a:endParaRPr lang="en-US" altLang="ko-KR" sz="24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Char char="-"/>
            </a:pPr>
            <a:endParaRPr lang="en-US" altLang="ko-KR" sz="24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Char char="-"/>
            </a:pPr>
            <a:endParaRPr lang="en-US" altLang="ko-KR" sz="24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ko-KR" altLang="en-US" sz="2000" smtClean="0">
                <a:solidFill>
                  <a:srgbClr val="000000"/>
                </a:solidFill>
              </a:rPr>
              <a:t>초창기는 시그모이드가 주로 쓰였지만 </a:t>
            </a:r>
            <a:endParaRPr lang="en-US" altLang="ko-KR" sz="200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ko-KR" altLang="en-US" sz="2000" smtClean="0">
                <a:solidFill>
                  <a:srgbClr val="000000"/>
                </a:solidFill>
              </a:rPr>
              <a:t>은닉층을 다수 사용하는 딥러닝에서는 </a:t>
            </a:r>
            <a:r>
              <a:rPr lang="en-US" altLang="ko-KR" sz="2000" smtClean="0">
                <a:solidFill>
                  <a:srgbClr val="000000"/>
                </a:solidFill>
              </a:rPr>
              <a:t>ReLU</a:t>
            </a:r>
            <a:r>
              <a:rPr lang="ko-KR" altLang="en-US" sz="2000" smtClean="0">
                <a:solidFill>
                  <a:srgbClr val="000000"/>
                </a:solidFill>
              </a:rPr>
              <a:t>가 더 많이 사용된단다</a:t>
            </a:r>
            <a:r>
              <a:rPr lang="en-US" altLang="ko-KR" sz="2000" smtClean="0">
                <a:solidFill>
                  <a:srgbClr val="000000"/>
                </a:solidFill>
              </a:rPr>
              <a:t>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ko-KR" altLang="en-US" sz="2000" smtClean="0">
                <a:solidFill>
                  <a:srgbClr val="000000"/>
                </a:solidFill>
              </a:rPr>
              <a:t> 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1028" name="Picture 4" descr="시그모이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5725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</p:spPr>
        <p:txBody>
          <a:bodyPr/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</a:rPr>
              <a:t>[3] </a:t>
            </a:r>
            <a:r>
              <a:rPr lang="ko-KR" altLang="en-US" sz="4000" dirty="0">
                <a:solidFill>
                  <a:srgbClr val="C00000"/>
                </a:solidFill>
              </a:rPr>
              <a:t>신경망</a:t>
            </a:r>
            <a:endParaRPr lang="ru-RU" sz="4000" dirty="0" smtClean="0">
              <a:solidFill>
                <a:srgbClr val="C00000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640960" cy="54006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ko-KR" sz="2800" dirty="0">
                <a:solidFill>
                  <a:srgbClr val="000000"/>
                </a:solidFill>
              </a:rPr>
              <a:t>1</a:t>
            </a:r>
            <a:r>
              <a:rPr lang="en-US" altLang="ko-KR" sz="2800" dirty="0" smtClean="0">
                <a:solidFill>
                  <a:srgbClr val="000000"/>
                </a:solidFill>
              </a:rPr>
              <a:t>. </a:t>
            </a:r>
            <a:r>
              <a:rPr lang="ko-KR" altLang="en-US" sz="2800" dirty="0" err="1" smtClean="0">
                <a:solidFill>
                  <a:srgbClr val="000000"/>
                </a:solidFill>
              </a:rPr>
              <a:t>퍼셉트론</a:t>
            </a:r>
            <a:endParaRPr lang="en-US" altLang="ko-KR" sz="28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[</a:t>
            </a:r>
            <a:r>
              <a:rPr lang="ko-KR" altLang="en-US" sz="2400" dirty="0" smtClean="0">
                <a:solidFill>
                  <a:srgbClr val="0070C0"/>
                </a:solidFill>
              </a:rPr>
              <a:t>예</a:t>
            </a:r>
            <a:r>
              <a:rPr lang="en-US" altLang="ko-KR" sz="2400" dirty="0" smtClean="0">
                <a:solidFill>
                  <a:srgbClr val="0070C0"/>
                </a:solidFill>
              </a:rPr>
              <a:t>] </a:t>
            </a:r>
            <a:r>
              <a:rPr lang="ko-KR" altLang="en-US" sz="2400" dirty="0" smtClean="0">
                <a:solidFill>
                  <a:srgbClr val="0070C0"/>
                </a:solidFill>
              </a:rPr>
              <a:t> 새 </a:t>
            </a:r>
            <a:r>
              <a:rPr lang="ko-KR" altLang="en-US" sz="2400" dirty="0" err="1" smtClean="0">
                <a:solidFill>
                  <a:srgbClr val="0070C0"/>
                </a:solidFill>
              </a:rPr>
              <a:t>스마트폰을</a:t>
            </a:r>
            <a:r>
              <a:rPr lang="ko-KR" altLang="en-US" sz="2400" dirty="0" smtClean="0">
                <a:solidFill>
                  <a:srgbClr val="0070C0"/>
                </a:solidFill>
              </a:rPr>
              <a:t> 구매할지에 대해 살펴보자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</a:t>
            </a:r>
            <a:r>
              <a:rPr lang="ko-KR" altLang="en-US" sz="2000" dirty="0" smtClean="0">
                <a:solidFill>
                  <a:srgbClr val="000000"/>
                </a:solidFill>
              </a:rPr>
              <a:t>결과 </a:t>
            </a:r>
            <a:r>
              <a:rPr lang="en-US" altLang="ko-KR" sz="2000" dirty="0" smtClean="0">
                <a:solidFill>
                  <a:srgbClr val="000000"/>
                </a:solidFill>
              </a:rPr>
              <a:t>y</a:t>
            </a:r>
            <a:r>
              <a:rPr lang="ko-KR" altLang="en-US" sz="2000" dirty="0" smtClean="0">
                <a:solidFill>
                  <a:srgbClr val="000000"/>
                </a:solidFill>
              </a:rPr>
              <a:t>에 </a:t>
            </a:r>
            <a:r>
              <a:rPr lang="ko-KR" altLang="en-US" sz="2000" dirty="0" err="1" smtClean="0">
                <a:solidFill>
                  <a:srgbClr val="000000"/>
                </a:solidFill>
              </a:rPr>
              <a:t>스마트폰을</a:t>
            </a:r>
            <a:r>
              <a:rPr lang="ko-KR" altLang="en-US" sz="2000" dirty="0" smtClean="0">
                <a:solidFill>
                  <a:srgbClr val="000000"/>
                </a:solidFill>
              </a:rPr>
              <a:t> 구매하면 </a:t>
            </a:r>
            <a:r>
              <a:rPr lang="en-US" altLang="ko-KR" sz="2000" dirty="0" smtClean="0">
                <a:solidFill>
                  <a:srgbClr val="000000"/>
                </a:solidFill>
              </a:rPr>
              <a:t>1,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		</a:t>
            </a:r>
            <a:r>
              <a:rPr lang="ko-KR" altLang="en-US" sz="2000" dirty="0" smtClean="0">
                <a:solidFill>
                  <a:srgbClr val="000000"/>
                </a:solidFill>
              </a:rPr>
              <a:t>구매하지 않으면 </a:t>
            </a:r>
            <a:r>
              <a:rPr lang="en-US" altLang="ko-KR" sz="2000" dirty="0" smtClean="0">
                <a:solidFill>
                  <a:srgbClr val="000000"/>
                </a:solidFill>
              </a:rPr>
              <a:t>0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x1 : </a:t>
            </a:r>
            <a:r>
              <a:rPr lang="ko-KR" altLang="en-US" sz="2000" dirty="0" smtClean="0">
                <a:solidFill>
                  <a:srgbClr val="000000"/>
                </a:solidFill>
              </a:rPr>
              <a:t>이번 달 수입은 충분한가</a:t>
            </a:r>
            <a:r>
              <a:rPr lang="en-US" altLang="ko-KR" sz="2000" dirty="0" smtClean="0">
                <a:solidFill>
                  <a:srgbClr val="000000"/>
                </a:solidFill>
              </a:rPr>
              <a:t>?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x2 : </a:t>
            </a:r>
            <a:r>
              <a:rPr lang="ko-KR" altLang="en-US" sz="2000" dirty="0" smtClean="0">
                <a:solidFill>
                  <a:srgbClr val="000000"/>
                </a:solidFill>
              </a:rPr>
              <a:t>새 </a:t>
            </a:r>
            <a:r>
              <a:rPr lang="ko-KR" altLang="en-US" sz="2000" dirty="0" err="1" smtClean="0">
                <a:solidFill>
                  <a:srgbClr val="000000"/>
                </a:solidFill>
              </a:rPr>
              <a:t>스마트폰의</a:t>
            </a:r>
            <a:r>
              <a:rPr lang="ko-KR" altLang="en-US" sz="2000" dirty="0" smtClean="0">
                <a:solidFill>
                  <a:srgbClr val="000000"/>
                </a:solidFill>
              </a:rPr>
              <a:t> 최신 기능은 만족한가</a:t>
            </a:r>
            <a:r>
              <a:rPr lang="en-US" altLang="ko-KR" sz="2000" dirty="0" smtClean="0">
                <a:solidFill>
                  <a:srgbClr val="000000"/>
                </a:solidFill>
              </a:rPr>
              <a:t>?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 	x3 : </a:t>
            </a:r>
            <a:r>
              <a:rPr lang="ko-KR" altLang="en-US" sz="2000" dirty="0" smtClean="0">
                <a:solidFill>
                  <a:srgbClr val="000000"/>
                </a:solidFill>
              </a:rPr>
              <a:t>기존의 </a:t>
            </a:r>
            <a:r>
              <a:rPr lang="ko-KR" altLang="en-US" sz="2000" dirty="0" err="1" smtClean="0">
                <a:solidFill>
                  <a:srgbClr val="000000"/>
                </a:solidFill>
              </a:rPr>
              <a:t>스마트폰에</a:t>
            </a:r>
            <a:r>
              <a:rPr lang="ko-KR" altLang="en-US" sz="2000" dirty="0" smtClean="0">
                <a:solidFill>
                  <a:srgbClr val="000000"/>
                </a:solidFill>
              </a:rPr>
              <a:t> 문제가 있는가</a:t>
            </a:r>
            <a:r>
              <a:rPr lang="en-US" altLang="ko-KR" sz="2000" dirty="0" smtClean="0">
                <a:solidFill>
                  <a:srgbClr val="000000"/>
                </a:solidFill>
              </a:rPr>
              <a:t>?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: </a:t>
            </a:r>
            <a:endParaRPr lang="ru-RU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5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</p:spPr>
        <p:txBody>
          <a:bodyPr/>
          <a:lstStyle/>
          <a:p>
            <a:pPr algn="ctr"/>
            <a:r>
              <a:rPr lang="en-US" altLang="ko-KR" sz="4000" smtClean="0">
                <a:solidFill>
                  <a:srgbClr val="FFC000"/>
                </a:solidFill>
              </a:rPr>
              <a:t>I. </a:t>
            </a:r>
            <a:r>
              <a:rPr lang="ko-KR" altLang="en-US" sz="4000" smtClean="0">
                <a:solidFill>
                  <a:srgbClr val="FFC000"/>
                </a:solidFill>
              </a:rPr>
              <a:t>머신러닝 개념</a:t>
            </a:r>
            <a:endParaRPr lang="ru-RU" sz="4000" smtClean="0">
              <a:solidFill>
                <a:srgbClr val="FFC000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640960" cy="54006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mtClean="0">
                <a:solidFill>
                  <a:srgbClr val="000000"/>
                </a:solidFill>
              </a:rPr>
              <a:t>[ </a:t>
            </a:r>
            <a:r>
              <a:rPr lang="ko-KR" altLang="en-US" smtClean="0">
                <a:solidFill>
                  <a:srgbClr val="000000"/>
                </a:solidFill>
              </a:rPr>
              <a:t>참고 </a:t>
            </a:r>
            <a:r>
              <a:rPr lang="en-US" altLang="ko-KR" smtClean="0">
                <a:solidFill>
                  <a:srgbClr val="000000"/>
                </a:solidFill>
              </a:rPr>
              <a:t>] </a:t>
            </a:r>
            <a:r>
              <a:rPr lang="en-US" altLang="ko-KR" smtClean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Top down /Botton up </a:t>
            </a:r>
            <a:r>
              <a:rPr lang="ko-KR" altLang="ko-KR" smtClean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방식</a:t>
            </a:r>
            <a:endParaRPr lang="en-US" altLang="ko-KR" smtClean="0">
              <a:solidFill>
                <a:srgbClr val="00800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buNone/>
            </a:pPr>
            <a:endParaRPr lang="en-US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400" smtClean="0">
                <a:solidFill>
                  <a:srgbClr val="0070C0"/>
                </a:solidFill>
              </a:rPr>
              <a:t>2. </a:t>
            </a:r>
            <a:r>
              <a:rPr lang="ko-KR" altLang="en-US" sz="2400" smtClean="0">
                <a:solidFill>
                  <a:srgbClr val="0070C0"/>
                </a:solidFill>
              </a:rPr>
              <a:t>인공지능에서</a:t>
            </a:r>
            <a:endParaRPr lang="ru-RU" sz="2400" smtClean="0">
              <a:solidFill>
                <a:srgbClr val="0070C0"/>
              </a:solidFill>
            </a:endParaRPr>
          </a:p>
        </p:txBody>
      </p:sp>
      <p:pic>
        <p:nvPicPr>
          <p:cNvPr id="5" name="그림 4" descr="C:\Users\kimsi\Pictures\2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285992"/>
            <a:ext cx="535785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436096" y="2420888"/>
            <a:ext cx="3312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ko-KR" sz="2000">
                <a:solidFill>
                  <a:srgbClr val="003300"/>
                </a:solidFill>
              </a:rPr>
              <a:t>여기서 사람이 프로그램에 의한 명령을 주면 그것을 받아서 처리하는 것이 아닌 데이터를 받아 그것을 학습하여 처리하는 것을 </a:t>
            </a:r>
            <a:r>
              <a:rPr lang="ko-KR" altLang="ko-KR" sz="2000" u="dbl">
                <a:solidFill>
                  <a:srgbClr val="003300"/>
                </a:solidFill>
              </a:rPr>
              <a:t>머신러닝</a:t>
            </a:r>
            <a:r>
              <a:rPr lang="ko-KR" altLang="ko-KR" sz="2000">
                <a:solidFill>
                  <a:srgbClr val="003300"/>
                </a:solidFill>
              </a:rPr>
              <a:t>이라고 할 수 있다</a:t>
            </a:r>
            <a:r>
              <a:rPr lang="en-US" altLang="ko-KR" sz="2000">
                <a:solidFill>
                  <a:srgbClr val="003300"/>
                </a:solidFill>
              </a:rPr>
              <a:t>. </a:t>
            </a:r>
            <a:r>
              <a:rPr lang="ko-KR" altLang="ko-KR" sz="2000">
                <a:solidFill>
                  <a:srgbClr val="003300"/>
                </a:solidFill>
              </a:rPr>
              <a:t>즉 경험에 의한 </a:t>
            </a:r>
            <a:r>
              <a:rPr lang="ko-KR" altLang="ko-KR" sz="2000" u="dbl">
                <a:solidFill>
                  <a:srgbClr val="003300"/>
                </a:solidFill>
              </a:rPr>
              <a:t>기계학습</a:t>
            </a:r>
            <a:r>
              <a:rPr lang="ko-KR" altLang="ko-KR" sz="2000">
                <a:solidFill>
                  <a:srgbClr val="003300"/>
                </a:solidFill>
              </a:rPr>
              <a:t>을 하는 것을 머신러닝이라고 할 수 있다</a:t>
            </a:r>
            <a:r>
              <a:rPr lang="en-US" altLang="ko-KR" sz="2000">
                <a:solidFill>
                  <a:srgbClr val="003300"/>
                </a:solidFill>
              </a:rPr>
              <a:t>. </a:t>
            </a:r>
            <a:endParaRPr lang="ko-KR" altLang="en-US" sz="200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</p:spPr>
        <p:txBody>
          <a:bodyPr/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</a:rPr>
              <a:t>[3] </a:t>
            </a:r>
            <a:r>
              <a:rPr lang="ko-KR" altLang="en-US" sz="4000" dirty="0">
                <a:solidFill>
                  <a:srgbClr val="C00000"/>
                </a:solidFill>
              </a:rPr>
              <a:t>신경망</a:t>
            </a:r>
            <a:endParaRPr lang="ru-RU" sz="4000" dirty="0" smtClean="0">
              <a:solidFill>
                <a:srgbClr val="C00000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640960" cy="54006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ko-KR" sz="2800" dirty="0">
                <a:solidFill>
                  <a:srgbClr val="000000"/>
                </a:solidFill>
              </a:rPr>
              <a:t>1</a:t>
            </a:r>
            <a:r>
              <a:rPr lang="en-US" altLang="ko-KR" sz="2800" dirty="0" smtClean="0">
                <a:solidFill>
                  <a:srgbClr val="000000"/>
                </a:solidFill>
              </a:rPr>
              <a:t>. </a:t>
            </a:r>
            <a:r>
              <a:rPr lang="ko-KR" altLang="en-US" sz="2800" dirty="0" err="1" smtClean="0">
                <a:solidFill>
                  <a:srgbClr val="000000"/>
                </a:solidFill>
              </a:rPr>
              <a:t>퍼셉트론</a:t>
            </a:r>
            <a:endParaRPr lang="en-US" altLang="ko-KR" sz="28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400" dirty="0" smtClean="0">
                <a:solidFill>
                  <a:srgbClr val="0070C0"/>
                </a:solidFill>
              </a:rPr>
              <a:t>[</a:t>
            </a:r>
            <a:r>
              <a:rPr lang="ko-KR" altLang="en-US" sz="2400" dirty="0" smtClean="0">
                <a:solidFill>
                  <a:srgbClr val="0070C0"/>
                </a:solidFill>
              </a:rPr>
              <a:t>앞의 예</a:t>
            </a:r>
            <a:r>
              <a:rPr lang="en-US" altLang="ko-KR" sz="2400" dirty="0" smtClean="0">
                <a:solidFill>
                  <a:srgbClr val="0070C0"/>
                </a:solidFill>
              </a:rPr>
              <a:t>] </a:t>
            </a:r>
            <a:r>
              <a:rPr lang="ko-KR" altLang="en-US" sz="2400" dirty="0" smtClean="0">
                <a:solidFill>
                  <a:srgbClr val="0070C0"/>
                </a:solidFill>
              </a:rPr>
              <a:t> 새 </a:t>
            </a:r>
            <a:r>
              <a:rPr lang="ko-KR" altLang="en-US" sz="2400" dirty="0" err="1" smtClean="0">
                <a:solidFill>
                  <a:srgbClr val="0070C0"/>
                </a:solidFill>
              </a:rPr>
              <a:t>스마트폰을</a:t>
            </a:r>
            <a:r>
              <a:rPr lang="ko-KR" altLang="en-US" sz="2400" dirty="0" smtClean="0">
                <a:solidFill>
                  <a:srgbClr val="0070C0"/>
                </a:solidFill>
              </a:rPr>
              <a:t> 구매할지에 대해 구체적으로 고민하자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sz="24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000" dirty="0" smtClean="0">
                <a:solidFill>
                  <a:srgbClr val="000000"/>
                </a:solidFill>
              </a:rPr>
              <a:t>` </a:t>
            </a:r>
            <a:r>
              <a:rPr lang="ko-KR" altLang="en-US" sz="2000" dirty="0" smtClean="0">
                <a:solidFill>
                  <a:srgbClr val="000000"/>
                </a:solidFill>
              </a:rPr>
              <a:t>어떤 사람은 돈이 많아서 조건</a:t>
            </a:r>
            <a:r>
              <a:rPr lang="en-US" altLang="ko-KR" sz="2000" dirty="0" smtClean="0">
                <a:solidFill>
                  <a:srgbClr val="000000"/>
                </a:solidFill>
              </a:rPr>
              <a:t>(x1)</a:t>
            </a:r>
            <a:r>
              <a:rPr lang="ko-KR" altLang="en-US" sz="2000" dirty="0" smtClean="0">
                <a:solidFill>
                  <a:srgbClr val="000000"/>
                </a:solidFill>
              </a:rPr>
              <a:t>은</a:t>
            </a:r>
            <a:r>
              <a:rPr lang="en-US" altLang="ko-KR" sz="2000" dirty="0" smtClean="0">
                <a:solidFill>
                  <a:srgbClr val="000000"/>
                </a:solidFill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</a:rPr>
              <a:t>의미가 없다</a:t>
            </a:r>
            <a:r>
              <a:rPr lang="en-US" altLang="ko-KR" sz="2000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dirty="0" smtClean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dirty="0" smtClean="0">
                <a:solidFill>
                  <a:srgbClr val="000000"/>
                </a:solidFill>
              </a:rPr>
              <a:t>` </a:t>
            </a:r>
            <a:r>
              <a:rPr lang="ko-KR" altLang="en-US" sz="2000" dirty="0" smtClean="0">
                <a:solidFill>
                  <a:srgbClr val="000000"/>
                </a:solidFill>
              </a:rPr>
              <a:t>돈이 없는 사람도 기존 </a:t>
            </a:r>
            <a:r>
              <a:rPr lang="ko-KR" altLang="en-US" sz="2000" dirty="0" err="1" smtClean="0">
                <a:solidFill>
                  <a:srgbClr val="000000"/>
                </a:solidFill>
              </a:rPr>
              <a:t>폰이</a:t>
            </a:r>
            <a:r>
              <a:rPr lang="ko-KR" altLang="en-US" sz="2000" dirty="0" smtClean="0">
                <a:solidFill>
                  <a:srgbClr val="000000"/>
                </a:solidFill>
              </a:rPr>
              <a:t> </a:t>
            </a:r>
            <a:r>
              <a:rPr lang="ko-KR" altLang="en-US" sz="2000" dirty="0" err="1" smtClean="0">
                <a:solidFill>
                  <a:srgbClr val="000000"/>
                </a:solidFill>
              </a:rPr>
              <a:t>고장났으면</a:t>
            </a:r>
            <a:r>
              <a:rPr lang="ko-KR" altLang="en-US" sz="2000" dirty="0" smtClean="0">
                <a:solidFill>
                  <a:srgbClr val="000000"/>
                </a:solidFill>
              </a:rPr>
              <a:t> 조건</a:t>
            </a:r>
            <a:r>
              <a:rPr lang="en-US" altLang="ko-KR" sz="2000" dirty="0" smtClean="0">
                <a:solidFill>
                  <a:srgbClr val="000000"/>
                </a:solidFill>
              </a:rPr>
              <a:t>(x3)</a:t>
            </a:r>
            <a:r>
              <a:rPr lang="ko-KR" altLang="en-US" sz="2000" dirty="0" smtClean="0">
                <a:solidFill>
                  <a:srgbClr val="000000"/>
                </a:solidFill>
              </a:rPr>
              <a:t>가 정말로 중요하다</a:t>
            </a:r>
            <a:r>
              <a:rPr lang="en-US" altLang="ko-KR" sz="2000" dirty="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* </a:t>
            </a:r>
            <a:r>
              <a:rPr lang="ko-KR" altLang="en-US" sz="2400" dirty="0" smtClean="0">
                <a:solidFill>
                  <a:srgbClr val="C00000"/>
                </a:solidFill>
              </a:rPr>
              <a:t>상황에 맞게 입력 </a:t>
            </a:r>
            <a:r>
              <a:rPr lang="en-US" altLang="ko-KR" sz="2400" dirty="0" smtClean="0">
                <a:solidFill>
                  <a:srgbClr val="C00000"/>
                </a:solidFill>
              </a:rPr>
              <a:t>x1, x2, x3</a:t>
            </a:r>
            <a:r>
              <a:rPr lang="ko-KR" altLang="en-US" sz="2400" dirty="0" smtClean="0">
                <a:solidFill>
                  <a:srgbClr val="C00000"/>
                </a:solidFill>
              </a:rPr>
              <a:t>에 가중치 </a:t>
            </a:r>
            <a:r>
              <a:rPr lang="en-US" altLang="ko-KR" sz="2400" dirty="0" smtClean="0">
                <a:solidFill>
                  <a:srgbClr val="C00000"/>
                </a:solidFill>
              </a:rPr>
              <a:t>w1, w2, w3</a:t>
            </a:r>
            <a:r>
              <a:rPr lang="ko-KR" altLang="en-US" sz="2400" dirty="0" smtClean="0">
                <a:solidFill>
                  <a:srgbClr val="C00000"/>
                </a:solidFill>
              </a:rPr>
              <a:t>를 설정한다</a:t>
            </a:r>
            <a:r>
              <a:rPr lang="en-US" altLang="ko-KR" sz="2400" dirty="0" smtClean="0">
                <a:solidFill>
                  <a:srgbClr val="0066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` </a:t>
            </a:r>
            <a:r>
              <a:rPr lang="ko-KR" altLang="en-US" sz="2000" dirty="0" smtClean="0">
                <a:solidFill>
                  <a:srgbClr val="000000"/>
                </a:solidFill>
              </a:rPr>
              <a:t>부자인 경우 </a:t>
            </a:r>
            <a:r>
              <a:rPr lang="en-US" altLang="ko-KR" sz="2000" dirty="0" smtClean="0">
                <a:solidFill>
                  <a:srgbClr val="000000"/>
                </a:solidFill>
              </a:rPr>
              <a:t>(w1=1, w2=8, w3=3) </a:t>
            </a:r>
            <a:r>
              <a:rPr lang="ko-KR" altLang="en-US" sz="2000" dirty="0" smtClean="0">
                <a:solidFill>
                  <a:srgbClr val="000000"/>
                </a:solidFill>
              </a:rPr>
              <a:t>가중치 설정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ko-KR" sz="20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` </a:t>
            </a:r>
            <a:r>
              <a:rPr lang="ko-KR" altLang="en-US" sz="2000" dirty="0" smtClean="0">
                <a:solidFill>
                  <a:srgbClr val="000000"/>
                </a:solidFill>
              </a:rPr>
              <a:t>기존 </a:t>
            </a:r>
            <a:r>
              <a:rPr lang="ko-KR" altLang="en-US" sz="2000" dirty="0" err="1" smtClean="0">
                <a:solidFill>
                  <a:srgbClr val="000000"/>
                </a:solidFill>
              </a:rPr>
              <a:t>폰에</a:t>
            </a:r>
            <a:r>
              <a:rPr lang="ko-KR" altLang="en-US" sz="2000" dirty="0" smtClean="0">
                <a:solidFill>
                  <a:srgbClr val="000000"/>
                </a:solidFill>
              </a:rPr>
              <a:t> 문제인 경우 </a:t>
            </a:r>
            <a:r>
              <a:rPr lang="en-US" altLang="ko-KR" sz="2000" dirty="0" smtClean="0">
                <a:solidFill>
                  <a:srgbClr val="000000"/>
                </a:solidFill>
              </a:rPr>
              <a:t>(w1=3, w2=2, w3=8) </a:t>
            </a:r>
            <a:r>
              <a:rPr lang="ko-KR" altLang="en-US" sz="2000" dirty="0" smtClean="0">
                <a:solidFill>
                  <a:srgbClr val="000000"/>
                </a:solidFill>
              </a:rPr>
              <a:t>가중치 설정</a:t>
            </a:r>
            <a:endParaRPr lang="en-US" sz="20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` </a:t>
            </a:r>
            <a:r>
              <a:rPr lang="ko-KR" altLang="en-US" sz="2000" dirty="0" smtClean="0">
                <a:solidFill>
                  <a:srgbClr val="000000"/>
                </a:solidFill>
              </a:rPr>
              <a:t>정기적으로 새 </a:t>
            </a:r>
            <a:r>
              <a:rPr lang="ko-KR" altLang="en-US" sz="2000" dirty="0" err="1" smtClean="0">
                <a:solidFill>
                  <a:srgbClr val="000000"/>
                </a:solidFill>
              </a:rPr>
              <a:t>폰을</a:t>
            </a:r>
            <a:r>
              <a:rPr lang="ko-KR" altLang="en-US" sz="2000" dirty="0" smtClean="0">
                <a:solidFill>
                  <a:srgbClr val="000000"/>
                </a:solidFill>
              </a:rPr>
              <a:t> 사는 경우 </a:t>
            </a:r>
            <a:r>
              <a:rPr lang="en-US" altLang="ko-KR" sz="2000" dirty="0" smtClean="0">
                <a:solidFill>
                  <a:srgbClr val="000000"/>
                </a:solidFill>
              </a:rPr>
              <a:t>(w1=3, w2=6, w3=5)</a:t>
            </a:r>
            <a:endParaRPr lang="ru-RU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59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</p:spPr>
        <p:txBody>
          <a:bodyPr/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</a:rPr>
              <a:t>[3] </a:t>
            </a:r>
            <a:r>
              <a:rPr lang="ko-KR" altLang="en-US" sz="4000" dirty="0">
                <a:solidFill>
                  <a:srgbClr val="C00000"/>
                </a:solidFill>
              </a:rPr>
              <a:t>신경망</a:t>
            </a:r>
            <a:endParaRPr lang="ru-RU" sz="4000" dirty="0" smtClean="0">
              <a:solidFill>
                <a:srgbClr val="C00000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640960" cy="54006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ko-KR" sz="2800" dirty="0" smtClean="0">
                <a:solidFill>
                  <a:srgbClr val="000000"/>
                </a:solidFill>
              </a:rPr>
              <a:t>1. </a:t>
            </a:r>
            <a:r>
              <a:rPr lang="ko-KR" altLang="en-US" sz="2800" dirty="0" err="1" smtClean="0">
                <a:solidFill>
                  <a:srgbClr val="000000"/>
                </a:solidFill>
              </a:rPr>
              <a:t>퍼셉트론</a:t>
            </a:r>
            <a:endParaRPr lang="en-US" altLang="ko-KR" sz="28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ru-RU" sz="1800" dirty="0" smtClean="0">
              <a:solidFill>
                <a:srgbClr val="000000"/>
              </a:solidFill>
            </a:endParaRPr>
          </a:p>
        </p:txBody>
      </p:sp>
      <p:pic>
        <p:nvPicPr>
          <p:cNvPr id="74754" name="Picture 2" descr="ë¨ìí í¼ìí¸ë¡ 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0807"/>
            <a:ext cx="7344816" cy="42990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423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</p:spPr>
        <p:txBody>
          <a:bodyPr/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</a:rPr>
              <a:t>[3] </a:t>
            </a:r>
            <a:r>
              <a:rPr lang="ko-KR" altLang="en-US" sz="4000" dirty="0">
                <a:solidFill>
                  <a:srgbClr val="C00000"/>
                </a:solidFill>
              </a:rPr>
              <a:t>신경망</a:t>
            </a:r>
            <a:endParaRPr lang="ru-RU" sz="4000" dirty="0" smtClean="0">
              <a:solidFill>
                <a:srgbClr val="C00000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640960" cy="54006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ko-KR" sz="2800" dirty="0" smtClean="0">
                <a:solidFill>
                  <a:srgbClr val="000000"/>
                </a:solidFill>
              </a:rPr>
              <a:t>1. </a:t>
            </a:r>
            <a:r>
              <a:rPr lang="ko-KR" altLang="en-US" sz="2800" dirty="0" err="1" smtClean="0">
                <a:solidFill>
                  <a:srgbClr val="000000"/>
                </a:solidFill>
              </a:rPr>
              <a:t>퍼셉트론</a:t>
            </a:r>
            <a:endParaRPr lang="en-US" altLang="ko-KR" sz="28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ko-KR" sz="24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ko-KR" altLang="en-US" sz="2400" dirty="0" smtClean="0">
                <a:solidFill>
                  <a:srgbClr val="000000"/>
                </a:solidFill>
              </a:rPr>
              <a:t>구매를 결정하는 선택의 기준이 되는 값을 </a:t>
            </a:r>
            <a:r>
              <a:rPr lang="ko-KR" altLang="en-US" sz="2400" dirty="0" err="1" smtClean="0">
                <a:solidFill>
                  <a:srgbClr val="000000"/>
                </a:solidFill>
              </a:rPr>
              <a:t>임계값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(θ)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라고 할 때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ko-KR" sz="2400" dirty="0" err="1" smtClean="0">
                <a:solidFill>
                  <a:schemeClr val="accent1">
                    <a:lumMod val="50000"/>
                  </a:schemeClr>
                </a:solidFill>
              </a:rPr>
              <a:t>임계값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ko-KR" altLang="ko-KR" sz="2400" dirty="0" smtClean="0">
                <a:solidFill>
                  <a:schemeClr val="accent1">
                    <a:lumMod val="50000"/>
                  </a:schemeClr>
                </a:solidFill>
              </a:rPr>
              <a:t>정해진 </a:t>
            </a:r>
            <a:r>
              <a:rPr lang="ko-KR" altLang="ko-KR" sz="2400" dirty="0" err="1" smtClean="0">
                <a:solidFill>
                  <a:schemeClr val="accent1">
                    <a:lumMod val="50000"/>
                  </a:schemeClr>
                </a:solidFill>
              </a:rPr>
              <a:t>한계값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ko-KR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24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40296" y="2852936"/>
          <a:ext cx="6096000" cy="241401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ko-KR" sz="2400" smtClean="0"/>
                        <a:t>if (x1 * w1 ) + (x2 * w2) + (x3 * w3) &gt; </a:t>
                      </a:r>
                      <a:r>
                        <a:rPr lang="en-US" altLang="ko-KR" sz="2400" smtClean="0">
                          <a:solidFill>
                            <a:srgbClr val="FFFF00"/>
                          </a:solidFill>
                        </a:rPr>
                        <a:t>θ</a:t>
                      </a:r>
                    </a:p>
                    <a:p>
                      <a:pPr eaLnBrk="1" hangingPunct="1">
                        <a:lnSpc>
                          <a:spcPct val="80000"/>
                        </a:lnSpc>
                        <a:buNone/>
                      </a:pPr>
                      <a:endParaRPr lang="en-US" altLang="ko-KR" sz="2400" smtClean="0"/>
                    </a:p>
                    <a:p>
                      <a:pPr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ko-KR" sz="2400" smtClean="0"/>
                        <a:t>	</a:t>
                      </a:r>
                      <a:r>
                        <a:rPr lang="ko-KR" altLang="en-US" sz="2400" smtClean="0"/>
                        <a:t>구매결정</a:t>
                      </a:r>
                      <a:endParaRPr lang="en-US" altLang="ko-KR" sz="2400" smtClean="0"/>
                    </a:p>
                    <a:p>
                      <a:pPr eaLnBrk="1" hangingPunct="1">
                        <a:lnSpc>
                          <a:spcPct val="80000"/>
                        </a:lnSpc>
                        <a:buNone/>
                      </a:pPr>
                      <a:endParaRPr lang="en-US" altLang="ko-KR" sz="2400" smtClean="0"/>
                    </a:p>
                    <a:p>
                      <a:pPr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ko-KR" sz="2400" smtClean="0"/>
                        <a:t>else </a:t>
                      </a:r>
                    </a:p>
                    <a:p>
                      <a:pPr eaLnBrk="1" hangingPunct="1">
                        <a:lnSpc>
                          <a:spcPct val="80000"/>
                        </a:lnSpc>
                        <a:buNone/>
                      </a:pPr>
                      <a:endParaRPr lang="en-US" altLang="ko-KR" sz="2400" smtClean="0"/>
                    </a:p>
                    <a:p>
                      <a:pPr eaLnBrk="1" hangingPunct="1">
                        <a:lnSpc>
                          <a:spcPct val="80000"/>
                        </a:lnSpc>
                        <a:buNone/>
                      </a:pPr>
                      <a:r>
                        <a:rPr lang="en-US" altLang="ko-KR" sz="2400" smtClean="0"/>
                        <a:t>	</a:t>
                      </a:r>
                      <a:r>
                        <a:rPr lang="ko-KR" altLang="en-US" sz="2400" smtClean="0"/>
                        <a:t>구매하지 않음</a:t>
                      </a:r>
                      <a:endParaRPr lang="ru-RU" altLang="ko-KR" sz="2400" smtClean="0"/>
                    </a:p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1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</p:spPr>
        <p:txBody>
          <a:bodyPr/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</a:rPr>
              <a:t>[3] </a:t>
            </a:r>
            <a:r>
              <a:rPr lang="ko-KR" altLang="en-US" sz="4000" dirty="0">
                <a:solidFill>
                  <a:srgbClr val="C00000"/>
                </a:solidFill>
              </a:rPr>
              <a:t>신경망</a:t>
            </a:r>
            <a:endParaRPr lang="ru-RU" sz="4000" dirty="0" smtClean="0">
              <a:solidFill>
                <a:srgbClr val="C00000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640960" cy="54006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ko-KR" sz="2800" dirty="0" smtClean="0">
                <a:solidFill>
                  <a:srgbClr val="000000"/>
                </a:solidFill>
              </a:rPr>
              <a:t>2. </a:t>
            </a:r>
            <a:r>
              <a:rPr lang="ko-KR" altLang="en-US" sz="2800" dirty="0" smtClean="0">
                <a:solidFill>
                  <a:srgbClr val="000000"/>
                </a:solidFill>
              </a:rPr>
              <a:t>신경망</a:t>
            </a:r>
            <a:endParaRPr lang="en-US" altLang="ko-KR" sz="28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Char char="-"/>
            </a:pPr>
            <a:endParaRPr lang="en-US" altLang="ko-KR" sz="20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Char char="-"/>
            </a:pPr>
            <a:r>
              <a:rPr lang="ko-KR" altLang="en-US" sz="2200" dirty="0" smtClean="0">
                <a:solidFill>
                  <a:srgbClr val="003300"/>
                </a:solidFill>
              </a:rPr>
              <a:t>인간의 신경망을 </a:t>
            </a:r>
            <a:r>
              <a:rPr lang="ko-KR" altLang="en-US" sz="2200" dirty="0" err="1" smtClean="0">
                <a:solidFill>
                  <a:srgbClr val="003300"/>
                </a:solidFill>
              </a:rPr>
              <a:t>본따</a:t>
            </a:r>
            <a:r>
              <a:rPr lang="ko-KR" altLang="en-US" sz="2200" dirty="0" smtClean="0">
                <a:solidFill>
                  <a:srgbClr val="003300"/>
                </a:solidFill>
              </a:rPr>
              <a:t> 만든 네트워크 구조</a:t>
            </a:r>
            <a:endParaRPr lang="en-US" altLang="ko-KR" sz="2200" dirty="0" smtClean="0">
              <a:solidFill>
                <a:srgbClr val="003300"/>
              </a:solidFill>
            </a:endParaRPr>
          </a:p>
          <a:p>
            <a:pPr>
              <a:lnSpc>
                <a:spcPct val="80000"/>
              </a:lnSpc>
              <a:buFontTx/>
              <a:buChar char="-"/>
            </a:pPr>
            <a:r>
              <a:rPr lang="ko-KR" altLang="en-US" sz="2200" dirty="0" smtClean="0">
                <a:solidFill>
                  <a:srgbClr val="003300"/>
                </a:solidFill>
              </a:rPr>
              <a:t>컴퓨터에 학습 능력을 </a:t>
            </a:r>
            <a:r>
              <a:rPr lang="ko-KR" altLang="en-US" sz="2200" dirty="0" err="1" smtClean="0">
                <a:solidFill>
                  <a:srgbClr val="003300"/>
                </a:solidFill>
              </a:rPr>
              <a:t>갖게하여</a:t>
            </a:r>
            <a:r>
              <a:rPr lang="ko-KR" altLang="en-US" sz="2200" dirty="0" smtClean="0">
                <a:solidFill>
                  <a:srgbClr val="003300"/>
                </a:solidFill>
              </a:rPr>
              <a:t> 문제를 해결하기 위한 접근 방법</a:t>
            </a:r>
            <a:endParaRPr lang="en-US" altLang="ko-KR" sz="2200" dirty="0" smtClean="0">
              <a:solidFill>
                <a:srgbClr val="003300"/>
              </a:solidFill>
            </a:endParaRPr>
          </a:p>
          <a:p>
            <a:pPr>
              <a:lnSpc>
                <a:spcPct val="80000"/>
              </a:lnSpc>
              <a:buFontTx/>
              <a:buChar char="-"/>
            </a:pPr>
            <a:r>
              <a:rPr lang="ko-KR" altLang="en-US" sz="2200" dirty="0" err="1" smtClean="0">
                <a:solidFill>
                  <a:srgbClr val="003300"/>
                </a:solidFill>
              </a:rPr>
              <a:t>입력층에</a:t>
            </a:r>
            <a:r>
              <a:rPr lang="ko-KR" altLang="en-US" sz="2200" dirty="0" smtClean="0">
                <a:solidFill>
                  <a:srgbClr val="003300"/>
                </a:solidFill>
              </a:rPr>
              <a:t> 학습할 데이터를 입력하여 </a:t>
            </a:r>
            <a:r>
              <a:rPr lang="ko-KR" altLang="en-US" sz="2200" dirty="0" err="1" smtClean="0">
                <a:solidFill>
                  <a:srgbClr val="003300"/>
                </a:solidFill>
              </a:rPr>
              <a:t>출력층에서</a:t>
            </a:r>
            <a:r>
              <a:rPr lang="ko-KR" altLang="en-US" sz="2200" dirty="0" smtClean="0">
                <a:solidFill>
                  <a:srgbClr val="003300"/>
                </a:solidFill>
              </a:rPr>
              <a:t> 최종적인 결과를 출력한다</a:t>
            </a:r>
          </a:p>
          <a:p>
            <a:pPr eaLnBrk="1" hangingPunct="1">
              <a:lnSpc>
                <a:spcPct val="80000"/>
              </a:lnSpc>
              <a:buNone/>
            </a:pPr>
            <a:endParaRPr lang="ru-RU" sz="1800" dirty="0" smtClean="0">
              <a:solidFill>
                <a:srgbClr val="000000"/>
              </a:solidFill>
            </a:endParaRPr>
          </a:p>
        </p:txBody>
      </p:sp>
      <p:pic>
        <p:nvPicPr>
          <p:cNvPr id="4" name="그림 3" descr="C:\Users\kimsi\Pictures\1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996952"/>
            <a:ext cx="5616624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05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pPr eaLnBrk="1" hangingPunct="1"/>
            <a:r>
              <a:rPr lang="en-US" altLang="ko-KR" sz="4000" dirty="0" smtClean="0">
                <a:solidFill>
                  <a:srgbClr val="006600"/>
                </a:solidFill>
                <a:ea typeface="굴림" charset="-127"/>
              </a:rPr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30363"/>
            <a:ext cx="69342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1800" dirty="0" smtClean="0">
                <a:solidFill>
                  <a:srgbClr val="4D4D4D"/>
                </a:solidFill>
                <a:ea typeface="굴림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</p:spPr>
        <p:txBody>
          <a:bodyPr/>
          <a:lstStyle/>
          <a:p>
            <a:pPr algn="ctr"/>
            <a:r>
              <a:rPr lang="en-US" altLang="ko-KR" sz="4000" smtClean="0">
                <a:solidFill>
                  <a:srgbClr val="FFC000"/>
                </a:solidFill>
              </a:rPr>
              <a:t>I. </a:t>
            </a:r>
            <a:r>
              <a:rPr lang="ko-KR" altLang="en-US" sz="4000" smtClean="0">
                <a:solidFill>
                  <a:srgbClr val="FFC000"/>
                </a:solidFill>
              </a:rPr>
              <a:t>머신러닝 개념</a:t>
            </a:r>
            <a:endParaRPr lang="ru-RU" sz="4000" smtClean="0">
              <a:solidFill>
                <a:srgbClr val="FFC000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640960" cy="54006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ko-KR" smtClean="0">
                <a:solidFill>
                  <a:srgbClr val="000000"/>
                </a:solidFill>
              </a:rPr>
              <a:t>[ </a:t>
            </a:r>
            <a:r>
              <a:rPr lang="ko-KR" altLang="en-US" smtClean="0">
                <a:solidFill>
                  <a:srgbClr val="000000"/>
                </a:solidFill>
              </a:rPr>
              <a:t>참고 </a:t>
            </a:r>
            <a:r>
              <a:rPr lang="en-US" altLang="ko-KR" smtClean="0">
                <a:solidFill>
                  <a:srgbClr val="000000"/>
                </a:solidFill>
              </a:rPr>
              <a:t>] </a:t>
            </a:r>
            <a:r>
              <a:rPr lang="en-US" altLang="ko-KR" smtClean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Top down /Botton up </a:t>
            </a:r>
            <a:r>
              <a:rPr lang="ko-KR" altLang="ko-KR" smtClean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방식</a:t>
            </a:r>
            <a:endParaRPr lang="en-US" altLang="ko-KR" smtClean="0">
              <a:solidFill>
                <a:srgbClr val="00800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buNone/>
            </a:pPr>
            <a:endParaRPr lang="en-US" altLang="ko-KR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400" smtClean="0">
                <a:solidFill>
                  <a:srgbClr val="0070C0"/>
                </a:solidFill>
              </a:rPr>
              <a:t>2. </a:t>
            </a:r>
            <a:r>
              <a:rPr lang="ko-KR" altLang="en-US" sz="2400" smtClean="0">
                <a:solidFill>
                  <a:srgbClr val="0070C0"/>
                </a:solidFill>
              </a:rPr>
              <a:t>인공지능에서</a:t>
            </a:r>
            <a:endParaRPr lang="en-US" altLang="ko-KR" sz="2400" smtClean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sz="2400" smtClean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sz="2400" smtClean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sz="2400" smtClean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sz="2400" smtClean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sz="2400" smtClean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sz="2400" smtClean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sz="2400" smtClean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sz="2400" smtClean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sz="2400" smtClean="0">
              <a:solidFill>
                <a:srgbClr val="0070C0"/>
              </a:solidFill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ko-KR" altLang="ko-KR" sz="2000" kern="100" smtClean="0">
                <a:latin typeface="맑은 고딕"/>
                <a:ea typeface="맑은 고딕"/>
                <a:cs typeface="Times New Roman"/>
              </a:rPr>
              <a:t>많은 데이터를 입력하면 정확한 출력값을 찾을 수 있다</a:t>
            </a:r>
            <a:r>
              <a:rPr lang="en-US" altLang="ko-KR" sz="2000" kern="100" smtClean="0">
                <a:latin typeface="맑은 고딕"/>
                <a:ea typeface="맑은 고딕"/>
                <a:cs typeface="Times New Roman"/>
              </a:rPr>
              <a:t>.</a:t>
            </a:r>
            <a:endParaRPr lang="ko-KR" altLang="ko-KR" sz="2000" kern="100" smtClean="0">
              <a:latin typeface="맑은 고딕"/>
              <a:ea typeface="맑은 고딕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ko-KR" altLang="ko-KR" sz="2000" kern="100" smtClean="0">
                <a:latin typeface="맑은 고딕"/>
                <a:ea typeface="맑은 고딕"/>
                <a:cs typeface="Times New Roman"/>
              </a:rPr>
              <a:t>여기서 답은 주어지지 않을 수도 있다</a:t>
            </a:r>
          </a:p>
          <a:p>
            <a:pPr>
              <a:lnSpc>
                <a:spcPct val="80000"/>
              </a:lnSpc>
              <a:buNone/>
            </a:pPr>
            <a:endParaRPr lang="ru-RU" altLang="ko-KR" sz="240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ru-RU" smtClean="0">
              <a:solidFill>
                <a:srgbClr val="00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919842"/>
              </p:ext>
            </p:extLst>
          </p:nvPr>
        </p:nvGraphicFramePr>
        <p:xfrm>
          <a:off x="714348" y="2492896"/>
          <a:ext cx="7848872" cy="2664890"/>
        </p:xfrm>
        <a:graphic>
          <a:graphicData uri="http://schemas.openxmlformats.org/drawingml/2006/table">
            <a:tbl>
              <a:tblPr/>
              <a:tblGrid>
                <a:gridCol w="3924436"/>
                <a:gridCol w="3924436"/>
              </a:tblGrid>
              <a:tr h="5760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smtClean="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일반방식</a:t>
                      </a:r>
                      <a:endParaRPr lang="ko-KR" sz="2000" kern="100" dirty="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머신러닝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88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2000" b="1" kern="100" dirty="0" err="1">
                          <a:solidFill>
                            <a:srgbClr val="0070C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입력데이타</a:t>
                      </a:r>
                      <a:r>
                        <a:rPr lang="en-US" sz="2000" b="1" kern="100" dirty="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  <a:sym typeface="Wingdings"/>
                        </a:rPr>
                        <a:t></a:t>
                      </a:r>
                      <a:endParaRPr lang="ko-KR" sz="2000" b="1" kern="100" dirty="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                            </a:t>
                      </a:r>
                      <a:r>
                        <a:rPr lang="en-US" sz="2000" b="1" kern="100" dirty="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  <a:sym typeface="Wingdings"/>
                        </a:rPr>
                        <a:t></a:t>
                      </a:r>
                      <a:r>
                        <a:rPr lang="en-US" sz="2000" b="1" kern="100" dirty="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2000" b="1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답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      </a:t>
                      </a:r>
                      <a:r>
                        <a:rPr lang="ko-KR" sz="2000" b="1" kern="100" dirty="0">
                          <a:solidFill>
                            <a:srgbClr val="0070C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공식</a:t>
                      </a:r>
                      <a:r>
                        <a:rPr lang="ko-KR" sz="2000" b="1" kern="100" dirty="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2000" b="1" kern="100" dirty="0" smtClean="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2000" b="1" kern="100" dirty="0" smtClean="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  <a:sym typeface="Wingdings"/>
                        </a:rPr>
                        <a:t></a:t>
                      </a:r>
                      <a:endParaRPr lang="ko-KR" sz="2000" b="1" kern="100" dirty="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b="1" kern="100" dirty="0" err="1">
                          <a:solidFill>
                            <a:srgbClr val="0070C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입력데이타</a:t>
                      </a:r>
                      <a:r>
                        <a:rPr lang="en-US" sz="2000" b="1" kern="100" dirty="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  <a:sym typeface="Wingdings"/>
                        </a:rPr>
                        <a:t></a:t>
                      </a:r>
                      <a:endParaRPr lang="ko-KR" sz="2000" b="1" kern="100" dirty="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                            </a:t>
                      </a:r>
                      <a:r>
                        <a:rPr lang="en-US" sz="2000" b="1" kern="100" dirty="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  <a:sym typeface="Wingdings"/>
                        </a:rPr>
                        <a:t></a:t>
                      </a:r>
                      <a:r>
                        <a:rPr lang="en-US" sz="2000" b="1" kern="100" dirty="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2000" b="1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공식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      </a:t>
                      </a:r>
                      <a:r>
                        <a:rPr lang="ko-KR" sz="2000" b="1" kern="10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답</a:t>
                      </a:r>
                      <a:r>
                        <a:rPr lang="ko-KR" sz="2000" b="1" kern="100" dirty="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2000" b="1" kern="100" dirty="0" smtClean="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2000" b="1" kern="100" dirty="0" smtClean="0">
                          <a:solidFill>
                            <a:srgbClr val="003300"/>
                          </a:solidFill>
                          <a:latin typeface="맑은 고딕"/>
                          <a:ea typeface="맑은 고딕"/>
                          <a:cs typeface="Times New Roman"/>
                          <a:sym typeface="Wingdings"/>
                        </a:rPr>
                        <a:t></a:t>
                      </a:r>
                      <a:endParaRPr lang="ko-KR" sz="2000" b="1" kern="100" dirty="0">
                        <a:solidFill>
                          <a:srgbClr val="0033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6429388" y="3356992"/>
            <a:ext cx="681038" cy="1296144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2571736" y="3356992"/>
            <a:ext cx="681038" cy="1296144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</p:spPr>
        <p:txBody>
          <a:bodyPr/>
          <a:lstStyle/>
          <a:p>
            <a:pPr algn="ctr"/>
            <a:r>
              <a:rPr lang="en-US" altLang="ko-KR" sz="4000" smtClean="0">
                <a:solidFill>
                  <a:srgbClr val="FFC000"/>
                </a:solidFill>
              </a:rPr>
              <a:t>I. </a:t>
            </a:r>
            <a:r>
              <a:rPr lang="ko-KR" altLang="en-US" sz="4000" smtClean="0">
                <a:solidFill>
                  <a:srgbClr val="FFC000"/>
                </a:solidFill>
              </a:rPr>
              <a:t>머신러닝 개념</a:t>
            </a:r>
            <a:endParaRPr lang="ru-RU" sz="4000" smtClean="0">
              <a:solidFill>
                <a:srgbClr val="FFC000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640960" cy="54006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ko-KR" smtClean="0">
                <a:solidFill>
                  <a:srgbClr val="000000"/>
                </a:solidFill>
              </a:rPr>
              <a:t>[ </a:t>
            </a:r>
            <a:r>
              <a:rPr lang="ko-KR" altLang="en-US" smtClean="0">
                <a:solidFill>
                  <a:srgbClr val="000000"/>
                </a:solidFill>
              </a:rPr>
              <a:t>참고 </a:t>
            </a:r>
            <a:r>
              <a:rPr lang="en-US" altLang="ko-KR" smtClean="0">
                <a:solidFill>
                  <a:srgbClr val="000000"/>
                </a:solidFill>
              </a:rPr>
              <a:t>] </a:t>
            </a:r>
            <a:r>
              <a:rPr lang="en-US" altLang="ko-KR" smtClean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Top down /Botton up </a:t>
            </a:r>
            <a:r>
              <a:rPr lang="ko-KR" altLang="ko-KR" smtClean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방식</a:t>
            </a:r>
            <a:endParaRPr lang="en-US" altLang="ko-KR" smtClean="0">
              <a:solidFill>
                <a:srgbClr val="00800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buNone/>
            </a:pPr>
            <a:endParaRPr lang="en-US" altLang="ko-KR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400" smtClean="0">
                <a:solidFill>
                  <a:srgbClr val="0070C0"/>
                </a:solidFill>
              </a:rPr>
              <a:t>2. </a:t>
            </a:r>
            <a:r>
              <a:rPr lang="ko-KR" altLang="en-US" sz="2400" smtClean="0">
                <a:solidFill>
                  <a:srgbClr val="0070C0"/>
                </a:solidFill>
              </a:rPr>
              <a:t>인공지능에서</a:t>
            </a:r>
            <a:endParaRPr lang="en-US" altLang="ko-KR" sz="2400" smtClean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sz="2400" smtClean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sz="2400" smtClean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sz="2400" smtClean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sz="2400" smtClean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sz="2400" smtClean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sz="2400" smtClean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sz="2400" smtClean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sz="2400" smtClean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ko-KR" sz="2400" smtClean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04864"/>
            <a:ext cx="5688632" cy="4345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27395" y="6546830"/>
            <a:ext cx="2056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[</a:t>
            </a:r>
            <a:r>
              <a:rPr lang="ko-KR" altLang="en-US" sz="1600" smtClean="0"/>
              <a:t>출처</a:t>
            </a:r>
            <a:r>
              <a:rPr lang="en-US" altLang="ko-KR" sz="1600" smtClean="0"/>
              <a:t>] </a:t>
            </a:r>
            <a:r>
              <a:rPr lang="ko-KR" altLang="en-US" sz="1600" smtClean="0"/>
              <a:t>모두의 딥러닝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5735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</p:spPr>
        <p:txBody>
          <a:bodyPr/>
          <a:lstStyle/>
          <a:p>
            <a:pPr algn="ctr"/>
            <a:r>
              <a:rPr lang="en-US" altLang="ko-KR" sz="4000" smtClean="0">
                <a:solidFill>
                  <a:srgbClr val="FFFF00"/>
                </a:solidFill>
              </a:rPr>
              <a:t>II. </a:t>
            </a:r>
            <a:r>
              <a:rPr lang="ko-KR" altLang="en-US" sz="4000" smtClean="0">
                <a:solidFill>
                  <a:srgbClr val="FFFF00"/>
                </a:solidFill>
              </a:rPr>
              <a:t>머신러닝 활용</a:t>
            </a:r>
            <a:endParaRPr lang="ru-RU" sz="4000" smtClean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251520" y="908720"/>
            <a:ext cx="864096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smtClean="0">
                <a:solidFill>
                  <a:srgbClr val="000000"/>
                </a:solidFill>
                <a:latin typeface="+mn-lt"/>
              </a:rPr>
              <a:t>컴퓨터가 </a:t>
            </a:r>
            <a:r>
              <a:rPr lang="en-US" altLang="ko-KR" sz="2800" kern="0" smtClean="0">
                <a:solidFill>
                  <a:srgbClr val="000000"/>
                </a:solidFill>
                <a:latin typeface="+mn-lt"/>
              </a:rPr>
              <a:t>? </a:t>
            </a:r>
            <a:r>
              <a:rPr lang="ko-KR" altLang="en-US" sz="2800" kern="0" smtClean="0">
                <a:solidFill>
                  <a:srgbClr val="000000"/>
                </a:solidFill>
                <a:latin typeface="+mn-lt"/>
              </a:rPr>
              <a:t>자리에 들어 갈 도형을 찾는다면</a:t>
            </a:r>
            <a:r>
              <a:rPr lang="en-US" altLang="ko-KR" sz="2800" kern="0" smtClean="0">
                <a:solidFill>
                  <a:srgbClr val="000000"/>
                </a:solidFill>
                <a:latin typeface="+mn-lt"/>
              </a:rPr>
              <a:t>?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800" kern="0" smtClean="0">
              <a:solidFill>
                <a:srgbClr val="0000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800" kern="0" smtClean="0">
              <a:solidFill>
                <a:srgbClr val="0000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800" kern="0" smtClean="0">
              <a:solidFill>
                <a:srgbClr val="0000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800" kern="0" smtClean="0">
              <a:solidFill>
                <a:srgbClr val="000000"/>
              </a:solidFill>
              <a:latin typeface="+mn-lt"/>
            </a:endParaRPr>
          </a:p>
          <a:p>
            <a:pPr marL="342900" indent="-342900" algn="l" latinLnBrk="1">
              <a:lnSpc>
                <a:spcPct val="80000"/>
              </a:lnSpc>
              <a:spcBef>
                <a:spcPct val="20000"/>
              </a:spcBef>
            </a:pPr>
            <a:r>
              <a:rPr lang="ko-KR" altLang="en-US" sz="2000" kern="0" smtClean="0">
                <a:solidFill>
                  <a:srgbClr val="FF0000"/>
                </a:solidFill>
              </a:rPr>
              <a:t>머신러닝은 마법이 아니다</a:t>
            </a:r>
            <a:r>
              <a:rPr lang="en-US" altLang="ko-KR" sz="2000" kern="0" smtClean="0">
                <a:solidFill>
                  <a:srgbClr val="FF0000"/>
                </a:solidFill>
              </a:rPr>
              <a:t>.</a:t>
            </a:r>
          </a:p>
          <a:p>
            <a:pPr marL="342900" indent="-342900" algn="l" latinLnBrk="1">
              <a:lnSpc>
                <a:spcPct val="80000"/>
              </a:lnSpc>
              <a:spcBef>
                <a:spcPct val="20000"/>
              </a:spcBef>
            </a:pPr>
            <a:r>
              <a:rPr lang="ko-KR" altLang="en-US" sz="2000" kern="0" smtClean="0">
                <a:solidFill>
                  <a:srgbClr val="000000"/>
                </a:solidFill>
              </a:rPr>
              <a:t>모여 있는 위치 관계를 파악하여 특징을 기반으로 </a:t>
            </a:r>
            <a:endParaRPr lang="en-US" altLang="ko-KR" sz="2000" kern="0" smtClean="0">
              <a:solidFill>
                <a:srgbClr val="000000"/>
              </a:solidFill>
            </a:endParaRPr>
          </a:p>
          <a:p>
            <a:pPr marL="342900" indent="-342900" algn="l" latinLnBrk="1">
              <a:lnSpc>
                <a:spcPct val="80000"/>
              </a:lnSpc>
              <a:spcBef>
                <a:spcPct val="20000"/>
              </a:spcBef>
            </a:pPr>
            <a:r>
              <a:rPr lang="ko-KR" altLang="en-US" sz="2000" kern="0" smtClean="0">
                <a:solidFill>
                  <a:srgbClr val="000000"/>
                </a:solidFill>
              </a:rPr>
              <a:t>구분선을 찾아내어 가까운  데이터를 비슷한 데이터로 판단한다</a:t>
            </a:r>
            <a:endParaRPr lang="en-US" altLang="ko-KR" sz="2000" kern="0" smtClean="0">
              <a:solidFill>
                <a:srgbClr val="000000"/>
              </a:solidFill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2395198" y="2346010"/>
            <a:ext cx="432048" cy="360040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1769428" y="2850066"/>
            <a:ext cx="432048" cy="360040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2417500" y="3354122"/>
            <a:ext cx="432048" cy="360040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2921556" y="2922074"/>
            <a:ext cx="432048" cy="360040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2489508" y="4146210"/>
            <a:ext cx="432048" cy="360040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1841436" y="3570146"/>
            <a:ext cx="432048" cy="360040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십자형 12"/>
          <p:cNvSpPr/>
          <p:nvPr/>
        </p:nvSpPr>
        <p:spPr bwMode="auto">
          <a:xfrm rot="18188738">
            <a:off x="4289708" y="2346010"/>
            <a:ext cx="360040" cy="360040"/>
          </a:xfrm>
          <a:prstGeom prst="plus">
            <a:avLst/>
          </a:prstGeom>
          <a:solidFill>
            <a:srgbClr val="FF0000"/>
          </a:solidFill>
          <a:ln>
            <a:solidFill>
              <a:srgbClr val="FFFF00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십자형 13"/>
          <p:cNvSpPr/>
          <p:nvPr/>
        </p:nvSpPr>
        <p:spPr bwMode="auto">
          <a:xfrm rot="18188738">
            <a:off x="4646876" y="2919204"/>
            <a:ext cx="360040" cy="360040"/>
          </a:xfrm>
          <a:prstGeom prst="plus">
            <a:avLst/>
          </a:prstGeom>
          <a:solidFill>
            <a:srgbClr val="FF0000"/>
          </a:solidFill>
          <a:ln>
            <a:solidFill>
              <a:srgbClr val="FFFF00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십자형 14"/>
          <p:cNvSpPr/>
          <p:nvPr/>
        </p:nvSpPr>
        <p:spPr bwMode="auto">
          <a:xfrm rot="18188738">
            <a:off x="4862901" y="2415148"/>
            <a:ext cx="360040" cy="360040"/>
          </a:xfrm>
          <a:prstGeom prst="plus">
            <a:avLst/>
          </a:prstGeom>
          <a:solidFill>
            <a:srgbClr val="FF0000"/>
          </a:solidFill>
          <a:ln>
            <a:solidFill>
              <a:srgbClr val="FFFF00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십자형 15"/>
          <p:cNvSpPr/>
          <p:nvPr/>
        </p:nvSpPr>
        <p:spPr bwMode="auto">
          <a:xfrm rot="18188738">
            <a:off x="4646876" y="3495268"/>
            <a:ext cx="360040" cy="360040"/>
          </a:xfrm>
          <a:prstGeom prst="plus">
            <a:avLst/>
          </a:prstGeom>
          <a:solidFill>
            <a:srgbClr val="FF0000"/>
          </a:solidFill>
          <a:ln>
            <a:solidFill>
              <a:srgbClr val="FFFF00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십자형 16"/>
          <p:cNvSpPr/>
          <p:nvPr/>
        </p:nvSpPr>
        <p:spPr bwMode="auto">
          <a:xfrm rot="18188738">
            <a:off x="5150933" y="3351250"/>
            <a:ext cx="360040" cy="360040"/>
          </a:xfrm>
          <a:prstGeom prst="plus">
            <a:avLst/>
          </a:prstGeom>
          <a:solidFill>
            <a:srgbClr val="FF0000"/>
          </a:solidFill>
          <a:ln>
            <a:solidFill>
              <a:srgbClr val="FFFF00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십자형 17"/>
          <p:cNvSpPr/>
          <p:nvPr/>
        </p:nvSpPr>
        <p:spPr bwMode="auto">
          <a:xfrm rot="18188738">
            <a:off x="6015030" y="2703179"/>
            <a:ext cx="360040" cy="360040"/>
          </a:xfrm>
          <a:prstGeom prst="plus">
            <a:avLst/>
          </a:prstGeom>
          <a:solidFill>
            <a:srgbClr val="FF0000"/>
          </a:solidFill>
          <a:ln>
            <a:solidFill>
              <a:srgbClr val="FFFF00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369828" y="2778058"/>
            <a:ext cx="43204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?</a:t>
            </a: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781800" cy="715963"/>
          </a:xfrm>
        </p:spPr>
        <p:txBody>
          <a:bodyPr/>
          <a:lstStyle/>
          <a:p>
            <a:pPr algn="ctr"/>
            <a:r>
              <a:rPr lang="en-US" altLang="ko-KR" sz="4000" smtClean="0">
                <a:solidFill>
                  <a:srgbClr val="FFFF00"/>
                </a:solidFill>
              </a:rPr>
              <a:t>II. </a:t>
            </a:r>
            <a:r>
              <a:rPr lang="ko-KR" altLang="en-US" sz="4000" smtClean="0">
                <a:solidFill>
                  <a:srgbClr val="FFFF00"/>
                </a:solidFill>
              </a:rPr>
              <a:t>머신러닝 활용</a:t>
            </a:r>
            <a:endParaRPr lang="ru-RU" sz="4000" smtClean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251520" y="908720"/>
            <a:ext cx="864096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1857364"/>
            <a:ext cx="864498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827395" y="6546830"/>
            <a:ext cx="2056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[</a:t>
            </a:r>
            <a:r>
              <a:rPr lang="ko-KR" altLang="en-US" sz="1600" smtClean="0"/>
              <a:t>출처</a:t>
            </a:r>
            <a:r>
              <a:rPr lang="en-US" altLang="ko-KR" sz="1600" smtClean="0"/>
              <a:t>] </a:t>
            </a:r>
            <a:r>
              <a:rPr lang="ko-KR" altLang="en-US" sz="1600" smtClean="0"/>
              <a:t>모두의 딥러닝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96159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">
      <a:dk1>
        <a:srgbClr val="808080"/>
      </a:dk1>
      <a:lt1>
        <a:srgbClr val="FFFFFF"/>
      </a:lt1>
      <a:dk2>
        <a:srgbClr val="808080"/>
      </a:dk2>
      <a:lt2>
        <a:srgbClr val="005800"/>
      </a:lt2>
      <a:accent1>
        <a:srgbClr val="008000"/>
      </a:accent1>
      <a:accent2>
        <a:srgbClr val="00A400"/>
      </a:accent2>
      <a:accent3>
        <a:srgbClr val="FFFFFF"/>
      </a:accent3>
      <a:accent4>
        <a:srgbClr val="6C6C6C"/>
      </a:accent4>
      <a:accent5>
        <a:srgbClr val="AAC0AA"/>
      </a:accent5>
      <a:accent6>
        <a:srgbClr val="009400"/>
      </a:accent6>
      <a:hlink>
        <a:srgbClr val="33CC33"/>
      </a:hlink>
      <a:folHlink>
        <a:srgbClr val="808080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18239</TotalTime>
  <Words>1631</Words>
  <Application>Microsoft Office PowerPoint</Application>
  <PresentationFormat>화면 슬라이드 쇼(4:3)</PresentationFormat>
  <Paragraphs>626</Paragraphs>
  <Slides>54</Slides>
  <Notes>54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5" baseType="lpstr">
      <vt:lpstr>powerpoint-template</vt:lpstr>
      <vt:lpstr>Python  기술통계와 모델링</vt:lpstr>
      <vt:lpstr>I. 머신러닝 개념</vt:lpstr>
      <vt:lpstr>I. 머신러닝 개념</vt:lpstr>
      <vt:lpstr>I. 머신러닝 개념</vt:lpstr>
      <vt:lpstr>I. 머신러닝 개념</vt:lpstr>
      <vt:lpstr>I. 머신러닝 개념</vt:lpstr>
      <vt:lpstr>I. 머신러닝 개념</vt:lpstr>
      <vt:lpstr>II. 머신러닝 활용</vt:lpstr>
      <vt:lpstr>II. 머신러닝 활용</vt:lpstr>
      <vt:lpstr>II. 머신러닝 활용</vt:lpstr>
      <vt:lpstr>II. 머신러닝 활용</vt:lpstr>
      <vt:lpstr>III. 머신러닝 분류</vt:lpstr>
      <vt:lpstr>I. 머신러닝 개념</vt:lpstr>
      <vt:lpstr>머신러닝 개념</vt:lpstr>
      <vt:lpstr>III. 머신러닝 분류</vt:lpstr>
      <vt:lpstr>III. 머신러닝 분류</vt:lpstr>
      <vt:lpstr>IV. 머신러닝에서 중요한 과정</vt:lpstr>
      <vt:lpstr>V. 머신러닝 용어</vt:lpstr>
      <vt:lpstr>VI. 지도 학습</vt:lpstr>
      <vt:lpstr>VI. 지도 학습</vt:lpstr>
      <vt:lpstr>VI. 지도 학습</vt:lpstr>
      <vt:lpstr>VI. 지도 학습</vt:lpstr>
      <vt:lpstr>VI. 지도 학습</vt:lpstr>
      <vt:lpstr>VI. 지도 학습</vt:lpstr>
      <vt:lpstr>[1] 회귀모델</vt:lpstr>
      <vt:lpstr>[1] 회귀모델</vt:lpstr>
      <vt:lpstr>[1] 회귀모델</vt:lpstr>
      <vt:lpstr>[1] 회귀모델</vt:lpstr>
      <vt:lpstr>[1] 회귀모델</vt:lpstr>
      <vt:lpstr>[2] 분류모델</vt:lpstr>
      <vt:lpstr>[2] 분류모델</vt:lpstr>
      <vt:lpstr>[2] 분류모델</vt:lpstr>
      <vt:lpstr>[2] 분류모델</vt:lpstr>
      <vt:lpstr>[2] 분류모델</vt:lpstr>
      <vt:lpstr>[2] 분류모델</vt:lpstr>
      <vt:lpstr>[2] 분류모델</vt:lpstr>
      <vt:lpstr>[2] 분류모델</vt:lpstr>
      <vt:lpstr>[2] 분류모델</vt:lpstr>
      <vt:lpstr>[2] 분류모델</vt:lpstr>
      <vt:lpstr>[2] 분류모델</vt:lpstr>
      <vt:lpstr>[2] 분류모델</vt:lpstr>
      <vt:lpstr>[2] 분류모델</vt:lpstr>
      <vt:lpstr>[2] 분류모델</vt:lpstr>
      <vt:lpstr>[2] 분류모델</vt:lpstr>
      <vt:lpstr>[3] 신경망</vt:lpstr>
      <vt:lpstr>[3] 신경망</vt:lpstr>
      <vt:lpstr>[3] 신경망</vt:lpstr>
      <vt:lpstr>[3] 신경망</vt:lpstr>
      <vt:lpstr>[3] 신경망</vt:lpstr>
      <vt:lpstr>[3] 신경망</vt:lpstr>
      <vt:lpstr>[3] 신경망</vt:lpstr>
      <vt:lpstr>[3] 신경망</vt:lpstr>
      <vt:lpstr>[3] 신경망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javassem</dc:creator>
  <cp:lastModifiedBy>simmie kim</cp:lastModifiedBy>
  <cp:revision>154</cp:revision>
  <dcterms:created xsi:type="dcterms:W3CDTF">2019-03-30T05:50:03Z</dcterms:created>
  <dcterms:modified xsi:type="dcterms:W3CDTF">2021-02-06T23:32:21Z</dcterms:modified>
</cp:coreProperties>
</file>