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4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4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8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2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2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B15EE-6240-40DC-9292-B8BDC0CF8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1236"/>
          <a:stretch/>
        </p:blipFill>
        <p:spPr>
          <a:xfrm>
            <a:off x="20" y="-190490"/>
            <a:ext cx="12191980" cy="4264353"/>
          </a:xfrm>
          <a:prstGeom prst="rect">
            <a:avLst/>
          </a:prstGeom>
        </p:spPr>
      </p:pic>
      <p:sp useBgFill="1">
        <p:nvSpPr>
          <p:cNvPr id="59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150C550-8C6F-46D9-826F-2F6F34AA2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07386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lang="en-US" sz="3200"/>
              <a:t>SDG 5</a:t>
            </a:r>
            <a:br>
              <a:rPr lang="en-US" sz="3200"/>
            </a:br>
            <a:r>
              <a:rPr lang="en-US" sz="3200"/>
              <a:t>GENDER EQUALITY</a:t>
            </a:r>
            <a:endParaRPr lang="el-GR" sz="32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1A60273-58F2-420A-837D-579EBB148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323" y="5073930"/>
            <a:ext cx="3317064" cy="689089"/>
          </a:xfrm>
        </p:spPr>
        <p:txBody>
          <a:bodyPr>
            <a:noAutofit/>
          </a:bodyPr>
          <a:lstStyle/>
          <a:p>
            <a:pPr algn="ctr"/>
            <a:r>
              <a:rPr lang="en-US" sz="1200"/>
              <a:t>Group 2</a:t>
            </a:r>
          </a:p>
          <a:p>
            <a:pPr algn="ctr"/>
            <a:r>
              <a:rPr lang="en-US" sz="1200"/>
              <a:t>Teammates:</a:t>
            </a:r>
          </a:p>
          <a:p>
            <a:pPr algn="ctr"/>
            <a:r>
              <a:rPr lang="en-US" sz="1200"/>
              <a:t>Moschou Christina – tziraki maria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253244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3D75DE-5148-49D9-B967-090A81A1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SDG 5 – GENDER EQUALITY ?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409544-62A4-4519-8820-7084B683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human right</a:t>
            </a:r>
          </a:p>
          <a:p>
            <a:r>
              <a:rPr lang="en-US" dirty="0"/>
              <a:t>Stereotypes</a:t>
            </a:r>
          </a:p>
          <a:p>
            <a:r>
              <a:rPr lang="en-US" dirty="0"/>
              <a:t>Violence against women and girls</a:t>
            </a:r>
          </a:p>
          <a:p>
            <a:r>
              <a:rPr lang="en-US" dirty="0"/>
              <a:t>Feasible because there are the methods to execute it with high accuracy</a:t>
            </a:r>
          </a:p>
          <a:p>
            <a:r>
              <a:rPr lang="en-US" dirty="0"/>
              <a:t>Scientists, </a:t>
            </a:r>
            <a:r>
              <a:rPr lang="el-GR" dirty="0" err="1"/>
              <a:t>Consultants</a:t>
            </a:r>
            <a:r>
              <a:rPr lang="el-GR" dirty="0"/>
              <a:t> of </a:t>
            </a:r>
            <a:r>
              <a:rPr lang="el-GR" dirty="0" err="1"/>
              <a:t>different</a:t>
            </a:r>
            <a:r>
              <a:rPr lang="el-GR" dirty="0"/>
              <a:t> </a:t>
            </a:r>
            <a:r>
              <a:rPr lang="el-GR" dirty="0" err="1"/>
              <a:t>backgrounds</a:t>
            </a:r>
            <a:r>
              <a:rPr lang="el-GR" dirty="0"/>
              <a:t>, </a:t>
            </a:r>
            <a:r>
              <a:rPr lang="en-US" dirty="0"/>
              <a:t>everyday people who love machine learning</a:t>
            </a:r>
          </a:p>
          <a:p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04483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3D75DE-5148-49D9-B967-090A81A1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409544-62A4-4519-8820-7084B683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only two member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Annotation – Batch 1: first approach</a:t>
            </a:r>
            <a:r>
              <a:rPr lang="el-GR" dirty="0"/>
              <a:t>,</a:t>
            </a:r>
            <a:r>
              <a:rPr lang="en-US" dirty="0"/>
              <a:t> worked as a guideline for the rest</a:t>
            </a:r>
            <a:endParaRPr lang="el-GR" dirty="0"/>
          </a:p>
          <a:p>
            <a:r>
              <a:rPr lang="en-US" dirty="0"/>
              <a:t>Articles</a:t>
            </a:r>
            <a:r>
              <a:rPr lang="el-GR" dirty="0"/>
              <a:t>: </a:t>
            </a:r>
            <a:r>
              <a:rPr lang="en-US" dirty="0"/>
              <a:t>Journal, Article Journal and</a:t>
            </a:r>
            <a:r>
              <a:rPr lang="el-GR" dirty="0"/>
              <a:t> </a:t>
            </a:r>
            <a:r>
              <a:rPr lang="en-US" dirty="0"/>
              <a:t>a limited number of Articles of the last five years</a:t>
            </a:r>
            <a:endParaRPr lang="el-GR" dirty="0"/>
          </a:p>
          <a:p>
            <a:r>
              <a:rPr lang="en-US" dirty="0"/>
              <a:t>Correction of</a:t>
            </a:r>
            <a:r>
              <a:rPr lang="el-GR" dirty="0"/>
              <a:t> </a:t>
            </a:r>
            <a:r>
              <a:rPr lang="en-US" dirty="0"/>
              <a:t>Batch 1</a:t>
            </a:r>
          </a:p>
          <a:p>
            <a:r>
              <a:rPr lang="en-US" dirty="0"/>
              <a:t>Curation</a:t>
            </a:r>
          </a:p>
          <a:p>
            <a:r>
              <a:rPr lang="en-US" dirty="0"/>
              <a:t>Improvement of</a:t>
            </a:r>
            <a:r>
              <a:rPr lang="el-GR" dirty="0"/>
              <a:t> </a:t>
            </a:r>
            <a:r>
              <a:rPr lang="en-US" dirty="0"/>
              <a:t>annotation’s KPIs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5376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3D75DE-5148-49D9-B967-090A81A1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409544-62A4-4519-8820-7084B683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38"/>
            <a:ext cx="10515600" cy="416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final dataset consists of 6 columns:</a:t>
            </a:r>
          </a:p>
          <a:p>
            <a:r>
              <a:rPr lang="en-US" dirty="0"/>
              <a:t>3 semi-cleaned columns after :</a:t>
            </a:r>
          </a:p>
          <a:p>
            <a:pPr lvl="1"/>
            <a:r>
              <a:rPr lang="en-US" dirty="0"/>
              <a:t>removing punctuations</a:t>
            </a:r>
          </a:p>
          <a:p>
            <a:pPr lvl="1"/>
            <a:r>
              <a:rPr lang="en-US" dirty="0"/>
              <a:t>removing  </a:t>
            </a:r>
            <a:r>
              <a:rPr lang="en-US" dirty="0" err="1"/>
              <a:t>english</a:t>
            </a:r>
            <a:r>
              <a:rPr lang="en-US" dirty="0"/>
              <a:t> </a:t>
            </a:r>
            <a:r>
              <a:rPr lang="en-US" dirty="0" err="1"/>
              <a:t>stopwords</a:t>
            </a:r>
            <a:endParaRPr lang="en-US" dirty="0"/>
          </a:p>
          <a:p>
            <a:pPr lvl="1"/>
            <a:r>
              <a:rPr lang="en-US" dirty="0"/>
              <a:t>Word tokenization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3 normalized columns after doing also: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/>
              <a:t>Lemmatization</a:t>
            </a:r>
          </a:p>
          <a:p>
            <a:pPr lvl="1"/>
            <a:r>
              <a:rPr lang="en-US" dirty="0"/>
              <a:t>POS Tagger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Οβάλ 3">
            <a:extLst>
              <a:ext uri="{FF2B5EF4-FFF2-40B4-BE49-F238E27FC236}">
                <a16:creationId xmlns:a16="http://schemas.microsoft.com/office/drawing/2014/main" id="{775483E6-8B46-4C01-AA3D-A4E2C465B019}"/>
              </a:ext>
            </a:extLst>
          </p:cNvPr>
          <p:cNvSpPr/>
          <p:nvPr/>
        </p:nvSpPr>
        <p:spPr>
          <a:xfrm>
            <a:off x="6001305" y="4953740"/>
            <a:ext cx="5086905" cy="15391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 We will apply our methods in all these columns and monitor accuracy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2675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3D75DE-5148-49D9-B967-090A81A1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 - Models with ONE Variation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409544-62A4-4519-8820-7084B683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1925955"/>
            <a:ext cx="10515600" cy="4160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will apply MLPs, CNNs and RNNs..</a:t>
            </a:r>
          </a:p>
          <a:p>
            <a:pPr marL="0" indent="0">
              <a:buNone/>
            </a:pPr>
            <a:endParaRPr lang="el-GR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A6C674A7-16BC-4E58-B6BD-E6988E4B3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39963"/>
              </p:ext>
            </p:extLst>
          </p:nvPr>
        </p:nvGraphicFramePr>
        <p:xfrm>
          <a:off x="3020813" y="2945375"/>
          <a:ext cx="6562725" cy="2606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1947">
                  <a:extLst>
                    <a:ext uri="{9D8B030D-6E8A-4147-A177-3AD203B41FA5}">
                      <a16:colId xmlns:a16="http://schemas.microsoft.com/office/drawing/2014/main" val="2216256177"/>
                    </a:ext>
                  </a:extLst>
                </a:gridCol>
                <a:gridCol w="1123948">
                  <a:extLst>
                    <a:ext uri="{9D8B030D-6E8A-4147-A177-3AD203B41FA5}">
                      <a16:colId xmlns:a16="http://schemas.microsoft.com/office/drawing/2014/main" val="412557912"/>
                    </a:ext>
                  </a:extLst>
                </a:gridCol>
                <a:gridCol w="1015372">
                  <a:extLst>
                    <a:ext uri="{9D8B030D-6E8A-4147-A177-3AD203B41FA5}">
                      <a16:colId xmlns:a16="http://schemas.microsoft.com/office/drawing/2014/main" val="1347194175"/>
                    </a:ext>
                  </a:extLst>
                </a:gridCol>
                <a:gridCol w="1031458">
                  <a:extLst>
                    <a:ext uri="{9D8B030D-6E8A-4147-A177-3AD203B41FA5}">
                      <a16:colId xmlns:a16="http://schemas.microsoft.com/office/drawing/2014/main" val="1520714052"/>
                    </a:ext>
                  </a:extLst>
                </a:gridCol>
              </a:tblGrid>
              <a:tr h="29647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RESULTS SUMMARY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Accuracy per Model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39824"/>
                  </a:ext>
                </a:extLst>
              </a:tr>
              <a:tr h="296470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052872"/>
                  </a:ext>
                </a:extLst>
              </a:tr>
              <a:tr h="296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Variable's Name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MLP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CNN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RNN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4382619"/>
                  </a:ext>
                </a:extLst>
              </a:tr>
              <a:tr h="282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extracted_title_new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84%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84%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6306388"/>
                  </a:ext>
                </a:extLst>
              </a:tr>
              <a:tr h="282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extracted_abstract_new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84%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84%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9829587"/>
                  </a:ext>
                </a:extLst>
              </a:tr>
              <a:tr h="282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initial_text_new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85%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84%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1173087"/>
                  </a:ext>
                </a:extLst>
              </a:tr>
              <a:tr h="2829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normalized_extracted_title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Error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79%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80%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3790386"/>
                  </a:ext>
                </a:extLst>
              </a:tr>
              <a:tr h="2891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normalized_extracted_abstract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86%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86%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82%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4738815"/>
                  </a:ext>
                </a:extLst>
              </a:tr>
              <a:tr h="2964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normalized_initial_text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85%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85%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594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602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3D75DE-5148-49D9-B967-090A81A1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 - Models with TWO Variations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409544-62A4-4519-8820-7084B683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925954"/>
            <a:ext cx="11922710" cy="464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will apply different combinations of models to our variables; ex CNN and LSTM and then use concatenate to extract the mixed model.</a:t>
            </a:r>
          </a:p>
          <a:p>
            <a:pPr marL="0" indent="0">
              <a:buNone/>
            </a:pPr>
            <a:r>
              <a:rPr lang="en-US" dirty="0"/>
              <a:t>The results are:</a:t>
            </a:r>
          </a:p>
          <a:p>
            <a:pPr marL="0" indent="0">
              <a:buNone/>
            </a:pPr>
            <a:endParaRPr lang="el-GR" dirty="0"/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052B4A22-5AFD-4385-A2B2-C0B98895D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82674"/>
              </p:ext>
            </p:extLst>
          </p:nvPr>
        </p:nvGraphicFramePr>
        <p:xfrm>
          <a:off x="3355759" y="3955063"/>
          <a:ext cx="5397624" cy="2214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455">
                  <a:extLst>
                    <a:ext uri="{9D8B030D-6E8A-4147-A177-3AD203B41FA5}">
                      <a16:colId xmlns:a16="http://schemas.microsoft.com/office/drawing/2014/main" val="560302959"/>
                    </a:ext>
                  </a:extLst>
                </a:gridCol>
                <a:gridCol w="809928">
                  <a:extLst>
                    <a:ext uri="{9D8B030D-6E8A-4147-A177-3AD203B41FA5}">
                      <a16:colId xmlns:a16="http://schemas.microsoft.com/office/drawing/2014/main" val="4088891649"/>
                    </a:ext>
                  </a:extLst>
                </a:gridCol>
                <a:gridCol w="895140">
                  <a:extLst>
                    <a:ext uri="{9D8B030D-6E8A-4147-A177-3AD203B41FA5}">
                      <a16:colId xmlns:a16="http://schemas.microsoft.com/office/drawing/2014/main" val="2365623152"/>
                    </a:ext>
                  </a:extLst>
                </a:gridCol>
                <a:gridCol w="816420">
                  <a:extLst>
                    <a:ext uri="{9D8B030D-6E8A-4147-A177-3AD203B41FA5}">
                      <a16:colId xmlns:a16="http://schemas.microsoft.com/office/drawing/2014/main" val="3265756320"/>
                    </a:ext>
                  </a:extLst>
                </a:gridCol>
                <a:gridCol w="806681">
                  <a:extLst>
                    <a:ext uri="{9D8B030D-6E8A-4147-A177-3AD203B41FA5}">
                      <a16:colId xmlns:a16="http://schemas.microsoft.com/office/drawing/2014/main" val="2259451411"/>
                    </a:ext>
                  </a:extLst>
                </a:gridCol>
              </a:tblGrid>
              <a:tr h="23045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RESULTS SUMMARY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Accuracy per Model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471295"/>
                  </a:ext>
                </a:extLst>
              </a:tr>
              <a:tr h="230456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29455"/>
                  </a:ext>
                </a:extLst>
              </a:tr>
              <a:tr h="4228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Variables' names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CNN-MLP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CNN-LSTM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RNN-MLP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MLP-MLP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7042594"/>
                  </a:ext>
                </a:extLst>
              </a:tr>
              <a:tr h="6397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extracted_abstract_new &amp; extracted_title_new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86%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80%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88%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7925562"/>
                  </a:ext>
                </a:extLst>
              </a:tr>
              <a:tr h="6913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normalized_abstract_new &amp; normalized_title_new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87%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83%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1100">
                          <a:effectLst/>
                        </a:rPr>
                        <a:t>8</a:t>
                      </a:r>
                      <a:r>
                        <a:rPr lang="en-US" sz="1100">
                          <a:effectLst/>
                        </a:rPr>
                        <a:t>5 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 -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1150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11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3D75DE-5148-49D9-B967-090A81A1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- Prediction of the Given Set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409544-62A4-4519-8820-7084B683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925954"/>
            <a:ext cx="11922710" cy="4643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are given a blind test set which consists of 99 abstracts:</a:t>
            </a:r>
          </a:p>
          <a:p>
            <a:r>
              <a:rPr lang="en-US" dirty="0"/>
              <a:t>We unzip and import the data</a:t>
            </a:r>
          </a:p>
          <a:p>
            <a:r>
              <a:rPr lang="en-US" dirty="0"/>
              <a:t>Apply some basic data cleaning</a:t>
            </a:r>
          </a:p>
          <a:p>
            <a:r>
              <a:rPr lang="en-US" dirty="0"/>
              <a:t>Choose the best model to use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MLP with “</a:t>
            </a:r>
            <a:r>
              <a:rPr lang="en-US" dirty="0" err="1"/>
              <a:t>extracted_abstract_new</a:t>
            </a:r>
            <a:r>
              <a:rPr lang="en-US" dirty="0"/>
              <a:t>” </a:t>
            </a:r>
          </a:p>
          <a:p>
            <a:r>
              <a:rPr lang="en-US" dirty="0"/>
              <a:t>Use its weights that we already have from its implementation in PART I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Ευθύγραμμο βέλος σύνδεσης 7">
            <a:extLst>
              <a:ext uri="{FF2B5EF4-FFF2-40B4-BE49-F238E27FC236}">
                <a16:creationId xmlns:a16="http://schemas.microsoft.com/office/drawing/2014/main" id="{0EA0F744-498C-492D-9B47-78B98D9707F0}"/>
              </a:ext>
            </a:extLst>
          </p:cNvPr>
          <p:cNvCxnSpPr>
            <a:cxnSpLocks/>
          </p:cNvCxnSpPr>
          <p:nvPr/>
        </p:nvCxnSpPr>
        <p:spPr>
          <a:xfrm>
            <a:off x="3000652" y="4212203"/>
            <a:ext cx="0" cy="63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095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B3D75DE-5148-49D9-B967-090A81A1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 - Prediction of the Given Set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409544-62A4-4519-8820-7084B683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925954"/>
            <a:ext cx="11922710" cy="4643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… Some results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A84C4F5E-32BE-4F7B-B144-47B286620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50048"/>
              </p:ext>
            </p:extLst>
          </p:nvPr>
        </p:nvGraphicFramePr>
        <p:xfrm>
          <a:off x="2952750" y="3184048"/>
          <a:ext cx="5581650" cy="2226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2125">
                  <a:extLst>
                    <a:ext uri="{9D8B030D-6E8A-4147-A177-3AD203B41FA5}">
                      <a16:colId xmlns:a16="http://schemas.microsoft.com/office/drawing/2014/main" val="3962318852"/>
                    </a:ext>
                  </a:extLst>
                </a:gridCol>
                <a:gridCol w="1099525">
                  <a:extLst>
                    <a:ext uri="{9D8B030D-6E8A-4147-A177-3AD203B41FA5}">
                      <a16:colId xmlns:a16="http://schemas.microsoft.com/office/drawing/2014/main" val="2861267281"/>
                    </a:ext>
                  </a:extLst>
                </a:gridCol>
              </a:tblGrid>
              <a:tr h="371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Title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Prediction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94946144"/>
                  </a:ext>
                </a:extLst>
              </a:tr>
              <a:tr h="371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ABC_G1B1_10.1016_j.energy.2018.11.091.txt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SDG12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3673649"/>
                  </a:ext>
                </a:extLst>
              </a:tr>
              <a:tr h="371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ABC_G1B2_10.1016_j.apenergy.2018.01.084.txt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SDG10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1456185"/>
                  </a:ext>
                </a:extLst>
              </a:tr>
              <a:tr h="371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ABC_G1B2_10.1016_j.enpol.2020.111284.txt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SDG10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6147342"/>
                  </a:ext>
                </a:extLst>
              </a:tr>
              <a:tr h="371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ABC_G1B2_10.1016_j.jclepro.2020.121262.txt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SDG12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35025548"/>
                  </a:ext>
                </a:extLst>
              </a:tr>
              <a:tr h="371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ABC_G1B2_10.1016_j.renene.2020.05.131.txt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SDG12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3796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996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7F3F19-5A4B-42AD-9A79-B8279086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B15EE-6240-40DC-9292-B8BDC0CF8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94" b="1236"/>
          <a:stretch/>
        </p:blipFill>
        <p:spPr>
          <a:xfrm>
            <a:off x="20" y="-190490"/>
            <a:ext cx="12191980" cy="4264353"/>
          </a:xfrm>
          <a:prstGeom prst="rect">
            <a:avLst/>
          </a:prstGeom>
        </p:spPr>
      </p:pic>
      <p:sp useBgFill="1">
        <p:nvSpPr>
          <p:cNvPr id="59" name="Freeform: Shape 10">
            <a:extLst>
              <a:ext uri="{FF2B5EF4-FFF2-40B4-BE49-F238E27FC236}">
                <a16:creationId xmlns:a16="http://schemas.microsoft.com/office/drawing/2014/main" id="{8202C37C-3123-4850-965F-F823CD438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441" y="3562564"/>
            <a:ext cx="6007383" cy="2746580"/>
          </a:xfrm>
          <a:custGeom>
            <a:avLst/>
            <a:gdLst>
              <a:gd name="connsiteX0" fmla="*/ 7360262 w 8491753"/>
              <a:gd name="connsiteY0" fmla="*/ 0 h 3882436"/>
              <a:gd name="connsiteX1" fmla="*/ 7800623 w 8491753"/>
              <a:gd name="connsiteY1" fmla="*/ 266118 h 3882436"/>
              <a:gd name="connsiteX2" fmla="*/ 8418395 w 8491753"/>
              <a:gd name="connsiteY2" fmla="*/ 817361 h 3882436"/>
              <a:gd name="connsiteX3" fmla="*/ 8469084 w 8491753"/>
              <a:gd name="connsiteY3" fmla="*/ 2062410 h 3882436"/>
              <a:gd name="connsiteX4" fmla="*/ 7993875 w 8491753"/>
              <a:gd name="connsiteY4" fmla="*/ 3538728 h 3882436"/>
              <a:gd name="connsiteX5" fmla="*/ 7486985 w 8491753"/>
              <a:gd name="connsiteY5" fmla="*/ 3877711 h 3882436"/>
              <a:gd name="connsiteX6" fmla="*/ 4198536 w 8491753"/>
              <a:gd name="connsiteY6" fmla="*/ 3808014 h 3882436"/>
              <a:gd name="connsiteX7" fmla="*/ 1942874 w 8491753"/>
              <a:gd name="connsiteY7" fmla="*/ 3259939 h 3882436"/>
              <a:gd name="connsiteX8" fmla="*/ 2291361 w 8491753"/>
              <a:gd name="connsiteY8" fmla="*/ 3193410 h 3882436"/>
              <a:gd name="connsiteX9" fmla="*/ 1451824 w 8491753"/>
              <a:gd name="connsiteY9" fmla="*/ 3047678 h 3882436"/>
              <a:gd name="connsiteX10" fmla="*/ 1499345 w 8491753"/>
              <a:gd name="connsiteY10" fmla="*/ 3028670 h 3882436"/>
              <a:gd name="connsiteX11" fmla="*/ 1407471 w 8491753"/>
              <a:gd name="connsiteY11" fmla="*/ 2952636 h 3882436"/>
              <a:gd name="connsiteX12" fmla="*/ 1030471 w 8491753"/>
              <a:gd name="connsiteY12" fmla="*/ 2832250 h 3882436"/>
              <a:gd name="connsiteX13" fmla="*/ 1499345 w 8491753"/>
              <a:gd name="connsiteY13" fmla="*/ 2629494 h 3882436"/>
              <a:gd name="connsiteX14" fmla="*/ 970279 w 8491753"/>
              <a:gd name="connsiteY14" fmla="*/ 2353873 h 3882436"/>
              <a:gd name="connsiteX15" fmla="*/ 700993 w 8491753"/>
              <a:gd name="connsiteY15" fmla="*/ 2287343 h 3882436"/>
              <a:gd name="connsiteX16" fmla="*/ 1588051 w 8491753"/>
              <a:gd name="connsiteY16" fmla="*/ 1942023 h 3882436"/>
              <a:gd name="connsiteX17" fmla="*/ 149751 w 8491753"/>
              <a:gd name="connsiteY17" fmla="*/ 1770949 h 3882436"/>
              <a:gd name="connsiteX18" fmla="*/ 266969 w 8491753"/>
              <a:gd name="connsiteY18" fmla="*/ 1701251 h 3882436"/>
              <a:gd name="connsiteX19" fmla="*/ 1160362 w 8491753"/>
              <a:gd name="connsiteY19" fmla="*/ 1720259 h 3882436"/>
              <a:gd name="connsiteX20" fmla="*/ 1309262 w 8491753"/>
              <a:gd name="connsiteY20" fmla="*/ 1666403 h 3882436"/>
              <a:gd name="connsiteX21" fmla="*/ 1160362 w 8491753"/>
              <a:gd name="connsiteY21" fmla="*/ 1580864 h 3882436"/>
              <a:gd name="connsiteX22" fmla="*/ 580607 w 8491753"/>
              <a:gd name="connsiteY22" fmla="*/ 1517503 h 3882436"/>
              <a:gd name="connsiteX23" fmla="*/ 428540 w 8491753"/>
              <a:gd name="connsiteY23" fmla="*/ 1374940 h 3882436"/>
              <a:gd name="connsiteX24" fmla="*/ 171927 w 8491753"/>
              <a:gd name="connsiteY24" fmla="*/ 1210201 h 3882436"/>
              <a:gd name="connsiteX25" fmla="*/ 349338 w 8491753"/>
              <a:gd name="connsiteY25" fmla="*/ 1073974 h 3882436"/>
              <a:gd name="connsiteX26" fmla="*/ 61044 w 8491753"/>
              <a:gd name="connsiteY26" fmla="*/ 871218 h 3882436"/>
              <a:gd name="connsiteX27" fmla="*/ 143414 w 8491753"/>
              <a:gd name="connsiteY27" fmla="*/ 605101 h 3882436"/>
              <a:gd name="connsiteX28" fmla="*/ 628128 w 8491753"/>
              <a:gd name="connsiteY28" fmla="*/ 541739 h 3882436"/>
              <a:gd name="connsiteX29" fmla="*/ 1277580 w 8491753"/>
              <a:gd name="connsiteY29" fmla="*/ 449865 h 3882436"/>
              <a:gd name="connsiteX30" fmla="*/ 1930202 w 8491753"/>
              <a:gd name="connsiteY30" fmla="*/ 370664 h 3882436"/>
              <a:gd name="connsiteX31" fmla="*/ 2582822 w 8491753"/>
              <a:gd name="connsiteY31" fmla="*/ 370664 h 3882436"/>
              <a:gd name="connsiteX32" fmla="*/ 2769739 w 8491753"/>
              <a:gd name="connsiteY32" fmla="*/ 377000 h 3882436"/>
              <a:gd name="connsiteX33" fmla="*/ 2772907 w 8491753"/>
              <a:gd name="connsiteY33" fmla="*/ 377000 h 3882436"/>
              <a:gd name="connsiteX34" fmla="*/ 3583931 w 8491753"/>
              <a:gd name="connsiteY34" fmla="*/ 405513 h 3882436"/>
              <a:gd name="connsiteX35" fmla="*/ 3884897 w 8491753"/>
              <a:gd name="connsiteY35" fmla="*/ 408681 h 3882436"/>
              <a:gd name="connsiteX36" fmla="*/ 4537518 w 8491753"/>
              <a:gd name="connsiteY36" fmla="*/ 411848 h 3882436"/>
              <a:gd name="connsiteX37" fmla="*/ 5186971 w 8491753"/>
              <a:gd name="connsiteY37" fmla="*/ 399176 h 3882436"/>
              <a:gd name="connsiteX38" fmla="*/ 5845928 w 8491753"/>
              <a:gd name="connsiteY38" fmla="*/ 361159 h 3882436"/>
              <a:gd name="connsiteX39" fmla="*/ 6495381 w 8491753"/>
              <a:gd name="connsiteY39" fmla="*/ 310470 h 3882436"/>
              <a:gd name="connsiteX40" fmla="*/ 6910398 w 8491753"/>
              <a:gd name="connsiteY40" fmla="*/ 196420 h 3882436"/>
              <a:gd name="connsiteX41" fmla="*/ 7360262 w 8491753"/>
              <a:gd name="connsiteY41" fmla="*/ 0 h 38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491753" h="3882436">
                <a:moveTo>
                  <a:pt x="7360262" y="0"/>
                </a:moveTo>
                <a:cubicBezTo>
                  <a:pt x="7477481" y="142563"/>
                  <a:pt x="7651725" y="183748"/>
                  <a:pt x="7800623" y="266118"/>
                </a:cubicBezTo>
                <a:cubicBezTo>
                  <a:pt x="7946354" y="329479"/>
                  <a:pt x="8361371" y="696974"/>
                  <a:pt x="8418395" y="817361"/>
                </a:cubicBezTo>
                <a:cubicBezTo>
                  <a:pt x="8519774" y="1026453"/>
                  <a:pt x="8494429" y="1793125"/>
                  <a:pt x="8469084" y="2062410"/>
                </a:cubicBezTo>
                <a:cubicBezTo>
                  <a:pt x="8374043" y="2734040"/>
                  <a:pt x="8025556" y="3507048"/>
                  <a:pt x="7993875" y="3538728"/>
                </a:cubicBezTo>
                <a:cubicBezTo>
                  <a:pt x="7892497" y="3516552"/>
                  <a:pt x="7661229" y="3865039"/>
                  <a:pt x="7486985" y="3877711"/>
                </a:cubicBezTo>
                <a:cubicBezTo>
                  <a:pt x="7303237" y="3890384"/>
                  <a:pt x="4604047" y="3880880"/>
                  <a:pt x="4198536" y="3808014"/>
                </a:cubicBezTo>
                <a:cubicBezTo>
                  <a:pt x="1993563" y="3405670"/>
                  <a:pt x="1942874" y="3259939"/>
                  <a:pt x="1942874" y="3259939"/>
                </a:cubicBezTo>
                <a:cubicBezTo>
                  <a:pt x="1942874" y="3259939"/>
                  <a:pt x="2177311" y="3231426"/>
                  <a:pt x="2291361" y="3193410"/>
                </a:cubicBezTo>
                <a:cubicBezTo>
                  <a:pt x="2126622" y="3190241"/>
                  <a:pt x="1477169" y="3069855"/>
                  <a:pt x="1451824" y="3047678"/>
                </a:cubicBezTo>
                <a:cubicBezTo>
                  <a:pt x="1464497" y="3041343"/>
                  <a:pt x="1483505" y="3035006"/>
                  <a:pt x="1499345" y="3028670"/>
                </a:cubicBezTo>
                <a:cubicBezTo>
                  <a:pt x="1464497" y="3009662"/>
                  <a:pt x="1435984" y="2987486"/>
                  <a:pt x="1407471" y="2952636"/>
                </a:cubicBezTo>
                <a:cubicBezTo>
                  <a:pt x="1315597" y="2835418"/>
                  <a:pt x="1160362" y="2876603"/>
                  <a:pt x="1030471" y="2832250"/>
                </a:cubicBezTo>
                <a:cubicBezTo>
                  <a:pt x="1112841" y="2585141"/>
                  <a:pt x="1331438" y="2677015"/>
                  <a:pt x="1499345" y="2629494"/>
                </a:cubicBezTo>
                <a:cubicBezTo>
                  <a:pt x="1058984" y="2483763"/>
                  <a:pt x="1144523" y="2407729"/>
                  <a:pt x="970279" y="2353873"/>
                </a:cubicBezTo>
                <a:cubicBezTo>
                  <a:pt x="751682" y="2287343"/>
                  <a:pt x="700993" y="2287343"/>
                  <a:pt x="700993" y="2287343"/>
                </a:cubicBezTo>
                <a:cubicBezTo>
                  <a:pt x="957606" y="2084587"/>
                  <a:pt x="1264908" y="2303184"/>
                  <a:pt x="1588051" y="1942023"/>
                </a:cubicBezTo>
                <a:cubicBezTo>
                  <a:pt x="1277580" y="1891335"/>
                  <a:pt x="349338" y="1865990"/>
                  <a:pt x="149751" y="1770949"/>
                </a:cubicBezTo>
                <a:cubicBezTo>
                  <a:pt x="225784" y="1805797"/>
                  <a:pt x="232120" y="1701251"/>
                  <a:pt x="266969" y="1701251"/>
                </a:cubicBezTo>
                <a:cubicBezTo>
                  <a:pt x="561599" y="1698083"/>
                  <a:pt x="862565" y="1758277"/>
                  <a:pt x="1160362" y="1720259"/>
                </a:cubicBezTo>
                <a:cubicBezTo>
                  <a:pt x="1214219" y="1717092"/>
                  <a:pt x="1299758" y="1745604"/>
                  <a:pt x="1309262" y="1666403"/>
                </a:cubicBezTo>
                <a:cubicBezTo>
                  <a:pt x="1318765" y="1568192"/>
                  <a:pt x="1207884" y="1590368"/>
                  <a:pt x="1160362" y="1580864"/>
                </a:cubicBezTo>
                <a:cubicBezTo>
                  <a:pt x="967110" y="1549184"/>
                  <a:pt x="777027" y="1536512"/>
                  <a:pt x="580607" y="1517503"/>
                </a:cubicBezTo>
                <a:cubicBezTo>
                  <a:pt x="498238" y="1507999"/>
                  <a:pt x="396860" y="1527007"/>
                  <a:pt x="428540" y="1374940"/>
                </a:cubicBezTo>
                <a:cubicBezTo>
                  <a:pt x="403195" y="1229209"/>
                  <a:pt x="251129" y="1279898"/>
                  <a:pt x="171927" y="1210201"/>
                </a:cubicBezTo>
                <a:cubicBezTo>
                  <a:pt x="209944" y="1127831"/>
                  <a:pt x="317658" y="1184857"/>
                  <a:pt x="349338" y="1073974"/>
                </a:cubicBezTo>
                <a:cubicBezTo>
                  <a:pt x="197271" y="1108823"/>
                  <a:pt x="213112" y="868050"/>
                  <a:pt x="61044" y="871218"/>
                </a:cubicBezTo>
                <a:cubicBezTo>
                  <a:pt x="-65678" y="728655"/>
                  <a:pt x="26196" y="658957"/>
                  <a:pt x="143414" y="605101"/>
                </a:cubicBezTo>
                <a:cubicBezTo>
                  <a:pt x="295481" y="538572"/>
                  <a:pt x="463388" y="554411"/>
                  <a:pt x="628128" y="541739"/>
                </a:cubicBezTo>
                <a:cubicBezTo>
                  <a:pt x="846725" y="513227"/>
                  <a:pt x="1055817" y="446698"/>
                  <a:pt x="1277580" y="449865"/>
                </a:cubicBezTo>
                <a:cubicBezTo>
                  <a:pt x="1486673" y="383336"/>
                  <a:pt x="1717941" y="456201"/>
                  <a:pt x="1930202" y="370664"/>
                </a:cubicBezTo>
                <a:cubicBezTo>
                  <a:pt x="2145630" y="370664"/>
                  <a:pt x="2364226" y="370664"/>
                  <a:pt x="2582822" y="370664"/>
                </a:cubicBezTo>
                <a:cubicBezTo>
                  <a:pt x="2646185" y="373831"/>
                  <a:pt x="2706377" y="373831"/>
                  <a:pt x="2769739" y="377000"/>
                </a:cubicBezTo>
                <a:cubicBezTo>
                  <a:pt x="2769739" y="377000"/>
                  <a:pt x="2772907" y="377000"/>
                  <a:pt x="2772907" y="377000"/>
                </a:cubicBezTo>
                <a:cubicBezTo>
                  <a:pt x="3045361" y="386504"/>
                  <a:pt x="3314646" y="392840"/>
                  <a:pt x="3583931" y="405513"/>
                </a:cubicBezTo>
                <a:cubicBezTo>
                  <a:pt x="3685309" y="405513"/>
                  <a:pt x="3783519" y="408681"/>
                  <a:pt x="3884897" y="408681"/>
                </a:cubicBezTo>
                <a:cubicBezTo>
                  <a:pt x="4100325" y="424520"/>
                  <a:pt x="4318922" y="434025"/>
                  <a:pt x="4537518" y="411848"/>
                </a:cubicBezTo>
                <a:cubicBezTo>
                  <a:pt x="4756115" y="430857"/>
                  <a:pt x="4968375" y="418185"/>
                  <a:pt x="5186971" y="399176"/>
                </a:cubicBezTo>
                <a:cubicBezTo>
                  <a:pt x="5408735" y="421353"/>
                  <a:pt x="5627332" y="389672"/>
                  <a:pt x="5845928" y="361159"/>
                </a:cubicBezTo>
                <a:cubicBezTo>
                  <a:pt x="6064526" y="373831"/>
                  <a:pt x="6283122" y="373831"/>
                  <a:pt x="6495381" y="310470"/>
                </a:cubicBezTo>
                <a:cubicBezTo>
                  <a:pt x="6656953" y="380168"/>
                  <a:pt x="6736155" y="152067"/>
                  <a:pt x="6910398" y="196420"/>
                </a:cubicBezTo>
                <a:cubicBezTo>
                  <a:pt x="7084641" y="243941"/>
                  <a:pt x="7208196" y="63361"/>
                  <a:pt x="736026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150C550-8C6F-46D9-826F-2F6F34AA2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2410" y="4073863"/>
            <a:ext cx="4054890" cy="1000067"/>
          </a:xfrm>
        </p:spPr>
        <p:txBody>
          <a:bodyPr anchor="b">
            <a:normAutofit/>
          </a:bodyPr>
          <a:lstStyle/>
          <a:p>
            <a:pPr algn="ctr"/>
            <a:r>
              <a:rPr lang="en-US" sz="3200"/>
              <a:t>SDG 5</a:t>
            </a:r>
            <a:br>
              <a:rPr lang="en-US" sz="3200"/>
            </a:br>
            <a:r>
              <a:rPr lang="en-US" sz="3200"/>
              <a:t>GENDER EQUALITY</a:t>
            </a:r>
            <a:endParaRPr lang="el-GR" sz="32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1A60273-58F2-420A-837D-579EBB148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9115" y="5251445"/>
            <a:ext cx="7004481" cy="118775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THANK YOU!</a:t>
            </a:r>
            <a:endParaRPr lang="el-GR" sz="4800" b="1" dirty="0"/>
          </a:p>
        </p:txBody>
      </p:sp>
    </p:spTree>
    <p:extLst>
      <p:ext uri="{BB962C8B-B14F-4D97-AF65-F5344CB8AC3E}">
        <p14:creationId xmlns:p14="http://schemas.microsoft.com/office/powerpoint/2010/main" val="243214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EE7D6E"/>
      </a:accent1>
      <a:accent2>
        <a:srgbClr val="EB4E7D"/>
      </a:accent2>
      <a:accent3>
        <a:srgbClr val="EE6ECA"/>
      </a:accent3>
      <a:accent4>
        <a:srgbClr val="D54EEB"/>
      </a:accent4>
      <a:accent5>
        <a:srgbClr val="A76EEE"/>
      </a:accent5>
      <a:accent6>
        <a:srgbClr val="534EEB"/>
      </a:accent6>
      <a:hlink>
        <a:srgbClr val="598C9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Override1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824"/>
    </a:dk2>
    <a:lt2>
      <a:srgbClr val="E2E7E8"/>
    </a:lt2>
    <a:accent1>
      <a:srgbClr val="EE7D6E"/>
    </a:accent1>
    <a:accent2>
      <a:srgbClr val="EB4E7D"/>
    </a:accent2>
    <a:accent3>
      <a:srgbClr val="EE6ECA"/>
    </a:accent3>
    <a:accent4>
      <a:srgbClr val="D54EEB"/>
    </a:accent4>
    <a:accent5>
      <a:srgbClr val="A76EEE"/>
    </a:accent5>
    <a:accent6>
      <a:srgbClr val="534EEB"/>
    </a:accent6>
    <a:hlink>
      <a:srgbClr val="598C93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824"/>
    </a:dk2>
    <a:lt2>
      <a:srgbClr val="E2E7E8"/>
    </a:lt2>
    <a:accent1>
      <a:srgbClr val="EE7D6E"/>
    </a:accent1>
    <a:accent2>
      <a:srgbClr val="EB4E7D"/>
    </a:accent2>
    <a:accent3>
      <a:srgbClr val="EE6ECA"/>
    </a:accent3>
    <a:accent4>
      <a:srgbClr val="D54EEB"/>
    </a:accent4>
    <a:accent5>
      <a:srgbClr val="A76EEE"/>
    </a:accent5>
    <a:accent6>
      <a:srgbClr val="534EEB"/>
    </a:accent6>
    <a:hlink>
      <a:srgbClr val="598C93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824"/>
    </a:dk2>
    <a:lt2>
      <a:srgbClr val="E2E7E8"/>
    </a:lt2>
    <a:accent1>
      <a:srgbClr val="EE7D6E"/>
    </a:accent1>
    <a:accent2>
      <a:srgbClr val="EB4E7D"/>
    </a:accent2>
    <a:accent3>
      <a:srgbClr val="EE6ECA"/>
    </a:accent3>
    <a:accent4>
      <a:srgbClr val="D54EEB"/>
    </a:accent4>
    <a:accent5>
      <a:srgbClr val="A76EEE"/>
    </a:accent5>
    <a:accent6>
      <a:srgbClr val="534EEB"/>
    </a:accent6>
    <a:hlink>
      <a:srgbClr val="598C93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824"/>
    </a:dk2>
    <a:lt2>
      <a:srgbClr val="E2E7E8"/>
    </a:lt2>
    <a:accent1>
      <a:srgbClr val="EE7D6E"/>
    </a:accent1>
    <a:accent2>
      <a:srgbClr val="EB4E7D"/>
    </a:accent2>
    <a:accent3>
      <a:srgbClr val="EE6ECA"/>
    </a:accent3>
    <a:accent4>
      <a:srgbClr val="D54EEB"/>
    </a:accent4>
    <a:accent5>
      <a:srgbClr val="A76EEE"/>
    </a:accent5>
    <a:accent6>
      <a:srgbClr val="534EEB"/>
    </a:accent6>
    <a:hlink>
      <a:srgbClr val="598C93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824"/>
    </a:dk2>
    <a:lt2>
      <a:srgbClr val="E2E7E8"/>
    </a:lt2>
    <a:accent1>
      <a:srgbClr val="EE7D6E"/>
    </a:accent1>
    <a:accent2>
      <a:srgbClr val="EB4E7D"/>
    </a:accent2>
    <a:accent3>
      <a:srgbClr val="EE6ECA"/>
    </a:accent3>
    <a:accent4>
      <a:srgbClr val="D54EEB"/>
    </a:accent4>
    <a:accent5>
      <a:srgbClr val="A76EEE"/>
    </a:accent5>
    <a:accent6>
      <a:srgbClr val="534EEB"/>
    </a:accent6>
    <a:hlink>
      <a:srgbClr val="598C93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824"/>
    </a:dk2>
    <a:lt2>
      <a:srgbClr val="E2E7E8"/>
    </a:lt2>
    <a:accent1>
      <a:srgbClr val="EE7D6E"/>
    </a:accent1>
    <a:accent2>
      <a:srgbClr val="EB4E7D"/>
    </a:accent2>
    <a:accent3>
      <a:srgbClr val="EE6ECA"/>
    </a:accent3>
    <a:accent4>
      <a:srgbClr val="D54EEB"/>
    </a:accent4>
    <a:accent5>
      <a:srgbClr val="A76EEE"/>
    </a:accent5>
    <a:accent6>
      <a:srgbClr val="534EEB"/>
    </a:accent6>
    <a:hlink>
      <a:srgbClr val="598C93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AnalogousFromLightSeedLeftStep">
    <a:dk1>
      <a:srgbClr val="000000"/>
    </a:dk1>
    <a:lt1>
      <a:srgbClr val="FFFFFF"/>
    </a:lt1>
    <a:dk2>
      <a:srgbClr val="412824"/>
    </a:dk2>
    <a:lt2>
      <a:srgbClr val="E2E7E8"/>
    </a:lt2>
    <a:accent1>
      <a:srgbClr val="EE7D6E"/>
    </a:accent1>
    <a:accent2>
      <a:srgbClr val="EB4E7D"/>
    </a:accent2>
    <a:accent3>
      <a:srgbClr val="EE6ECA"/>
    </a:accent3>
    <a:accent4>
      <a:srgbClr val="D54EEB"/>
    </a:accent4>
    <a:accent5>
      <a:srgbClr val="A76EEE"/>
    </a:accent5>
    <a:accent6>
      <a:srgbClr val="534EEB"/>
    </a:accent6>
    <a:hlink>
      <a:srgbClr val="598C9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470</Words>
  <Application>Microsoft Office PowerPoint</Application>
  <PresentationFormat>Ευρεία οθόνη</PresentationFormat>
  <Paragraphs>109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BrushVTI</vt:lpstr>
      <vt:lpstr>SDG 5 GENDER EQUALITY</vt:lpstr>
      <vt:lpstr>WHY SDG 5 – GENDER EQUALITY ?</vt:lpstr>
      <vt:lpstr>CHALLENGES</vt:lpstr>
      <vt:lpstr>Data Cleaning</vt:lpstr>
      <vt:lpstr>PART I - Models with ONE Variation</vt:lpstr>
      <vt:lpstr>PART II - Models with TWO Variations</vt:lpstr>
      <vt:lpstr>PART III - Prediction of the Given Set</vt:lpstr>
      <vt:lpstr>PART III - Prediction of the Given Set</vt:lpstr>
      <vt:lpstr>SDG 5 GENDER EQUALITY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5 GENDER EQUALITY</dc:title>
  <dc:creator>CHRISTINA MOSCHOU</dc:creator>
  <cp:lastModifiedBy>CHRISTINA MOSCHOU</cp:lastModifiedBy>
  <cp:revision>1</cp:revision>
  <dcterms:created xsi:type="dcterms:W3CDTF">2020-10-21T18:02:45Z</dcterms:created>
  <dcterms:modified xsi:type="dcterms:W3CDTF">2020-10-21T18:09:27Z</dcterms:modified>
</cp:coreProperties>
</file>