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nva Sans Bold" panose="020B0604020202020204" charset="0"/>
      <p:regular r:id="rId10"/>
    </p:embeddedFont>
    <p:embeddedFont>
      <p:font typeface="Nunito" pitchFamily="2" charset="0"/>
      <p:regular r:id="rId11"/>
    </p:embeddedFont>
    <p:embeddedFont>
      <p:font typeface="Nunito Bold" charset="0"/>
      <p:regular r:id="rId12"/>
    </p:embeddedFont>
    <p:embeddedFont>
      <p:font typeface="Roboto" panose="02000000000000000000" pitchFamily="2"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9" d="100"/>
          <a:sy n="59" d="100"/>
        </p:scale>
        <p:origin x="442" y="-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3810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576611" y="8353252"/>
            <a:ext cx="19974273"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F1F2F2"/>
            </a:solidFill>
          </p:spPr>
        </p:sp>
        <p:sp>
          <p:nvSpPr>
            <p:cNvPr id="7" name="TextBox 7"/>
            <p:cNvSpPr txBox="1"/>
            <p:nvPr/>
          </p:nvSpPr>
          <p:spPr>
            <a:xfrm>
              <a:off x="0" y="-38100"/>
              <a:ext cx="5260714" cy="41235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028700" y="102870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14097547" y="637596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1668631" y="3147546"/>
            <a:ext cx="14950738" cy="2276841"/>
          </a:xfrm>
          <a:prstGeom prst="rect">
            <a:avLst/>
          </a:prstGeom>
        </p:spPr>
        <p:txBody>
          <a:bodyPr lIns="0" tIns="0" rIns="0" bIns="0" rtlCol="0" anchor="t">
            <a:spAutoFit/>
          </a:bodyPr>
          <a:lstStyle/>
          <a:p>
            <a:pPr algn="ctr">
              <a:lnSpc>
                <a:spcPts val="9727"/>
              </a:lnSpc>
            </a:pPr>
            <a:r>
              <a:rPr lang="en-US" sz="8243">
                <a:solidFill>
                  <a:srgbClr val="000000"/>
                </a:solidFill>
                <a:latin typeface="Fredoka Bold"/>
              </a:rPr>
              <a:t>OBJECT DETECTION</a:t>
            </a:r>
          </a:p>
          <a:p>
            <a:pPr algn="ctr">
              <a:lnSpc>
                <a:spcPts val="8311"/>
              </a:lnSpc>
            </a:pPr>
            <a:r>
              <a:rPr lang="en-US" sz="7044">
                <a:solidFill>
                  <a:srgbClr val="000000"/>
                </a:solidFill>
                <a:latin typeface="Fredoka Bold"/>
              </a:rPr>
              <a:t> FOR AUTONOMOUS VEHICLE</a:t>
            </a:r>
          </a:p>
        </p:txBody>
      </p:sp>
      <p:sp>
        <p:nvSpPr>
          <p:cNvPr id="11" name="TextBox 11"/>
          <p:cNvSpPr txBox="1"/>
          <p:nvPr/>
        </p:nvSpPr>
        <p:spPr>
          <a:xfrm>
            <a:off x="4190453" y="5519378"/>
            <a:ext cx="9907094" cy="685391"/>
          </a:xfrm>
          <a:prstGeom prst="rect">
            <a:avLst/>
          </a:prstGeom>
        </p:spPr>
        <p:txBody>
          <a:bodyPr lIns="0" tIns="0" rIns="0" bIns="0" rtlCol="0" anchor="t">
            <a:spAutoFit/>
          </a:bodyPr>
          <a:lstStyle/>
          <a:p>
            <a:pPr algn="ctr">
              <a:lnSpc>
                <a:spcPts val="5604"/>
              </a:lnSpc>
            </a:pPr>
            <a:r>
              <a:rPr lang="en-US" sz="4002">
                <a:solidFill>
                  <a:srgbClr val="000000"/>
                </a:solidFill>
                <a:latin typeface="Nunito Bold"/>
              </a:rPr>
              <a:t>USING YOLO V8</a:t>
            </a:r>
          </a:p>
        </p:txBody>
      </p:sp>
      <p:sp>
        <p:nvSpPr>
          <p:cNvPr id="13" name="TextBox 13"/>
          <p:cNvSpPr txBox="1"/>
          <p:nvPr/>
        </p:nvSpPr>
        <p:spPr>
          <a:xfrm>
            <a:off x="10420302" y="8511291"/>
            <a:ext cx="6838998" cy="519373"/>
          </a:xfrm>
          <a:prstGeom prst="rect">
            <a:avLst/>
          </a:prstGeom>
        </p:spPr>
        <p:txBody>
          <a:bodyPr lIns="0" tIns="0" rIns="0" bIns="0" rtlCol="0" anchor="t">
            <a:spAutoFit/>
          </a:bodyPr>
          <a:lstStyle/>
          <a:p>
            <a:pPr algn="r">
              <a:lnSpc>
                <a:spcPts val="4200"/>
              </a:lnSpc>
            </a:pPr>
            <a:r>
              <a:rPr lang="en-US" sz="3000" dirty="0">
                <a:solidFill>
                  <a:srgbClr val="000000"/>
                </a:solidFill>
                <a:latin typeface="Nunito"/>
              </a:rPr>
              <a:t>MARIA JASMINE E (URK22EC1057)</a:t>
            </a:r>
          </a:p>
        </p:txBody>
      </p:sp>
      <p:sp>
        <p:nvSpPr>
          <p:cNvPr id="14" name="Freeform 14"/>
          <p:cNvSpPr/>
          <p:nvPr/>
        </p:nvSpPr>
        <p:spPr>
          <a:xfrm>
            <a:off x="1721691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028700" y="1505943"/>
            <a:ext cx="16230600" cy="6767754"/>
            <a:chOff x="0" y="0"/>
            <a:chExt cx="4274726" cy="1782454"/>
          </a:xfrm>
        </p:grpSpPr>
        <p:sp>
          <p:nvSpPr>
            <p:cNvPr id="6" name="Freeform 6"/>
            <p:cNvSpPr/>
            <p:nvPr/>
          </p:nvSpPr>
          <p:spPr>
            <a:xfrm>
              <a:off x="0" y="0"/>
              <a:ext cx="4274726" cy="1782454"/>
            </a:xfrm>
            <a:custGeom>
              <a:avLst/>
              <a:gdLst/>
              <a:ahLst/>
              <a:cxnLst/>
              <a:rect l="l" t="t" r="r" b="b"/>
              <a:pathLst>
                <a:path w="4274726" h="1782454">
                  <a:moveTo>
                    <a:pt x="0" y="0"/>
                  </a:moveTo>
                  <a:lnTo>
                    <a:pt x="4274726" y="0"/>
                  </a:lnTo>
                  <a:lnTo>
                    <a:pt x="4274726" y="1782454"/>
                  </a:lnTo>
                  <a:lnTo>
                    <a:pt x="0" y="1782454"/>
                  </a:lnTo>
                  <a:close/>
                </a:path>
              </a:pathLst>
            </a:custGeom>
            <a:solidFill>
              <a:srgbClr val="F1F2F2"/>
            </a:solidFill>
          </p:spPr>
        </p:sp>
        <p:sp>
          <p:nvSpPr>
            <p:cNvPr id="7" name="TextBox 7"/>
            <p:cNvSpPr txBox="1"/>
            <p:nvPr/>
          </p:nvSpPr>
          <p:spPr>
            <a:xfrm>
              <a:off x="0" y="-38100"/>
              <a:ext cx="4274726" cy="1820554"/>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2048330" y="559518"/>
            <a:ext cx="13719705" cy="1730229"/>
            <a:chOff x="0" y="0"/>
            <a:chExt cx="3613420" cy="455698"/>
          </a:xfrm>
        </p:grpSpPr>
        <p:sp>
          <p:nvSpPr>
            <p:cNvPr id="9" name="Freeform 9"/>
            <p:cNvSpPr/>
            <p:nvPr/>
          </p:nvSpPr>
          <p:spPr>
            <a:xfrm>
              <a:off x="0" y="0"/>
              <a:ext cx="3613420" cy="455698"/>
            </a:xfrm>
            <a:custGeom>
              <a:avLst/>
              <a:gdLst/>
              <a:ahLst/>
              <a:cxnLst/>
              <a:rect l="l" t="t" r="r" b="b"/>
              <a:pathLst>
                <a:path w="3613420" h="455698">
                  <a:moveTo>
                    <a:pt x="0" y="0"/>
                  </a:moveTo>
                  <a:lnTo>
                    <a:pt x="3613420" y="0"/>
                  </a:lnTo>
                  <a:lnTo>
                    <a:pt x="3613420"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3613420"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028700" y="777088"/>
            <a:ext cx="15758964"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Bold"/>
              </a:rPr>
              <a:t>INTRODUCTION</a:t>
            </a:r>
          </a:p>
        </p:txBody>
      </p:sp>
      <p:sp>
        <p:nvSpPr>
          <p:cNvPr id="15" name="TextBox 15"/>
          <p:cNvSpPr txBox="1"/>
          <p:nvPr/>
        </p:nvSpPr>
        <p:spPr>
          <a:xfrm>
            <a:off x="2246042" y="3205755"/>
            <a:ext cx="13795916" cy="3683000"/>
          </a:xfrm>
          <a:prstGeom prst="rect">
            <a:avLst/>
          </a:prstGeom>
        </p:spPr>
        <p:txBody>
          <a:bodyPr lIns="0" tIns="0" rIns="0" bIns="0" rtlCol="0" anchor="t">
            <a:spAutoFit/>
          </a:bodyPr>
          <a:lstStyle/>
          <a:p>
            <a:pPr>
              <a:lnSpc>
                <a:spcPts val="4899"/>
              </a:lnSpc>
            </a:pPr>
            <a:r>
              <a:rPr lang="en-US" sz="3499">
                <a:solidFill>
                  <a:srgbClr val="000000"/>
                </a:solidFill>
                <a:latin typeface="Nunito Bold"/>
              </a:rPr>
              <a:t>Accurate and real-time object detection is an essential building block for achieving safe and reliable autonomous vehicles. This project delves into the application of deep learning techniques for object detection in autonomous vehicles. This will contribute to a more comprehensive understanding of the driving environment, enabling safer and more efficient autonomous navigation.</a:t>
            </a:r>
          </a:p>
        </p:txBody>
      </p:sp>
      <p:sp>
        <p:nvSpPr>
          <p:cNvPr id="16" name="Freeform 16"/>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028700" y="1505943"/>
            <a:ext cx="16230600" cy="6767754"/>
            <a:chOff x="0" y="0"/>
            <a:chExt cx="4274726" cy="1782454"/>
          </a:xfrm>
        </p:grpSpPr>
        <p:sp>
          <p:nvSpPr>
            <p:cNvPr id="6" name="Freeform 6"/>
            <p:cNvSpPr/>
            <p:nvPr/>
          </p:nvSpPr>
          <p:spPr>
            <a:xfrm>
              <a:off x="0" y="0"/>
              <a:ext cx="4274726" cy="1782454"/>
            </a:xfrm>
            <a:custGeom>
              <a:avLst/>
              <a:gdLst/>
              <a:ahLst/>
              <a:cxnLst/>
              <a:rect l="l" t="t" r="r" b="b"/>
              <a:pathLst>
                <a:path w="4274726" h="1782454">
                  <a:moveTo>
                    <a:pt x="0" y="0"/>
                  </a:moveTo>
                  <a:lnTo>
                    <a:pt x="4274726" y="0"/>
                  </a:lnTo>
                  <a:lnTo>
                    <a:pt x="4274726" y="1782454"/>
                  </a:lnTo>
                  <a:lnTo>
                    <a:pt x="0" y="1782454"/>
                  </a:lnTo>
                  <a:close/>
                </a:path>
              </a:pathLst>
            </a:custGeom>
            <a:solidFill>
              <a:srgbClr val="F1F2F2"/>
            </a:solidFill>
          </p:spPr>
        </p:sp>
        <p:sp>
          <p:nvSpPr>
            <p:cNvPr id="7" name="TextBox 7"/>
            <p:cNvSpPr txBox="1"/>
            <p:nvPr/>
          </p:nvSpPr>
          <p:spPr>
            <a:xfrm>
              <a:off x="0" y="-38100"/>
              <a:ext cx="4274726" cy="1820554"/>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2048330" y="559518"/>
            <a:ext cx="13719705" cy="1730229"/>
            <a:chOff x="0" y="0"/>
            <a:chExt cx="3613420" cy="455698"/>
          </a:xfrm>
        </p:grpSpPr>
        <p:sp>
          <p:nvSpPr>
            <p:cNvPr id="9" name="Freeform 9"/>
            <p:cNvSpPr/>
            <p:nvPr/>
          </p:nvSpPr>
          <p:spPr>
            <a:xfrm>
              <a:off x="0" y="0"/>
              <a:ext cx="3613420" cy="455698"/>
            </a:xfrm>
            <a:custGeom>
              <a:avLst/>
              <a:gdLst/>
              <a:ahLst/>
              <a:cxnLst/>
              <a:rect l="l" t="t" r="r" b="b"/>
              <a:pathLst>
                <a:path w="3613420" h="455698">
                  <a:moveTo>
                    <a:pt x="0" y="0"/>
                  </a:moveTo>
                  <a:lnTo>
                    <a:pt x="3613420" y="0"/>
                  </a:lnTo>
                  <a:lnTo>
                    <a:pt x="3613420"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3613420"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028700" y="777088"/>
            <a:ext cx="15758964"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Bold"/>
              </a:rPr>
              <a:t>OBJECTIVE</a:t>
            </a:r>
          </a:p>
        </p:txBody>
      </p:sp>
      <p:sp>
        <p:nvSpPr>
          <p:cNvPr id="15" name="TextBox 15"/>
          <p:cNvSpPr txBox="1"/>
          <p:nvPr/>
        </p:nvSpPr>
        <p:spPr>
          <a:xfrm>
            <a:off x="2246042" y="3205755"/>
            <a:ext cx="13795916" cy="3063875"/>
          </a:xfrm>
          <a:prstGeom prst="rect">
            <a:avLst/>
          </a:prstGeom>
        </p:spPr>
        <p:txBody>
          <a:bodyPr lIns="0" tIns="0" rIns="0" bIns="0" rtlCol="0" anchor="t">
            <a:spAutoFit/>
          </a:bodyPr>
          <a:lstStyle/>
          <a:p>
            <a:pPr marL="755649" lvl="1" indent="-377824">
              <a:lnSpc>
                <a:spcPts val="4899"/>
              </a:lnSpc>
              <a:buFont typeface="Arial"/>
              <a:buChar char="•"/>
            </a:pPr>
            <a:r>
              <a:rPr lang="en-US" sz="3499">
                <a:solidFill>
                  <a:srgbClr val="000000"/>
                </a:solidFill>
                <a:latin typeface="Nunito Bold"/>
              </a:rPr>
              <a:t>Accurately identify and classify various objects on the road, including pedestrians, vehicles, cyclists, traffic signs.</a:t>
            </a:r>
          </a:p>
          <a:p>
            <a:pPr marL="755649" lvl="1" indent="-377824">
              <a:lnSpc>
                <a:spcPts val="4899"/>
              </a:lnSpc>
              <a:buFont typeface="Arial"/>
              <a:buChar char="•"/>
            </a:pPr>
            <a:r>
              <a:rPr lang="en-US" sz="3499">
                <a:solidFill>
                  <a:srgbClr val="000000"/>
                </a:solidFill>
                <a:latin typeface="Nunito Bold"/>
              </a:rPr>
              <a:t>Demonstrate robustness in diverse lighting conditions, weather scenarios, and complex road environments.</a:t>
            </a:r>
          </a:p>
          <a:p>
            <a:pPr>
              <a:lnSpc>
                <a:spcPts val="4899"/>
              </a:lnSpc>
            </a:pPr>
            <a:endParaRPr lang="en-US" sz="3499">
              <a:solidFill>
                <a:srgbClr val="000000"/>
              </a:solidFill>
              <a:latin typeface="Nunito Bold"/>
            </a:endParaRPr>
          </a:p>
        </p:txBody>
      </p:sp>
      <p:sp>
        <p:nvSpPr>
          <p:cNvPr id="16" name="Freeform 16"/>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028700" y="1505943"/>
            <a:ext cx="16230600" cy="6767754"/>
            <a:chOff x="0" y="0"/>
            <a:chExt cx="4274726" cy="1782454"/>
          </a:xfrm>
        </p:grpSpPr>
        <p:sp>
          <p:nvSpPr>
            <p:cNvPr id="6" name="Freeform 6"/>
            <p:cNvSpPr/>
            <p:nvPr/>
          </p:nvSpPr>
          <p:spPr>
            <a:xfrm>
              <a:off x="0" y="0"/>
              <a:ext cx="4274726" cy="1782454"/>
            </a:xfrm>
            <a:custGeom>
              <a:avLst/>
              <a:gdLst/>
              <a:ahLst/>
              <a:cxnLst/>
              <a:rect l="l" t="t" r="r" b="b"/>
              <a:pathLst>
                <a:path w="4274726" h="1782454">
                  <a:moveTo>
                    <a:pt x="0" y="0"/>
                  </a:moveTo>
                  <a:lnTo>
                    <a:pt x="4274726" y="0"/>
                  </a:lnTo>
                  <a:lnTo>
                    <a:pt x="4274726" y="1782454"/>
                  </a:lnTo>
                  <a:lnTo>
                    <a:pt x="0" y="1782454"/>
                  </a:lnTo>
                  <a:close/>
                </a:path>
              </a:pathLst>
            </a:custGeom>
            <a:solidFill>
              <a:srgbClr val="F1F2F2"/>
            </a:solidFill>
          </p:spPr>
        </p:sp>
        <p:sp>
          <p:nvSpPr>
            <p:cNvPr id="7" name="TextBox 7"/>
            <p:cNvSpPr txBox="1"/>
            <p:nvPr/>
          </p:nvSpPr>
          <p:spPr>
            <a:xfrm>
              <a:off x="0" y="-38100"/>
              <a:ext cx="4274726" cy="1820554"/>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2048330" y="559518"/>
            <a:ext cx="13719705" cy="1730229"/>
            <a:chOff x="0" y="0"/>
            <a:chExt cx="3613420" cy="455698"/>
          </a:xfrm>
        </p:grpSpPr>
        <p:sp>
          <p:nvSpPr>
            <p:cNvPr id="9" name="Freeform 9"/>
            <p:cNvSpPr/>
            <p:nvPr/>
          </p:nvSpPr>
          <p:spPr>
            <a:xfrm>
              <a:off x="0" y="0"/>
              <a:ext cx="3613420" cy="455698"/>
            </a:xfrm>
            <a:custGeom>
              <a:avLst/>
              <a:gdLst/>
              <a:ahLst/>
              <a:cxnLst/>
              <a:rect l="l" t="t" r="r" b="b"/>
              <a:pathLst>
                <a:path w="3613420" h="455698">
                  <a:moveTo>
                    <a:pt x="0" y="0"/>
                  </a:moveTo>
                  <a:lnTo>
                    <a:pt x="3613420" y="0"/>
                  </a:lnTo>
                  <a:lnTo>
                    <a:pt x="3613420"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3613420"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028700" y="777088"/>
            <a:ext cx="15758964" cy="2295567"/>
          </a:xfrm>
          <a:prstGeom prst="rect">
            <a:avLst/>
          </a:prstGeom>
        </p:spPr>
        <p:txBody>
          <a:bodyPr lIns="0" tIns="0" rIns="0" bIns="0" rtlCol="0" anchor="t">
            <a:spAutoFit/>
          </a:bodyPr>
          <a:lstStyle/>
          <a:p>
            <a:pPr algn="ctr">
              <a:lnSpc>
                <a:spcPts val="9250"/>
              </a:lnSpc>
            </a:pPr>
            <a:r>
              <a:rPr lang="en-US" sz="6607">
                <a:solidFill>
                  <a:srgbClr val="000000"/>
                </a:solidFill>
                <a:latin typeface="Fredoka Bold"/>
              </a:rPr>
              <a:t>ULTRALYTICS </a:t>
            </a:r>
          </a:p>
          <a:p>
            <a:pPr algn="ctr">
              <a:lnSpc>
                <a:spcPts val="9250"/>
              </a:lnSpc>
            </a:pPr>
            <a:endParaRPr lang="en-US" sz="6607">
              <a:solidFill>
                <a:srgbClr val="000000"/>
              </a:solidFill>
              <a:latin typeface="Fredoka Bold"/>
            </a:endParaRPr>
          </a:p>
        </p:txBody>
      </p:sp>
      <p:sp>
        <p:nvSpPr>
          <p:cNvPr id="15" name="TextBox 15"/>
          <p:cNvSpPr txBox="1"/>
          <p:nvPr/>
        </p:nvSpPr>
        <p:spPr>
          <a:xfrm>
            <a:off x="2246042" y="3205755"/>
            <a:ext cx="13795916" cy="3683000"/>
          </a:xfrm>
          <a:prstGeom prst="rect">
            <a:avLst/>
          </a:prstGeom>
        </p:spPr>
        <p:txBody>
          <a:bodyPr lIns="0" tIns="0" rIns="0" bIns="0" rtlCol="0" anchor="t">
            <a:spAutoFit/>
          </a:bodyPr>
          <a:lstStyle/>
          <a:p>
            <a:pPr>
              <a:lnSpc>
                <a:spcPts val="4899"/>
              </a:lnSpc>
            </a:pPr>
            <a:r>
              <a:rPr lang="en-US" sz="3499">
                <a:solidFill>
                  <a:srgbClr val="000000"/>
                </a:solidFill>
                <a:latin typeface="Nunito Bold"/>
              </a:rPr>
              <a:t>Ultralytics develops cutting-edge computer vision tools, particularly YOLOv8, a powerful model for object detection, segmentation, and more. Known for its speed and accuracy, YOLOv8 is available under open-source and commercial licenses. Ultralytics is making AI for computer vision accessible through advanced models and user-friendly tools.</a:t>
            </a:r>
          </a:p>
        </p:txBody>
      </p:sp>
      <p:sp>
        <p:nvSpPr>
          <p:cNvPr id="16" name="Freeform 16"/>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028700" y="1505943"/>
            <a:ext cx="16230600" cy="6767754"/>
            <a:chOff x="0" y="0"/>
            <a:chExt cx="4274726" cy="1782454"/>
          </a:xfrm>
        </p:grpSpPr>
        <p:sp>
          <p:nvSpPr>
            <p:cNvPr id="6" name="Freeform 6"/>
            <p:cNvSpPr/>
            <p:nvPr/>
          </p:nvSpPr>
          <p:spPr>
            <a:xfrm>
              <a:off x="0" y="0"/>
              <a:ext cx="4274726" cy="1782454"/>
            </a:xfrm>
            <a:custGeom>
              <a:avLst/>
              <a:gdLst/>
              <a:ahLst/>
              <a:cxnLst/>
              <a:rect l="l" t="t" r="r" b="b"/>
              <a:pathLst>
                <a:path w="4274726" h="1782454">
                  <a:moveTo>
                    <a:pt x="0" y="0"/>
                  </a:moveTo>
                  <a:lnTo>
                    <a:pt x="4274726" y="0"/>
                  </a:lnTo>
                  <a:lnTo>
                    <a:pt x="4274726" y="1782454"/>
                  </a:lnTo>
                  <a:lnTo>
                    <a:pt x="0" y="1782454"/>
                  </a:lnTo>
                  <a:close/>
                </a:path>
              </a:pathLst>
            </a:custGeom>
            <a:solidFill>
              <a:srgbClr val="F1F2F2"/>
            </a:solidFill>
          </p:spPr>
        </p:sp>
        <p:sp>
          <p:nvSpPr>
            <p:cNvPr id="7" name="TextBox 7"/>
            <p:cNvSpPr txBox="1"/>
            <p:nvPr/>
          </p:nvSpPr>
          <p:spPr>
            <a:xfrm>
              <a:off x="0" y="-38100"/>
              <a:ext cx="4274726" cy="1820554"/>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2048330" y="559518"/>
            <a:ext cx="13719705" cy="1730229"/>
            <a:chOff x="0" y="0"/>
            <a:chExt cx="3613420" cy="455698"/>
          </a:xfrm>
        </p:grpSpPr>
        <p:sp>
          <p:nvSpPr>
            <p:cNvPr id="9" name="Freeform 9"/>
            <p:cNvSpPr/>
            <p:nvPr/>
          </p:nvSpPr>
          <p:spPr>
            <a:xfrm>
              <a:off x="0" y="0"/>
              <a:ext cx="3613420" cy="455698"/>
            </a:xfrm>
            <a:custGeom>
              <a:avLst/>
              <a:gdLst/>
              <a:ahLst/>
              <a:cxnLst/>
              <a:rect l="l" t="t" r="r" b="b"/>
              <a:pathLst>
                <a:path w="3613420" h="455698">
                  <a:moveTo>
                    <a:pt x="0" y="0"/>
                  </a:moveTo>
                  <a:lnTo>
                    <a:pt x="3613420" y="0"/>
                  </a:lnTo>
                  <a:lnTo>
                    <a:pt x="3613420"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3613420"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028700" y="777088"/>
            <a:ext cx="15758964"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Bold"/>
              </a:rPr>
              <a:t>OVERVIEW OF THE YOLO V8 </a:t>
            </a:r>
          </a:p>
        </p:txBody>
      </p:sp>
      <p:sp>
        <p:nvSpPr>
          <p:cNvPr id="15" name="TextBox 15"/>
          <p:cNvSpPr txBox="1"/>
          <p:nvPr/>
        </p:nvSpPr>
        <p:spPr>
          <a:xfrm>
            <a:off x="2246042" y="3205755"/>
            <a:ext cx="13795916" cy="5359400"/>
          </a:xfrm>
          <a:prstGeom prst="rect">
            <a:avLst/>
          </a:prstGeom>
        </p:spPr>
        <p:txBody>
          <a:bodyPr lIns="0" tIns="0" rIns="0" bIns="0" rtlCol="0" anchor="t">
            <a:spAutoFit/>
          </a:bodyPr>
          <a:lstStyle/>
          <a:p>
            <a:pPr marL="755649" lvl="1" indent="-377824">
              <a:lnSpc>
                <a:spcPts val="4899"/>
              </a:lnSpc>
              <a:buFont typeface="Arial"/>
              <a:buChar char="•"/>
            </a:pPr>
            <a:r>
              <a:rPr lang="en-US" sz="3499">
                <a:solidFill>
                  <a:srgbClr val="000000"/>
                </a:solidFill>
                <a:latin typeface="Nunito Bold"/>
              </a:rPr>
              <a:t>YOLO V8 is a cutting-edge object detection algorithm that stands for 'You Only Look Once'.</a:t>
            </a:r>
          </a:p>
          <a:p>
            <a:pPr>
              <a:lnSpc>
                <a:spcPts val="1749"/>
              </a:lnSpc>
            </a:pPr>
            <a:endParaRPr lang="en-US" sz="3499">
              <a:solidFill>
                <a:srgbClr val="000000"/>
              </a:solidFill>
              <a:latin typeface="Nunito Bold"/>
            </a:endParaRPr>
          </a:p>
          <a:p>
            <a:pPr marL="755649" lvl="1" indent="-377824">
              <a:lnSpc>
                <a:spcPts val="4899"/>
              </a:lnSpc>
              <a:buFont typeface="Arial"/>
              <a:buChar char="•"/>
            </a:pPr>
            <a:r>
              <a:rPr lang="en-US" sz="3499">
                <a:solidFill>
                  <a:srgbClr val="000000"/>
                </a:solidFill>
                <a:latin typeface="Nunito Bold"/>
              </a:rPr>
              <a:t>It is known for its performance and high accuracy in detecting objects in images and videos.</a:t>
            </a:r>
          </a:p>
          <a:p>
            <a:pPr>
              <a:lnSpc>
                <a:spcPts val="1749"/>
              </a:lnSpc>
            </a:pPr>
            <a:endParaRPr lang="en-US" sz="3499">
              <a:solidFill>
                <a:srgbClr val="000000"/>
              </a:solidFill>
              <a:latin typeface="Nunito Bold"/>
            </a:endParaRPr>
          </a:p>
          <a:p>
            <a:pPr marL="755649" lvl="1" indent="-377824">
              <a:lnSpc>
                <a:spcPts val="4899"/>
              </a:lnSpc>
              <a:buFont typeface="Arial"/>
              <a:buChar char="•"/>
            </a:pPr>
            <a:r>
              <a:rPr lang="en-US" sz="3499">
                <a:solidFill>
                  <a:srgbClr val="000000"/>
                </a:solidFill>
                <a:latin typeface="Nunito Bold"/>
              </a:rPr>
              <a:t>The core of YOLO consists of a CNN responsible for extracting features from the input image.</a:t>
            </a:r>
          </a:p>
          <a:p>
            <a:pPr>
              <a:lnSpc>
                <a:spcPts val="4899"/>
              </a:lnSpc>
            </a:pPr>
            <a:r>
              <a:rPr lang="en-US" sz="3499">
                <a:solidFill>
                  <a:srgbClr val="000000"/>
                </a:solidFill>
                <a:latin typeface="Nunito Bold"/>
              </a:rPr>
              <a:t> </a:t>
            </a:r>
          </a:p>
          <a:p>
            <a:pPr>
              <a:lnSpc>
                <a:spcPts val="4899"/>
              </a:lnSpc>
            </a:pPr>
            <a:endParaRPr lang="en-US" sz="3499">
              <a:solidFill>
                <a:srgbClr val="000000"/>
              </a:solidFill>
              <a:latin typeface="Nunito Bold"/>
            </a:endParaRPr>
          </a:p>
        </p:txBody>
      </p:sp>
      <p:sp>
        <p:nvSpPr>
          <p:cNvPr id="16" name="Freeform 16"/>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2279230" y="742102"/>
            <a:ext cx="13729541" cy="1730229"/>
            <a:chOff x="0" y="0"/>
            <a:chExt cx="3616011" cy="455698"/>
          </a:xfrm>
        </p:grpSpPr>
        <p:sp>
          <p:nvSpPr>
            <p:cNvPr id="9" name="Freeform 9"/>
            <p:cNvSpPr/>
            <p:nvPr/>
          </p:nvSpPr>
          <p:spPr>
            <a:xfrm>
              <a:off x="0" y="0"/>
              <a:ext cx="3616011" cy="455698"/>
            </a:xfrm>
            <a:custGeom>
              <a:avLst/>
              <a:gdLst/>
              <a:ahLst/>
              <a:cxnLst/>
              <a:rect l="l" t="t" r="r" b="b"/>
              <a:pathLst>
                <a:path w="3616011" h="455698">
                  <a:moveTo>
                    <a:pt x="0" y="0"/>
                  </a:moveTo>
                  <a:lnTo>
                    <a:pt x="3616011" y="0"/>
                  </a:lnTo>
                  <a:lnTo>
                    <a:pt x="3616011"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3616011"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2246042" y="3205755"/>
            <a:ext cx="13795916" cy="3282950"/>
          </a:xfrm>
          <a:prstGeom prst="rect">
            <a:avLst/>
          </a:prstGeom>
        </p:spPr>
        <p:txBody>
          <a:bodyPr lIns="0" tIns="0" rIns="0" bIns="0" rtlCol="0" anchor="t">
            <a:spAutoFit/>
          </a:bodyPr>
          <a:lstStyle/>
          <a:p>
            <a:pPr marL="755649" lvl="1" indent="-377824">
              <a:lnSpc>
                <a:spcPts val="4899"/>
              </a:lnSpc>
              <a:buFont typeface="Arial"/>
              <a:buChar char="•"/>
            </a:pPr>
            <a:r>
              <a:rPr lang="en-US" sz="3499">
                <a:solidFill>
                  <a:srgbClr val="000000"/>
                </a:solidFill>
                <a:latin typeface="Nunito Bold"/>
              </a:rPr>
              <a:t>It can detect multiple objects in a single pass, making it faster and more efficient than traditional object detection algorithms.</a:t>
            </a:r>
          </a:p>
          <a:p>
            <a:pPr>
              <a:lnSpc>
                <a:spcPts val="1749"/>
              </a:lnSpc>
            </a:pPr>
            <a:endParaRPr lang="en-US" sz="3499">
              <a:solidFill>
                <a:srgbClr val="000000"/>
              </a:solidFill>
              <a:latin typeface="Nunito Bold"/>
            </a:endParaRPr>
          </a:p>
          <a:p>
            <a:pPr marL="755649" lvl="1" indent="-377824">
              <a:lnSpc>
                <a:spcPts val="4899"/>
              </a:lnSpc>
              <a:buFont typeface="Arial"/>
              <a:buChar char="•"/>
            </a:pPr>
            <a:r>
              <a:rPr lang="en-US" sz="3499">
                <a:solidFill>
                  <a:srgbClr val="000000"/>
                </a:solidFill>
                <a:latin typeface="Nunito Bold"/>
              </a:rPr>
              <a:t>YOLO V8 also has excellent accuracy, achieving state-of-the-art performance on various benchmark datasets.</a:t>
            </a:r>
          </a:p>
          <a:p>
            <a:pPr>
              <a:lnSpc>
                <a:spcPts val="4899"/>
              </a:lnSpc>
            </a:pPr>
            <a:endParaRPr lang="en-US" sz="3499">
              <a:solidFill>
                <a:srgbClr val="000000"/>
              </a:solidFill>
              <a:latin typeface="Nunito Bold"/>
            </a:endParaRPr>
          </a:p>
        </p:txBody>
      </p:sp>
      <p:sp>
        <p:nvSpPr>
          <p:cNvPr id="15" name="Freeform 15"/>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TextBox 17"/>
          <p:cNvSpPr txBox="1"/>
          <p:nvPr/>
        </p:nvSpPr>
        <p:spPr>
          <a:xfrm>
            <a:off x="1258869" y="959671"/>
            <a:ext cx="15770263"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Bold"/>
              </a:rPr>
              <a:t>FEATURES AND ADVANTAGES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7432092" y="2176424"/>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283012" y="3709521"/>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6" name="Group 16"/>
          <p:cNvGrpSpPr/>
          <p:nvPr/>
        </p:nvGrpSpPr>
        <p:grpSpPr>
          <a:xfrm>
            <a:off x="-785769" y="-843265"/>
            <a:ext cx="9584278" cy="11863717"/>
            <a:chOff x="0" y="0"/>
            <a:chExt cx="2524254" cy="3124600"/>
          </a:xfrm>
        </p:grpSpPr>
        <p:sp>
          <p:nvSpPr>
            <p:cNvPr id="17" name="Freeform 17"/>
            <p:cNvSpPr/>
            <p:nvPr/>
          </p:nvSpPr>
          <p:spPr>
            <a:xfrm>
              <a:off x="0" y="0"/>
              <a:ext cx="2524254" cy="3124600"/>
            </a:xfrm>
            <a:custGeom>
              <a:avLst/>
              <a:gdLst/>
              <a:ahLst/>
              <a:cxnLst/>
              <a:rect l="l" t="t" r="r" b="b"/>
              <a:pathLst>
                <a:path w="2524254" h="3124600">
                  <a:moveTo>
                    <a:pt x="0" y="0"/>
                  </a:moveTo>
                  <a:lnTo>
                    <a:pt x="2524254" y="0"/>
                  </a:lnTo>
                  <a:lnTo>
                    <a:pt x="2524254" y="3124600"/>
                  </a:lnTo>
                  <a:lnTo>
                    <a:pt x="0" y="3124600"/>
                  </a:lnTo>
                  <a:close/>
                </a:path>
              </a:pathLst>
            </a:custGeom>
            <a:solidFill>
              <a:srgbClr val="FFFFFF"/>
            </a:solidFill>
          </p:spPr>
        </p:sp>
        <p:sp>
          <p:nvSpPr>
            <p:cNvPr id="18" name="TextBox 18"/>
            <p:cNvSpPr txBox="1"/>
            <p:nvPr/>
          </p:nvSpPr>
          <p:spPr>
            <a:xfrm>
              <a:off x="0" y="-47625"/>
              <a:ext cx="2524254" cy="3172225"/>
            </a:xfrm>
            <a:prstGeom prst="rect">
              <a:avLst/>
            </a:prstGeom>
          </p:spPr>
          <p:txBody>
            <a:bodyPr lIns="50800" tIns="50800" rIns="50800" bIns="50800" rtlCol="0" anchor="ctr"/>
            <a:lstStyle/>
            <a:p>
              <a:pPr algn="ctr">
                <a:lnSpc>
                  <a:spcPts val="3499"/>
                </a:lnSpc>
              </a:pPr>
              <a:endParaRPr/>
            </a:p>
          </p:txBody>
        </p:sp>
      </p:grpSp>
      <p:grpSp>
        <p:nvGrpSpPr>
          <p:cNvPr id="19" name="Group 19"/>
          <p:cNvGrpSpPr/>
          <p:nvPr/>
        </p:nvGrpSpPr>
        <p:grpSpPr>
          <a:xfrm>
            <a:off x="1028700" y="2939541"/>
            <a:ext cx="6781052" cy="7347459"/>
            <a:chOff x="0" y="0"/>
            <a:chExt cx="9041402" cy="9796612"/>
          </a:xfrm>
        </p:grpSpPr>
        <p:pic>
          <p:nvPicPr>
            <p:cNvPr id="20" name="Picture 20"/>
            <p:cNvPicPr>
              <a:picLocks noChangeAspect="1"/>
            </p:cNvPicPr>
            <p:nvPr/>
          </p:nvPicPr>
          <p:blipFill>
            <a:blip r:embed="rId8"/>
            <a:srcRect l="24063" r="24063"/>
            <a:stretch>
              <a:fillRect/>
            </a:stretch>
          </p:blipFill>
          <p:spPr>
            <a:xfrm>
              <a:off x="0" y="0"/>
              <a:ext cx="9041402" cy="9796612"/>
            </a:xfrm>
            <a:prstGeom prst="rect">
              <a:avLst/>
            </a:prstGeom>
          </p:spPr>
        </p:pic>
      </p:grpSp>
      <p:sp>
        <p:nvSpPr>
          <p:cNvPr id="21" name="TextBox 21"/>
          <p:cNvSpPr txBox="1"/>
          <p:nvPr/>
        </p:nvSpPr>
        <p:spPr>
          <a:xfrm>
            <a:off x="-785769" y="1799717"/>
            <a:ext cx="6849883" cy="1139824"/>
          </a:xfrm>
          <a:prstGeom prst="rect">
            <a:avLst/>
          </a:prstGeom>
        </p:spPr>
        <p:txBody>
          <a:bodyPr lIns="0" tIns="0" rIns="0" bIns="0" rtlCol="0" anchor="t">
            <a:spAutoFit/>
          </a:bodyPr>
          <a:lstStyle/>
          <a:p>
            <a:pPr algn="ctr">
              <a:lnSpc>
                <a:spcPts val="8499"/>
              </a:lnSpc>
            </a:pPr>
            <a:r>
              <a:rPr lang="en-US" sz="8499">
                <a:solidFill>
                  <a:srgbClr val="000000"/>
                </a:solidFill>
                <a:latin typeface="Roboto"/>
              </a:rPr>
              <a:t>INPUT</a:t>
            </a:r>
          </a:p>
        </p:txBody>
      </p:sp>
      <p:grpSp>
        <p:nvGrpSpPr>
          <p:cNvPr id="22" name="Group 22"/>
          <p:cNvGrpSpPr/>
          <p:nvPr/>
        </p:nvGrpSpPr>
        <p:grpSpPr>
          <a:xfrm>
            <a:off x="9943617" y="2939541"/>
            <a:ext cx="7315683" cy="7347459"/>
            <a:chOff x="0" y="0"/>
            <a:chExt cx="9754244" cy="9796612"/>
          </a:xfrm>
        </p:grpSpPr>
        <p:pic>
          <p:nvPicPr>
            <p:cNvPr id="23" name="Picture 23"/>
            <p:cNvPicPr>
              <a:picLocks noChangeAspect="1"/>
            </p:cNvPicPr>
            <p:nvPr/>
          </p:nvPicPr>
          <p:blipFill>
            <a:blip r:embed="rId9"/>
            <a:srcRect l="22018" r="22018"/>
            <a:stretch>
              <a:fillRect/>
            </a:stretch>
          </p:blipFill>
          <p:spPr>
            <a:xfrm>
              <a:off x="0" y="0"/>
              <a:ext cx="9754244" cy="9796612"/>
            </a:xfrm>
            <a:prstGeom prst="rect">
              <a:avLst/>
            </a:prstGeom>
          </p:spPr>
        </p:pic>
      </p:grpSp>
      <p:sp>
        <p:nvSpPr>
          <p:cNvPr id="24" name="TextBox 24"/>
          <p:cNvSpPr txBox="1"/>
          <p:nvPr/>
        </p:nvSpPr>
        <p:spPr>
          <a:xfrm>
            <a:off x="8083772" y="1799717"/>
            <a:ext cx="6849883" cy="1139824"/>
          </a:xfrm>
          <a:prstGeom prst="rect">
            <a:avLst/>
          </a:prstGeom>
        </p:spPr>
        <p:txBody>
          <a:bodyPr lIns="0" tIns="0" rIns="0" bIns="0" rtlCol="0" anchor="t">
            <a:spAutoFit/>
          </a:bodyPr>
          <a:lstStyle/>
          <a:p>
            <a:pPr algn="ctr">
              <a:lnSpc>
                <a:spcPts val="8499"/>
              </a:lnSpc>
            </a:pPr>
            <a:r>
              <a:rPr lang="en-US" sz="8499">
                <a:solidFill>
                  <a:srgbClr val="000000"/>
                </a:solidFill>
                <a:latin typeface="Roboto"/>
              </a:rPr>
              <a:t>OUTPUT</a:t>
            </a:r>
          </a:p>
        </p:txBody>
      </p:sp>
      <p:sp>
        <p:nvSpPr>
          <p:cNvPr id="25" name="TextBox 25"/>
          <p:cNvSpPr txBox="1"/>
          <p:nvPr/>
        </p:nvSpPr>
        <p:spPr>
          <a:xfrm>
            <a:off x="6987121" y="228185"/>
            <a:ext cx="3622774"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576611" y="8353252"/>
            <a:ext cx="19974273"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F1F2F2"/>
            </a:solidFill>
          </p:spPr>
        </p:sp>
        <p:sp>
          <p:nvSpPr>
            <p:cNvPr id="7" name="TextBox 7"/>
            <p:cNvSpPr txBox="1"/>
            <p:nvPr/>
          </p:nvSpPr>
          <p:spPr>
            <a:xfrm>
              <a:off x="0" y="-38100"/>
              <a:ext cx="5260714" cy="41235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2076251" y="1662606"/>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flipH="1">
            <a:off x="2120044" y="6010601"/>
            <a:ext cx="3395204" cy="1049427"/>
          </a:xfrm>
          <a:custGeom>
            <a:avLst/>
            <a:gdLst/>
            <a:ahLst/>
            <a:cxnLst/>
            <a:rect l="l" t="t" r="r" b="b"/>
            <a:pathLst>
              <a:path w="3395204" h="1049427">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3269473" y="3603515"/>
            <a:ext cx="11749054" cy="1793183"/>
          </a:xfrm>
          <a:prstGeom prst="rect">
            <a:avLst/>
          </a:prstGeom>
        </p:spPr>
        <p:txBody>
          <a:bodyPr lIns="0" tIns="0" rIns="0" bIns="0" rtlCol="0" anchor="t">
            <a:spAutoFit/>
          </a:bodyPr>
          <a:lstStyle/>
          <a:p>
            <a:pPr algn="ctr">
              <a:lnSpc>
                <a:spcPts val="14620"/>
              </a:lnSpc>
            </a:pPr>
            <a:r>
              <a:rPr lang="en-US" sz="10443">
                <a:solidFill>
                  <a:srgbClr val="000000"/>
                </a:solidFill>
                <a:latin typeface="Fredoka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263</Words>
  <Application>Microsoft Office PowerPoint</Application>
  <PresentationFormat>Custom</PresentationFormat>
  <Paragraphs>26</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Calibri</vt:lpstr>
      <vt:lpstr>Canva Sans Bold</vt:lpstr>
      <vt:lpstr>Nunito</vt:lpstr>
      <vt:lpstr>Arial</vt:lpstr>
      <vt:lpstr>Roboto</vt:lpstr>
      <vt:lpstr>Fredoka Bold</vt:lpstr>
      <vt:lpstr>Nunito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 BASED OBJECT DETECTION USING YOLO V5</dc:title>
  <cp:lastModifiedBy>Maria Jasmine</cp:lastModifiedBy>
  <cp:revision>2</cp:revision>
  <dcterms:created xsi:type="dcterms:W3CDTF">2006-08-16T00:00:00Z</dcterms:created>
  <dcterms:modified xsi:type="dcterms:W3CDTF">2024-04-04T16:47:45Z</dcterms:modified>
  <dc:identifier>DAF8xZasYK8</dc:identifier>
</cp:coreProperties>
</file>