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0"/>
    <p:restoredTop sz="91451"/>
  </p:normalViewPr>
  <p:slideViewPr>
    <p:cSldViewPr snapToGrid="0" snapToObjects="1">
      <p:cViewPr>
        <p:scale>
          <a:sx n="125" d="100"/>
          <a:sy n="1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4EE3-29E2-2449-8058-9492E81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DCB3-041A-AD4A-B80A-1A2F28C1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5E41-3F1D-1449-AE5E-EAE3646D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BAD5-609C-3F41-BD0C-AB38C86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495A-8129-4949-9A55-474FDABE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8418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3F8B-FC89-5345-B0AA-8FB4629F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B1CF-61FB-1547-A86F-A1B5BE9D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D236-3C97-8343-8DF2-718ACDA7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961E-F4CE-DA4D-8C10-CF11771C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21AE-C3D9-ED46-A9E4-ACDA97C6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213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37193-8454-8C43-B874-E2A9A0FC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8BBDB-6D3E-D246-A4D8-F39E745A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F4A4-FBA8-8948-ACA0-DF4FD8A1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AB13-C30B-E647-8621-C9A4EFE7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4F0B-BDAD-5C48-A818-95C1AB37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899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DC11-B80D-2742-B358-2CAE40ED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2433-A247-B744-9949-BF72BFC4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E7DD-41CE-B94E-8188-660A6AB2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5446-9E0F-0F47-9B52-66F27B6A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CE50-7702-1C44-88C3-57919EB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44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E0D-081A-F948-84CC-49FBBA08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6D02A-FB7C-B34E-B921-8E755B5B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3162-208B-0447-BC4F-A578A00E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210B-DE5E-AB4E-B1DE-DD16B088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C6FE-CFE7-8841-9C44-0DD63A3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458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F97F-9B0E-7544-B1D9-8E0BC861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2F49-92A6-6545-9350-A743C488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41B0-D3A1-FF42-B006-DB95A0F3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18D28-B67B-1E4B-8131-FC5DADE7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3B56-58D3-3142-9AB3-01967A5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8ECD-8F26-D14F-8843-0F3FE6CA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28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4AB5-F8F9-AD46-8D35-4B792FF6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518E-CC06-7249-81EB-DB4AD4E6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64DC-E1C8-7941-801A-C0BE1B14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19EBE-A3B7-1E49-AC6B-D1147F0DD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37B0B-4255-7B42-9505-F5C9B0394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3A17C-DD74-6047-8BA2-794F7B92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60F37-165B-664B-9D9D-5EBB73B5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E7860-96D7-104A-8AC9-4FF68EA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091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3418-51DB-EF47-8F2B-33CFF5D6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34237-BB7B-4148-8F3E-31CCB2B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A1A7-00BF-9D4E-8AD4-AFA64718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A90B8-779D-6946-B6BD-EF7EA41A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97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FCE1-EA28-AD4E-AB73-6A33510C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D5417-1BF5-3B49-A430-B4830E4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AAD9-3A7B-E84A-AEB9-E8FBC7C5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880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7629-C32F-6748-B6D9-049BA569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1BA-02BC-3143-B04C-2C8DE3EA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1B0F9-DE54-2845-81CA-2A1EDD52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686EB-54E9-CF4D-9AB8-35678EA8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F0FFC-B26E-3D48-80CD-8A03C920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3227-CC16-E847-9EB4-5C9AB4F8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94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744C-F7D8-8643-9596-AD427740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B9B60-C9AA-CF4D-95A3-12C8A318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5C0D-3BBD-2E42-B31F-1DE956D9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4101-642C-2147-A683-58801AC6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3153-168F-F34E-8929-EAFA2EFC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83CA-05F0-F94A-8D00-2B838622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3617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7ADDB-12B7-FB4D-9368-5F980591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3BD9-7BCD-CA46-BA5F-A065909E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465B-679B-504A-9452-7EF4E6A58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010E-AEC1-0E48-928E-A747128A5471}" type="datetimeFigureOut">
              <a:rPr lang="en-TH" smtClean="0"/>
              <a:t>27/10/2021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C1CA-D680-BA44-BAC4-2914AD530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D5A0-76A7-4C41-A491-BFC3ED13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5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26" Type="http://schemas.microsoft.com/office/2007/relationships/hdphoto" Target="../media/hdphoto9.wdp"/><Relationship Id="rId3" Type="http://schemas.openxmlformats.org/officeDocument/2006/relationships/image" Target="../media/image2.svg"/><Relationship Id="rId21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3.sv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31" Type="http://schemas.microsoft.com/office/2007/relationships/hdphoto" Target="../media/hdphoto11.wdp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895C1AB-A8AA-1D47-9DA0-E2C330965069}"/>
              </a:ext>
            </a:extLst>
          </p:cNvPr>
          <p:cNvSpPr/>
          <p:nvPr/>
        </p:nvSpPr>
        <p:spPr>
          <a:xfrm>
            <a:off x="9679477" y="1499122"/>
            <a:ext cx="1265810" cy="35110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84F17C1-877F-2941-9325-E095CFF8585B}"/>
              </a:ext>
            </a:extLst>
          </p:cNvPr>
          <p:cNvSpPr/>
          <p:nvPr/>
        </p:nvSpPr>
        <p:spPr>
          <a:xfrm>
            <a:off x="8494956" y="2659718"/>
            <a:ext cx="3461415" cy="1006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35754E0-7542-394D-A9BA-B0464AAD2A69}"/>
              </a:ext>
            </a:extLst>
          </p:cNvPr>
          <p:cNvSpPr/>
          <p:nvPr/>
        </p:nvSpPr>
        <p:spPr>
          <a:xfrm>
            <a:off x="636357" y="4468582"/>
            <a:ext cx="979294" cy="8637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8F88E7B-8A45-C144-8BA9-9C14C6681C24}"/>
              </a:ext>
            </a:extLst>
          </p:cNvPr>
          <p:cNvSpPr/>
          <p:nvPr/>
        </p:nvSpPr>
        <p:spPr>
          <a:xfrm>
            <a:off x="3998381" y="3876744"/>
            <a:ext cx="1884482" cy="1620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BAB30CD-1FB2-0944-A6BF-24D1A458D7E5}"/>
              </a:ext>
            </a:extLst>
          </p:cNvPr>
          <p:cNvSpPr/>
          <p:nvPr/>
        </p:nvSpPr>
        <p:spPr>
          <a:xfrm>
            <a:off x="4055687" y="1663157"/>
            <a:ext cx="1244812" cy="879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6EDCFF-B07B-D444-9F1D-4179E8E71DCE}"/>
              </a:ext>
            </a:extLst>
          </p:cNvPr>
          <p:cNvSpPr/>
          <p:nvPr/>
        </p:nvSpPr>
        <p:spPr>
          <a:xfrm>
            <a:off x="621773" y="2859629"/>
            <a:ext cx="3010876" cy="8797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B81A-B65F-3F45-8430-82637C971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670" y="378045"/>
            <a:ext cx="6877968" cy="486486"/>
          </a:xfrm>
        </p:spPr>
        <p:txBody>
          <a:bodyPr>
            <a:normAutofit/>
          </a:bodyPr>
          <a:lstStyle/>
          <a:p>
            <a:r>
              <a:rPr lang="en-TH" b="1" dirty="0">
                <a:solidFill>
                  <a:schemeClr val="accent5"/>
                </a:solidFill>
              </a:rPr>
              <a:t>Fraud Detcection – Azure ML Pipeline Architecture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B6B6EA8-EE2E-384F-8D1C-774FA169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708" y="4638790"/>
            <a:ext cx="437443" cy="437443"/>
          </a:xfrm>
          <a:prstGeom prst="rect">
            <a:avLst/>
          </a:prstGeom>
        </p:spPr>
      </p:pic>
      <p:pic>
        <p:nvPicPr>
          <p:cNvPr id="1038" name="Picture 14" descr="Azure Storage Tutorial - An Introduction to Azure Storage | Edureka">
            <a:extLst>
              <a:ext uri="{FF2B5EF4-FFF2-40B4-BE49-F238E27FC236}">
                <a16:creationId xmlns:a16="http://schemas.microsoft.com/office/drawing/2014/main" id="{8846E854-59AE-B743-8E8F-E0A630A8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6437" y="2984182"/>
            <a:ext cx="490745" cy="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03565F2-1166-B641-9852-92656EF4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48" y="2983256"/>
            <a:ext cx="440080" cy="5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53FF0-4F40-924B-8120-877AE94FE12D}"/>
              </a:ext>
            </a:extLst>
          </p:cNvPr>
          <p:cNvGrpSpPr/>
          <p:nvPr/>
        </p:nvGrpSpPr>
        <p:grpSpPr>
          <a:xfrm>
            <a:off x="3242533" y="2573416"/>
            <a:ext cx="458121" cy="394245"/>
            <a:chOff x="3627237" y="2135301"/>
            <a:chExt cx="662265" cy="569925"/>
          </a:xfrm>
        </p:grpSpPr>
        <p:pic>
          <p:nvPicPr>
            <p:cNvPr id="1052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D68DB8C7-61C9-1A4A-BA53-8B1EB8CF0F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237" y="2135301"/>
              <a:ext cx="481282" cy="48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Data Services - SQL Database (US Gov AZ) / Prem PRS6 DB Days | TW Micronics">
              <a:extLst>
                <a:ext uri="{FF2B5EF4-FFF2-40B4-BE49-F238E27FC236}">
                  <a16:creationId xmlns:a16="http://schemas.microsoft.com/office/drawing/2014/main" id="{C9DD1320-CCE1-1342-BCEB-6BE2F15FB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6000" b="64667" l="69167" r="99167">
                          <a14:foregroundMark x1="69583" y1="45333" x2="69583" y2="58667"/>
                          <a14:foregroundMark x1="95000" y1="43333" x2="94583" y2="57333"/>
                          <a14:foregroundMark x1="94583" y1="57333" x2="94167" y2="58667"/>
                          <a14:foregroundMark x1="97500" y1="44667" x2="97500" y2="55333"/>
                          <a14:foregroundMark x1="97500" y1="45333" x2="97500" y2="53333"/>
                          <a14:foregroundMark x1="97500" y1="45333" x2="97917" y2="55333"/>
                          <a14:foregroundMark x1="98333" y1="46667" x2="98750" y2="56667"/>
                          <a14:foregroundMark x1="98333" y1="44667" x2="98750" y2="55333"/>
                          <a14:foregroundMark x1="99167" y1="46000" x2="99167" y2="57333"/>
                          <a14:foregroundMark x1="72083" y1="54000" x2="71667" y2="53333"/>
                          <a14:foregroundMark x1="71250" y1="52667" x2="7125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4" t="32470" b="31357"/>
            <a:stretch/>
          </p:blipFill>
          <p:spPr bwMode="auto">
            <a:xfrm>
              <a:off x="3849422" y="2410401"/>
              <a:ext cx="440080" cy="29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30" descr="machine learning automation tools Promotions">
            <a:extLst>
              <a:ext uri="{FF2B5EF4-FFF2-40B4-BE49-F238E27FC236}">
                <a16:creationId xmlns:a16="http://schemas.microsoft.com/office/drawing/2014/main" id="{DBEC00C7-E6B3-BC40-B135-FE0BF0E96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1915" b="61277" l="52239" r="71642">
                        <a14:foregroundMark x1="51173" y1="56596" x2="56716" y2="61277"/>
                        <a14:foregroundMark x1="56716" y1="61277" x2="62900" y2="60851"/>
                        <a14:foregroundMark x1="70362" y1="56170" x2="71642" y2="59149"/>
                        <a14:foregroundMark x1="71429" y1="56170" x2="71215" y2="58298"/>
                        <a14:foregroundMark x1="69723" y1="38298" x2="69723" y2="38298"/>
                        <a14:foregroundMark x1="68017" y1="36596" x2="68017" y2="36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9222" r="26898" b="35568"/>
          <a:stretch/>
        </p:blipFill>
        <p:spPr bwMode="auto">
          <a:xfrm>
            <a:off x="4323279" y="1682902"/>
            <a:ext cx="724205" cy="5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zure DevOps Multi-Stage Pipelines: Require Stage Approval">
            <a:extLst>
              <a:ext uri="{FF2B5EF4-FFF2-40B4-BE49-F238E27FC236}">
                <a16:creationId xmlns:a16="http://schemas.microsoft.com/office/drawing/2014/main" id="{5700FC6F-2C5F-3D4B-B0A6-CBCE2BA7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0667" y1="75333" x2="17667" y2="87667"/>
                        <a14:foregroundMark x1="17667" y1="87667" x2="26667" y2="88333"/>
                        <a14:foregroundMark x1="28333" y1="70667" x2="283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55" y="2677333"/>
            <a:ext cx="534495" cy="53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421D8C6E-AE04-B344-A4DB-DAED6DD0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15" y="3919191"/>
            <a:ext cx="1001012" cy="50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ata Center Fabric - Extreme Networks">
            <a:extLst>
              <a:ext uri="{FF2B5EF4-FFF2-40B4-BE49-F238E27FC236}">
                <a16:creationId xmlns:a16="http://schemas.microsoft.com/office/drawing/2014/main" id="{4B765120-ADD1-6643-AF81-F7ADCB7E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556" b="93778" l="1778" r="96889">
                        <a14:foregroundMark x1="44444" y1="44000" x2="44444" y2="44000"/>
                        <a14:foregroundMark x1="14222" y1="21333" x2="14222" y2="21333"/>
                        <a14:foregroundMark x1="37778" y1="8444" x2="54667" y2="7556"/>
                        <a14:foregroundMark x1="54667" y1="7556" x2="56444" y2="7556"/>
                        <a14:foregroundMark x1="92000" y1="33333" x2="93333" y2="31111"/>
                        <a14:foregroundMark x1="93333" y1="28444" x2="96889" y2="25333"/>
                        <a14:foregroundMark x1="8444" y1="65778" x2="19111" y2="81333"/>
                        <a14:foregroundMark x1="89778" y1="69333" x2="74222" y2="84889"/>
                        <a14:foregroundMark x1="64889" y1="91111" x2="48444" y2="93778"/>
                        <a14:foregroundMark x1="48444" y1="93778" x2="35556" y2="91111"/>
                        <a14:foregroundMark x1="5333" y1="68000" x2="1778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41" y="4638790"/>
            <a:ext cx="406159" cy="4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65E01-32BF-6F4F-BBE0-1CFC05936F7B}"/>
              </a:ext>
            </a:extLst>
          </p:cNvPr>
          <p:cNvSpPr txBox="1"/>
          <p:nvPr/>
        </p:nvSpPr>
        <p:spPr>
          <a:xfrm>
            <a:off x="3998381" y="4273105"/>
            <a:ext cx="195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Light-Gradient Boosting Model</a:t>
            </a:r>
            <a:endParaRPr lang="en-TH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DAF119-2A43-D24E-8BB8-149796EFAEE2}"/>
              </a:ext>
            </a:extLst>
          </p:cNvPr>
          <p:cNvSpPr txBox="1"/>
          <p:nvPr/>
        </p:nvSpPr>
        <p:spPr>
          <a:xfrm>
            <a:off x="4048057" y="5010180"/>
            <a:ext cx="1776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Hyperdrive</a:t>
            </a:r>
            <a:br>
              <a:rPr lang="en-US" sz="1100" dirty="0"/>
            </a:br>
            <a:r>
              <a:rPr lang="en-US" sz="1100" dirty="0"/>
              <a:t>(Hyperparameter – Tuning)</a:t>
            </a:r>
            <a:endParaRPr lang="en-TH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53095F-A84C-C545-A1AB-9B1295B8D25B}"/>
              </a:ext>
            </a:extLst>
          </p:cNvPr>
          <p:cNvSpPr txBox="1"/>
          <p:nvPr/>
        </p:nvSpPr>
        <p:spPr>
          <a:xfrm>
            <a:off x="4346779" y="2240405"/>
            <a:ext cx="72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AutoML</a:t>
            </a:r>
            <a:endParaRPr lang="en-TH" sz="11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6044D7-5932-F642-9387-9CAE2BD354C9}"/>
              </a:ext>
            </a:extLst>
          </p:cNvPr>
          <p:cNvGrpSpPr/>
          <p:nvPr/>
        </p:nvGrpSpPr>
        <p:grpSpPr>
          <a:xfrm>
            <a:off x="5050152" y="1499123"/>
            <a:ext cx="421217" cy="352147"/>
            <a:chOff x="5949236" y="1132976"/>
            <a:chExt cx="421217" cy="352147"/>
          </a:xfrm>
        </p:grpSpPr>
        <p:pic>
          <p:nvPicPr>
            <p:cNvPr id="49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FA393D8E-A440-F341-B080-3AECBBD62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36" y="1164411"/>
              <a:ext cx="320712" cy="32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Azure Icon #165842 - Free Icons Library">
              <a:extLst>
                <a:ext uri="{FF2B5EF4-FFF2-40B4-BE49-F238E27FC236}">
                  <a16:creationId xmlns:a16="http://schemas.microsoft.com/office/drawing/2014/main" id="{D064E86D-49B7-7D43-B5CF-E2199FC57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303" y="1132976"/>
              <a:ext cx="252150" cy="25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3556F-9309-AF41-8D7C-700FE4D99133}"/>
              </a:ext>
            </a:extLst>
          </p:cNvPr>
          <p:cNvCxnSpPr>
            <a:cxnSpLocks/>
          </p:cNvCxnSpPr>
          <p:nvPr/>
        </p:nvCxnSpPr>
        <p:spPr>
          <a:xfrm flipV="1">
            <a:off x="1181910" y="3702540"/>
            <a:ext cx="0" cy="76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7474ED3-1129-2049-B1F4-935C6782CC61}"/>
              </a:ext>
            </a:extLst>
          </p:cNvPr>
          <p:cNvSpPr txBox="1"/>
          <p:nvPr/>
        </p:nvSpPr>
        <p:spPr>
          <a:xfrm>
            <a:off x="1002088" y="5026022"/>
            <a:ext cx="523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100" dirty="0"/>
              <a:t>*.csv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B0EC11-E3F0-2B45-8BB7-04D6BF5BB603}"/>
              </a:ext>
            </a:extLst>
          </p:cNvPr>
          <p:cNvSpPr txBox="1"/>
          <p:nvPr/>
        </p:nvSpPr>
        <p:spPr>
          <a:xfrm>
            <a:off x="707394" y="3408674"/>
            <a:ext cx="959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Blob Storage</a:t>
            </a:r>
            <a:endParaRPr lang="en-TH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B32C14-79CA-3640-8546-EBCBCC2AC768}"/>
              </a:ext>
            </a:extLst>
          </p:cNvPr>
          <p:cNvSpPr txBox="1"/>
          <p:nvPr/>
        </p:nvSpPr>
        <p:spPr>
          <a:xfrm>
            <a:off x="2684831" y="3392045"/>
            <a:ext cx="959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Blob Storage</a:t>
            </a:r>
            <a:endParaRPr lang="en-TH" sz="1100" dirty="0"/>
          </a:p>
        </p:txBody>
      </p:sp>
      <p:pic>
        <p:nvPicPr>
          <p:cNvPr id="79" name="Picture 14" descr="Azure Storage Tutorial - An Introduction to Azure Storage | Edureka">
            <a:extLst>
              <a:ext uri="{FF2B5EF4-FFF2-40B4-BE49-F238E27FC236}">
                <a16:creationId xmlns:a16="http://schemas.microsoft.com/office/drawing/2014/main" id="{FD9CB804-82D9-E948-82C5-C9B0A4DE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6267" y="2960405"/>
            <a:ext cx="490745" cy="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CCACBBB-155D-7B44-A6EE-1BD48C205CB8}"/>
              </a:ext>
            </a:extLst>
          </p:cNvPr>
          <p:cNvSpPr txBox="1"/>
          <p:nvPr/>
        </p:nvSpPr>
        <p:spPr>
          <a:xfrm>
            <a:off x="1540699" y="3416258"/>
            <a:ext cx="1398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100" dirty="0"/>
              <a:t>Data Prep Script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EE681EA3-9507-A243-9D02-83DFA60D72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02763" y="2677333"/>
            <a:ext cx="534495" cy="5344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0FC0BCE-C30A-8243-A679-9210F08CA0C8}"/>
              </a:ext>
            </a:extLst>
          </p:cNvPr>
          <p:cNvGrpSpPr/>
          <p:nvPr/>
        </p:nvGrpSpPr>
        <p:grpSpPr>
          <a:xfrm>
            <a:off x="5639275" y="3753231"/>
            <a:ext cx="421217" cy="352147"/>
            <a:chOff x="5949236" y="1132976"/>
            <a:chExt cx="421217" cy="352147"/>
          </a:xfrm>
        </p:grpSpPr>
        <p:pic>
          <p:nvPicPr>
            <p:cNvPr id="83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13209E30-2639-B344-91D5-BC89B1268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36" y="1164411"/>
              <a:ext cx="320712" cy="32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2" descr="Azure Icon #165842 - Free Icons Library">
              <a:extLst>
                <a:ext uri="{FF2B5EF4-FFF2-40B4-BE49-F238E27FC236}">
                  <a16:creationId xmlns:a16="http://schemas.microsoft.com/office/drawing/2014/main" id="{FC47531C-13BE-9F4C-83BB-6471BA771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303" y="1132976"/>
              <a:ext cx="252150" cy="25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42DA294-43B6-2649-87B9-47283E994218}"/>
              </a:ext>
            </a:extLst>
          </p:cNvPr>
          <p:cNvSpPr txBox="1"/>
          <p:nvPr/>
        </p:nvSpPr>
        <p:spPr>
          <a:xfrm>
            <a:off x="7037919" y="3194599"/>
            <a:ext cx="102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Performance</a:t>
            </a:r>
          </a:p>
          <a:p>
            <a:pPr algn="ctr"/>
            <a:r>
              <a:rPr lang="en-US" sz="1100" dirty="0"/>
              <a:t>Benchmarking</a:t>
            </a:r>
            <a:endParaRPr lang="en-TH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C227D9-0A61-5C44-A671-BFFA4ED62B49}"/>
              </a:ext>
            </a:extLst>
          </p:cNvPr>
          <p:cNvSpPr txBox="1"/>
          <p:nvPr/>
        </p:nvSpPr>
        <p:spPr>
          <a:xfrm>
            <a:off x="5749845" y="3187959"/>
            <a:ext cx="131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AML Pipeline</a:t>
            </a:r>
            <a:endParaRPr lang="th-TH" sz="1100" dirty="0"/>
          </a:p>
          <a:p>
            <a:pPr algn="ctr"/>
            <a:r>
              <a:rPr lang="en-US" sz="1100" dirty="0"/>
              <a:t>(Model Register)</a:t>
            </a:r>
            <a:endParaRPr lang="en-TH" sz="1100" dirty="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54D0AEE-C486-5741-9844-F7B900202BE5}"/>
              </a:ext>
            </a:extLst>
          </p:cNvPr>
          <p:cNvCxnSpPr>
            <a:cxnSpLocks/>
            <a:stCxn id="26" idx="3"/>
            <a:endCxn id="55" idx="1"/>
          </p:cNvCxnSpPr>
          <p:nvPr/>
        </p:nvCxnSpPr>
        <p:spPr>
          <a:xfrm flipV="1">
            <a:off x="3632649" y="2103037"/>
            <a:ext cx="423038" cy="1196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61F4907-DD9E-744D-86E7-70861039E463}"/>
              </a:ext>
            </a:extLst>
          </p:cNvPr>
          <p:cNvCxnSpPr>
            <a:cxnSpLocks/>
            <a:stCxn id="26" idx="3"/>
            <a:endCxn id="56" idx="1"/>
          </p:cNvCxnSpPr>
          <p:nvPr/>
        </p:nvCxnSpPr>
        <p:spPr>
          <a:xfrm>
            <a:off x="3632649" y="3299509"/>
            <a:ext cx="365732" cy="1387460"/>
          </a:xfrm>
          <a:prstGeom prst="bentConnector3">
            <a:avLst>
              <a:gd name="adj1" fmla="val 58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4F3833D-5F9E-194D-89EF-47FFF3C09990}"/>
              </a:ext>
            </a:extLst>
          </p:cNvPr>
          <p:cNvCxnSpPr>
            <a:stCxn id="55" idx="3"/>
            <a:endCxn id="1058" idx="0"/>
          </p:cNvCxnSpPr>
          <p:nvPr/>
        </p:nvCxnSpPr>
        <p:spPr>
          <a:xfrm>
            <a:off x="5300499" y="2103037"/>
            <a:ext cx="1109504" cy="574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57CDAFF-2666-3244-857D-A94695EFD2C9}"/>
              </a:ext>
            </a:extLst>
          </p:cNvPr>
          <p:cNvCxnSpPr>
            <a:cxnSpLocks/>
            <a:stCxn id="56" idx="3"/>
            <a:endCxn id="87" idx="2"/>
          </p:cNvCxnSpPr>
          <p:nvPr/>
        </p:nvCxnSpPr>
        <p:spPr>
          <a:xfrm flipV="1">
            <a:off x="5882863" y="3618846"/>
            <a:ext cx="525025" cy="106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1EFB81-64ED-B547-B98A-DE8B0B690BD0}"/>
              </a:ext>
            </a:extLst>
          </p:cNvPr>
          <p:cNvCxnSpPr>
            <a:cxnSpLocks/>
          </p:cNvCxnSpPr>
          <p:nvPr/>
        </p:nvCxnSpPr>
        <p:spPr>
          <a:xfrm>
            <a:off x="6687016" y="3055609"/>
            <a:ext cx="43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5F9B92-21DE-0C4B-B973-23B04A3FBAA0}"/>
              </a:ext>
            </a:extLst>
          </p:cNvPr>
          <p:cNvSpPr txBox="1"/>
          <p:nvPr/>
        </p:nvSpPr>
        <p:spPr>
          <a:xfrm>
            <a:off x="420752" y="5332378"/>
            <a:ext cx="1722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1.) Data Registry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65B349-9179-AB41-9FF7-23E622027CF4}"/>
              </a:ext>
            </a:extLst>
          </p:cNvPr>
          <p:cNvSpPr txBox="1"/>
          <p:nvPr/>
        </p:nvSpPr>
        <p:spPr>
          <a:xfrm>
            <a:off x="536480" y="2504947"/>
            <a:ext cx="2269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2.) Data Preprocessing</a:t>
            </a:r>
            <a:endParaRPr lang="th-TH" sz="1600" b="1" u="sn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B083D8-D723-B84F-B37A-3BD2BB627541}"/>
              </a:ext>
            </a:extLst>
          </p:cNvPr>
          <p:cNvSpPr txBox="1"/>
          <p:nvPr/>
        </p:nvSpPr>
        <p:spPr>
          <a:xfrm>
            <a:off x="3517467" y="1205880"/>
            <a:ext cx="267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3.1 ) Automated ML Model</a:t>
            </a:r>
            <a:endParaRPr lang="th-TH" sz="1600" b="1" u="sng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8FEFF-E274-3342-960E-79D4CA4BF556}"/>
              </a:ext>
            </a:extLst>
          </p:cNvPr>
          <p:cNvSpPr txBox="1"/>
          <p:nvPr/>
        </p:nvSpPr>
        <p:spPr>
          <a:xfrm>
            <a:off x="3145382" y="5539640"/>
            <a:ext cx="366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3.2 )LGBM Classifier with Hyperdrive</a:t>
            </a:r>
            <a:endParaRPr lang="th-TH" sz="1600" b="1" u="sn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2BA823-0D1A-3247-9F25-80E3FFF2B8F3}"/>
              </a:ext>
            </a:extLst>
          </p:cNvPr>
          <p:cNvSpPr txBox="1"/>
          <p:nvPr/>
        </p:nvSpPr>
        <p:spPr>
          <a:xfrm>
            <a:off x="8414966" y="3290410"/>
            <a:ext cx="1198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100" dirty="0"/>
              <a:t>Azure Container Instance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88E94E-115F-B245-9984-68247FF7500D}"/>
              </a:ext>
            </a:extLst>
          </p:cNvPr>
          <p:cNvSpPr txBox="1"/>
          <p:nvPr/>
        </p:nvSpPr>
        <p:spPr>
          <a:xfrm>
            <a:off x="9844445" y="3256558"/>
            <a:ext cx="897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100" dirty="0"/>
              <a:t>Azure Web Service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DE4C084-8F20-924D-ADB0-1D52BD8C867D}"/>
              </a:ext>
            </a:extLst>
          </p:cNvPr>
          <p:cNvCxnSpPr>
            <a:cxnSpLocks/>
          </p:cNvCxnSpPr>
          <p:nvPr/>
        </p:nvCxnSpPr>
        <p:spPr>
          <a:xfrm>
            <a:off x="7852096" y="3070566"/>
            <a:ext cx="703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94F7A3-DFB2-CF4A-B564-DAB60EB92595}"/>
              </a:ext>
            </a:extLst>
          </p:cNvPr>
          <p:cNvCxnSpPr>
            <a:cxnSpLocks/>
          </p:cNvCxnSpPr>
          <p:nvPr/>
        </p:nvCxnSpPr>
        <p:spPr>
          <a:xfrm>
            <a:off x="9409202" y="3095993"/>
            <a:ext cx="513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What are the Key Azure Services for .NET developers? - Blogmepost">
            <a:extLst>
              <a:ext uri="{FF2B5EF4-FFF2-40B4-BE49-F238E27FC236}">
                <a16:creationId xmlns:a16="http://schemas.microsoft.com/office/drawing/2014/main" id="{7D2B4E4E-CEBE-8140-9B87-67F38EB3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778" b="96000" l="3111" r="93778">
                        <a14:foregroundMark x1="24000" y1="44444" x2="24444" y2="56889"/>
                        <a14:foregroundMark x1="8000" y1="40000" x2="7556" y2="64444"/>
                        <a14:foregroundMark x1="7556" y1="64444" x2="10222" y2="68889"/>
                        <a14:foregroundMark x1="33333" y1="26667" x2="54222" y2="18222"/>
                        <a14:foregroundMark x1="54222" y1="18222" x2="71111" y2="30222"/>
                        <a14:foregroundMark x1="71111" y1="30222" x2="79556" y2="48444"/>
                        <a14:foregroundMark x1="79556" y1="48444" x2="75111" y2="89333"/>
                        <a14:foregroundMark x1="75111" y1="89333" x2="54667" y2="93333"/>
                        <a14:foregroundMark x1="54667" y1="93333" x2="34667" y2="85778"/>
                        <a14:foregroundMark x1="34667" y1="85778" x2="32889" y2="83111"/>
                        <a14:foregroundMark x1="84889" y1="77333" x2="89333" y2="59556"/>
                        <a14:foregroundMark x1="89333" y1="59556" x2="86222" y2="40000"/>
                        <a14:foregroundMark x1="86222" y1="40000" x2="46667" y2="8000"/>
                        <a14:foregroundMark x1="38222" y1="5778" x2="56000" y2="5778"/>
                        <a14:foregroundMark x1="56000" y1="5778" x2="59111" y2="6667"/>
                        <a14:foregroundMark x1="86222" y1="39111" x2="92000" y2="60444"/>
                        <a14:foregroundMark x1="90667" y1="45778" x2="92000" y2="58222"/>
                        <a14:foregroundMark x1="93778" y1="48000" x2="93778" y2="54667"/>
                        <a14:foregroundMark x1="92889" y1="46222" x2="93778" y2="55556"/>
                        <a14:foregroundMark x1="54222" y1="95111" x2="39111" y2="96000"/>
                        <a14:foregroundMark x1="27556" y1="59556" x2="25333" y2="35111"/>
                        <a14:foregroundMark x1="23111" y1="40000" x2="12000" y2="58667"/>
                        <a14:foregroundMark x1="3111" y1="56000" x2="3556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88" y="2879278"/>
            <a:ext cx="420231" cy="42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king with the Azure Container Registry – Do You Cloud ?">
            <a:extLst>
              <a:ext uri="{FF2B5EF4-FFF2-40B4-BE49-F238E27FC236}">
                <a16:creationId xmlns:a16="http://schemas.microsoft.com/office/drawing/2014/main" id="{8E6604FA-9C97-8444-8EAC-710656999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46575" y1="10261" x2="51519" y2="10006"/>
                        <a14:foregroundMark x1="53365" y1="47801" x2="83979" y2="48693"/>
                        <a14:foregroundMark x1="50089" y1="42065" x2="49851" y2="56660"/>
                        <a14:foregroundMark x1="50268" y1="48948" x2="53901" y2="64755"/>
                        <a14:foregroundMark x1="53901" y1="64755" x2="50089" y2="69726"/>
                        <a14:foregroundMark x1="47826" y1="63990" x2="62537" y2="67686"/>
                        <a14:foregroundMark x1="62537" y1="67686" x2="77784" y2="65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9" t="5728" r="12122" b="19669"/>
          <a:stretch/>
        </p:blipFill>
        <p:spPr bwMode="auto">
          <a:xfrm>
            <a:off x="8678847" y="2811407"/>
            <a:ext cx="586912" cy="51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icial Azure Icon Set">
            <a:extLst>
              <a:ext uri="{FF2B5EF4-FFF2-40B4-BE49-F238E27FC236}">
                <a16:creationId xmlns:a16="http://schemas.microsoft.com/office/drawing/2014/main" id="{2FDAAF7C-6A2E-4D43-9E21-C44F283E2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333" b="96000" l="9778" r="89778">
                        <a14:foregroundMark x1="50222" y1="76000" x2="48444" y2="92889"/>
                        <a14:foregroundMark x1="48444" y1="92889" x2="50222" y2="92444"/>
                        <a14:foregroundMark x1="51556" y1="96444" x2="55111" y2="92000"/>
                        <a14:foregroundMark x1="47111" y1="90667" x2="45333" y2="60889"/>
                        <a14:foregroundMark x1="42222" y1="40000" x2="40889" y2="20889"/>
                        <a14:foregroundMark x1="40889" y1="20889" x2="50667" y2="8000"/>
                        <a14:foregroundMark x1="49778" y1="6222" x2="50667" y2="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0" r="15015"/>
          <a:stretch/>
        </p:blipFill>
        <p:spPr bwMode="auto">
          <a:xfrm>
            <a:off x="11244861" y="2843501"/>
            <a:ext cx="361962" cy="51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0F44492-5C6E-A84E-8631-ADFB88AE11E3}"/>
              </a:ext>
            </a:extLst>
          </p:cNvPr>
          <p:cNvSpPr txBox="1"/>
          <p:nvPr/>
        </p:nvSpPr>
        <p:spPr>
          <a:xfrm>
            <a:off x="10690562" y="3305061"/>
            <a:ext cx="126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100" dirty="0"/>
              <a:t>Application Insight</a:t>
            </a:r>
          </a:p>
        </p:txBody>
      </p:sp>
      <p:pic>
        <p:nvPicPr>
          <p:cNvPr id="1034" name="Picture 10" descr="How To Add Swagger-UI to PHP Server Code | by Tatiana Ensslin | Medium">
            <a:extLst>
              <a:ext uri="{FF2B5EF4-FFF2-40B4-BE49-F238E27FC236}">
                <a16:creationId xmlns:a16="http://schemas.microsoft.com/office/drawing/2014/main" id="{177E2A39-6535-4F48-B1C8-E48A1546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8696" b="92308" l="7000" r="90000">
                        <a14:foregroundMark x1="7333" y1="47826" x2="8000" y2="56187"/>
                        <a14:foregroundMark x1="43667" y1="11037" x2="58333" y2="11037"/>
                        <a14:foregroundMark x1="51333" y1="9365" x2="46000" y2="9030"/>
                        <a14:foregroundMark x1="49667" y1="8696" x2="56667" y2="9699"/>
                        <a14:foregroundMark x1="88667" y1="44816" x2="89000" y2="55184"/>
                        <a14:foregroundMark x1="89333" y1="45485" x2="90000" y2="55518"/>
                        <a14:foregroundMark x1="53333" y1="92308" x2="43000" y2="91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331" y="1513506"/>
            <a:ext cx="499140" cy="4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7B97EB2-6A9F-6144-9D41-EA830A315CD0}"/>
              </a:ext>
            </a:extLst>
          </p:cNvPr>
          <p:cNvSpPr txBox="1"/>
          <p:nvPr/>
        </p:nvSpPr>
        <p:spPr>
          <a:xfrm>
            <a:off x="9959668" y="1984267"/>
            <a:ext cx="783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100" dirty="0"/>
              <a:t>Swagger</a:t>
            </a:r>
          </a:p>
        </p:txBody>
      </p:sp>
      <p:pic>
        <p:nvPicPr>
          <p:cNvPr id="20" name="Picture 12" descr="There isn&amp;#39;t Azure Private Endpoint icon · Issue #1143 · jgraph/drawio ·  GitHub">
            <a:extLst>
              <a:ext uri="{FF2B5EF4-FFF2-40B4-BE49-F238E27FC236}">
                <a16:creationId xmlns:a16="http://schemas.microsoft.com/office/drawing/2014/main" id="{CA4A72C8-0D13-E449-B0B0-6EF14ACA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92" y="4211535"/>
            <a:ext cx="470999" cy="47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1A1CAB7-C6A0-B340-B9C8-8EE01C5D253A}"/>
              </a:ext>
            </a:extLst>
          </p:cNvPr>
          <p:cNvSpPr txBox="1"/>
          <p:nvPr/>
        </p:nvSpPr>
        <p:spPr>
          <a:xfrm>
            <a:off x="9560824" y="4655581"/>
            <a:ext cx="141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100" dirty="0"/>
              <a:t>Model Endpoints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2CFC1F-6E1F-A447-A23D-2605FA63DA8B}"/>
              </a:ext>
            </a:extLst>
          </p:cNvPr>
          <p:cNvCxnSpPr>
            <a:cxnSpLocks/>
          </p:cNvCxnSpPr>
          <p:nvPr/>
        </p:nvCxnSpPr>
        <p:spPr>
          <a:xfrm>
            <a:off x="10622311" y="3104514"/>
            <a:ext cx="513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A01468-34E2-7240-B2A6-FF84881ECC5A}"/>
              </a:ext>
            </a:extLst>
          </p:cNvPr>
          <p:cNvCxnSpPr/>
          <p:nvPr/>
        </p:nvCxnSpPr>
        <p:spPr>
          <a:xfrm flipV="1">
            <a:off x="10288796" y="2235963"/>
            <a:ext cx="0" cy="58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13E0F6-BD8B-024B-9BEB-700725B7EB19}"/>
              </a:ext>
            </a:extLst>
          </p:cNvPr>
          <p:cNvCxnSpPr>
            <a:cxnSpLocks/>
          </p:cNvCxnSpPr>
          <p:nvPr/>
        </p:nvCxnSpPr>
        <p:spPr>
          <a:xfrm>
            <a:off x="10266629" y="3566835"/>
            <a:ext cx="0" cy="58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14" descr="Font Awesome Computer Icons User Profile Users&amp;#39; Group, PNG, 512x512px, Font  Awesome, Aqua, Azure, Blue, Electric">
            <a:extLst>
              <a:ext uri="{FF2B5EF4-FFF2-40B4-BE49-F238E27FC236}">
                <a16:creationId xmlns:a16="http://schemas.microsoft.com/office/drawing/2014/main" id="{A1CA5811-FF37-124B-BBF9-6A7844F50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5859" b="93750" l="10000" r="90000">
                        <a14:foregroundMark x1="28902" y1="22461" x2="28902" y2="22461"/>
                        <a14:foregroundMark x1="29268" y1="48047" x2="30488" y2="48047"/>
                        <a14:foregroundMark x1="50000" y1="39648" x2="50000" y2="39648"/>
                        <a14:foregroundMark x1="67439" y1="20703" x2="67439" y2="20703"/>
                        <a14:foregroundMark x1="73659" y1="41797" x2="73659" y2="41797"/>
                        <a14:foregroundMark x1="44634" y1="93359" x2="51341" y2="93945"/>
                        <a14:foregroundMark x1="51341" y1="93945" x2="59268" y2="93555"/>
                        <a14:foregroundMark x1="30244" y1="5859" x2="30244" y2="5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07" r="18569"/>
          <a:stretch/>
        </p:blipFill>
        <p:spPr bwMode="auto">
          <a:xfrm>
            <a:off x="8362839" y="4200300"/>
            <a:ext cx="617579" cy="59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42B2A9C-0A78-B84B-B311-1B1E32DBC2D9}"/>
              </a:ext>
            </a:extLst>
          </p:cNvPr>
          <p:cNvSpPr txBox="1"/>
          <p:nvPr/>
        </p:nvSpPr>
        <p:spPr>
          <a:xfrm>
            <a:off x="8385825" y="1132568"/>
            <a:ext cx="230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4. ) Model Deployment</a:t>
            </a:r>
            <a:endParaRPr lang="th-TH" sz="1600" b="1" u="sn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5F5263-D5AE-D042-8CDD-E903F95DA33C}"/>
              </a:ext>
            </a:extLst>
          </p:cNvPr>
          <p:cNvSpPr txBox="1"/>
          <p:nvPr/>
        </p:nvSpPr>
        <p:spPr>
          <a:xfrm>
            <a:off x="8180745" y="4779042"/>
            <a:ext cx="102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100" dirty="0"/>
              <a:t>End User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2CEEED-212F-A948-8F88-FF3A2B6F0A20}"/>
              </a:ext>
            </a:extLst>
          </p:cNvPr>
          <p:cNvCxnSpPr>
            <a:cxnSpLocks/>
          </p:cNvCxnSpPr>
          <p:nvPr/>
        </p:nvCxnSpPr>
        <p:spPr>
          <a:xfrm>
            <a:off x="9050737" y="4442318"/>
            <a:ext cx="43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662D48-A734-854D-A6F1-5A62308E5A61}"/>
              </a:ext>
            </a:extLst>
          </p:cNvPr>
          <p:cNvCxnSpPr>
            <a:cxnSpLocks/>
          </p:cNvCxnSpPr>
          <p:nvPr/>
        </p:nvCxnSpPr>
        <p:spPr>
          <a:xfrm flipH="1">
            <a:off x="9050737" y="4636794"/>
            <a:ext cx="43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6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6422</TotalTime>
  <Words>72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Wasurat Soontronchai</dc:creator>
  <cp:lastModifiedBy>Wasurat Soontronchai</cp:lastModifiedBy>
  <cp:revision>6</cp:revision>
  <dcterms:created xsi:type="dcterms:W3CDTF">2021-10-18T03:35:35Z</dcterms:created>
  <dcterms:modified xsi:type="dcterms:W3CDTF">2021-10-27T17:13:36Z</dcterms:modified>
</cp:coreProperties>
</file>