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56" r:id="rId3"/>
    <p:sldId id="354" r:id="rId4"/>
    <p:sldId id="355" r:id="rId5"/>
    <p:sldId id="356" r:id="rId6"/>
    <p:sldId id="357" r:id="rId7"/>
    <p:sldId id="358" r:id="rId8"/>
    <p:sldId id="359" r:id="rId9"/>
    <p:sldId id="360" r:id="rId10"/>
    <p:sldId id="260" r:id="rId11"/>
    <p:sldId id="272" r:id="rId12"/>
    <p:sldId id="268" r:id="rId13"/>
    <p:sldId id="333" r:id="rId14"/>
    <p:sldId id="335" r:id="rId15"/>
    <p:sldId id="337" r:id="rId16"/>
    <p:sldId id="296" r:id="rId17"/>
    <p:sldId id="274" r:id="rId18"/>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42" userDrawn="1">
          <p15:clr>
            <a:srgbClr val="A4A3A4"/>
          </p15:clr>
        </p15:guide>
        <p15:guide id="2" pos="385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6" d="100"/>
          <a:sy n="66" d="100"/>
        </p:scale>
        <p:origin x="0" y="0"/>
      </p:cViewPr>
      <p:guideLst>
        <p:guide orient="horz" pos="2142"/>
        <p:guide pos="3854"/>
      </p:guideLst>
    </p:cSldViewPr>
  </p:slide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ly-arranged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zh-CN" dirty="0"/>
              <a:t>单击此处编辑母版标题样式</a:t>
            </a:r>
            <a:endParaRPr lang="zh-CN" altLang="zh-CN" dirty="0"/>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marL="914400" indent="-914400" algn="l" rtl="0" fontAlgn="base">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2pPr>
      <a:lvl3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3pPr>
      <a:lvl4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4pPr>
      <a:lvl5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050" name="组合 19"/>
          <p:cNvGrpSpPr/>
          <p:nvPr/>
        </p:nvGrpSpPr>
        <p:grpSpPr>
          <a:xfrm>
            <a:off x="0" y="0"/>
            <a:ext cx="12247563" cy="711200"/>
            <a:chOff x="0" y="0"/>
            <a:chExt cx="12247809" cy="711200"/>
          </a:xfrm>
        </p:grpSpPr>
        <p:sp>
          <p:nvSpPr>
            <p:cNvPr id="2066" name="矩形 6"/>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67" name="矩形 7"/>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68" name="矩形 8"/>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69" name="矩形 9"/>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70" name="矩形 10"/>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71" name="矩形 11"/>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2051" name="组合 20"/>
          <p:cNvGrpSpPr/>
          <p:nvPr/>
        </p:nvGrpSpPr>
        <p:grpSpPr>
          <a:xfrm>
            <a:off x="0" y="6146800"/>
            <a:ext cx="12239625" cy="711200"/>
            <a:chOff x="0" y="0"/>
            <a:chExt cx="12239224" cy="711200"/>
          </a:xfrm>
        </p:grpSpPr>
        <p:sp>
          <p:nvSpPr>
            <p:cNvPr id="2060"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61"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62"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63"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64"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65" name="矩形 18"/>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2052" name="矩形 5"/>
          <p:cNvSpPr/>
          <p:nvPr/>
        </p:nvSpPr>
        <p:spPr>
          <a:xfrm>
            <a:off x="11114088" y="0"/>
            <a:ext cx="571500" cy="68580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53" name="矩形 6"/>
          <p:cNvSpPr/>
          <p:nvPr/>
        </p:nvSpPr>
        <p:spPr>
          <a:xfrm>
            <a:off x="10552113" y="0"/>
            <a:ext cx="569912" cy="68580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54" name="矩形 7"/>
          <p:cNvSpPr/>
          <p:nvPr/>
        </p:nvSpPr>
        <p:spPr>
          <a:xfrm>
            <a:off x="9990138" y="0"/>
            <a:ext cx="569912" cy="68580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55" name="矩形 8"/>
          <p:cNvSpPr/>
          <p:nvPr/>
        </p:nvSpPr>
        <p:spPr>
          <a:xfrm>
            <a:off x="11677650" y="0"/>
            <a:ext cx="569913" cy="68580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56" name="矩形 9"/>
          <p:cNvSpPr/>
          <p:nvPr/>
        </p:nvSpPr>
        <p:spPr>
          <a:xfrm>
            <a:off x="9426575" y="0"/>
            <a:ext cx="571500" cy="68580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57" name="矩形 10"/>
          <p:cNvSpPr/>
          <p:nvPr/>
        </p:nvSpPr>
        <p:spPr>
          <a:xfrm>
            <a:off x="0" y="91440"/>
            <a:ext cx="9426575" cy="68580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58" name="文本框 12"/>
          <p:cNvSpPr/>
          <p:nvPr/>
        </p:nvSpPr>
        <p:spPr>
          <a:xfrm>
            <a:off x="617538" y="2227263"/>
            <a:ext cx="8362950" cy="922020"/>
          </a:xfrm>
          <a:prstGeom prst="rect">
            <a:avLst/>
          </a:prstGeom>
          <a:noFill/>
          <a:ln w="9525">
            <a:noFill/>
          </a:ln>
        </p:spPr>
        <p:txBody>
          <a:bodyPr wrap="none">
            <a:spAutoFit/>
          </a:bodyPr>
          <a:p>
            <a:pPr eaLnBrk="1" hangingPunct="1"/>
            <a:r>
              <a:rPr lang="en-US" altLang="zh-CN" sz="5400"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SOFTWARE ENGINEERING</a:t>
            </a:r>
            <a:endParaRPr lang="en-US" altLang="zh-CN" sz="5400"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p:txBody>
      </p:sp>
      <p:sp>
        <p:nvSpPr>
          <p:cNvPr id="2059" name="文本框 13"/>
          <p:cNvSpPr/>
          <p:nvPr/>
        </p:nvSpPr>
        <p:spPr>
          <a:xfrm>
            <a:off x="642938" y="3322638"/>
            <a:ext cx="7141210" cy="2553335"/>
          </a:xfrm>
          <a:prstGeom prst="rect">
            <a:avLst/>
          </a:prstGeom>
          <a:noFill/>
          <a:ln w="9525">
            <a:noFill/>
          </a:ln>
        </p:spPr>
        <p:txBody>
          <a:bodyPr wrap="none">
            <a:spAutoFit/>
          </a:bodyPr>
          <a:p>
            <a:pPr marL="457200" indent="-457200" eaLnBrk="1" hangingPunct="1">
              <a:buFont typeface="Wingdings" panose="05000000000000000000" charset="0"/>
              <a:buChar char="ü"/>
            </a:pPr>
            <a:r>
              <a:rPr lang="en-US" altLang="zh-CN" sz="3200"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PRESENTED BY</a:t>
            </a:r>
            <a:endParaRPr lang="en-US" altLang="zh-CN" sz="3200"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eaLnBrk="1" hangingPunct="1">
              <a:buFont typeface="Wingdings" panose="05000000000000000000" charset="0"/>
            </a:pPr>
            <a:r>
              <a:rPr lang="en-US" altLang="zh-CN" sz="3200"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               Hafiza Laiba   F2023266320</a:t>
            </a:r>
            <a:endParaRPr lang="en-US" altLang="zh-CN" sz="3200"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eaLnBrk="1" hangingPunct="1"/>
            <a:r>
              <a:rPr lang="en-US" altLang="zh-CN" sz="3200"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               laiba M.Ishaq  F2023266330</a:t>
            </a:r>
            <a:endParaRPr lang="en-US" altLang="zh-CN" sz="3200"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eaLnBrk="1" hangingPunct="1"/>
            <a:r>
              <a:rPr lang="en-US" altLang="zh-CN" sz="3200"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               Afra Fatima     F2023266176</a:t>
            </a:r>
            <a:endParaRPr lang="en-US" altLang="zh-CN" sz="3200"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eaLnBrk="1" hangingPunct="1"/>
            <a:r>
              <a:rPr lang="en-US" altLang="zh-CN" sz="3200"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               Mavia hanif     F2023266779</a:t>
            </a:r>
            <a:endParaRPr lang="en-US" altLang="zh-CN" sz="3200"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122" name="组合 4"/>
          <p:cNvGrpSpPr/>
          <p:nvPr/>
        </p:nvGrpSpPr>
        <p:grpSpPr>
          <a:xfrm>
            <a:off x="0" y="0"/>
            <a:ext cx="12247563" cy="711200"/>
            <a:chOff x="0" y="0"/>
            <a:chExt cx="12247809" cy="711200"/>
          </a:xfrm>
        </p:grpSpPr>
        <p:sp>
          <p:nvSpPr>
            <p:cNvPr id="5136"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7"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8"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9"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40"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41"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5123" name="组合 11"/>
          <p:cNvGrpSpPr/>
          <p:nvPr/>
        </p:nvGrpSpPr>
        <p:grpSpPr>
          <a:xfrm>
            <a:off x="0" y="6146800"/>
            <a:ext cx="12239625" cy="711200"/>
            <a:chOff x="0" y="0"/>
            <a:chExt cx="12239224" cy="711200"/>
          </a:xfrm>
        </p:grpSpPr>
        <p:sp>
          <p:nvSpPr>
            <p:cNvPr id="5130"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1"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2"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3"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4"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5" name="矩形 17"/>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5124" name="矩形 7"/>
          <p:cNvSpPr/>
          <p:nvPr/>
        </p:nvSpPr>
        <p:spPr>
          <a:xfrm>
            <a:off x="0" y="0"/>
            <a:ext cx="6169025" cy="6858000"/>
          </a:xfrm>
          <a:prstGeom prst="rect">
            <a:avLst/>
          </a:prstGeom>
          <a:solidFill>
            <a:schemeClr val="bg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25" name="矩形 1"/>
          <p:cNvSpPr/>
          <p:nvPr/>
        </p:nvSpPr>
        <p:spPr>
          <a:xfrm>
            <a:off x="6169025" y="0"/>
            <a:ext cx="6022975" cy="68580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26" name="等腰三角形 2"/>
          <p:cNvSpPr/>
          <p:nvPr/>
        </p:nvSpPr>
        <p:spPr>
          <a:xfrm rot="5400000">
            <a:off x="6145213" y="3284538"/>
            <a:ext cx="330200" cy="282575"/>
          </a:xfrm>
          <a:prstGeom prst="triangle">
            <a:avLst>
              <a:gd name="adj" fmla="val 50000"/>
            </a:avLst>
          </a:prstGeom>
          <a:solidFill>
            <a:schemeClr val="bg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27" name="文本框 3"/>
          <p:cNvSpPr/>
          <p:nvPr/>
        </p:nvSpPr>
        <p:spPr>
          <a:xfrm>
            <a:off x="498475" y="2242185"/>
            <a:ext cx="2953385" cy="1322070"/>
          </a:xfrm>
          <a:prstGeom prst="rect">
            <a:avLst/>
          </a:prstGeom>
          <a:noFill/>
          <a:ln w="9525">
            <a:noFill/>
          </a:ln>
        </p:spPr>
        <p:txBody>
          <a:bodyPr wrap="none">
            <a:spAutoFit/>
          </a:bodyPr>
          <a:p>
            <a:pPr eaLnBrk="1" hangingPunct="1"/>
            <a:r>
              <a:rPr lang="en-US" altLang="zh-CN" sz="8000" b="1"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Steps </a:t>
            </a:r>
            <a:endParaRPr lang="en-US" altLang="zh-CN" sz="8000" b="1"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p:txBody>
      </p:sp>
      <p:sp>
        <p:nvSpPr>
          <p:cNvPr id="5128" name="文本框 4"/>
          <p:cNvSpPr/>
          <p:nvPr/>
        </p:nvSpPr>
        <p:spPr>
          <a:xfrm>
            <a:off x="498475" y="3641725"/>
            <a:ext cx="5470525" cy="829945"/>
          </a:xfrm>
          <a:prstGeom prst="rect">
            <a:avLst/>
          </a:prstGeom>
          <a:noFill/>
          <a:ln w="9525">
            <a:noFill/>
          </a:ln>
        </p:spPr>
        <p:txBody>
          <a:bodyPr wrap="none">
            <a:spAutoFit/>
          </a:bodyPr>
          <a:p>
            <a:pPr eaLnBrk="1" hangingPunct="1"/>
            <a:r>
              <a:rPr lang="en-US" altLang="zh-CN" sz="4800" b="1"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for software testing</a:t>
            </a:r>
            <a:endParaRPr lang="en-US" altLang="zh-CN" sz="4800" b="1"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p:txBody>
      </p:sp>
      <p:sp>
        <p:nvSpPr>
          <p:cNvPr id="5129" name="Text Box 18"/>
          <p:cNvSpPr/>
          <p:nvPr/>
        </p:nvSpPr>
        <p:spPr>
          <a:xfrm>
            <a:off x="6335395" y="0"/>
            <a:ext cx="5690870" cy="7234555"/>
          </a:xfrm>
          <a:prstGeom prst="rect">
            <a:avLst/>
          </a:prstGeom>
          <a:noFill/>
          <a:ln w="9525">
            <a:noFill/>
          </a:ln>
        </p:spPr>
        <p:txBody>
          <a:bodyPr wrap="squar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lvl="0" eaLnBrk="1" hangingPunct="1">
              <a:lnSpc>
                <a:spcPct val="150000"/>
              </a:lnSpc>
              <a:buFont typeface="Wingdings" panose="05000000000000000000" charset="0"/>
              <a:buChar char="q"/>
            </a:pPr>
            <a:r>
              <a:rPr lang="en-US" altLang="en-US" sz="22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Assess Development Plan and Status</a:t>
            </a:r>
            <a:endParaRPr lang="en-US" altLang="en-US" sz="2200" b="1" dirty="0">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lvl="0" eaLnBrk="1" hangingPunct="1">
              <a:lnSpc>
                <a:spcPct val="150000"/>
              </a:lnSpc>
              <a:buFont typeface="Wingdings" panose="05000000000000000000" charset="0"/>
              <a:buChar char="q"/>
            </a:pPr>
            <a:r>
              <a:rPr lang="en-US" altLang="en-US" sz="22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 </a:t>
            </a:r>
            <a:r>
              <a:rPr lang="en-US" altLang="en-US" sz="22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Develop the Test Plan</a:t>
            </a:r>
            <a:endParaRPr lang="en-US" altLang="en-US" sz="2200" b="1" dirty="0">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lvl="0" eaLnBrk="1" hangingPunct="1">
              <a:lnSpc>
                <a:spcPct val="150000"/>
              </a:lnSpc>
              <a:buFont typeface="Wingdings" panose="05000000000000000000" charset="0"/>
              <a:buChar char="q"/>
            </a:pPr>
            <a:r>
              <a:rPr lang="en-US" altLang="en-US" sz="22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Test Software Requirements</a:t>
            </a:r>
            <a:r>
              <a:rPr lang="en-US" altLang="en-US" sz="22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 </a:t>
            </a:r>
            <a:endParaRPr lang="en-US" altLang="en-US" sz="2200" b="1" dirty="0">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lvl="0" eaLnBrk="1" hangingPunct="1">
              <a:lnSpc>
                <a:spcPct val="150000"/>
              </a:lnSpc>
              <a:buFont typeface="Wingdings" panose="05000000000000000000" charset="0"/>
              <a:buChar char="q"/>
            </a:pPr>
            <a:r>
              <a:rPr lang="en-US" altLang="en-US" sz="22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Test Software Design</a:t>
            </a:r>
            <a:endParaRPr lang="en-US" altLang="en-US" sz="2200" b="1" dirty="0">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lvl="0" eaLnBrk="1" hangingPunct="1">
              <a:lnSpc>
                <a:spcPct val="150000"/>
              </a:lnSpc>
              <a:buFont typeface="Wingdings" panose="05000000000000000000" charset="0"/>
              <a:buChar char="q"/>
            </a:pPr>
            <a:r>
              <a:rPr lang="en-US" altLang="en-US" sz="22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Build Phase Testing</a:t>
            </a:r>
            <a:endParaRPr lang="en-US" altLang="en-US" sz="2200" b="1" dirty="0">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lvl="0" eaLnBrk="1" hangingPunct="1">
              <a:lnSpc>
                <a:spcPct val="150000"/>
              </a:lnSpc>
              <a:buFont typeface="Wingdings" panose="05000000000000000000" charset="0"/>
              <a:buChar char="q"/>
            </a:pPr>
            <a:r>
              <a:rPr lang="en-US" altLang="en-US" sz="22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Execute and Record Result</a:t>
            </a:r>
            <a:r>
              <a:rPr lang="en-US" altLang="en-US" sz="22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 </a:t>
            </a:r>
            <a:endParaRPr lang="en-US" altLang="en-US" sz="2200" b="1" dirty="0">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lvl="0" eaLnBrk="1" hangingPunct="1">
              <a:lnSpc>
                <a:spcPct val="150000"/>
              </a:lnSpc>
              <a:buFont typeface="Wingdings" panose="05000000000000000000" charset="0"/>
              <a:buChar char="q"/>
            </a:pPr>
            <a:r>
              <a:rPr lang="en-US" altLang="en-US" sz="22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Acceptance Test</a:t>
            </a:r>
            <a:endParaRPr lang="en-US" altLang="en-US" sz="2200" b="1" dirty="0">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lvl="0" eaLnBrk="1" hangingPunct="1">
              <a:lnSpc>
                <a:spcPct val="150000"/>
              </a:lnSpc>
              <a:buFont typeface="Wingdings" panose="05000000000000000000" charset="0"/>
              <a:buChar char="q"/>
            </a:pPr>
            <a:r>
              <a:rPr lang="en-US" altLang="en-US" sz="22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Report Test Results</a:t>
            </a:r>
            <a:endParaRPr lang="en-US" altLang="en-US" sz="2200" b="1" dirty="0">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lvl="0" eaLnBrk="1" hangingPunct="1">
              <a:lnSpc>
                <a:spcPct val="150000"/>
              </a:lnSpc>
              <a:buFont typeface="Wingdings" panose="05000000000000000000" charset="0"/>
              <a:buChar char="q"/>
            </a:pPr>
            <a:r>
              <a:rPr lang="en-US" altLang="en-US" sz="22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The Software Installation</a:t>
            </a:r>
            <a:endParaRPr lang="en-US" altLang="en-US" sz="2200" b="1" dirty="0">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lvl="0" eaLnBrk="1" hangingPunct="1">
              <a:lnSpc>
                <a:spcPct val="150000"/>
              </a:lnSpc>
              <a:buFont typeface="Wingdings" panose="05000000000000000000" charset="0"/>
              <a:buChar char="q"/>
            </a:pPr>
            <a:r>
              <a:rPr lang="en-US" altLang="en-US" sz="22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Test Software Changes</a:t>
            </a:r>
            <a:endParaRPr lang="en-US" altLang="en-US" sz="2200" b="1" dirty="0">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lvl="0" eaLnBrk="1" hangingPunct="1">
              <a:lnSpc>
                <a:spcPct val="150000"/>
              </a:lnSpc>
              <a:buFont typeface="Wingdings" panose="05000000000000000000" charset="0"/>
              <a:buChar char="q"/>
            </a:pPr>
            <a:r>
              <a:rPr lang="en-US" altLang="en-US" sz="22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Evaluate Test Effectiveness</a:t>
            </a:r>
            <a:endParaRPr lang="en-US" altLang="en-US" sz="2200" b="1" dirty="0">
              <a:latin typeface="Microsoft YaHei Light" panose="020B0502040204020203" pitchFamily="34" charset="-122"/>
              <a:ea typeface="Microsoft YaHei Light" panose="020B0502040204020203" pitchFamily="34" charset="-122"/>
              <a:sym typeface="Microsoft YaHei Light" panose="020B0502040204020203" pitchFamily="34" charset="-122"/>
            </a:endParaRPr>
          </a:p>
        </p:txBody>
      </p:sp>
      <p:sp>
        <p:nvSpPr>
          <p:cNvPr id="2" name="Text Box 1"/>
          <p:cNvSpPr txBox="1"/>
          <p:nvPr/>
        </p:nvSpPr>
        <p:spPr>
          <a:xfrm>
            <a:off x="292735" y="6146800"/>
            <a:ext cx="5505450" cy="566420"/>
          </a:xfrm>
          <a:prstGeom prst="rect">
            <a:avLst/>
          </a:prstGeom>
          <a:noFill/>
        </p:spPr>
        <p:txBody>
          <a:bodyPr wrap="square" rtlCol="0">
            <a:noAutofit/>
          </a:bodyPr>
          <a:p>
            <a:r>
              <a:rPr lang="en-US" altLang="en-US" sz="1200" b="1">
                <a:latin typeface="Times New Roman" panose="02020603050405020304" charset="0"/>
                <a:cs typeface="Times New Roman" panose="02020603050405020304" charset="0"/>
              </a:rPr>
              <a:t>https://www.geeksforgeeks.org/general-steps-of-software-testing-process/</a:t>
            </a:r>
            <a:endParaRPr lang="en-US" altLang="en-US" sz="1200" b="1">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386" name="组合 4"/>
          <p:cNvGrpSpPr/>
          <p:nvPr/>
        </p:nvGrpSpPr>
        <p:grpSpPr>
          <a:xfrm>
            <a:off x="0" y="0"/>
            <a:ext cx="12247563" cy="711200"/>
            <a:chOff x="0" y="0"/>
            <a:chExt cx="12247809" cy="711200"/>
          </a:xfrm>
        </p:grpSpPr>
        <p:sp>
          <p:nvSpPr>
            <p:cNvPr id="16404"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5"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6"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7"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8"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9"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16387" name="组合 11"/>
          <p:cNvGrpSpPr/>
          <p:nvPr/>
        </p:nvGrpSpPr>
        <p:grpSpPr>
          <a:xfrm>
            <a:off x="0" y="6146800"/>
            <a:ext cx="12239625" cy="711200"/>
            <a:chOff x="0" y="0"/>
            <a:chExt cx="12239224" cy="711200"/>
          </a:xfrm>
        </p:grpSpPr>
        <p:sp>
          <p:nvSpPr>
            <p:cNvPr id="16398"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399"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0"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1"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2"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3" name="矩形 17"/>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16388" name="AutoShape 2"/>
          <p:cNvSpPr/>
          <p:nvPr/>
        </p:nvSpPr>
        <p:spPr>
          <a:xfrm>
            <a:off x="76835" y="843280"/>
            <a:ext cx="4342765" cy="5303520"/>
          </a:xfrm>
          <a:prstGeom prst="roundRect">
            <a:avLst>
              <a:gd name="adj" fmla="val 6519"/>
            </a:avLst>
          </a:prstGeom>
          <a:solidFill>
            <a:srgbClr val="D7CAD9">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1" name="AutoShape 6"/>
          <p:cNvSpPr/>
          <p:nvPr/>
        </p:nvSpPr>
        <p:spPr>
          <a:xfrm>
            <a:off x="4420870" y="862330"/>
            <a:ext cx="3815715" cy="5284470"/>
          </a:xfrm>
          <a:prstGeom prst="roundRect">
            <a:avLst>
              <a:gd name="adj" fmla="val 6519"/>
            </a:avLst>
          </a:prstGeom>
          <a:solidFill>
            <a:srgbClr val="E4F4FC">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2" name="Text Box 7"/>
          <p:cNvSpPr/>
          <p:nvPr/>
        </p:nvSpPr>
        <p:spPr>
          <a:xfrm>
            <a:off x="4785678" y="1242695"/>
            <a:ext cx="309880" cy="398780"/>
          </a:xfrm>
          <a:prstGeom prst="rect">
            <a:avLst/>
          </a:prstGeom>
          <a:noFill/>
          <a:ln w="9525">
            <a:noFill/>
          </a:ln>
        </p:spPr>
        <p:txBody>
          <a:bodyPr wrap="non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en-US" sz="2000" dirty="0">
              <a:latin typeface="Arial" panose="020B0604020202020204" pitchFamily="34" charset="0"/>
            </a:endParaRPr>
          </a:p>
        </p:txBody>
      </p:sp>
      <p:sp>
        <p:nvSpPr>
          <p:cNvPr id="16393" name="Text Box 8"/>
          <p:cNvSpPr/>
          <p:nvPr/>
        </p:nvSpPr>
        <p:spPr>
          <a:xfrm>
            <a:off x="4617085" y="1915795"/>
            <a:ext cx="3527425" cy="402780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30000"/>
              </a:lnSpc>
              <a:buNone/>
            </a:pPr>
            <a:endParaRPr lang="zh-CN" altLang="en-US" sz="1800" dirty="0">
              <a:solidFill>
                <a:srgbClr val="7F7F7F"/>
              </a:solidFill>
            </a:endParaRPr>
          </a:p>
        </p:txBody>
      </p:sp>
      <p:sp>
        <p:nvSpPr>
          <p:cNvPr id="16394" name="AutoShape 10"/>
          <p:cNvSpPr/>
          <p:nvPr/>
        </p:nvSpPr>
        <p:spPr>
          <a:xfrm>
            <a:off x="8237855" y="878205"/>
            <a:ext cx="3883025" cy="5268595"/>
          </a:xfrm>
          <a:prstGeom prst="roundRect">
            <a:avLst>
              <a:gd name="adj" fmla="val 6519"/>
            </a:avLst>
          </a:prstGeom>
          <a:solidFill>
            <a:srgbClr val="A8D08C">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6" name="Text Box 12"/>
          <p:cNvSpPr/>
          <p:nvPr/>
        </p:nvSpPr>
        <p:spPr>
          <a:xfrm>
            <a:off x="8144510" y="3387725"/>
            <a:ext cx="1831975" cy="185991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30000"/>
              </a:lnSpc>
              <a:buNone/>
            </a:pPr>
            <a:endParaRPr lang="zh-CN" altLang="en-US" sz="1800" dirty="0">
              <a:solidFill>
                <a:schemeClr val="bg1"/>
              </a:solidFill>
            </a:endParaRPr>
          </a:p>
        </p:txBody>
      </p:sp>
      <p:sp>
        <p:nvSpPr>
          <p:cNvPr id="2" name="Text Box 1"/>
          <p:cNvSpPr txBox="1"/>
          <p:nvPr/>
        </p:nvSpPr>
        <p:spPr>
          <a:xfrm>
            <a:off x="192405" y="1106805"/>
            <a:ext cx="4500245" cy="1198880"/>
          </a:xfrm>
          <a:prstGeom prst="rect">
            <a:avLst/>
          </a:prstGeom>
          <a:noFill/>
        </p:spPr>
        <p:txBody>
          <a:bodyPr wrap="square" rtlCol="0">
            <a:spAutoFit/>
          </a:bodyPr>
          <a:p>
            <a:pPr marL="285750" lvl="0" indent="-285750" eaLnBrk="1" hangingPunct="1">
              <a:lnSpc>
                <a:spcPct val="150000"/>
              </a:lnSpc>
              <a:buFont typeface="Wingdings" panose="05000000000000000000" charset="0"/>
              <a:buChar char="Ø"/>
            </a:pPr>
            <a:r>
              <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Assess Development Plan and Status</a:t>
            </a:r>
            <a:endParaRPr lang="en-US" sz="2400"/>
          </a:p>
        </p:txBody>
      </p:sp>
      <p:sp>
        <p:nvSpPr>
          <p:cNvPr id="3" name="Text Box 2"/>
          <p:cNvSpPr txBox="1"/>
          <p:nvPr/>
        </p:nvSpPr>
        <p:spPr>
          <a:xfrm>
            <a:off x="374650" y="2513330"/>
            <a:ext cx="4044950" cy="2861310"/>
          </a:xfrm>
          <a:prstGeom prst="rect">
            <a:avLst/>
          </a:prstGeom>
          <a:noFill/>
        </p:spPr>
        <p:txBody>
          <a:bodyPr wrap="square" rtlCol="0">
            <a:spAutoFit/>
          </a:bodyPr>
          <a:p>
            <a:r>
              <a:rPr lang="en-US" altLang="en-US" sz="2000"/>
              <a:t>This step is essential for creating a Verification, Validation, and Testing Plan to evaluate the software. Testers check if the event plan is complete and accurate. Based on the project's details, they can estimate the resources needed to test the software.</a:t>
            </a:r>
            <a:endParaRPr lang="en-US" altLang="en-US" sz="2000"/>
          </a:p>
        </p:txBody>
      </p:sp>
      <p:sp>
        <p:nvSpPr>
          <p:cNvPr id="4" name="Text Box 3"/>
          <p:cNvSpPr txBox="1"/>
          <p:nvPr/>
        </p:nvSpPr>
        <p:spPr>
          <a:xfrm>
            <a:off x="4718685" y="1291590"/>
            <a:ext cx="3267710" cy="829945"/>
          </a:xfrm>
          <a:prstGeom prst="rect">
            <a:avLst/>
          </a:prstGeom>
          <a:noFill/>
        </p:spPr>
        <p:txBody>
          <a:bodyPr wrap="square" rtlCol="0">
            <a:spAutoFit/>
          </a:bodyPr>
          <a:p>
            <a:pPr marL="285750" indent="-285750">
              <a:buFont typeface="Wingdings" panose="05000000000000000000" charset="0"/>
              <a:buChar char="Ø"/>
            </a:pPr>
            <a:r>
              <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Develop the Test Plan</a:t>
            </a:r>
            <a:endParaRPr lang="en-US" sz="2400"/>
          </a:p>
        </p:txBody>
      </p:sp>
      <p:sp>
        <p:nvSpPr>
          <p:cNvPr id="5" name="Text Box 4"/>
          <p:cNvSpPr txBox="1"/>
          <p:nvPr/>
        </p:nvSpPr>
        <p:spPr>
          <a:xfrm>
            <a:off x="4592955" y="2513330"/>
            <a:ext cx="3587750" cy="2860675"/>
          </a:xfrm>
          <a:prstGeom prst="rect">
            <a:avLst/>
          </a:prstGeom>
          <a:noFill/>
        </p:spPr>
        <p:txBody>
          <a:bodyPr wrap="square" rtlCol="0">
            <a:noAutofit/>
          </a:bodyPr>
          <a:p>
            <a:r>
              <a:rPr lang="en-US" altLang="en-US" sz="2000"/>
              <a:t>Creating a testing plan is similar to any other software planning process. The plan's structure stays the same, but its details depend on how risky the testers think the software is.</a:t>
            </a:r>
            <a:endParaRPr lang="en-US" altLang="en-US" sz="2000"/>
          </a:p>
        </p:txBody>
      </p:sp>
      <p:sp>
        <p:nvSpPr>
          <p:cNvPr id="7" name="Text Box 6"/>
          <p:cNvSpPr txBox="1"/>
          <p:nvPr/>
        </p:nvSpPr>
        <p:spPr>
          <a:xfrm>
            <a:off x="8352155" y="1405890"/>
            <a:ext cx="3713480" cy="829945"/>
          </a:xfrm>
          <a:prstGeom prst="rect">
            <a:avLst/>
          </a:prstGeom>
          <a:noFill/>
        </p:spPr>
        <p:txBody>
          <a:bodyPr wrap="square" rtlCol="0">
            <a:spAutoFit/>
          </a:bodyPr>
          <a:p>
            <a:pPr marL="342900" indent="-342900">
              <a:buFont typeface="Wingdings" panose="05000000000000000000" charset="0"/>
              <a:buChar char="Ø"/>
            </a:pPr>
            <a:r>
              <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Test Software Requirements </a:t>
            </a:r>
            <a:endParaRPr lang="en-US" sz="2400"/>
          </a:p>
        </p:txBody>
      </p:sp>
      <p:sp>
        <p:nvSpPr>
          <p:cNvPr id="8" name="Text Box 7"/>
          <p:cNvSpPr txBox="1"/>
          <p:nvPr/>
        </p:nvSpPr>
        <p:spPr>
          <a:xfrm>
            <a:off x="8341995" y="2536825"/>
            <a:ext cx="3667760" cy="3476625"/>
          </a:xfrm>
          <a:prstGeom prst="rect">
            <a:avLst/>
          </a:prstGeom>
          <a:noFill/>
        </p:spPr>
        <p:txBody>
          <a:bodyPr wrap="square" rtlCol="0">
            <a:spAutoFit/>
          </a:bodyPr>
          <a:p>
            <a:r>
              <a:rPr lang="en-US" altLang="en-US" sz="2000"/>
              <a:t>Most software failures happen because the requirements are incomplete, incorrect, or inconsistent. If requirements are not clear during the planning phase, it can lead to higher implementation costs. Testers need to verify that the requirements are accurate, complete, and don’t conflict with each other.</a:t>
            </a:r>
            <a:endParaRPr lang="en-US" alt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386" name="组合 4"/>
          <p:cNvGrpSpPr/>
          <p:nvPr/>
        </p:nvGrpSpPr>
        <p:grpSpPr>
          <a:xfrm>
            <a:off x="0" y="0"/>
            <a:ext cx="12247563" cy="711200"/>
            <a:chOff x="0" y="0"/>
            <a:chExt cx="12247809" cy="711200"/>
          </a:xfrm>
        </p:grpSpPr>
        <p:sp>
          <p:nvSpPr>
            <p:cNvPr id="16404"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5"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6"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7"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8"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9"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16387" name="组合 11"/>
          <p:cNvGrpSpPr/>
          <p:nvPr/>
        </p:nvGrpSpPr>
        <p:grpSpPr>
          <a:xfrm>
            <a:off x="0" y="6146800"/>
            <a:ext cx="12239625" cy="711200"/>
            <a:chOff x="0" y="0"/>
            <a:chExt cx="12239224" cy="711200"/>
          </a:xfrm>
        </p:grpSpPr>
        <p:sp>
          <p:nvSpPr>
            <p:cNvPr id="16398"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399"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0"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1"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2"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3" name="矩形 17"/>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16388" name="AutoShape 2"/>
          <p:cNvSpPr/>
          <p:nvPr/>
        </p:nvSpPr>
        <p:spPr>
          <a:xfrm>
            <a:off x="76835" y="843280"/>
            <a:ext cx="4342765" cy="5303520"/>
          </a:xfrm>
          <a:prstGeom prst="roundRect">
            <a:avLst>
              <a:gd name="adj" fmla="val 6519"/>
            </a:avLst>
          </a:prstGeom>
          <a:solidFill>
            <a:srgbClr val="D7CAD9">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1" name="AutoShape 6"/>
          <p:cNvSpPr/>
          <p:nvPr/>
        </p:nvSpPr>
        <p:spPr>
          <a:xfrm>
            <a:off x="4420870" y="862330"/>
            <a:ext cx="3815715" cy="5284470"/>
          </a:xfrm>
          <a:prstGeom prst="roundRect">
            <a:avLst>
              <a:gd name="adj" fmla="val 6519"/>
            </a:avLst>
          </a:prstGeom>
          <a:solidFill>
            <a:srgbClr val="E4F4FC">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2" name="Text Box 7"/>
          <p:cNvSpPr/>
          <p:nvPr/>
        </p:nvSpPr>
        <p:spPr>
          <a:xfrm>
            <a:off x="4785678" y="1242695"/>
            <a:ext cx="309880" cy="398780"/>
          </a:xfrm>
          <a:prstGeom prst="rect">
            <a:avLst/>
          </a:prstGeom>
          <a:noFill/>
          <a:ln w="9525">
            <a:noFill/>
          </a:ln>
        </p:spPr>
        <p:txBody>
          <a:bodyPr wrap="non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en-US" sz="2000" dirty="0">
              <a:latin typeface="Arial" panose="020B0604020202020204" pitchFamily="34" charset="0"/>
            </a:endParaRPr>
          </a:p>
        </p:txBody>
      </p:sp>
      <p:sp>
        <p:nvSpPr>
          <p:cNvPr id="16393" name="Text Box 8"/>
          <p:cNvSpPr/>
          <p:nvPr/>
        </p:nvSpPr>
        <p:spPr>
          <a:xfrm>
            <a:off x="4617085" y="1915795"/>
            <a:ext cx="3527425" cy="402780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30000"/>
              </a:lnSpc>
              <a:buNone/>
            </a:pPr>
            <a:endParaRPr lang="zh-CN" altLang="en-US" sz="1800" dirty="0">
              <a:solidFill>
                <a:srgbClr val="7F7F7F"/>
              </a:solidFill>
            </a:endParaRPr>
          </a:p>
        </p:txBody>
      </p:sp>
      <p:sp>
        <p:nvSpPr>
          <p:cNvPr id="16394" name="AutoShape 10"/>
          <p:cNvSpPr/>
          <p:nvPr/>
        </p:nvSpPr>
        <p:spPr>
          <a:xfrm>
            <a:off x="8237855" y="878205"/>
            <a:ext cx="3883025" cy="5268595"/>
          </a:xfrm>
          <a:prstGeom prst="roundRect">
            <a:avLst>
              <a:gd name="adj" fmla="val 6519"/>
            </a:avLst>
          </a:prstGeom>
          <a:solidFill>
            <a:srgbClr val="A8D08C">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6" name="Text Box 12"/>
          <p:cNvSpPr/>
          <p:nvPr/>
        </p:nvSpPr>
        <p:spPr>
          <a:xfrm>
            <a:off x="8144510" y="3387725"/>
            <a:ext cx="1831975" cy="185991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30000"/>
              </a:lnSpc>
              <a:buNone/>
            </a:pPr>
            <a:endParaRPr lang="zh-CN" altLang="en-US" sz="1800" dirty="0">
              <a:solidFill>
                <a:schemeClr val="bg1"/>
              </a:solidFill>
            </a:endParaRPr>
          </a:p>
        </p:txBody>
      </p:sp>
      <p:sp>
        <p:nvSpPr>
          <p:cNvPr id="2" name="Text Box 1"/>
          <p:cNvSpPr txBox="1"/>
          <p:nvPr/>
        </p:nvSpPr>
        <p:spPr>
          <a:xfrm>
            <a:off x="192405" y="1106805"/>
            <a:ext cx="4500245" cy="645160"/>
          </a:xfrm>
          <a:prstGeom prst="rect">
            <a:avLst/>
          </a:prstGeom>
          <a:noFill/>
        </p:spPr>
        <p:txBody>
          <a:bodyPr wrap="square" rtlCol="0">
            <a:spAutoFit/>
          </a:bodyPr>
          <a:p>
            <a:pPr marL="285750" lvl="0" indent="-285750" eaLnBrk="1" hangingPunct="1">
              <a:lnSpc>
                <a:spcPct val="150000"/>
              </a:lnSpc>
              <a:buFont typeface="Wingdings" panose="05000000000000000000" charset="0"/>
              <a:buChar char="Ø"/>
            </a:pPr>
            <a:r>
              <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Test Software Design</a:t>
            </a:r>
            <a:endParaRPr lang="en-US" sz="2400"/>
          </a:p>
        </p:txBody>
      </p:sp>
      <p:sp>
        <p:nvSpPr>
          <p:cNvPr id="3" name="Text Box 2"/>
          <p:cNvSpPr txBox="1"/>
          <p:nvPr/>
        </p:nvSpPr>
        <p:spPr>
          <a:xfrm>
            <a:off x="374650" y="2513330"/>
            <a:ext cx="4044950" cy="2245360"/>
          </a:xfrm>
          <a:prstGeom prst="rect">
            <a:avLst/>
          </a:prstGeom>
          <a:noFill/>
        </p:spPr>
        <p:txBody>
          <a:bodyPr wrap="square" rtlCol="0">
            <a:spAutoFit/>
          </a:bodyPr>
          <a:p>
            <a:r>
              <a:rPr lang="en-US" altLang="en-US" sz="2000"/>
              <a:t>This step tests the external and internal design using verification techniques. Testers check if the design meets the requirements and works effectively and efficiently on the chosen hardware.</a:t>
            </a:r>
            <a:endParaRPr lang="en-US" altLang="en-US" sz="2000"/>
          </a:p>
        </p:txBody>
      </p:sp>
      <p:sp>
        <p:nvSpPr>
          <p:cNvPr id="4" name="Text Box 3"/>
          <p:cNvSpPr txBox="1"/>
          <p:nvPr/>
        </p:nvSpPr>
        <p:spPr>
          <a:xfrm>
            <a:off x="4718685" y="1291590"/>
            <a:ext cx="3267710" cy="460375"/>
          </a:xfrm>
          <a:prstGeom prst="rect">
            <a:avLst/>
          </a:prstGeom>
          <a:noFill/>
        </p:spPr>
        <p:txBody>
          <a:bodyPr wrap="square" rtlCol="0">
            <a:spAutoFit/>
          </a:bodyPr>
          <a:p>
            <a:pPr marL="285750" indent="-285750">
              <a:buFont typeface="Wingdings" panose="05000000000000000000" charset="0"/>
              <a:buChar char="Ø"/>
            </a:pPr>
            <a:r>
              <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Build Phase Testing</a:t>
            </a:r>
            <a:endParaRPr lang="en-US" sz="2400"/>
          </a:p>
        </p:txBody>
      </p:sp>
      <p:sp>
        <p:nvSpPr>
          <p:cNvPr id="5" name="Text Box 4"/>
          <p:cNvSpPr txBox="1"/>
          <p:nvPr/>
        </p:nvSpPr>
        <p:spPr>
          <a:xfrm>
            <a:off x="4559935" y="2332355"/>
            <a:ext cx="3587750" cy="2860675"/>
          </a:xfrm>
          <a:prstGeom prst="rect">
            <a:avLst/>
          </a:prstGeom>
          <a:noFill/>
        </p:spPr>
        <p:txBody>
          <a:bodyPr wrap="square" rtlCol="0">
            <a:noAutofit/>
          </a:bodyPr>
          <a:p>
            <a:r>
              <a:rPr lang="en-US" altLang="en-US" sz="2000"/>
              <a:t>The method used to build software affects the type and amount of testing needed. More automation means less testing is required. However, if the software is developed using the waterfall method, it’s more prone to errors and needs verification. Fixing issues during development is much cheaper than finding them later during testing.</a:t>
            </a:r>
            <a:endParaRPr lang="en-US" altLang="en-US" sz="2000"/>
          </a:p>
        </p:txBody>
      </p:sp>
      <p:sp>
        <p:nvSpPr>
          <p:cNvPr id="7" name="Text Box 6"/>
          <p:cNvSpPr txBox="1"/>
          <p:nvPr/>
        </p:nvSpPr>
        <p:spPr>
          <a:xfrm>
            <a:off x="8352155" y="1405890"/>
            <a:ext cx="3713480" cy="829945"/>
          </a:xfrm>
          <a:prstGeom prst="rect">
            <a:avLst/>
          </a:prstGeom>
          <a:noFill/>
        </p:spPr>
        <p:txBody>
          <a:bodyPr wrap="square" rtlCol="0">
            <a:spAutoFit/>
          </a:bodyPr>
          <a:p>
            <a:pPr marL="342900" indent="-342900">
              <a:buFont typeface="Wingdings" panose="05000000000000000000" charset="0"/>
              <a:buChar char="Ø"/>
            </a:pPr>
            <a:r>
              <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Execute and Record Result</a:t>
            </a:r>
            <a:endParaRPr lang="en-US" sz="2400"/>
          </a:p>
        </p:txBody>
      </p:sp>
      <p:sp>
        <p:nvSpPr>
          <p:cNvPr id="8" name="Text Box 7"/>
          <p:cNvSpPr txBox="1"/>
          <p:nvPr/>
        </p:nvSpPr>
        <p:spPr>
          <a:xfrm>
            <a:off x="8341995" y="2536825"/>
            <a:ext cx="3667760" cy="2245360"/>
          </a:xfrm>
          <a:prstGeom prst="rect">
            <a:avLst/>
          </a:prstGeom>
          <a:noFill/>
        </p:spPr>
        <p:txBody>
          <a:bodyPr wrap="square" rtlCol="0">
            <a:spAutoFit/>
          </a:bodyPr>
          <a:p>
            <a:r>
              <a:rPr lang="en-US" altLang="en-US" sz="2000"/>
              <a:t>This step tests the code while it is running. The methods and tools from the test plan are used to check if the code meets the software requirements and matches the design structure.</a:t>
            </a:r>
            <a:endParaRPr lang="en-US" alt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386" name="组合 4"/>
          <p:cNvGrpSpPr/>
          <p:nvPr/>
        </p:nvGrpSpPr>
        <p:grpSpPr>
          <a:xfrm>
            <a:off x="0" y="0"/>
            <a:ext cx="12247563" cy="711200"/>
            <a:chOff x="0" y="0"/>
            <a:chExt cx="12247809" cy="711200"/>
          </a:xfrm>
        </p:grpSpPr>
        <p:sp>
          <p:nvSpPr>
            <p:cNvPr id="16404"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5"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6"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7"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8"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9"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16387" name="组合 11"/>
          <p:cNvGrpSpPr/>
          <p:nvPr/>
        </p:nvGrpSpPr>
        <p:grpSpPr>
          <a:xfrm>
            <a:off x="0" y="6146800"/>
            <a:ext cx="12239625" cy="711200"/>
            <a:chOff x="0" y="0"/>
            <a:chExt cx="12239224" cy="711200"/>
          </a:xfrm>
        </p:grpSpPr>
        <p:sp>
          <p:nvSpPr>
            <p:cNvPr id="16398"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399"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0"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1"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2"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3" name="矩形 17"/>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16388" name="AutoShape 2"/>
          <p:cNvSpPr/>
          <p:nvPr/>
        </p:nvSpPr>
        <p:spPr>
          <a:xfrm>
            <a:off x="76835" y="843280"/>
            <a:ext cx="4342765" cy="5303520"/>
          </a:xfrm>
          <a:prstGeom prst="roundRect">
            <a:avLst>
              <a:gd name="adj" fmla="val 6519"/>
            </a:avLst>
          </a:prstGeom>
          <a:solidFill>
            <a:srgbClr val="D7CAD9">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1" name="AutoShape 6"/>
          <p:cNvSpPr/>
          <p:nvPr/>
        </p:nvSpPr>
        <p:spPr>
          <a:xfrm>
            <a:off x="4420870" y="862330"/>
            <a:ext cx="3815715" cy="5284470"/>
          </a:xfrm>
          <a:prstGeom prst="roundRect">
            <a:avLst>
              <a:gd name="adj" fmla="val 6519"/>
            </a:avLst>
          </a:prstGeom>
          <a:solidFill>
            <a:srgbClr val="E4F4FC">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2" name="Text Box 7"/>
          <p:cNvSpPr/>
          <p:nvPr/>
        </p:nvSpPr>
        <p:spPr>
          <a:xfrm>
            <a:off x="4785678" y="1242695"/>
            <a:ext cx="309880" cy="398780"/>
          </a:xfrm>
          <a:prstGeom prst="rect">
            <a:avLst/>
          </a:prstGeom>
          <a:noFill/>
          <a:ln w="9525">
            <a:noFill/>
          </a:ln>
        </p:spPr>
        <p:txBody>
          <a:bodyPr wrap="non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en-US" sz="2000" dirty="0">
              <a:latin typeface="Arial" panose="020B0604020202020204" pitchFamily="34" charset="0"/>
            </a:endParaRPr>
          </a:p>
        </p:txBody>
      </p:sp>
      <p:sp>
        <p:nvSpPr>
          <p:cNvPr id="16393" name="Text Box 8"/>
          <p:cNvSpPr/>
          <p:nvPr/>
        </p:nvSpPr>
        <p:spPr>
          <a:xfrm>
            <a:off x="4617085" y="1915795"/>
            <a:ext cx="3527425" cy="402780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30000"/>
              </a:lnSpc>
              <a:buNone/>
            </a:pPr>
            <a:endParaRPr lang="zh-CN" altLang="en-US" sz="1800" dirty="0">
              <a:solidFill>
                <a:srgbClr val="7F7F7F"/>
              </a:solidFill>
            </a:endParaRPr>
          </a:p>
        </p:txBody>
      </p:sp>
      <p:sp>
        <p:nvSpPr>
          <p:cNvPr id="16394" name="AutoShape 10"/>
          <p:cNvSpPr/>
          <p:nvPr/>
        </p:nvSpPr>
        <p:spPr>
          <a:xfrm>
            <a:off x="8237855" y="878205"/>
            <a:ext cx="3883025" cy="5268595"/>
          </a:xfrm>
          <a:prstGeom prst="roundRect">
            <a:avLst>
              <a:gd name="adj" fmla="val 6519"/>
            </a:avLst>
          </a:prstGeom>
          <a:solidFill>
            <a:srgbClr val="A8D08C">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6" name="Text Box 12"/>
          <p:cNvSpPr/>
          <p:nvPr/>
        </p:nvSpPr>
        <p:spPr>
          <a:xfrm>
            <a:off x="8144510" y="3387725"/>
            <a:ext cx="1831975" cy="185991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30000"/>
              </a:lnSpc>
              <a:buNone/>
            </a:pPr>
            <a:endParaRPr lang="zh-CN" altLang="en-US" sz="1800" dirty="0">
              <a:solidFill>
                <a:schemeClr val="bg1"/>
              </a:solidFill>
            </a:endParaRPr>
          </a:p>
        </p:txBody>
      </p:sp>
      <p:sp>
        <p:nvSpPr>
          <p:cNvPr id="2" name="Text Box 1"/>
          <p:cNvSpPr txBox="1"/>
          <p:nvPr/>
        </p:nvSpPr>
        <p:spPr>
          <a:xfrm>
            <a:off x="192405" y="1106805"/>
            <a:ext cx="4500245" cy="1198880"/>
          </a:xfrm>
          <a:prstGeom prst="rect">
            <a:avLst/>
          </a:prstGeom>
          <a:noFill/>
        </p:spPr>
        <p:txBody>
          <a:bodyPr wrap="square" rtlCol="0">
            <a:spAutoFit/>
          </a:bodyPr>
          <a:p>
            <a:pPr marL="285750" lvl="0" indent="-285750" eaLnBrk="1" hangingPunct="1">
              <a:lnSpc>
                <a:spcPct val="150000"/>
              </a:lnSpc>
              <a:buFont typeface="Wingdings" panose="05000000000000000000" charset="0"/>
              <a:buChar char="Ø"/>
            </a:pPr>
            <a:r>
              <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Acceptance Test</a:t>
            </a:r>
            <a:endPar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marL="285750" lvl="0" indent="-285750" eaLnBrk="1" hangingPunct="1">
              <a:lnSpc>
                <a:spcPct val="150000"/>
              </a:lnSpc>
              <a:buFont typeface="Wingdings" panose="05000000000000000000" charset="0"/>
              <a:buChar char="Ø"/>
            </a:pPr>
            <a:endParaRPr lang="en-US" sz="2400"/>
          </a:p>
        </p:txBody>
      </p:sp>
      <p:sp>
        <p:nvSpPr>
          <p:cNvPr id="3" name="Text Box 2"/>
          <p:cNvSpPr txBox="1"/>
          <p:nvPr/>
        </p:nvSpPr>
        <p:spPr>
          <a:xfrm>
            <a:off x="374650" y="2513330"/>
            <a:ext cx="4044950" cy="1938020"/>
          </a:xfrm>
          <a:prstGeom prst="rect">
            <a:avLst/>
          </a:prstGeom>
          <a:noFill/>
        </p:spPr>
        <p:txBody>
          <a:bodyPr wrap="square" rtlCol="0">
            <a:spAutoFit/>
          </a:bodyPr>
          <a:p>
            <a:r>
              <a:rPr lang="en-US" altLang="en-US" sz="2000"/>
              <a:t>Acceptance testing helps users see if the software is practical and useful for their daily tasks. It checks if the software works as users expect, not just what the requirements say it should do.</a:t>
            </a:r>
            <a:endParaRPr lang="en-US" altLang="en-US" sz="2000"/>
          </a:p>
        </p:txBody>
      </p:sp>
      <p:sp>
        <p:nvSpPr>
          <p:cNvPr id="4" name="Text Box 3"/>
          <p:cNvSpPr txBox="1"/>
          <p:nvPr/>
        </p:nvSpPr>
        <p:spPr>
          <a:xfrm>
            <a:off x="4718685" y="1291590"/>
            <a:ext cx="3267710" cy="829945"/>
          </a:xfrm>
          <a:prstGeom prst="rect">
            <a:avLst/>
          </a:prstGeom>
          <a:noFill/>
        </p:spPr>
        <p:txBody>
          <a:bodyPr wrap="square" rtlCol="0">
            <a:spAutoFit/>
          </a:bodyPr>
          <a:p>
            <a:pPr marL="285750" indent="-285750">
              <a:buFont typeface="Wingdings" panose="05000000000000000000" charset="0"/>
              <a:buChar char="Ø"/>
            </a:pPr>
            <a:r>
              <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Report Test Results</a:t>
            </a:r>
            <a:endPar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marL="285750" indent="-285750">
              <a:buFont typeface="Wingdings" panose="05000000000000000000" charset="0"/>
              <a:buChar char="Ø"/>
            </a:pPr>
            <a:endParaRPr lang="en-US" sz="2400"/>
          </a:p>
        </p:txBody>
      </p:sp>
      <p:sp>
        <p:nvSpPr>
          <p:cNvPr id="5" name="Text Box 4"/>
          <p:cNvSpPr txBox="1"/>
          <p:nvPr/>
        </p:nvSpPr>
        <p:spPr>
          <a:xfrm>
            <a:off x="4559935" y="2332355"/>
            <a:ext cx="3587750" cy="2860675"/>
          </a:xfrm>
          <a:prstGeom prst="rect">
            <a:avLst/>
          </a:prstGeom>
          <a:noFill/>
        </p:spPr>
        <p:txBody>
          <a:bodyPr wrap="square" rtlCol="0">
            <a:noAutofit/>
          </a:bodyPr>
          <a:p>
            <a:r>
              <a:rPr lang="en-US" altLang="en-US" sz="2000"/>
              <a:t>Test reporting is an ongoing process, done through speaking and writing. It's important to report problems early so they can be fixed quickly and cheaply.</a:t>
            </a:r>
            <a:endParaRPr lang="en-US" altLang="en-US" sz="2000"/>
          </a:p>
        </p:txBody>
      </p:sp>
      <p:sp>
        <p:nvSpPr>
          <p:cNvPr id="7" name="Text Box 6"/>
          <p:cNvSpPr txBox="1"/>
          <p:nvPr/>
        </p:nvSpPr>
        <p:spPr>
          <a:xfrm>
            <a:off x="8352155" y="1405890"/>
            <a:ext cx="3713480" cy="829945"/>
          </a:xfrm>
          <a:prstGeom prst="rect">
            <a:avLst/>
          </a:prstGeom>
          <a:noFill/>
        </p:spPr>
        <p:txBody>
          <a:bodyPr wrap="square" rtlCol="0">
            <a:spAutoFit/>
          </a:bodyPr>
          <a:p>
            <a:pPr marL="342900" indent="-342900">
              <a:buFont typeface="Wingdings" panose="05000000000000000000" charset="0"/>
              <a:buChar char="Ø"/>
            </a:pPr>
            <a:r>
              <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The Software Installation</a:t>
            </a:r>
            <a:endParaRPr lang="en-US" sz="2400"/>
          </a:p>
        </p:txBody>
      </p:sp>
      <p:sp>
        <p:nvSpPr>
          <p:cNvPr id="8" name="Text Box 7"/>
          <p:cNvSpPr txBox="1"/>
          <p:nvPr/>
        </p:nvSpPr>
        <p:spPr>
          <a:xfrm>
            <a:off x="8341995" y="2536825"/>
            <a:ext cx="3667760" cy="2245360"/>
          </a:xfrm>
          <a:prstGeom prst="rect">
            <a:avLst/>
          </a:prstGeom>
          <a:noFill/>
        </p:spPr>
        <p:txBody>
          <a:bodyPr wrap="square" rtlCol="0">
            <a:spAutoFit/>
          </a:bodyPr>
          <a:p>
            <a:r>
              <a:rPr lang="en-US" altLang="en-US" sz="2000"/>
              <a:t>After the test team confirms the software is ready, it should be tested in the production environment to ensure it works with the operating system, other software, and procedures.</a:t>
            </a:r>
            <a:endParaRPr lang="en-US" alt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386" name="组合 4"/>
          <p:cNvGrpSpPr/>
          <p:nvPr/>
        </p:nvGrpSpPr>
        <p:grpSpPr>
          <a:xfrm>
            <a:off x="0" y="0"/>
            <a:ext cx="12247563" cy="711200"/>
            <a:chOff x="0" y="0"/>
            <a:chExt cx="12247809" cy="711200"/>
          </a:xfrm>
        </p:grpSpPr>
        <p:sp>
          <p:nvSpPr>
            <p:cNvPr id="16404"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5"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6"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7"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8"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9"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16387" name="组合 11"/>
          <p:cNvGrpSpPr/>
          <p:nvPr/>
        </p:nvGrpSpPr>
        <p:grpSpPr>
          <a:xfrm>
            <a:off x="0" y="6146800"/>
            <a:ext cx="12239625" cy="711200"/>
            <a:chOff x="0" y="0"/>
            <a:chExt cx="12239224" cy="711200"/>
          </a:xfrm>
        </p:grpSpPr>
        <p:sp>
          <p:nvSpPr>
            <p:cNvPr id="16398"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399"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0"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1"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2"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3" name="矩形 17"/>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16388" name="AutoShape 2"/>
          <p:cNvSpPr/>
          <p:nvPr/>
        </p:nvSpPr>
        <p:spPr>
          <a:xfrm>
            <a:off x="76835" y="843280"/>
            <a:ext cx="4342765" cy="5303520"/>
          </a:xfrm>
          <a:prstGeom prst="roundRect">
            <a:avLst>
              <a:gd name="adj" fmla="val 6519"/>
            </a:avLst>
          </a:prstGeom>
          <a:solidFill>
            <a:srgbClr val="D7CAD9">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1" name="AutoShape 6"/>
          <p:cNvSpPr/>
          <p:nvPr/>
        </p:nvSpPr>
        <p:spPr>
          <a:xfrm>
            <a:off x="4420870" y="862330"/>
            <a:ext cx="3815715" cy="5284470"/>
          </a:xfrm>
          <a:prstGeom prst="roundRect">
            <a:avLst>
              <a:gd name="adj" fmla="val 6519"/>
            </a:avLst>
          </a:prstGeom>
          <a:solidFill>
            <a:srgbClr val="E4F4FC">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2" name="Text Box 7"/>
          <p:cNvSpPr/>
          <p:nvPr/>
        </p:nvSpPr>
        <p:spPr>
          <a:xfrm>
            <a:off x="4785678" y="1242695"/>
            <a:ext cx="309880" cy="398780"/>
          </a:xfrm>
          <a:prstGeom prst="rect">
            <a:avLst/>
          </a:prstGeom>
          <a:noFill/>
          <a:ln w="9525">
            <a:noFill/>
          </a:ln>
        </p:spPr>
        <p:txBody>
          <a:bodyPr wrap="non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en-US" sz="2000" dirty="0">
              <a:latin typeface="Arial" panose="020B0604020202020204" pitchFamily="34" charset="0"/>
            </a:endParaRPr>
          </a:p>
        </p:txBody>
      </p:sp>
      <p:sp>
        <p:nvSpPr>
          <p:cNvPr id="16393" name="Text Box 8"/>
          <p:cNvSpPr/>
          <p:nvPr/>
        </p:nvSpPr>
        <p:spPr>
          <a:xfrm>
            <a:off x="4617085" y="1915795"/>
            <a:ext cx="3527425" cy="402780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30000"/>
              </a:lnSpc>
              <a:buNone/>
            </a:pPr>
            <a:endParaRPr lang="zh-CN" altLang="en-US" sz="1800" dirty="0">
              <a:solidFill>
                <a:srgbClr val="7F7F7F"/>
              </a:solidFill>
            </a:endParaRPr>
          </a:p>
        </p:txBody>
      </p:sp>
      <p:sp>
        <p:nvSpPr>
          <p:cNvPr id="16394" name="AutoShape 10"/>
          <p:cNvSpPr/>
          <p:nvPr/>
        </p:nvSpPr>
        <p:spPr>
          <a:xfrm>
            <a:off x="8237855" y="878205"/>
            <a:ext cx="3883025" cy="5268595"/>
          </a:xfrm>
          <a:prstGeom prst="roundRect">
            <a:avLst>
              <a:gd name="adj" fmla="val 6519"/>
            </a:avLst>
          </a:prstGeom>
          <a:solidFill>
            <a:srgbClr val="A8D08C">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6" name="Text Box 12"/>
          <p:cNvSpPr/>
          <p:nvPr/>
        </p:nvSpPr>
        <p:spPr>
          <a:xfrm>
            <a:off x="8144510" y="3387725"/>
            <a:ext cx="1831975" cy="185991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30000"/>
              </a:lnSpc>
              <a:buNone/>
            </a:pPr>
            <a:endParaRPr lang="zh-CN" altLang="en-US" sz="1800" dirty="0">
              <a:solidFill>
                <a:schemeClr val="bg1"/>
              </a:solidFill>
            </a:endParaRPr>
          </a:p>
        </p:txBody>
      </p:sp>
      <p:sp>
        <p:nvSpPr>
          <p:cNvPr id="2" name="Text Box 1"/>
          <p:cNvSpPr txBox="1"/>
          <p:nvPr/>
        </p:nvSpPr>
        <p:spPr>
          <a:xfrm>
            <a:off x="192405" y="1106805"/>
            <a:ext cx="4500245" cy="645160"/>
          </a:xfrm>
          <a:prstGeom prst="rect">
            <a:avLst/>
          </a:prstGeom>
          <a:noFill/>
        </p:spPr>
        <p:txBody>
          <a:bodyPr wrap="square" rtlCol="0">
            <a:spAutoFit/>
          </a:bodyPr>
          <a:p>
            <a:pPr marL="285750" lvl="0" indent="-285750" eaLnBrk="1" hangingPunct="1">
              <a:lnSpc>
                <a:spcPct val="150000"/>
              </a:lnSpc>
              <a:buFont typeface="Wingdings" panose="05000000000000000000" charset="0"/>
              <a:buChar char="Ø"/>
            </a:pPr>
            <a:r>
              <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Test Software Changes</a:t>
            </a:r>
            <a:endParaRPr lang="en-US" sz="2400"/>
          </a:p>
        </p:txBody>
      </p:sp>
      <p:sp>
        <p:nvSpPr>
          <p:cNvPr id="3" name="Text Box 2"/>
          <p:cNvSpPr txBox="1"/>
          <p:nvPr/>
        </p:nvSpPr>
        <p:spPr>
          <a:xfrm>
            <a:off x="374650" y="2513330"/>
            <a:ext cx="4044950" cy="2245360"/>
          </a:xfrm>
          <a:prstGeom prst="rect">
            <a:avLst/>
          </a:prstGeom>
          <a:noFill/>
        </p:spPr>
        <p:txBody>
          <a:bodyPr wrap="square" rtlCol="0">
            <a:spAutoFit/>
          </a:bodyPr>
          <a:p>
            <a:r>
              <a:rPr lang="en-US" altLang="en-US" sz="2000"/>
              <a:t>Although it's often seen as Step 10, this idea applies during both maintenance and implementation. Whenever requirements change, the test plan must be updated, and the effect of the change on the software should be tested.</a:t>
            </a:r>
            <a:endParaRPr lang="en-US" altLang="en-US" sz="2000"/>
          </a:p>
        </p:txBody>
      </p:sp>
      <p:sp>
        <p:nvSpPr>
          <p:cNvPr id="5" name="Text Box 4"/>
          <p:cNvSpPr txBox="1"/>
          <p:nvPr/>
        </p:nvSpPr>
        <p:spPr>
          <a:xfrm>
            <a:off x="4559935" y="2332355"/>
            <a:ext cx="3587750" cy="2860675"/>
          </a:xfrm>
          <a:prstGeom prst="rect">
            <a:avLst/>
          </a:prstGeom>
          <a:noFill/>
        </p:spPr>
        <p:txBody>
          <a:bodyPr wrap="square" rtlCol="0">
            <a:noAutofit/>
          </a:bodyPr>
          <a:p>
            <a:endParaRPr lang="en-US" altLang="en-US" sz="2000"/>
          </a:p>
        </p:txBody>
      </p:sp>
      <p:sp>
        <p:nvSpPr>
          <p:cNvPr id="7" name="Text Box 6"/>
          <p:cNvSpPr txBox="1"/>
          <p:nvPr/>
        </p:nvSpPr>
        <p:spPr>
          <a:xfrm>
            <a:off x="8352155" y="1405890"/>
            <a:ext cx="3713480" cy="829945"/>
          </a:xfrm>
          <a:prstGeom prst="rect">
            <a:avLst/>
          </a:prstGeom>
          <a:noFill/>
        </p:spPr>
        <p:txBody>
          <a:bodyPr wrap="square" rtlCol="0">
            <a:spAutoFit/>
          </a:bodyPr>
          <a:p>
            <a:pPr marL="342900" indent="-342900">
              <a:buFont typeface="Wingdings" panose="05000000000000000000" charset="0"/>
              <a:buChar char="Ø"/>
            </a:pPr>
            <a:r>
              <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Evaluate Test Effectiveness</a:t>
            </a:r>
            <a:endParaRPr lang="en-US" sz="2400"/>
          </a:p>
        </p:txBody>
      </p:sp>
      <p:sp>
        <p:nvSpPr>
          <p:cNvPr id="8" name="Text Box 7"/>
          <p:cNvSpPr txBox="1"/>
          <p:nvPr/>
        </p:nvSpPr>
        <p:spPr>
          <a:xfrm>
            <a:off x="8341995" y="2536825"/>
            <a:ext cx="3667760" cy="2553335"/>
          </a:xfrm>
          <a:prstGeom prst="rect">
            <a:avLst/>
          </a:prstGeom>
          <a:noFill/>
        </p:spPr>
        <p:txBody>
          <a:bodyPr wrap="square" rtlCol="0">
            <a:spAutoFit/>
          </a:bodyPr>
          <a:p>
            <a:r>
              <a:rPr lang="en-US" altLang="en-US" sz="2000"/>
              <a:t>Testing improvements are best made by evaluating how well the testing works after each test. While testers mainly do this, developers, users, and quality assurance professionals should also be involved if available.</a:t>
            </a:r>
            <a:endParaRPr lang="en-US" alt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098" name="组合 4"/>
          <p:cNvGrpSpPr/>
          <p:nvPr/>
        </p:nvGrpSpPr>
        <p:grpSpPr>
          <a:xfrm>
            <a:off x="0" y="0"/>
            <a:ext cx="12247563" cy="711200"/>
            <a:chOff x="0" y="0"/>
            <a:chExt cx="12247809" cy="711200"/>
          </a:xfrm>
        </p:grpSpPr>
        <p:sp>
          <p:nvSpPr>
            <p:cNvPr id="4122"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3"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4"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5"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6"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7"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4099" name="组合 11"/>
          <p:cNvGrpSpPr/>
          <p:nvPr/>
        </p:nvGrpSpPr>
        <p:grpSpPr>
          <a:xfrm>
            <a:off x="0" y="6146800"/>
            <a:ext cx="12239625" cy="711200"/>
            <a:chOff x="0" y="0"/>
            <a:chExt cx="12239224" cy="711200"/>
          </a:xfrm>
        </p:grpSpPr>
        <p:sp>
          <p:nvSpPr>
            <p:cNvPr id="4116"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7"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8"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9"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0"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1" name="矩形 17"/>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4103" name="Rectangle 3"/>
          <p:cNvSpPr/>
          <p:nvPr/>
        </p:nvSpPr>
        <p:spPr>
          <a:xfrm>
            <a:off x="6269038" y="320992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p>
            <a:endParaRPr lang="zh-CN" altLang="en-US"/>
          </a:p>
        </p:txBody>
      </p:sp>
      <p:sp>
        <p:nvSpPr>
          <p:cNvPr id="4108" name="Rectangle 3"/>
          <p:cNvSpPr/>
          <p:nvPr/>
        </p:nvSpPr>
        <p:spPr>
          <a:xfrm>
            <a:off x="6265863" y="406717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p>
            <a:endParaRPr lang="zh-CN" altLang="en-US"/>
          </a:p>
        </p:txBody>
      </p:sp>
      <p:sp>
        <p:nvSpPr>
          <p:cNvPr id="4109" name="Text Box 15"/>
          <p:cNvSpPr/>
          <p:nvPr/>
        </p:nvSpPr>
        <p:spPr>
          <a:xfrm>
            <a:off x="772160" y="1958340"/>
            <a:ext cx="10904220" cy="407733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zh-CN" altLang="en-US" sz="2400" dirty="0">
                <a:solidFill>
                  <a:schemeClr val="bg1"/>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Please click to edit text</a:t>
            </a:r>
            <a:endParaRPr lang="zh-CN" altLang="en-US" sz="1800" dirty="0">
              <a:latin typeface="Arial" panose="020B0604020202020204" pitchFamily="34" charset="0"/>
            </a:endParaRPr>
          </a:p>
        </p:txBody>
      </p:sp>
      <p:pic>
        <p:nvPicPr>
          <p:cNvPr id="2" name="Picture 1" descr="type-of-software-testing"/>
          <p:cNvPicPr>
            <a:picLocks noChangeAspect="1"/>
          </p:cNvPicPr>
          <p:nvPr/>
        </p:nvPicPr>
        <p:blipFill>
          <a:blip r:embed="rId1"/>
          <a:stretch>
            <a:fillRect/>
          </a:stretch>
        </p:blipFill>
        <p:spPr>
          <a:xfrm>
            <a:off x="570865" y="711835"/>
            <a:ext cx="11114405" cy="54356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458" name="组合 4"/>
          <p:cNvGrpSpPr/>
          <p:nvPr/>
        </p:nvGrpSpPr>
        <p:grpSpPr>
          <a:xfrm>
            <a:off x="0" y="0"/>
            <a:ext cx="12247563" cy="711200"/>
            <a:chOff x="0" y="0"/>
            <a:chExt cx="12247809" cy="711200"/>
          </a:xfrm>
        </p:grpSpPr>
        <p:sp>
          <p:nvSpPr>
            <p:cNvPr id="19478"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79"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80"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81"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82"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83"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19459" name="组合 11"/>
          <p:cNvGrpSpPr/>
          <p:nvPr/>
        </p:nvGrpSpPr>
        <p:grpSpPr>
          <a:xfrm>
            <a:off x="0" y="6146800"/>
            <a:ext cx="12239625" cy="711200"/>
            <a:chOff x="0" y="0"/>
            <a:chExt cx="12239224" cy="711200"/>
          </a:xfrm>
        </p:grpSpPr>
        <p:sp>
          <p:nvSpPr>
            <p:cNvPr id="19472"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73"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74"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75"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76"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77" name="矩形 17"/>
            <p:cNvSpPr/>
            <p:nvPr/>
          </p:nvSpPr>
          <p:spPr>
            <a:xfrm>
              <a:off x="2811885" y="0"/>
              <a:ext cx="9427339" cy="711200"/>
            </a:xfrm>
            <a:prstGeom prst="rect">
              <a:avLst/>
            </a:prstGeom>
            <a:solidFill>
              <a:srgbClr val="EDF7FD"/>
            </a:solidFill>
            <a:ln w="9525">
              <a:noFill/>
            </a:ln>
          </p:spPr>
          <p:txBody>
            <a:bodyPr anchor="ctr"/>
            <a:p>
              <a:pPr algn="ctr" eaLnBrk="1" hangingPunct="1"/>
              <a:r>
                <a:rPr lang="en-US" altLang="en-US" sz="2400" b="1" dirty="0">
                  <a:solidFill>
                    <a:schemeClr val="tx1"/>
                  </a:solidFill>
                  <a:latin typeface="SimSun" panose="02010600030101010101" pitchFamily="2" charset="-122"/>
                  <a:sym typeface="SimSun" panose="02010600030101010101" pitchFamily="2" charset="-122"/>
                </a:rPr>
                <a:t>https://www.javatpoint.com/software-testing-principles</a:t>
              </a:r>
              <a:endParaRPr lang="en-US" altLang="en-US" sz="2400" b="1" dirty="0">
                <a:solidFill>
                  <a:schemeClr val="tx1"/>
                </a:solidFill>
                <a:latin typeface="SimSun" panose="02010600030101010101" pitchFamily="2" charset="-122"/>
                <a:sym typeface="SimSun" panose="02010600030101010101" pitchFamily="2" charset="-122"/>
              </a:endParaRPr>
            </a:p>
          </p:txBody>
        </p:sp>
      </p:grpSp>
      <p:sp>
        <p:nvSpPr>
          <p:cNvPr id="19471" name="KSO_Shape"/>
          <p:cNvSpPr/>
          <p:nvPr/>
        </p:nvSpPr>
        <p:spPr>
          <a:xfrm>
            <a:off x="3202305" y="2091055"/>
            <a:ext cx="384175" cy="391160"/>
          </a:xfrm>
          <a:custGeom>
            <a:avLst/>
            <a:gdLst>
              <a:gd name="txL" fmla="*/ 0 w 405200"/>
              <a:gd name="txT" fmla="*/ 0 h 413075"/>
              <a:gd name="txR" fmla="*/ 405200 w 405200"/>
              <a:gd name="txB" fmla="*/ 413075 h 413075"/>
            </a:gdLst>
            <a:ahLst/>
            <a:cxnLst>
              <a:cxn ang="0">
                <a:pos x="177763" y="61787"/>
              </a:cxn>
              <a:cxn ang="0">
                <a:pos x="61833" y="177630"/>
              </a:cxn>
              <a:cxn ang="0">
                <a:pos x="177763" y="293475"/>
              </a:cxn>
              <a:cxn ang="0">
                <a:pos x="293694" y="177630"/>
              </a:cxn>
              <a:cxn ang="0">
                <a:pos x="177763" y="61787"/>
              </a:cxn>
              <a:cxn ang="0">
                <a:pos x="177763" y="0"/>
              </a:cxn>
              <a:cxn ang="0">
                <a:pos x="355527" y="177630"/>
              </a:cxn>
              <a:cxn ang="0">
                <a:pos x="326686" y="274152"/>
              </a:cxn>
              <a:cxn ang="0">
                <a:pos x="329869" y="276340"/>
              </a:cxn>
              <a:cxn ang="0">
                <a:pos x="466684" y="417581"/>
              </a:cxn>
              <a:cxn ang="0">
                <a:pos x="465739" y="475625"/>
              </a:cxn>
              <a:cxn ang="0">
                <a:pos x="407653" y="474679"/>
              </a:cxn>
              <a:cxn ang="0">
                <a:pos x="270837" y="333437"/>
              </a:cxn>
              <a:cxn ang="0">
                <a:pos x="268417" y="329663"/>
              </a:cxn>
              <a:cxn ang="0">
                <a:pos x="177763" y="355262"/>
              </a:cxn>
              <a:cxn ang="0">
                <a:pos x="0" y="177630"/>
              </a:cxn>
              <a:cxn ang="0">
                <a:pos x="177763" y="0"/>
              </a:cxn>
            </a:cxnLst>
            <a:rect l="txL" t="txT" r="txR" b="txB"/>
            <a:pathLst>
              <a:path w="405200" h="413075">
                <a:moveTo>
                  <a:pt x="150612" y="52389"/>
                </a:moveTo>
                <a:cubicBezTo>
                  <a:pt x="96365" y="52389"/>
                  <a:pt x="52389" y="96365"/>
                  <a:pt x="52389" y="150612"/>
                </a:cubicBezTo>
                <a:cubicBezTo>
                  <a:pt x="52389" y="204860"/>
                  <a:pt x="96365" y="248836"/>
                  <a:pt x="150612" y="248836"/>
                </a:cubicBezTo>
                <a:cubicBezTo>
                  <a:pt x="204860" y="248836"/>
                  <a:pt x="248836" y="204860"/>
                  <a:pt x="248836" y="150612"/>
                </a:cubicBezTo>
                <a:cubicBezTo>
                  <a:pt x="248836" y="96365"/>
                  <a:pt x="204860" y="52389"/>
                  <a:pt x="150612" y="52389"/>
                </a:cubicBezTo>
                <a:close/>
                <a:moveTo>
                  <a:pt x="150612" y="0"/>
                </a:moveTo>
                <a:cubicBezTo>
                  <a:pt x="233793" y="0"/>
                  <a:pt x="301225" y="67431"/>
                  <a:pt x="301225" y="150612"/>
                </a:cubicBezTo>
                <a:cubicBezTo>
                  <a:pt x="301225" y="180842"/>
                  <a:pt x="292319" y="208992"/>
                  <a:pt x="276789" y="232452"/>
                </a:cubicBezTo>
                <a:cubicBezTo>
                  <a:pt x="277931" y="232774"/>
                  <a:pt x="278722" y="233519"/>
                  <a:pt x="279486" y="234307"/>
                </a:cubicBezTo>
                <a:lnTo>
                  <a:pt x="395404" y="354065"/>
                </a:lnTo>
                <a:cubicBezTo>
                  <a:pt x="408773" y="367877"/>
                  <a:pt x="408414" y="389911"/>
                  <a:pt x="394603" y="403280"/>
                </a:cubicBezTo>
                <a:cubicBezTo>
                  <a:pt x="380791" y="416648"/>
                  <a:pt x="358757" y="416289"/>
                  <a:pt x="345389" y="402478"/>
                </a:cubicBezTo>
                <a:lnTo>
                  <a:pt x="229470" y="282720"/>
                </a:lnTo>
                <a:lnTo>
                  <a:pt x="227420" y="279520"/>
                </a:lnTo>
                <a:cubicBezTo>
                  <a:pt x="205163" y="293486"/>
                  <a:pt x="178791" y="301225"/>
                  <a:pt x="150612" y="301225"/>
                </a:cubicBezTo>
                <a:cubicBezTo>
                  <a:pt x="67431" y="301225"/>
                  <a:pt x="0" y="233793"/>
                  <a:pt x="0" y="150612"/>
                </a:cubicBezTo>
                <a:cubicBezTo>
                  <a:pt x="0" y="67431"/>
                  <a:pt x="67431" y="0"/>
                  <a:pt x="150612" y="0"/>
                </a:cubicBezTo>
                <a:close/>
              </a:path>
            </a:pathLst>
          </a:custGeom>
          <a:solidFill>
            <a:schemeClr val="bg1">
              <a:alpha val="100000"/>
            </a:schemeClr>
          </a:solidFill>
          <a:ln w="9525">
            <a:noFill/>
          </a:ln>
        </p:spPr>
        <p:txBody>
          <a:bodyPr/>
          <a:p>
            <a:endParaRPr lang="zh-CN" altLang="en-US"/>
          </a:p>
        </p:txBody>
      </p:sp>
      <p:pic>
        <p:nvPicPr>
          <p:cNvPr id="2" name="Picture 1" descr="software-testing-principles"/>
          <p:cNvPicPr>
            <a:picLocks noChangeAspect="1"/>
          </p:cNvPicPr>
          <p:nvPr/>
        </p:nvPicPr>
        <p:blipFill>
          <a:blip r:embed="rId1"/>
          <a:stretch>
            <a:fillRect/>
          </a:stretch>
        </p:blipFill>
        <p:spPr>
          <a:xfrm>
            <a:off x="570865" y="711200"/>
            <a:ext cx="11114405" cy="5435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71830"/>
            <a:ext cx="11353800" cy="1019175"/>
          </a:xfrm>
        </p:spPr>
        <p:txBody>
          <a:bodyPr/>
          <a:lstStyle/>
          <a:p>
            <a:pPr marL="685800" indent="-685800">
              <a:buFont typeface="Wingdings" panose="05000000000000000000" charset="0"/>
              <a:buChar char="ü"/>
            </a:pPr>
            <a:r>
              <a:rPr lang="en-US" sz="3600" b="1" dirty="0">
                <a:solidFill>
                  <a:srgbClr val="F1B960"/>
                </a:solidFill>
                <a:latin typeface="Microsoft YaHei" panose="020B0503020204020204" charset="-122"/>
                <a:ea typeface="Microsoft YaHei" panose="020B0503020204020204" charset="-122"/>
              </a:rPr>
              <a:t>What is Software?</a:t>
            </a:r>
            <a:endParaRPr lang="en-US" sz="3600" b="1" dirty="0">
              <a:solidFill>
                <a:srgbClr val="F1B960"/>
              </a:solidFill>
              <a:latin typeface="Microsoft YaHei" panose="020B0503020204020204" charset="-122"/>
              <a:ea typeface="Microsoft YaHei" panose="020B0503020204020204" charset="-122"/>
            </a:endParaRPr>
          </a:p>
        </p:txBody>
      </p:sp>
      <p:sp>
        <p:nvSpPr>
          <p:cNvPr id="3" name="Content Placeholder 2"/>
          <p:cNvSpPr>
            <a:spLocks noGrp="1"/>
          </p:cNvSpPr>
          <p:nvPr>
            <p:ph idx="1"/>
          </p:nvPr>
        </p:nvSpPr>
        <p:spPr>
          <a:xfrm>
            <a:off x="114935" y="1825625"/>
            <a:ext cx="11238865" cy="4351655"/>
          </a:xfrm>
        </p:spPr>
        <p:txBody>
          <a:bodyPr/>
          <a:lstStyle/>
          <a:p>
            <a:pPr algn="ctr"/>
            <a:r>
              <a:rPr lang="en-US" b="1" dirty="0">
                <a:solidFill>
                  <a:srgbClr val="A7CDA4"/>
                </a:solidFill>
              </a:rPr>
              <a:t>Software is basically a set of </a:t>
            </a:r>
            <a:r>
              <a:rPr lang="en-US" b="1" dirty="0" err="1">
                <a:solidFill>
                  <a:srgbClr val="A7CDA4"/>
                </a:solidFill>
              </a:rPr>
              <a:t>intrustions</a:t>
            </a:r>
            <a:r>
              <a:rPr lang="en-US" b="1" dirty="0">
                <a:solidFill>
                  <a:srgbClr val="A7CDA4"/>
                </a:solidFill>
              </a:rPr>
              <a:t> or commands that tells a computer what to do.</a:t>
            </a:r>
            <a:endParaRPr lang="en-US" b="1" dirty="0">
              <a:solidFill>
                <a:srgbClr val="A7CDA4"/>
              </a:solidFill>
            </a:endParaRPr>
          </a:p>
          <a:p>
            <a:pPr algn="ctr"/>
            <a:endParaRPr lang="en-US" b="1" dirty="0">
              <a:solidFill>
                <a:srgbClr val="A7CDA4"/>
              </a:solidFill>
            </a:endParaRPr>
          </a:p>
          <a:p>
            <a:pPr algn="ctr"/>
            <a:endParaRPr lang="en-US" b="1" dirty="0">
              <a:solidFill>
                <a:srgbClr val="002060"/>
              </a:solidFill>
            </a:endParaRPr>
          </a:p>
          <a:p>
            <a:pPr algn="ctr"/>
            <a:endParaRPr lang="en-US" b="1" dirty="0">
              <a:solidFill>
                <a:srgbClr val="002060"/>
              </a:solidFill>
            </a:endParaRPr>
          </a:p>
          <a:p>
            <a:pPr algn="ctr"/>
            <a:r>
              <a:rPr lang="en-US" b="1" dirty="0">
                <a:solidFill>
                  <a:srgbClr val="002060"/>
                </a:solidFill>
              </a:rPr>
              <a:t>                             </a:t>
            </a:r>
            <a:endParaRPr lang="en-US" b="1" dirty="0">
              <a:solidFill>
                <a:srgbClr val="002060"/>
              </a:solidFill>
            </a:endParaRP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grpSp>
        <p:nvGrpSpPr>
          <p:cNvPr id="3075" name="组合 13"/>
          <p:cNvGrpSpPr/>
          <p:nvPr/>
        </p:nvGrpSpPr>
        <p:grpSpPr>
          <a:xfrm>
            <a:off x="0" y="6154738"/>
            <a:ext cx="12239625" cy="711200"/>
            <a:chOff x="0" y="0"/>
            <a:chExt cx="12239224" cy="711200"/>
          </a:xfrm>
        </p:grpSpPr>
        <p:sp>
          <p:nvSpPr>
            <p:cNvPr id="3078" name="矩形 14"/>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3079" name="矩形 15"/>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3080" name="矩形 16"/>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3081" name="矩形 17"/>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3082" name="矩形 18"/>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3083" name="矩形 19"/>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4098" name="组合 4"/>
          <p:cNvGrpSpPr/>
          <p:nvPr/>
        </p:nvGrpSpPr>
        <p:grpSpPr>
          <a:xfrm>
            <a:off x="-44450" y="-64135"/>
            <a:ext cx="12247563" cy="711200"/>
            <a:chOff x="0" y="0"/>
            <a:chExt cx="12247809" cy="711200"/>
          </a:xfrm>
        </p:grpSpPr>
        <p:sp>
          <p:nvSpPr>
            <p:cNvPr id="412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pic>
        <p:nvPicPr>
          <p:cNvPr id="5" name="Picture 4" descr="H2x1_NSwitchDS_Calculator_image1600w"/>
          <p:cNvPicPr>
            <a:picLocks noChangeAspect="1"/>
          </p:cNvPicPr>
          <p:nvPr/>
        </p:nvPicPr>
        <p:blipFill>
          <a:blip r:embed="rId1"/>
          <a:stretch>
            <a:fillRect/>
          </a:stretch>
        </p:blipFill>
        <p:spPr>
          <a:xfrm>
            <a:off x="838200" y="3694430"/>
            <a:ext cx="3164840" cy="2314575"/>
          </a:xfrm>
          <a:prstGeom prst="rect">
            <a:avLst/>
          </a:prstGeom>
        </p:spPr>
      </p:pic>
      <p:pic>
        <p:nvPicPr>
          <p:cNvPr id="6" name="Picture 5" descr="images"/>
          <p:cNvPicPr>
            <a:picLocks noChangeAspect="1"/>
          </p:cNvPicPr>
          <p:nvPr/>
        </p:nvPicPr>
        <p:blipFill>
          <a:blip r:embed="rId2"/>
          <a:stretch>
            <a:fillRect/>
          </a:stretch>
        </p:blipFill>
        <p:spPr>
          <a:xfrm>
            <a:off x="4965065" y="3968750"/>
            <a:ext cx="2857500" cy="1600200"/>
          </a:xfrm>
          <a:prstGeom prst="rect">
            <a:avLst/>
          </a:prstGeom>
        </p:spPr>
      </p:pic>
      <p:pic>
        <p:nvPicPr>
          <p:cNvPr id="7" name="Picture 6" descr="unnamed"/>
          <p:cNvPicPr>
            <a:picLocks noChangeAspect="1"/>
          </p:cNvPicPr>
          <p:nvPr/>
        </p:nvPicPr>
        <p:blipFill>
          <a:blip r:embed="rId3"/>
          <a:stretch>
            <a:fillRect/>
          </a:stretch>
        </p:blipFill>
        <p:spPr>
          <a:xfrm>
            <a:off x="8286750" y="3898900"/>
            <a:ext cx="3175000" cy="16700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
          <p:cNvGrpSpPr/>
          <p:nvPr/>
        </p:nvGrpSpPr>
        <p:grpSpPr>
          <a:xfrm>
            <a:off x="0" y="0"/>
            <a:ext cx="12247563" cy="711200"/>
            <a:chOff x="0" y="0"/>
            <a:chExt cx="12247809" cy="711200"/>
          </a:xfrm>
        </p:grpSpPr>
        <p:sp>
          <p:nvSpPr>
            <p:cNvPr id="412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4099" name="组合 11"/>
          <p:cNvGrpSpPr/>
          <p:nvPr/>
        </p:nvGrpSpPr>
        <p:grpSpPr>
          <a:xfrm>
            <a:off x="0" y="6146800"/>
            <a:ext cx="12239625" cy="711200"/>
            <a:chOff x="0" y="0"/>
            <a:chExt cx="12239224" cy="711200"/>
          </a:xfrm>
        </p:grpSpPr>
        <p:sp>
          <p:nvSpPr>
            <p:cNvPr id="411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1"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4103" name="Rectangle 3"/>
          <p:cNvSpPr/>
          <p:nvPr/>
        </p:nvSpPr>
        <p:spPr>
          <a:xfrm>
            <a:off x="6269038" y="320992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lstStyle/>
          <a:p>
            <a:endParaRPr lang="zh-CN" altLang="en-US"/>
          </a:p>
        </p:txBody>
      </p:sp>
      <p:sp>
        <p:nvSpPr>
          <p:cNvPr id="4108" name="Rectangle 3"/>
          <p:cNvSpPr/>
          <p:nvPr/>
        </p:nvSpPr>
        <p:spPr>
          <a:xfrm>
            <a:off x="6265863" y="406717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lstStyle/>
          <a:p>
            <a:endParaRPr lang="zh-CN" altLang="en-US"/>
          </a:p>
        </p:txBody>
      </p:sp>
      <p:sp>
        <p:nvSpPr>
          <p:cNvPr id="4109" name="Text Box 15"/>
          <p:cNvSpPr/>
          <p:nvPr/>
        </p:nvSpPr>
        <p:spPr>
          <a:xfrm>
            <a:off x="635" y="711835"/>
            <a:ext cx="12191365" cy="541972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zh-CN" altLang="en-US" sz="2400" dirty="0">
                <a:solidFill>
                  <a:schemeClr val="bg1"/>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Please click to edit text</a:t>
            </a:r>
            <a:endParaRPr lang="zh-CN" altLang="en-US" sz="1800" dirty="0">
              <a:latin typeface="Arial" panose="020B0604020202020204" pitchFamily="34" charset="0"/>
            </a:endParaRPr>
          </a:p>
        </p:txBody>
      </p:sp>
      <p:sp>
        <p:nvSpPr>
          <p:cNvPr id="4115" name="文本框 2"/>
          <p:cNvSpPr/>
          <p:nvPr/>
        </p:nvSpPr>
        <p:spPr>
          <a:xfrm>
            <a:off x="246380" y="1216025"/>
            <a:ext cx="11553825" cy="5025390"/>
          </a:xfrm>
          <a:prstGeom prst="rect">
            <a:avLst/>
          </a:prstGeom>
          <a:noFill/>
          <a:ln w="9525">
            <a:noFill/>
          </a:ln>
        </p:spPr>
        <p:txBody>
          <a:bodyPr wrap="none">
            <a:noAutofit/>
          </a:bodyPr>
          <a:lstStyle/>
          <a:p>
            <a:pPr marL="571500" indent="-571500" algn="l" eaLnBrk="1" hangingPunct="1">
              <a:buFont typeface="Wingdings" panose="05000000000000000000" charset="0"/>
              <a:buChar char="ü"/>
            </a:pPr>
            <a:r>
              <a:rPr lang="en-US" altLang="zh-CN" sz="4400" b="1" dirty="0">
                <a:solidFill>
                  <a:srgbClr val="BFE6BC"/>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what is Software Testing?</a:t>
            </a:r>
            <a:endParaRPr lang="en-US" altLang="zh-CN" sz="4400" b="1" dirty="0">
              <a:solidFill>
                <a:srgbClr val="BFE6BC"/>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algn="l" eaLnBrk="1" hangingPunct="1"/>
            <a:endParaRPr lang="en-US" altLang="zh-CN" sz="4400" b="1" dirty="0">
              <a:solidFill>
                <a:srgbClr val="BFE6BC"/>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algn="l" eaLnBrk="1" hangingPunct="1"/>
            <a:r>
              <a:rPr lang="en-US" altLang="en-US" sz="2800" b="1" dirty="0">
                <a:solidFill>
                  <a:schemeClr val="accent2">
                    <a:lumMod val="75000"/>
                  </a:schemeClr>
                </a:solidFill>
                <a:sym typeface="+mn-ea"/>
              </a:rPr>
              <a:t>Software testing is the process of evaluating a software</a:t>
            </a:r>
            <a:endParaRPr lang="en-US" altLang="en-US" sz="2800" b="1" dirty="0">
              <a:solidFill>
                <a:schemeClr val="accent2">
                  <a:lumMod val="75000"/>
                </a:schemeClr>
              </a:solidFill>
              <a:sym typeface="+mn-ea"/>
            </a:endParaRPr>
          </a:p>
          <a:p>
            <a:pPr algn="l" eaLnBrk="1" hangingPunct="1"/>
            <a:r>
              <a:rPr lang="en-US" altLang="en-US" sz="2800" b="1" dirty="0">
                <a:solidFill>
                  <a:schemeClr val="accent2">
                    <a:lumMod val="75000"/>
                  </a:schemeClr>
                </a:solidFill>
                <a:sym typeface="+mn-ea"/>
              </a:rPr>
              <a:t> product's functionality, quality, </a:t>
            </a:r>
            <a:endParaRPr lang="en-US" altLang="en-US" sz="2800" b="1" dirty="0">
              <a:solidFill>
                <a:schemeClr val="accent2">
                  <a:lumMod val="75000"/>
                </a:schemeClr>
              </a:solidFill>
              <a:sym typeface="+mn-ea"/>
            </a:endParaRPr>
          </a:p>
          <a:p>
            <a:pPr algn="l" eaLnBrk="1" hangingPunct="1"/>
            <a:r>
              <a:rPr lang="en-US" altLang="en-US" sz="2800" b="1" dirty="0">
                <a:solidFill>
                  <a:schemeClr val="accent2">
                    <a:lumMod val="75000"/>
                  </a:schemeClr>
                </a:solidFill>
                <a:sym typeface="+mn-ea"/>
              </a:rPr>
              <a:t>and performance to ensure it meets</a:t>
            </a:r>
            <a:endParaRPr lang="en-US" altLang="en-US" sz="2800" b="1" dirty="0">
              <a:solidFill>
                <a:schemeClr val="accent2">
                  <a:lumMod val="75000"/>
                </a:schemeClr>
              </a:solidFill>
              <a:sym typeface="+mn-ea"/>
            </a:endParaRPr>
          </a:p>
          <a:p>
            <a:pPr algn="l" eaLnBrk="1" hangingPunct="1"/>
            <a:r>
              <a:rPr lang="en-US" altLang="en-US" sz="2800" b="1" dirty="0">
                <a:solidFill>
                  <a:schemeClr val="accent2">
                    <a:lumMod val="75000"/>
                  </a:schemeClr>
                </a:solidFill>
                <a:sym typeface="+mn-ea"/>
              </a:rPr>
              <a:t> expectations.</a:t>
            </a:r>
            <a:endParaRPr lang="en-US" altLang="en-US" sz="2800" b="1" dirty="0">
              <a:solidFill>
                <a:schemeClr val="accent2">
                  <a:lumMod val="75000"/>
                </a:schemeClr>
              </a:solidFill>
            </a:endParaRPr>
          </a:p>
          <a:p>
            <a:pPr algn="l" eaLnBrk="1" hangingPunct="1"/>
            <a:endParaRPr lang="en-US" altLang="en-US" sz="2800" b="1" dirty="0">
              <a:solidFill>
                <a:srgbClr val="C00000"/>
              </a:solidFill>
            </a:endParaRPr>
          </a:p>
          <a:p>
            <a:pPr eaLnBrk="1" hangingPunct="1"/>
            <a:endParaRPr lang="en-US" altLang="zh-CN" sz="2800" b="1" dirty="0">
              <a:solidFill>
                <a:srgbClr val="BFE6BC"/>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p:txBody>
      </p:sp>
      <p:pic>
        <p:nvPicPr>
          <p:cNvPr id="2" name="Picture 1" descr="C:\Users\biyam\OneDrive\Pictures\115-7-Reasons-Why-Software-Testing-is-Important-1110x454.jpg115-7-Reasons-Why-Software-Testing-is-Important-1110x454"/>
          <p:cNvPicPr>
            <a:picLocks noChangeAspect="1"/>
          </p:cNvPicPr>
          <p:nvPr/>
        </p:nvPicPr>
        <p:blipFill>
          <a:blip r:embed="rId1"/>
          <a:srcRect l="22446" r="22446"/>
          <a:stretch>
            <a:fillRect/>
          </a:stretch>
        </p:blipFill>
        <p:spPr>
          <a:xfrm>
            <a:off x="7588250" y="3209925"/>
            <a:ext cx="3534410" cy="26225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
          <p:cNvGrpSpPr/>
          <p:nvPr/>
        </p:nvGrpSpPr>
        <p:grpSpPr>
          <a:xfrm>
            <a:off x="0" y="0"/>
            <a:ext cx="12247563" cy="711200"/>
            <a:chOff x="0" y="0"/>
            <a:chExt cx="12247809" cy="711200"/>
          </a:xfrm>
        </p:grpSpPr>
        <p:sp>
          <p:nvSpPr>
            <p:cNvPr id="412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4099" name="组合 11"/>
          <p:cNvGrpSpPr/>
          <p:nvPr/>
        </p:nvGrpSpPr>
        <p:grpSpPr>
          <a:xfrm>
            <a:off x="0" y="6146800"/>
            <a:ext cx="12239625" cy="711200"/>
            <a:chOff x="0" y="0"/>
            <a:chExt cx="12239224" cy="711200"/>
          </a:xfrm>
        </p:grpSpPr>
        <p:sp>
          <p:nvSpPr>
            <p:cNvPr id="411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1"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4103" name="Rectangle 3"/>
          <p:cNvSpPr/>
          <p:nvPr/>
        </p:nvSpPr>
        <p:spPr>
          <a:xfrm>
            <a:off x="6269038" y="320992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lstStyle/>
          <a:p>
            <a:endParaRPr lang="zh-CN" altLang="en-US"/>
          </a:p>
        </p:txBody>
      </p:sp>
      <p:sp>
        <p:nvSpPr>
          <p:cNvPr id="4108" name="Rectangle 3"/>
          <p:cNvSpPr/>
          <p:nvPr/>
        </p:nvSpPr>
        <p:spPr>
          <a:xfrm>
            <a:off x="6265863" y="406717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lstStyle/>
          <a:p>
            <a:endParaRPr lang="zh-CN" altLang="en-US"/>
          </a:p>
        </p:txBody>
      </p:sp>
      <p:sp>
        <p:nvSpPr>
          <p:cNvPr id="4109" name="Text Box 15"/>
          <p:cNvSpPr/>
          <p:nvPr/>
        </p:nvSpPr>
        <p:spPr>
          <a:xfrm>
            <a:off x="772160" y="1958340"/>
            <a:ext cx="10904220" cy="407733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zh-CN" altLang="en-US" sz="2400" dirty="0">
                <a:solidFill>
                  <a:schemeClr val="bg1"/>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Please click to edit text</a:t>
            </a:r>
            <a:endParaRPr lang="zh-CN" altLang="en-US" sz="1800" dirty="0">
              <a:latin typeface="Arial" panose="020B0604020202020204" pitchFamily="34" charset="0"/>
            </a:endParaRPr>
          </a:p>
        </p:txBody>
      </p:sp>
      <p:sp>
        <p:nvSpPr>
          <p:cNvPr id="4115" name="文本框 2"/>
          <p:cNvSpPr/>
          <p:nvPr/>
        </p:nvSpPr>
        <p:spPr>
          <a:xfrm>
            <a:off x="165735" y="875665"/>
            <a:ext cx="10989945" cy="768350"/>
          </a:xfrm>
          <a:prstGeom prst="rect">
            <a:avLst/>
          </a:prstGeom>
          <a:noFill/>
          <a:ln w="9525">
            <a:noFill/>
          </a:ln>
        </p:spPr>
        <p:txBody>
          <a:bodyPr wrap="square">
            <a:spAutoFit/>
          </a:bodyPr>
          <a:lstStyle/>
          <a:p>
            <a:pPr algn="ctr" eaLnBrk="1" hangingPunct="1"/>
            <a:r>
              <a:rPr lang="en-US" altLang="zh-CN" sz="4400" b="1" dirty="0">
                <a:solidFill>
                  <a:srgbClr val="F3ABB9"/>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Types of software testing</a:t>
            </a:r>
            <a:endParaRPr lang="zh-CN" altLang="en-US" sz="4400" b="1" dirty="0">
              <a:solidFill>
                <a:srgbClr val="BFE6BC"/>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p:txBody>
      </p:sp>
      <p:sp>
        <p:nvSpPr>
          <p:cNvPr id="4" name="Down Arrow 3"/>
          <p:cNvSpPr/>
          <p:nvPr/>
        </p:nvSpPr>
        <p:spPr>
          <a:xfrm>
            <a:off x="6436360" y="1786255"/>
            <a:ext cx="694690" cy="1178560"/>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5" name="Down Arrow 4"/>
          <p:cNvSpPr/>
          <p:nvPr/>
        </p:nvSpPr>
        <p:spPr>
          <a:xfrm rot="19320000">
            <a:off x="8529320" y="1885315"/>
            <a:ext cx="631190" cy="108394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9" name="Down Arrow 8"/>
          <p:cNvSpPr/>
          <p:nvPr/>
        </p:nvSpPr>
        <p:spPr>
          <a:xfrm rot="3000000">
            <a:off x="2519045" y="1680845"/>
            <a:ext cx="513715" cy="120459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0" name="Down Arrow 9"/>
          <p:cNvSpPr/>
          <p:nvPr/>
        </p:nvSpPr>
        <p:spPr>
          <a:xfrm>
            <a:off x="4366260" y="1808480"/>
            <a:ext cx="694690" cy="1178560"/>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1" name="Text Box 10"/>
          <p:cNvSpPr txBox="1"/>
          <p:nvPr/>
        </p:nvSpPr>
        <p:spPr>
          <a:xfrm>
            <a:off x="1538605" y="2783840"/>
            <a:ext cx="1671955" cy="598805"/>
          </a:xfrm>
          <a:prstGeom prst="rect">
            <a:avLst/>
          </a:prstGeom>
          <a:noFill/>
        </p:spPr>
        <p:txBody>
          <a:bodyPr wrap="square" rtlCol="0">
            <a:noAutofit/>
          </a:bodyPr>
          <a:lstStyle/>
          <a:p>
            <a:pPr marL="285750" indent="-285750">
              <a:buFont typeface="Wingdings" panose="05000000000000000000" charset="0"/>
              <a:buChar char="ü"/>
            </a:pPr>
            <a:r>
              <a:rPr lang="en-US" b="1"/>
              <a:t>Unit Testing</a:t>
            </a:r>
            <a:endParaRPr lang="en-US" b="1"/>
          </a:p>
        </p:txBody>
      </p:sp>
      <p:sp>
        <p:nvSpPr>
          <p:cNvPr id="12" name="Text Box 11"/>
          <p:cNvSpPr txBox="1"/>
          <p:nvPr/>
        </p:nvSpPr>
        <p:spPr>
          <a:xfrm>
            <a:off x="3860800" y="3151505"/>
            <a:ext cx="1715770" cy="645160"/>
          </a:xfrm>
          <a:prstGeom prst="rect">
            <a:avLst/>
          </a:prstGeom>
          <a:noFill/>
        </p:spPr>
        <p:txBody>
          <a:bodyPr wrap="square" rtlCol="0">
            <a:spAutoFit/>
          </a:bodyPr>
          <a:lstStyle/>
          <a:p>
            <a:pPr marL="285750" indent="-285750">
              <a:buFont typeface="Wingdings" panose="05000000000000000000" charset="0"/>
              <a:buChar char="ü"/>
            </a:pPr>
            <a:r>
              <a:rPr lang="en-US" b="1"/>
              <a:t>Integration Testing</a:t>
            </a:r>
            <a:endParaRPr lang="en-US" b="1"/>
          </a:p>
        </p:txBody>
      </p:sp>
      <p:sp>
        <p:nvSpPr>
          <p:cNvPr id="13" name="Text Box 12"/>
          <p:cNvSpPr txBox="1"/>
          <p:nvPr/>
        </p:nvSpPr>
        <p:spPr>
          <a:xfrm>
            <a:off x="5772785" y="3028315"/>
            <a:ext cx="1725295" cy="645160"/>
          </a:xfrm>
          <a:prstGeom prst="rect">
            <a:avLst/>
          </a:prstGeom>
          <a:noFill/>
        </p:spPr>
        <p:txBody>
          <a:bodyPr wrap="square" rtlCol="0">
            <a:spAutoFit/>
          </a:bodyPr>
          <a:lstStyle/>
          <a:p>
            <a:pPr marL="285750" indent="-285750" algn="ctr">
              <a:buFont typeface="Wingdings" panose="05000000000000000000" charset="0"/>
              <a:buChar char="ü"/>
            </a:pPr>
            <a:r>
              <a:rPr lang="en-US"/>
              <a:t> </a:t>
            </a:r>
            <a:r>
              <a:rPr lang="en-US" b="1"/>
              <a:t> System        Testing</a:t>
            </a:r>
            <a:endParaRPr lang="en-US" b="1"/>
          </a:p>
        </p:txBody>
      </p:sp>
      <p:sp>
        <p:nvSpPr>
          <p:cNvPr id="14" name="Text Box 13"/>
          <p:cNvSpPr txBox="1"/>
          <p:nvPr/>
        </p:nvSpPr>
        <p:spPr>
          <a:xfrm>
            <a:off x="8262620" y="2964815"/>
            <a:ext cx="2151380" cy="645160"/>
          </a:xfrm>
          <a:prstGeom prst="rect">
            <a:avLst/>
          </a:prstGeom>
          <a:noFill/>
        </p:spPr>
        <p:txBody>
          <a:bodyPr wrap="square" rtlCol="0">
            <a:spAutoFit/>
          </a:bodyPr>
          <a:lstStyle/>
          <a:p>
            <a:pPr marL="285750" indent="-285750">
              <a:buFont typeface="Wingdings" panose="05000000000000000000" charset="0"/>
              <a:buChar char="ü"/>
            </a:pPr>
            <a:r>
              <a:rPr lang="en-US" b="1"/>
              <a:t>Regression Testing</a:t>
            </a:r>
            <a:endParaRPr lang="en-US" b="1"/>
          </a:p>
        </p:txBody>
      </p:sp>
      <p:cxnSp>
        <p:nvCxnSpPr>
          <p:cNvPr id="15" name="Straight Connector 14"/>
          <p:cNvCxnSpPr/>
          <p:nvPr/>
        </p:nvCxnSpPr>
        <p:spPr>
          <a:xfrm flipH="1">
            <a:off x="3940175" y="4346575"/>
            <a:ext cx="4445" cy="1645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6" name="Straight Connector 15"/>
          <p:cNvCxnSpPr/>
          <p:nvPr/>
        </p:nvCxnSpPr>
        <p:spPr>
          <a:xfrm flipH="1" flipV="1">
            <a:off x="3944620" y="4610100"/>
            <a:ext cx="383540" cy="889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7" name="Straight Connector 16"/>
          <p:cNvCxnSpPr/>
          <p:nvPr/>
        </p:nvCxnSpPr>
        <p:spPr>
          <a:xfrm flipH="1">
            <a:off x="3960495" y="5037455"/>
            <a:ext cx="441960" cy="50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8" name="Straight Connector 17"/>
          <p:cNvCxnSpPr/>
          <p:nvPr/>
        </p:nvCxnSpPr>
        <p:spPr>
          <a:xfrm flipH="1" flipV="1">
            <a:off x="3960495" y="5384800"/>
            <a:ext cx="405765" cy="762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9" name="Text Box 18"/>
          <p:cNvSpPr txBox="1"/>
          <p:nvPr/>
        </p:nvSpPr>
        <p:spPr>
          <a:xfrm>
            <a:off x="4355465" y="4161790"/>
            <a:ext cx="1264920" cy="645160"/>
          </a:xfrm>
          <a:prstGeom prst="rect">
            <a:avLst/>
          </a:prstGeom>
          <a:noFill/>
        </p:spPr>
        <p:txBody>
          <a:bodyPr wrap="square" rtlCol="0">
            <a:spAutoFit/>
          </a:bodyPr>
          <a:lstStyle/>
          <a:p>
            <a:pPr>
              <a:buFont typeface="Arial" panose="020B0604020202020204" pitchFamily="34" charset="0"/>
            </a:pPr>
            <a:r>
              <a:rPr lang="en-US" b="1">
                <a:solidFill>
                  <a:srgbClr val="80B891"/>
                </a:solidFill>
              </a:rPr>
              <a:t>bang bang</a:t>
            </a:r>
            <a:endParaRPr lang="en-US" b="1">
              <a:solidFill>
                <a:srgbClr val="80B891"/>
              </a:solidFill>
            </a:endParaRPr>
          </a:p>
        </p:txBody>
      </p:sp>
      <p:sp>
        <p:nvSpPr>
          <p:cNvPr id="20" name="Text Box 19"/>
          <p:cNvSpPr txBox="1"/>
          <p:nvPr/>
        </p:nvSpPr>
        <p:spPr>
          <a:xfrm>
            <a:off x="4361180" y="4826635"/>
            <a:ext cx="1245870" cy="368300"/>
          </a:xfrm>
          <a:prstGeom prst="rect">
            <a:avLst/>
          </a:prstGeom>
          <a:noFill/>
        </p:spPr>
        <p:txBody>
          <a:bodyPr wrap="square" rtlCol="0">
            <a:spAutoFit/>
          </a:bodyPr>
          <a:lstStyle/>
          <a:p>
            <a:r>
              <a:rPr lang="en-US" b="1">
                <a:solidFill>
                  <a:srgbClr val="80B891"/>
                </a:solidFill>
              </a:rPr>
              <a:t>top down</a:t>
            </a:r>
            <a:endParaRPr lang="en-US" b="1">
              <a:solidFill>
                <a:srgbClr val="80B891"/>
              </a:solidFill>
            </a:endParaRPr>
          </a:p>
        </p:txBody>
      </p:sp>
      <p:sp>
        <p:nvSpPr>
          <p:cNvPr id="21" name="Text Box 20"/>
          <p:cNvSpPr txBox="1"/>
          <p:nvPr/>
        </p:nvSpPr>
        <p:spPr>
          <a:xfrm>
            <a:off x="4361180" y="5172710"/>
            <a:ext cx="1410970" cy="368300"/>
          </a:xfrm>
          <a:prstGeom prst="rect">
            <a:avLst/>
          </a:prstGeom>
          <a:noFill/>
        </p:spPr>
        <p:txBody>
          <a:bodyPr wrap="square" rtlCol="0">
            <a:spAutoFit/>
          </a:bodyPr>
          <a:lstStyle/>
          <a:p>
            <a:r>
              <a:rPr lang="en-US" b="1">
                <a:solidFill>
                  <a:srgbClr val="80B891"/>
                </a:solidFill>
              </a:rPr>
              <a:t>bottom up</a:t>
            </a:r>
            <a:endParaRPr lang="en-US" b="1">
              <a:solidFill>
                <a:srgbClr val="80B891"/>
              </a:solidFill>
            </a:endParaRPr>
          </a:p>
        </p:txBody>
      </p:sp>
      <p:cxnSp>
        <p:nvCxnSpPr>
          <p:cNvPr id="22" name="Straight Connector 21"/>
          <p:cNvCxnSpPr/>
          <p:nvPr/>
        </p:nvCxnSpPr>
        <p:spPr>
          <a:xfrm flipH="1" flipV="1">
            <a:off x="3960495" y="5734685"/>
            <a:ext cx="405765" cy="762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3" name="Text Box 22"/>
          <p:cNvSpPr txBox="1"/>
          <p:nvPr/>
        </p:nvSpPr>
        <p:spPr>
          <a:xfrm>
            <a:off x="4328160" y="5530215"/>
            <a:ext cx="4064000" cy="368300"/>
          </a:xfrm>
          <a:prstGeom prst="rect">
            <a:avLst/>
          </a:prstGeom>
          <a:noFill/>
        </p:spPr>
        <p:txBody>
          <a:bodyPr wrap="square" rtlCol="0">
            <a:spAutoFit/>
          </a:bodyPr>
          <a:lstStyle/>
          <a:p>
            <a:r>
              <a:rPr lang="en-US" b="1">
                <a:solidFill>
                  <a:srgbClr val="80B891"/>
                </a:solidFill>
              </a:rPr>
              <a:t>mixed</a:t>
            </a:r>
            <a:endParaRPr lang="en-US" b="1">
              <a:solidFill>
                <a:srgbClr val="80B891"/>
              </a:solidFill>
            </a:endParaRPr>
          </a:p>
        </p:txBody>
      </p:sp>
      <p:sp>
        <p:nvSpPr>
          <p:cNvPr id="6" name="Text Box 5"/>
          <p:cNvSpPr txBox="1"/>
          <p:nvPr/>
        </p:nvSpPr>
        <p:spPr>
          <a:xfrm>
            <a:off x="1293495" y="3854450"/>
            <a:ext cx="2083435" cy="2136775"/>
          </a:xfrm>
          <a:prstGeom prst="rect">
            <a:avLst/>
          </a:prstGeom>
          <a:noFill/>
        </p:spPr>
        <p:txBody>
          <a:bodyPr wrap="square" rtlCol="0">
            <a:noAutofit/>
          </a:bodyPr>
          <a:p>
            <a:endParaRPr lang="en-US"/>
          </a:p>
        </p:txBody>
      </p:sp>
      <p:sp>
        <p:nvSpPr>
          <p:cNvPr id="30" name="Text Box 29"/>
          <p:cNvSpPr txBox="1"/>
          <p:nvPr/>
        </p:nvSpPr>
        <p:spPr>
          <a:xfrm>
            <a:off x="1346835" y="3875405"/>
            <a:ext cx="2055495" cy="368300"/>
          </a:xfrm>
          <a:prstGeom prst="rect">
            <a:avLst/>
          </a:prstGeom>
          <a:noFill/>
        </p:spPr>
        <p:txBody>
          <a:bodyPr wrap="square" rtlCol="0">
            <a:spAutoFit/>
          </a:bodyPr>
          <a:p>
            <a:endParaRPr lang="en-US"/>
          </a:p>
        </p:txBody>
      </p:sp>
      <p:sp>
        <p:nvSpPr>
          <p:cNvPr id="56" name="Text Box 55"/>
          <p:cNvSpPr txBox="1"/>
          <p:nvPr/>
        </p:nvSpPr>
        <p:spPr>
          <a:xfrm>
            <a:off x="340995" y="3486785"/>
            <a:ext cx="2806065" cy="2030095"/>
          </a:xfrm>
          <a:prstGeom prst="rect">
            <a:avLst/>
          </a:prstGeom>
          <a:noFill/>
        </p:spPr>
        <p:txBody>
          <a:bodyPr wrap="square" rtlCol="0">
            <a:spAutoFit/>
          </a:bodyPr>
          <a:p>
            <a:pPr marL="285750" indent="-285750">
              <a:buFont typeface="Arial" panose="020B0604020202020204" pitchFamily="34" charset="0"/>
              <a:buChar char="•"/>
            </a:pPr>
            <a:r>
              <a:rPr lang="en-US" altLang="en-US" b="1">
                <a:solidFill>
                  <a:srgbClr val="D18A5E"/>
                </a:solidFill>
              </a:rPr>
              <a:t>a software testing technique that involves testing the smallest units of code in a software application in isolation.</a:t>
            </a:r>
            <a:endParaRPr lang="en-US" altLang="en-US" b="1">
              <a:solidFill>
                <a:srgbClr val="D18A5E"/>
              </a:solidFill>
            </a:endParaRPr>
          </a:p>
        </p:txBody>
      </p:sp>
      <p:sp>
        <p:nvSpPr>
          <p:cNvPr id="57" name="Text Box 56"/>
          <p:cNvSpPr txBox="1"/>
          <p:nvPr/>
        </p:nvSpPr>
        <p:spPr>
          <a:xfrm>
            <a:off x="5712460" y="3673475"/>
            <a:ext cx="2789555" cy="2584450"/>
          </a:xfrm>
          <a:prstGeom prst="rect">
            <a:avLst/>
          </a:prstGeom>
          <a:noFill/>
        </p:spPr>
        <p:txBody>
          <a:bodyPr wrap="square" rtlCol="0">
            <a:spAutoFit/>
          </a:bodyPr>
          <a:p>
            <a:pPr marL="285750" indent="-285750">
              <a:buFont typeface="Arial" panose="020B0604020202020204" pitchFamily="34" charset="0"/>
              <a:buChar char="•"/>
            </a:pPr>
            <a:r>
              <a:rPr lang="en-US" altLang="en-US"/>
              <a:t> </a:t>
            </a:r>
            <a:r>
              <a:rPr lang="en-US" altLang="en-US" b="1">
                <a:solidFill>
                  <a:srgbClr val="002060"/>
                </a:solidFill>
              </a:rPr>
              <a:t>validating both functional and non-functional requirements through a structured process that includes planning, design, execution, and closure. </a:t>
            </a:r>
            <a:endParaRPr lang="en-US" altLang="en-US" b="1">
              <a:solidFill>
                <a:srgbClr val="002060"/>
              </a:solidFill>
            </a:endParaRPr>
          </a:p>
        </p:txBody>
      </p:sp>
      <p:sp>
        <p:nvSpPr>
          <p:cNvPr id="58" name="Text Box 57"/>
          <p:cNvSpPr txBox="1"/>
          <p:nvPr/>
        </p:nvSpPr>
        <p:spPr>
          <a:xfrm>
            <a:off x="8392160" y="3562350"/>
            <a:ext cx="2527300" cy="2584450"/>
          </a:xfrm>
          <a:prstGeom prst="rect">
            <a:avLst/>
          </a:prstGeom>
          <a:noFill/>
        </p:spPr>
        <p:txBody>
          <a:bodyPr wrap="square" rtlCol="0">
            <a:spAutoFit/>
          </a:bodyPr>
          <a:p>
            <a:pPr marL="285750" indent="-285750">
              <a:buFont typeface="Arial" panose="020B0604020202020204" pitchFamily="34" charset="0"/>
              <a:buChar char="•"/>
            </a:pPr>
            <a:r>
              <a:rPr lang="en-US" altLang="en-US" b="1">
                <a:gradFill>
                  <a:gsLst>
                    <a:gs pos="0">
                      <a:srgbClr val="E30000"/>
                    </a:gs>
                    <a:gs pos="100000">
                      <a:srgbClr val="760303"/>
                    </a:gs>
                  </a:gsLst>
                  <a:lin scaled="0"/>
                </a:gradFill>
              </a:rPr>
              <a:t>a type of software testing that ensures that existing functionality continues to work after updates or new features are added.</a:t>
            </a:r>
            <a:endParaRPr lang="en-US" altLang="en-US" b="1">
              <a:gradFill>
                <a:gsLst>
                  <a:gs pos="0">
                    <a:srgbClr val="E30000"/>
                  </a:gs>
                  <a:gs pos="100000">
                    <a:srgbClr val="760303"/>
                  </a:gs>
                </a:gsLst>
                <a:lin scaled="0"/>
              </a:gra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组合 4"/>
          <p:cNvGrpSpPr/>
          <p:nvPr/>
        </p:nvGrpSpPr>
        <p:grpSpPr>
          <a:xfrm>
            <a:off x="0" y="0"/>
            <a:ext cx="12247563" cy="711200"/>
            <a:chOff x="0" y="0"/>
            <a:chExt cx="12247809" cy="711200"/>
          </a:xfrm>
        </p:grpSpPr>
        <p:sp>
          <p:nvSpPr>
            <p:cNvPr id="6160"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6161"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6162"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6163"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6164"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6165"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6147" name="组合 11"/>
          <p:cNvGrpSpPr/>
          <p:nvPr/>
        </p:nvGrpSpPr>
        <p:grpSpPr>
          <a:xfrm>
            <a:off x="0" y="6146800"/>
            <a:ext cx="12239625" cy="711200"/>
            <a:chOff x="0" y="0"/>
            <a:chExt cx="12239224" cy="711200"/>
          </a:xfrm>
        </p:grpSpPr>
        <p:sp>
          <p:nvSpPr>
            <p:cNvPr id="6154"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6155"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6156"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6157"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6158"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6159"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6149" name="AutoShape 3"/>
          <p:cNvSpPr/>
          <p:nvPr/>
        </p:nvSpPr>
        <p:spPr>
          <a:xfrm rot="12720000">
            <a:off x="2128520" y="1464945"/>
            <a:ext cx="814070" cy="1463040"/>
          </a:xfrm>
          <a:prstGeom prst="upArrow">
            <a:avLst>
              <a:gd name="adj1" fmla="val 35037"/>
              <a:gd name="adj2" fmla="val 66388"/>
            </a:avLst>
          </a:prstGeom>
          <a:solidFill>
            <a:srgbClr val="F7C8CE"/>
          </a:solidFill>
          <a:ln w="9525">
            <a:noFill/>
          </a:ln>
        </p:spPr>
        <p:txBody>
          <a:bodyPr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2" name="Text Box 1"/>
          <p:cNvSpPr txBox="1"/>
          <p:nvPr/>
        </p:nvSpPr>
        <p:spPr>
          <a:xfrm>
            <a:off x="1124585" y="715010"/>
            <a:ext cx="5772150" cy="645160"/>
          </a:xfrm>
          <a:prstGeom prst="rect">
            <a:avLst/>
          </a:prstGeom>
          <a:noFill/>
        </p:spPr>
        <p:txBody>
          <a:bodyPr wrap="square" rtlCol="0">
            <a:spAutoFit/>
          </a:bodyPr>
          <a:lstStyle/>
          <a:p>
            <a:pPr algn="ctr"/>
            <a:r>
              <a:rPr lang="en-US" sz="3600" b="1">
                <a:solidFill>
                  <a:schemeClr val="accent6">
                    <a:lumMod val="40000"/>
                    <a:lumOff val="60000"/>
                  </a:schemeClr>
                </a:solidFill>
                <a:latin typeface="Microsoft YaHei" panose="020B0503020204020204" charset="-122"/>
                <a:ea typeface="Microsoft YaHei" panose="020B0503020204020204" charset="-122"/>
              </a:rPr>
              <a:t>System Testing</a:t>
            </a:r>
            <a:endParaRPr lang="en-US" sz="3600" b="1">
              <a:solidFill>
                <a:schemeClr val="accent6">
                  <a:lumMod val="40000"/>
                  <a:lumOff val="60000"/>
                </a:schemeClr>
              </a:solidFill>
              <a:latin typeface="Microsoft YaHei" panose="020B0503020204020204" charset="-122"/>
              <a:ea typeface="Microsoft YaHei" panose="020B0503020204020204" charset="-122"/>
            </a:endParaRPr>
          </a:p>
        </p:txBody>
      </p:sp>
      <p:sp>
        <p:nvSpPr>
          <p:cNvPr id="4" name="AutoShape 3"/>
          <p:cNvSpPr/>
          <p:nvPr/>
        </p:nvSpPr>
        <p:spPr>
          <a:xfrm rot="8400000">
            <a:off x="4808855" y="1414780"/>
            <a:ext cx="814070" cy="1463040"/>
          </a:xfrm>
          <a:prstGeom prst="upArrow">
            <a:avLst>
              <a:gd name="adj1" fmla="val 35037"/>
              <a:gd name="adj2" fmla="val 66388"/>
            </a:avLst>
          </a:prstGeom>
          <a:solidFill>
            <a:srgbClr val="F7C8CE"/>
          </a:solidFill>
          <a:ln w="9525">
            <a:noFill/>
          </a:ln>
        </p:spPr>
        <p:txBody>
          <a:bodyPr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5" name="Text Box 4"/>
          <p:cNvSpPr txBox="1"/>
          <p:nvPr/>
        </p:nvSpPr>
        <p:spPr>
          <a:xfrm>
            <a:off x="1299845" y="2967990"/>
            <a:ext cx="2294890" cy="1753235"/>
          </a:xfrm>
          <a:prstGeom prst="rect">
            <a:avLst/>
          </a:prstGeom>
          <a:noFill/>
        </p:spPr>
        <p:txBody>
          <a:bodyPr wrap="square" rtlCol="0">
            <a:spAutoFit/>
          </a:bodyPr>
          <a:lstStyle/>
          <a:p>
            <a:r>
              <a:rPr lang="en-US" b="1">
                <a:solidFill>
                  <a:schemeClr val="tx1"/>
                </a:solidFill>
              </a:rPr>
              <a:t>based on who is doing testing</a:t>
            </a:r>
            <a:endParaRPr lang="en-US" b="1">
              <a:solidFill>
                <a:schemeClr val="tx1"/>
              </a:solidFill>
            </a:endParaRPr>
          </a:p>
          <a:p>
            <a:endParaRPr lang="en-US">
              <a:solidFill>
                <a:schemeClr val="tx1"/>
              </a:solidFill>
            </a:endParaRPr>
          </a:p>
          <a:p>
            <a:r>
              <a:rPr lang="en-US" b="1">
                <a:solidFill>
                  <a:schemeClr val="tx1"/>
                </a:solidFill>
              </a:rPr>
              <a:t>i</a:t>
            </a:r>
            <a:r>
              <a:rPr lang="en-US">
                <a:solidFill>
                  <a:schemeClr val="tx1"/>
                </a:solidFill>
              </a:rPr>
              <a:t>- Alpha</a:t>
            </a:r>
            <a:endParaRPr lang="en-US">
              <a:solidFill>
                <a:schemeClr val="tx1"/>
              </a:solidFill>
            </a:endParaRPr>
          </a:p>
          <a:p>
            <a:r>
              <a:rPr lang="en-US" b="1">
                <a:solidFill>
                  <a:schemeClr val="tx1"/>
                </a:solidFill>
              </a:rPr>
              <a:t>ii</a:t>
            </a:r>
            <a:r>
              <a:rPr lang="en-US">
                <a:solidFill>
                  <a:schemeClr val="tx1"/>
                </a:solidFill>
              </a:rPr>
              <a:t>- Beta</a:t>
            </a:r>
            <a:endParaRPr lang="en-US">
              <a:solidFill>
                <a:schemeClr val="tx1"/>
              </a:solidFill>
            </a:endParaRPr>
          </a:p>
          <a:p>
            <a:r>
              <a:rPr lang="en-US" b="1">
                <a:solidFill>
                  <a:schemeClr val="tx1"/>
                </a:solidFill>
              </a:rPr>
              <a:t>iii</a:t>
            </a:r>
            <a:r>
              <a:rPr lang="en-US">
                <a:solidFill>
                  <a:schemeClr val="tx1"/>
                </a:solidFill>
              </a:rPr>
              <a:t>-Acceptance</a:t>
            </a:r>
            <a:endParaRPr lang="en-US">
              <a:solidFill>
                <a:schemeClr val="tx1"/>
              </a:solidFill>
            </a:endParaRPr>
          </a:p>
        </p:txBody>
      </p:sp>
      <p:sp>
        <p:nvSpPr>
          <p:cNvPr id="6" name="Text Box 5"/>
          <p:cNvSpPr txBox="1"/>
          <p:nvPr/>
        </p:nvSpPr>
        <p:spPr>
          <a:xfrm>
            <a:off x="4499610" y="2789555"/>
            <a:ext cx="5873750" cy="3505200"/>
          </a:xfrm>
          <a:prstGeom prst="rect">
            <a:avLst/>
          </a:prstGeom>
          <a:noFill/>
        </p:spPr>
        <p:txBody>
          <a:bodyPr wrap="square" rtlCol="0">
            <a:noAutofit/>
          </a:bodyPr>
          <a:lstStyle/>
          <a:p>
            <a:r>
              <a:rPr lang="en-US" b="1"/>
              <a:t>performance / Non Functional</a:t>
            </a:r>
            <a:endParaRPr lang="en-US" b="1"/>
          </a:p>
          <a:p>
            <a:endParaRPr lang="en-US"/>
          </a:p>
          <a:p>
            <a:r>
              <a:rPr lang="en-US" b="1"/>
              <a:t>i</a:t>
            </a:r>
            <a:r>
              <a:rPr lang="en-US"/>
              <a:t>-volume</a:t>
            </a:r>
            <a:endParaRPr lang="en-US"/>
          </a:p>
          <a:p>
            <a:r>
              <a:rPr lang="en-US" b="1"/>
              <a:t>ii</a:t>
            </a:r>
            <a:r>
              <a:rPr lang="en-US"/>
              <a:t>-load</a:t>
            </a:r>
            <a:endParaRPr lang="en-US"/>
          </a:p>
          <a:p>
            <a:r>
              <a:rPr lang="en-US" b="1"/>
              <a:t>iii</a:t>
            </a:r>
            <a:r>
              <a:rPr lang="en-US"/>
              <a:t>-stress</a:t>
            </a:r>
            <a:endParaRPr lang="en-US"/>
          </a:p>
          <a:p>
            <a:r>
              <a:rPr lang="en-US" b="1"/>
              <a:t>iv</a:t>
            </a:r>
            <a:r>
              <a:rPr lang="en-US"/>
              <a:t>-security</a:t>
            </a:r>
            <a:endParaRPr lang="en-US"/>
          </a:p>
          <a:p>
            <a:r>
              <a:rPr lang="en-US" b="1"/>
              <a:t>v</a:t>
            </a:r>
            <a:r>
              <a:rPr lang="en-US"/>
              <a:t>-configuration</a:t>
            </a:r>
            <a:endParaRPr lang="en-US"/>
          </a:p>
          <a:p>
            <a:r>
              <a:rPr lang="en-US" b="1"/>
              <a:t>vi</a:t>
            </a:r>
            <a:r>
              <a:rPr lang="en-US"/>
              <a:t>-compatibility</a:t>
            </a:r>
            <a:endParaRPr lang="en-US"/>
          </a:p>
          <a:p>
            <a:r>
              <a:rPr lang="en-US" b="1"/>
              <a:t>vii</a:t>
            </a:r>
            <a:r>
              <a:rPr lang="en-US"/>
              <a:t>-recovery</a:t>
            </a:r>
            <a:endParaRPr lang="en-US"/>
          </a:p>
          <a:p>
            <a:r>
              <a:rPr lang="en-US" b="1"/>
              <a:t>viii</a:t>
            </a:r>
            <a:r>
              <a:rPr lang="en-US"/>
              <a:t>-install</a:t>
            </a:r>
            <a:endParaRPr lang="en-US"/>
          </a:p>
        </p:txBody>
      </p:sp>
      <p:pic>
        <p:nvPicPr>
          <p:cNvPr id="9" name="Picture 8" descr="system-testing-example"/>
          <p:cNvPicPr>
            <a:picLocks noChangeAspect="1"/>
          </p:cNvPicPr>
          <p:nvPr/>
        </p:nvPicPr>
        <p:blipFill>
          <a:blip r:embed="rId1"/>
          <a:stretch>
            <a:fillRect/>
          </a:stretch>
        </p:blipFill>
        <p:spPr>
          <a:xfrm>
            <a:off x="8258175" y="2880995"/>
            <a:ext cx="3632200" cy="28530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组合 4"/>
          <p:cNvGrpSpPr/>
          <p:nvPr/>
        </p:nvGrpSpPr>
        <p:grpSpPr>
          <a:xfrm>
            <a:off x="0" y="0"/>
            <a:ext cx="12247563" cy="711200"/>
            <a:chOff x="0" y="0"/>
            <a:chExt cx="12247809" cy="711200"/>
          </a:xfrm>
        </p:grpSpPr>
        <p:sp>
          <p:nvSpPr>
            <p:cNvPr id="2049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20483" name="组合 11"/>
          <p:cNvGrpSpPr/>
          <p:nvPr/>
        </p:nvGrpSpPr>
        <p:grpSpPr>
          <a:xfrm>
            <a:off x="0" y="6146800"/>
            <a:ext cx="12239625" cy="711200"/>
            <a:chOff x="0" y="0"/>
            <a:chExt cx="12239224" cy="711200"/>
          </a:xfrm>
        </p:grpSpPr>
        <p:sp>
          <p:nvSpPr>
            <p:cNvPr id="2048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1"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2" name="Rectangle 1"/>
          <p:cNvSpPr/>
          <p:nvPr/>
        </p:nvSpPr>
        <p:spPr>
          <a:xfrm>
            <a:off x="231207" y="1773486"/>
            <a:ext cx="5033812" cy="1754326"/>
          </a:xfrm>
          <a:prstGeom prst="rect">
            <a:avLst/>
          </a:prstGeom>
        </p:spPr>
        <p:txBody>
          <a:bodyPr wrap="square">
            <a:spAutoFit/>
          </a:bodyPr>
          <a:lstStyle/>
          <a:p>
            <a:pPr lvl="1"/>
            <a:r>
              <a:rPr lang="en-US" sz="2000" b="1" dirty="0" smtClean="0">
                <a:solidFill>
                  <a:schemeClr val="accent3">
                    <a:lumMod val="75000"/>
                  </a:schemeClr>
                </a:solidFill>
              </a:rPr>
              <a:t>1.Bug-Free Application</a:t>
            </a:r>
            <a:endParaRPr lang="en-US" sz="2000" dirty="0">
              <a:solidFill>
                <a:schemeClr val="accent3">
                  <a:lumMod val="75000"/>
                </a:schemeClr>
              </a:solidFill>
            </a:endParaRPr>
          </a:p>
          <a:p>
            <a:pPr lvl="1"/>
            <a:r>
              <a:rPr lang="en-US" sz="2000" dirty="0" smtClean="0"/>
              <a:t>1.</a:t>
            </a:r>
            <a:r>
              <a:rPr lang="en-US" dirty="0" smtClean="0"/>
              <a:t>Identify </a:t>
            </a:r>
            <a:r>
              <a:rPr lang="en-US" dirty="0"/>
              <a:t>and fix </a:t>
            </a:r>
            <a:r>
              <a:rPr lang="en-US" dirty="0" smtClean="0"/>
              <a:t>bugs.</a:t>
            </a:r>
            <a:endParaRPr lang="en-US" dirty="0" smtClean="0"/>
          </a:p>
          <a:p>
            <a:pPr lvl="1"/>
            <a:r>
              <a:rPr lang="en-US" dirty="0" smtClean="0"/>
              <a:t>2.A </a:t>
            </a:r>
            <a:r>
              <a:rPr lang="en-US" dirty="0"/>
              <a:t>bug-free app functions smoothly and meets user </a:t>
            </a:r>
            <a:r>
              <a:rPr lang="en-US" dirty="0" smtClean="0"/>
              <a:t>requirements.</a:t>
            </a:r>
            <a:endParaRPr lang="en-US" dirty="0" smtClean="0"/>
          </a:p>
          <a:p>
            <a:pPr lvl="1"/>
            <a:r>
              <a:rPr lang="en-US" sz="1600" dirty="0" smtClean="0"/>
              <a:t>Reference</a:t>
            </a:r>
            <a:r>
              <a:rPr lang="en-US" sz="1600" dirty="0"/>
              <a:t>: </a:t>
            </a:r>
            <a:r>
              <a:rPr lang="en-US" sz="1600" dirty="0">
                <a:solidFill>
                  <a:srgbClr val="00B050"/>
                </a:solidFill>
              </a:rPr>
              <a:t>"Software Testing: Principles and Practices" by </a:t>
            </a:r>
            <a:r>
              <a:rPr lang="en-US" sz="1600" dirty="0" err="1">
                <a:solidFill>
                  <a:srgbClr val="00B050"/>
                </a:solidFill>
              </a:rPr>
              <a:t>Naresh</a:t>
            </a:r>
            <a:r>
              <a:rPr lang="en-US" sz="1600" dirty="0">
                <a:solidFill>
                  <a:srgbClr val="00B050"/>
                </a:solidFill>
              </a:rPr>
              <a:t> Chauhan</a:t>
            </a:r>
            <a:r>
              <a:rPr lang="en-US" sz="1600" dirty="0" smtClean="0">
                <a:solidFill>
                  <a:srgbClr val="00B050"/>
                </a:solidFill>
              </a:rPr>
              <a:t>.</a:t>
            </a:r>
            <a:endParaRPr lang="en-US" sz="1600" dirty="0" smtClean="0">
              <a:solidFill>
                <a:srgbClr val="00B050"/>
              </a:solidFill>
            </a:endParaRPr>
          </a:p>
        </p:txBody>
      </p:sp>
      <p:sp>
        <p:nvSpPr>
          <p:cNvPr id="7" name="Rectangle 3"/>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pPr>
            <a:r>
              <a:rPr kumimoji="0" lang="en-US" altLang="en-US" sz="1800" b="0" i="0" u="none" strike="noStrike" cap="none" normalizeH="0" baseline="0" dirty="0" smtClean="0">
                <a:ln>
                  <a:noFill/>
                </a:ln>
                <a:solidFill>
                  <a:schemeClr val="tx1"/>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449921" y="3842918"/>
            <a:ext cx="5123106" cy="1754326"/>
          </a:xfrm>
          <a:prstGeom prst="rect">
            <a:avLst/>
          </a:prstGeom>
        </p:spPr>
        <p:txBody>
          <a:bodyPr wrap="square">
            <a:spAutoFit/>
          </a:bodyPr>
          <a:lstStyle/>
          <a:p>
            <a:r>
              <a:rPr lang="en-US" sz="2000" b="1" dirty="0">
                <a:solidFill>
                  <a:schemeClr val="accent3">
                    <a:lumMod val="75000"/>
                  </a:schemeClr>
                </a:solidFill>
              </a:rPr>
              <a:t>2.Data </a:t>
            </a:r>
            <a:r>
              <a:rPr lang="en-US" sz="2000" b="1" dirty="0" smtClean="0">
                <a:solidFill>
                  <a:schemeClr val="accent3">
                    <a:lumMod val="75000"/>
                  </a:schemeClr>
                </a:solidFill>
              </a:rPr>
              <a:t>Security</a:t>
            </a:r>
            <a:endParaRPr lang="en-US" sz="2000" dirty="0" smtClean="0">
              <a:solidFill>
                <a:schemeClr val="accent3">
                  <a:lumMod val="75000"/>
                </a:schemeClr>
              </a:solidFill>
            </a:endParaRPr>
          </a:p>
          <a:p>
            <a:r>
              <a:rPr lang="en-US" altLang="en-US" dirty="0" smtClean="0"/>
              <a:t>1</a:t>
            </a:r>
            <a:r>
              <a:rPr lang="en-US" altLang="en-US" dirty="0"/>
              <a:t>. Keeps data safe from improper use.</a:t>
            </a:r>
            <a:endParaRPr lang="en-US" altLang="en-US" dirty="0"/>
          </a:p>
          <a:p>
            <a:pPr lvl="0"/>
            <a:r>
              <a:rPr lang="en-US" altLang="en-US" dirty="0" smtClean="0"/>
              <a:t>2</a:t>
            </a:r>
            <a:r>
              <a:rPr lang="en-US" altLang="en-US" dirty="0"/>
              <a:t>. </a:t>
            </a:r>
            <a:r>
              <a:rPr lang="en-US" altLang="en-US" dirty="0" smtClean="0"/>
              <a:t>Reduce security risks.</a:t>
            </a:r>
            <a:endParaRPr lang="en-US" altLang="en-US" dirty="0" smtClean="0"/>
          </a:p>
          <a:p>
            <a:pPr lvl="0"/>
            <a:r>
              <a:rPr lang="en-US" altLang="en-US" dirty="0" smtClean="0"/>
              <a:t>3</a:t>
            </a:r>
            <a:r>
              <a:rPr lang="en-US" altLang="en-US" dirty="0"/>
              <a:t>. Protects against cyberattacks</a:t>
            </a:r>
            <a:endParaRPr lang="en-US" dirty="0"/>
          </a:p>
          <a:p>
            <a:pPr lvl="1"/>
            <a:r>
              <a:rPr lang="en-US" dirty="0"/>
              <a:t>  </a:t>
            </a:r>
            <a:r>
              <a:rPr lang="en-US" sz="1600" dirty="0">
                <a:solidFill>
                  <a:srgbClr val="00B050"/>
                </a:solidFill>
              </a:rPr>
              <a:t>Reference: OWASP (Open Web Application Security Project) Website.</a:t>
            </a:r>
            <a:endParaRPr lang="en-US" sz="1600" dirty="0">
              <a:solidFill>
                <a:srgbClr val="00B050"/>
              </a:solidFill>
            </a:endParaRPr>
          </a:p>
        </p:txBody>
      </p:sp>
      <p:sp>
        <p:nvSpPr>
          <p:cNvPr id="9" name="Rectangle 8"/>
          <p:cNvSpPr/>
          <p:nvPr/>
        </p:nvSpPr>
        <p:spPr>
          <a:xfrm>
            <a:off x="1524872" y="895866"/>
            <a:ext cx="7070487" cy="646331"/>
          </a:xfrm>
          <a:prstGeom prst="rect">
            <a:avLst/>
          </a:prstGeom>
        </p:spPr>
        <p:txBody>
          <a:bodyPr wrap="square">
            <a:spAutoFit/>
          </a:bodyPr>
          <a:lstStyle/>
          <a:p>
            <a:r>
              <a:rPr lang="en-US" b="1" dirty="0">
                <a:solidFill>
                  <a:srgbClr val="00B0F0"/>
                </a:solidFill>
              </a:rPr>
              <a:t> </a:t>
            </a:r>
            <a:r>
              <a:rPr lang="en-US" sz="3600" b="1" dirty="0">
                <a:solidFill>
                  <a:srgbClr val="92D050"/>
                </a:solidFill>
              </a:rPr>
              <a:t>Benefits of Software Testing:</a:t>
            </a:r>
            <a:endParaRPr lang="en-US" sz="3600" dirty="0"/>
          </a:p>
        </p:txBody>
      </p:sp>
      <p:pic>
        <p:nvPicPr>
          <p:cNvPr id="12" name="Picture 11"/>
          <p:cNvPicPr>
            <a:picLocks noChangeAspect="1"/>
          </p:cNvPicPr>
          <p:nvPr/>
        </p:nvPicPr>
        <p:blipFill rotWithShape="1">
          <a:blip r:embed="rId1">
            <a:extLst>
              <a:ext uri="{28A0092B-C50C-407E-A947-70E740481C1C}">
                <a14:useLocalDpi xmlns:a14="http://schemas.microsoft.com/office/drawing/2010/main" val="0"/>
              </a:ext>
            </a:extLst>
          </a:blip>
          <a:srcRect l="688" t="8190" r="9489" b="3670"/>
          <a:stretch>
            <a:fillRect/>
          </a:stretch>
        </p:blipFill>
        <p:spPr>
          <a:xfrm>
            <a:off x="5801918" y="1576168"/>
            <a:ext cx="6160169" cy="453349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组合 4"/>
          <p:cNvGrpSpPr/>
          <p:nvPr/>
        </p:nvGrpSpPr>
        <p:grpSpPr>
          <a:xfrm>
            <a:off x="0" y="0"/>
            <a:ext cx="11737057" cy="711200"/>
            <a:chOff x="0" y="0"/>
            <a:chExt cx="12247809" cy="711200"/>
          </a:xfrm>
        </p:grpSpPr>
        <p:sp>
          <p:nvSpPr>
            <p:cNvPr id="2049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20483" name="组合 11"/>
          <p:cNvGrpSpPr/>
          <p:nvPr/>
        </p:nvGrpSpPr>
        <p:grpSpPr>
          <a:xfrm>
            <a:off x="1" y="6146800"/>
            <a:ext cx="11729450" cy="711200"/>
            <a:chOff x="0" y="0"/>
            <a:chExt cx="12239224" cy="711200"/>
          </a:xfrm>
        </p:grpSpPr>
        <p:sp>
          <p:nvSpPr>
            <p:cNvPr id="2048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1"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2" name="Rectangle 1"/>
          <p:cNvSpPr/>
          <p:nvPr/>
        </p:nvSpPr>
        <p:spPr>
          <a:xfrm>
            <a:off x="538955" y="1539561"/>
            <a:ext cx="6245892" cy="3754874"/>
          </a:xfrm>
          <a:prstGeom prst="rect">
            <a:avLst/>
          </a:prstGeom>
        </p:spPr>
        <p:txBody>
          <a:bodyPr wrap="square">
            <a:spAutoFit/>
          </a:bodyPr>
          <a:lstStyle/>
          <a:p>
            <a:r>
              <a:rPr lang="en-US" sz="2000" b="1" dirty="0" smtClean="0">
                <a:solidFill>
                  <a:srgbClr val="0070C0"/>
                </a:solidFill>
              </a:rPr>
              <a:t>3.Early Defect Detection</a:t>
            </a:r>
            <a:endParaRPr lang="en-US" sz="2000" b="1" dirty="0" smtClean="0">
              <a:solidFill>
                <a:srgbClr val="0070C0"/>
              </a:solidFill>
            </a:endParaRPr>
          </a:p>
          <a:p>
            <a:endParaRPr lang="en-US" dirty="0" smtClean="0"/>
          </a:p>
          <a:p>
            <a:pPr marL="742950" lvl="1" indent="-285750">
              <a:buFont typeface="+mj-lt"/>
              <a:buAutoNum type="arabicPeriod"/>
            </a:pPr>
            <a:r>
              <a:rPr lang="en-US" dirty="0" smtClean="0"/>
              <a:t>Identifies </a:t>
            </a:r>
            <a:r>
              <a:rPr lang="en-US" dirty="0"/>
              <a:t>defects early, before they become complex.</a:t>
            </a:r>
            <a:endParaRPr lang="en-US" dirty="0"/>
          </a:p>
          <a:p>
            <a:pPr marL="742950" lvl="1" indent="-285750">
              <a:buFont typeface="+mj-lt"/>
              <a:buAutoNum type="arabicPeriod"/>
            </a:pPr>
            <a:r>
              <a:rPr lang="en-US" dirty="0"/>
              <a:t>Allows the development team to address issues </a:t>
            </a:r>
            <a:r>
              <a:rPr lang="en-US" dirty="0" smtClean="0"/>
              <a:t>during </a:t>
            </a:r>
            <a:r>
              <a:rPr lang="en-US" dirty="0" err="1" smtClean="0"/>
              <a:t>devevelopment</a:t>
            </a:r>
            <a:r>
              <a:rPr lang="en-US" dirty="0" smtClean="0"/>
              <a:t> process. </a:t>
            </a:r>
            <a:endParaRPr lang="en-US" dirty="0" smtClean="0"/>
          </a:p>
          <a:p>
            <a:pPr lvl="1"/>
            <a:r>
              <a:rPr lang="en-US" sz="1600" dirty="0" smtClean="0">
                <a:solidFill>
                  <a:srgbClr val="00B050"/>
                </a:solidFill>
              </a:rPr>
              <a:t>Reference</a:t>
            </a:r>
            <a:r>
              <a:rPr lang="en-US" sz="1600" dirty="0">
                <a:solidFill>
                  <a:srgbClr val="00B050"/>
                </a:solidFill>
              </a:rPr>
              <a:t>: </a:t>
            </a:r>
            <a:r>
              <a:rPr lang="en-US" sz="1600" dirty="0" err="1">
                <a:solidFill>
                  <a:srgbClr val="00B050"/>
                </a:solidFill>
              </a:rPr>
              <a:t>Atlassian</a:t>
            </a:r>
            <a:r>
              <a:rPr lang="en-US" sz="1600" dirty="0">
                <a:solidFill>
                  <a:srgbClr val="00B050"/>
                </a:solidFill>
              </a:rPr>
              <a:t> - Early Bug Detection</a:t>
            </a:r>
            <a:r>
              <a:rPr lang="en-US" dirty="0" smtClean="0"/>
              <a:t>.</a:t>
            </a:r>
            <a:endParaRPr lang="en-US" dirty="0" smtClean="0"/>
          </a:p>
          <a:p>
            <a:pPr marL="742950" lvl="1" indent="-285750">
              <a:buFont typeface="+mj-lt"/>
              <a:buAutoNum type="arabicPeriod"/>
            </a:pPr>
            <a:endParaRPr lang="en-US" dirty="0"/>
          </a:p>
          <a:p>
            <a:r>
              <a:rPr lang="en-US" sz="2000" b="1" dirty="0" smtClean="0">
                <a:solidFill>
                  <a:srgbClr val="0070C0"/>
                </a:solidFill>
              </a:rPr>
              <a:t>4.Quality </a:t>
            </a:r>
            <a:r>
              <a:rPr lang="en-US" sz="2000" b="1" dirty="0">
                <a:solidFill>
                  <a:srgbClr val="0070C0"/>
                </a:solidFill>
              </a:rPr>
              <a:t>Product</a:t>
            </a:r>
            <a:endParaRPr lang="en-US" sz="2000" dirty="0">
              <a:solidFill>
                <a:srgbClr val="0070C0"/>
              </a:solidFill>
            </a:endParaRPr>
          </a:p>
          <a:p>
            <a:pPr marL="742950" lvl="1" indent="-285750">
              <a:buFont typeface="+mj-lt"/>
              <a:buAutoNum type="arabicPeriod"/>
            </a:pPr>
            <a:r>
              <a:rPr lang="en-US" dirty="0"/>
              <a:t>Increases the overall quality and reliability of the application.</a:t>
            </a:r>
            <a:endParaRPr lang="en-US" dirty="0"/>
          </a:p>
          <a:p>
            <a:pPr marL="742950" lvl="1" indent="-285750">
              <a:buFont typeface="+mj-lt"/>
              <a:buAutoNum type="arabicPeriod"/>
            </a:pPr>
            <a:r>
              <a:rPr lang="en-US" dirty="0"/>
              <a:t>S</a:t>
            </a:r>
            <a:r>
              <a:rPr lang="en-US" dirty="0" smtClean="0"/>
              <a:t>ecurity</a:t>
            </a:r>
            <a:r>
              <a:rPr lang="en-US" dirty="0"/>
              <a:t>, performance, and functionality are </a:t>
            </a:r>
            <a:r>
              <a:rPr lang="en-US" dirty="0" smtClean="0"/>
              <a:t>priority.</a:t>
            </a:r>
            <a:endParaRPr lang="en-US" dirty="0"/>
          </a:p>
          <a:p>
            <a:endParaRPr lang="en-US" dirty="0"/>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291791" y="1789207"/>
            <a:ext cx="4171690" cy="325558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3" name="组合 11"/>
          <p:cNvGrpSpPr/>
          <p:nvPr/>
        </p:nvGrpSpPr>
        <p:grpSpPr>
          <a:xfrm>
            <a:off x="0" y="6146800"/>
            <a:ext cx="12239625" cy="711200"/>
            <a:chOff x="0" y="0"/>
            <a:chExt cx="12239224" cy="711200"/>
          </a:xfrm>
        </p:grpSpPr>
        <p:sp>
          <p:nvSpPr>
            <p:cNvPr id="2048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1"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20485" name="文本框 14"/>
          <p:cNvSpPr/>
          <p:nvPr/>
        </p:nvSpPr>
        <p:spPr>
          <a:xfrm>
            <a:off x="4921250" y="3784600"/>
            <a:ext cx="184731" cy="461665"/>
          </a:xfrm>
          <a:prstGeom prst="rect">
            <a:avLst/>
          </a:prstGeom>
          <a:noFill/>
          <a:ln w="9525">
            <a:noFill/>
          </a:ln>
        </p:spPr>
        <p:txBody>
          <a:bodyPr wrap="none">
            <a:spAutoFit/>
          </a:bodyPr>
          <a:lstStyle/>
          <a:p>
            <a:pPr eaLnBrk="1" hangingPunct="1"/>
            <a:endParaRPr lang="zh-CN" altLang="en-US" sz="2400"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p:txBody>
      </p:sp>
      <p:sp>
        <p:nvSpPr>
          <p:cNvPr id="2" name="Rectangle 1"/>
          <p:cNvSpPr/>
          <p:nvPr/>
        </p:nvSpPr>
        <p:spPr>
          <a:xfrm>
            <a:off x="735123" y="890674"/>
            <a:ext cx="10199175" cy="4308872"/>
          </a:xfrm>
          <a:prstGeom prst="rect">
            <a:avLst/>
          </a:prstGeom>
        </p:spPr>
        <p:txBody>
          <a:bodyPr wrap="square">
            <a:spAutoFit/>
          </a:bodyPr>
          <a:lstStyle/>
          <a:p>
            <a:endParaRPr lang="en-US" b="1" dirty="0" smtClean="0"/>
          </a:p>
          <a:p>
            <a:r>
              <a:rPr lang="en-US" sz="2000" b="1" dirty="0" smtClean="0">
                <a:solidFill>
                  <a:srgbClr val="0070C0"/>
                </a:solidFill>
              </a:rPr>
              <a:t>5.Cost-Effective</a:t>
            </a:r>
            <a:endParaRPr lang="en-US" sz="2000" b="1" dirty="0" smtClean="0">
              <a:solidFill>
                <a:srgbClr val="0070C0"/>
              </a:solidFill>
            </a:endParaRPr>
          </a:p>
          <a:p>
            <a:pPr marL="0" lvl="1"/>
            <a:r>
              <a:rPr lang="en-US" dirty="0"/>
              <a:t> </a:t>
            </a:r>
            <a:r>
              <a:rPr lang="en-US" dirty="0" smtClean="0"/>
              <a:t>      1. Reduces time and costs in the long run.</a:t>
            </a:r>
            <a:endParaRPr lang="en-US" sz="2000" dirty="0">
              <a:solidFill>
                <a:srgbClr val="0070C0"/>
              </a:solidFill>
            </a:endParaRPr>
          </a:p>
          <a:p>
            <a:pPr lvl="1"/>
            <a:r>
              <a:rPr lang="en-US" dirty="0" smtClean="0"/>
              <a:t>2. Fixing </a:t>
            </a:r>
            <a:r>
              <a:rPr lang="en-US" dirty="0"/>
              <a:t>errors during the design stage is 100 times cheaper than post-release fixes</a:t>
            </a:r>
            <a:r>
              <a:rPr lang="en-US" dirty="0" smtClean="0"/>
              <a:t>.</a:t>
            </a:r>
            <a:endParaRPr lang="en-US" dirty="0"/>
          </a:p>
          <a:p>
            <a:pPr lvl="1"/>
            <a:r>
              <a:rPr lang="en-US" sz="1600" dirty="0">
                <a:solidFill>
                  <a:srgbClr val="00B050"/>
                </a:solidFill>
              </a:rPr>
              <a:t>Reference: IBM’s Cost of Defects Study (IBM Systems </a:t>
            </a:r>
            <a:r>
              <a:rPr lang="en-US" sz="1600" dirty="0" smtClean="0">
                <a:solidFill>
                  <a:srgbClr val="00B050"/>
                </a:solidFill>
              </a:rPr>
              <a:t>Sciences Institute).</a:t>
            </a:r>
            <a:endParaRPr lang="en-US" sz="1600" dirty="0" smtClean="0">
              <a:solidFill>
                <a:srgbClr val="00B050"/>
              </a:solidFill>
            </a:endParaRPr>
          </a:p>
          <a:p>
            <a:pPr marL="742950" lvl="1" indent="-285750">
              <a:buFont typeface="+mj-lt"/>
              <a:buAutoNum type="arabicPeriod"/>
            </a:pPr>
            <a:endParaRPr lang="en-US" sz="1600" dirty="0" smtClean="0">
              <a:solidFill>
                <a:srgbClr val="00B050"/>
              </a:solidFill>
            </a:endParaRPr>
          </a:p>
          <a:p>
            <a:pPr lvl="0"/>
            <a:r>
              <a:rPr lang="en-US" altLang="en-US" sz="2000" b="1" dirty="0">
                <a:solidFill>
                  <a:srgbClr val="0070C0"/>
                </a:solidFill>
              </a:rPr>
              <a:t>6. Low Failure Rate</a:t>
            </a:r>
            <a:endParaRPr lang="en-US" altLang="en-US" sz="2000" dirty="0">
              <a:solidFill>
                <a:srgbClr val="0070C0"/>
              </a:solidFill>
            </a:endParaRPr>
          </a:p>
          <a:p>
            <a:pPr lvl="1"/>
            <a:r>
              <a:rPr lang="en-US" altLang="en-US" dirty="0" smtClean="0"/>
              <a:t>1. Finds </a:t>
            </a:r>
            <a:r>
              <a:rPr lang="en-US" altLang="en-US" dirty="0"/>
              <a:t>issues to improve stability.</a:t>
            </a:r>
            <a:endParaRPr lang="en-US" altLang="en-US" dirty="0"/>
          </a:p>
          <a:p>
            <a:pPr lvl="1"/>
            <a:r>
              <a:rPr lang="en-US" altLang="en-US" dirty="0" smtClean="0"/>
              <a:t>2. Stress </a:t>
            </a:r>
            <a:r>
              <a:rPr lang="en-US" altLang="en-US" dirty="0"/>
              <a:t>testing checks </a:t>
            </a:r>
            <a:r>
              <a:rPr lang="en-US" altLang="en-US" dirty="0" smtClean="0"/>
              <a:t>reliability.</a:t>
            </a:r>
            <a:endParaRPr lang="en-US" altLang="en-US" dirty="0"/>
          </a:p>
          <a:p>
            <a:pPr lvl="1"/>
            <a:r>
              <a:rPr lang="en-US" altLang="en-US" dirty="0" smtClean="0"/>
              <a:t>3. Makes </a:t>
            </a:r>
            <a:r>
              <a:rPr lang="en-US" altLang="en-US" dirty="0"/>
              <a:t>the product more stable and dependable</a:t>
            </a:r>
            <a:r>
              <a:rPr lang="en-US" altLang="en-US" dirty="0" smtClean="0"/>
              <a:t>.</a:t>
            </a:r>
            <a:endParaRPr lang="en-US" altLang="en-US" dirty="0" smtClean="0"/>
          </a:p>
          <a:p>
            <a:pPr lvl="1"/>
            <a:endParaRPr lang="en-US" altLang="en-US" dirty="0">
              <a:solidFill>
                <a:srgbClr val="0070C0"/>
              </a:solidFill>
            </a:endParaRPr>
          </a:p>
          <a:p>
            <a:pPr lvl="0"/>
            <a:r>
              <a:rPr lang="en-US" altLang="en-US" sz="2000" b="1" dirty="0">
                <a:solidFill>
                  <a:srgbClr val="0070C0"/>
                </a:solidFill>
              </a:rPr>
              <a:t>7. Customer </a:t>
            </a:r>
            <a:r>
              <a:rPr lang="en-US" altLang="en-US" sz="2000" b="1" dirty="0" smtClean="0">
                <a:solidFill>
                  <a:srgbClr val="0070C0"/>
                </a:solidFill>
              </a:rPr>
              <a:t>Satisfaction</a:t>
            </a:r>
            <a:endParaRPr lang="en-US" altLang="en-US" sz="2000" dirty="0">
              <a:solidFill>
                <a:srgbClr val="0070C0"/>
              </a:solidFill>
            </a:endParaRPr>
          </a:p>
          <a:p>
            <a:pPr lvl="1"/>
            <a:r>
              <a:rPr lang="en-US" altLang="en-US" dirty="0" smtClean="0"/>
              <a:t>1. Gives a </a:t>
            </a:r>
            <a:r>
              <a:rPr lang="en-US" altLang="en-US" dirty="0"/>
              <a:t>bug-free experience.</a:t>
            </a:r>
            <a:endParaRPr lang="en-US" altLang="en-US" dirty="0"/>
          </a:p>
          <a:p>
            <a:pPr lvl="1"/>
            <a:r>
              <a:rPr lang="en-US" altLang="en-US" dirty="0" smtClean="0"/>
              <a:t>2. Builds </a:t>
            </a:r>
            <a:r>
              <a:rPr lang="en-US" altLang="en-US" dirty="0"/>
              <a:t>trust and keeps customers </a:t>
            </a:r>
            <a:r>
              <a:rPr lang="en-US" altLang="en-US" dirty="0" smtClean="0"/>
              <a:t>happy.</a:t>
            </a:r>
            <a:endParaRPr lang="en-US" dirty="0"/>
          </a:p>
          <a:p>
            <a:pPr marL="742950" lvl="1" indent="-285750">
              <a:buFont typeface="+mj-lt"/>
              <a:buAutoNum type="arabicPeriod"/>
            </a:pPr>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392202" y="2377440"/>
            <a:ext cx="2916456" cy="294038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4098" name="组合 4"/>
          <p:cNvGrpSpPr/>
          <p:nvPr/>
        </p:nvGrpSpPr>
        <p:grpSpPr>
          <a:xfrm>
            <a:off x="0" y="0"/>
            <a:ext cx="12247563" cy="711200"/>
            <a:chOff x="0" y="0"/>
            <a:chExt cx="12247809" cy="711200"/>
          </a:xfrm>
        </p:grpSpPr>
        <p:sp>
          <p:nvSpPr>
            <p:cNvPr id="4122"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3"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4"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5"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6"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7"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4099" name="组合 11"/>
          <p:cNvGrpSpPr/>
          <p:nvPr/>
        </p:nvGrpSpPr>
        <p:grpSpPr>
          <a:xfrm>
            <a:off x="0" y="6146800"/>
            <a:ext cx="12239625" cy="711200"/>
            <a:chOff x="0" y="0"/>
            <a:chExt cx="12239224" cy="711200"/>
          </a:xfrm>
        </p:grpSpPr>
        <p:sp>
          <p:nvSpPr>
            <p:cNvPr id="4116"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7"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8"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9"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0"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1" name="矩形 17"/>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4108" name="Rectangle 3"/>
          <p:cNvSpPr/>
          <p:nvPr/>
        </p:nvSpPr>
        <p:spPr>
          <a:xfrm>
            <a:off x="6820535" y="2026920"/>
            <a:ext cx="5149850" cy="2487295"/>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p>
            <a:pPr marL="571500" indent="-571500">
              <a:buFont typeface="Wingdings" panose="05000000000000000000" charset="0"/>
              <a:buChar char="q"/>
            </a:pPr>
            <a:r>
              <a:rPr lang="en-US" altLang="zh-CN" sz="4000" b="1">
                <a:sym typeface="+mn-ea"/>
              </a:rPr>
              <a:t>HOW TO PERFORM SOFTWARE TESTING?</a:t>
            </a:r>
            <a:endParaRPr lang="zh-CN" altLang="en-US" sz="4000" b="1"/>
          </a:p>
        </p:txBody>
      </p:sp>
      <p:sp>
        <p:nvSpPr>
          <p:cNvPr id="4109" name="Text Box 15"/>
          <p:cNvSpPr/>
          <p:nvPr/>
        </p:nvSpPr>
        <p:spPr>
          <a:xfrm>
            <a:off x="635" y="711835"/>
            <a:ext cx="12191365" cy="541972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en-US" sz="1800" dirty="0">
              <a:latin typeface="Arial" panose="020B0604020202020204" pitchFamily="34" charset="0"/>
            </a:endParaRPr>
          </a:p>
        </p:txBody>
      </p:sp>
      <p:sp>
        <p:nvSpPr>
          <p:cNvPr id="4115" name="文本框 2"/>
          <p:cNvSpPr/>
          <p:nvPr/>
        </p:nvSpPr>
        <p:spPr>
          <a:xfrm>
            <a:off x="814705" y="962025"/>
            <a:ext cx="10604500" cy="814070"/>
          </a:xfrm>
          <a:prstGeom prst="rect">
            <a:avLst/>
          </a:prstGeom>
          <a:noFill/>
          <a:ln w="9525">
            <a:noFill/>
          </a:ln>
        </p:spPr>
        <p:txBody>
          <a:bodyPr wrap="none">
            <a:noAutofit/>
          </a:bodyPr>
          <a:p>
            <a:pPr eaLnBrk="1" hangingPunct="1"/>
            <a:endParaRPr lang="en-US" altLang="zh-CN" sz="4400" b="1" u="sng" dirty="0">
              <a:gradFill>
                <a:gsLst>
                  <a:gs pos="0">
                    <a:srgbClr val="012D86"/>
                  </a:gs>
                  <a:gs pos="100000">
                    <a:srgbClr val="0E2557"/>
                  </a:gs>
                </a:gsLst>
                <a:lin scaled="0"/>
              </a:gra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p:txBody>
      </p:sp>
    </p:spTree>
  </p:cSld>
  <p:clrMapOvr>
    <a:masterClrMapping/>
  </p:clrMapOvr>
</p:sld>
</file>

<file path=ppt/theme/theme1.xml><?xml version="1.0" encoding="utf-8"?>
<a:theme xmlns:a="http://schemas.openxmlformats.org/drawingml/2006/main" name="Office Theme">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Theme">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5572</Words>
  <Application>WPS Presentation</Application>
  <PresentationFormat>宽屏</PresentationFormat>
  <Paragraphs>185</Paragraphs>
  <Slides>16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SimSun</vt:lpstr>
      <vt:lpstr>Wingdings</vt:lpstr>
      <vt:lpstr>Calibri Light</vt:lpstr>
      <vt:lpstr>Calibri</vt:lpstr>
      <vt:lpstr>Microsoft YaHei Light</vt:lpstr>
      <vt:lpstr>Wingdings</vt:lpstr>
      <vt:lpstr>Times New Roman</vt:lpstr>
      <vt:lpstr>Microsoft YaHei</vt:lpstr>
      <vt:lpstr>Arial Unicode MS</vt:lpstr>
      <vt:lpstr>DokChampa</vt:lpstr>
      <vt:lpstr>Microsoft Sans Serif</vt:lpstr>
      <vt:lpstr>Office Theme</vt:lpstr>
      <vt:lpstr>PowerPoint 演示文稿</vt:lpstr>
      <vt:lpstr>What is Software?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Laiba Ishaq</cp:lastModifiedBy>
  <cp:revision>51</cp:revision>
  <dcterms:created xsi:type="dcterms:W3CDTF">2014-12-14T05:50:00Z</dcterms:created>
  <dcterms:modified xsi:type="dcterms:W3CDTF">2025-01-12T17:13:28Z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1033-12.2.0.19805</vt:lpwstr>
  </property>
  <property fmtid="{D5CDD505-2E9C-101B-9397-08002B2CF9AE}" pid="3" name="name">
    <vt:lpwstr>W4V0MbspnD79384.ppt</vt:lpwstr>
  </property>
  <property fmtid="{D5CDD505-2E9C-101B-9397-08002B2CF9AE}" pid="4" name="fileid">
    <vt:lpwstr>521592</vt:lpwstr>
  </property>
  <property fmtid="{D5CDD505-2E9C-101B-9397-08002B2CF9AE}" pid="5" name="ICV">
    <vt:lpwstr>5C38F870D91D41158AA30F920A9C06FC_13</vt:lpwstr>
  </property>
</Properties>
</file>