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media/image20.webp" ContentType="image/webp"/>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1"/>
  </p:notesMasterIdLst>
  <p:handoutMasterIdLst>
    <p:handoutMasterId r:id="rId42"/>
  </p:handoutMasterIdLst>
  <p:sldIdLst>
    <p:sldId id="256" r:id="rId3"/>
    <p:sldId id="354" r:id="rId4"/>
    <p:sldId id="387" r:id="rId5"/>
    <p:sldId id="355" r:id="rId6"/>
    <p:sldId id="356" r:id="rId7"/>
    <p:sldId id="417" r:id="rId8"/>
    <p:sldId id="415" r:id="rId9"/>
    <p:sldId id="418" r:id="rId10"/>
    <p:sldId id="357" r:id="rId11"/>
    <p:sldId id="419" r:id="rId12"/>
    <p:sldId id="421" r:id="rId13"/>
    <p:sldId id="386" r:id="rId14"/>
    <p:sldId id="272" r:id="rId15"/>
    <p:sldId id="268" r:id="rId16"/>
    <p:sldId id="333" r:id="rId17"/>
    <p:sldId id="335" r:id="rId18"/>
    <p:sldId id="337" r:id="rId19"/>
    <p:sldId id="274" r:id="rId20"/>
    <p:sldId id="446" r:id="rId21"/>
    <p:sldId id="451" r:id="rId22"/>
    <p:sldId id="452" r:id="rId23"/>
    <p:sldId id="453" r:id="rId24"/>
    <p:sldId id="385" r:id="rId25"/>
    <p:sldId id="455" r:id="rId26"/>
    <p:sldId id="376" r:id="rId27"/>
    <p:sldId id="456" r:id="rId28"/>
    <p:sldId id="377" r:id="rId29"/>
    <p:sldId id="378" r:id="rId30"/>
    <p:sldId id="379" r:id="rId31"/>
    <p:sldId id="380" r:id="rId32"/>
    <p:sldId id="381" r:id="rId33"/>
    <p:sldId id="382" r:id="rId34"/>
    <p:sldId id="359" r:id="rId35"/>
    <p:sldId id="358" r:id="rId36"/>
    <p:sldId id="384" r:id="rId37"/>
    <p:sldId id="360" r:id="rId38"/>
    <p:sldId id="469" r:id="rId39"/>
    <p:sldId id="383" r:id="rId40"/>
  </p:sldIdLst>
  <p:sldSz cx="12192000" cy="6858000"/>
  <p:notesSz cx="6858000" cy="9144000"/>
  <p:defaultTextStyle>
    <a:defPPr>
      <a:defRPr lang="zh-CN"/>
    </a:defPPr>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SimSun"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SimSun"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SimSun"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SimSun"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SimSun"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SimSun"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SimSun"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SimSun"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SimSun" panose="02010600030101010101" pitchFamily="2" charset="-122"/>
        <a:cs typeface="+mn-cs"/>
      </a:defRPr>
    </a:lvl9pPr>
  </p:defaultTextStyle>
  <p:extLst>
    <p:ext uri="{EFAFB233-063F-42B5-8137-9DF3F51BA10A}">
      <p15:sldGuideLst xmlns:p15="http://schemas.microsoft.com/office/powerpoint/2012/main">
        <p15:guide id="1" orient="horz" pos="2274"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FRA FATIMA" initials="AF"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76834"/>
    <a:srgbClr val="975765"/>
    <a:srgbClr val="BF8382"/>
    <a:srgbClr val="B5655E"/>
    <a:srgbClr val="7C4461"/>
    <a:srgbClr val="DAA875"/>
    <a:srgbClr val="A6C5BF"/>
    <a:srgbClr val="97C890"/>
    <a:srgbClr val="D38F62"/>
    <a:srgbClr val="CFADA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62" d="100"/>
          <a:sy n="62" d="100"/>
        </p:scale>
        <p:origin x="804" y="44"/>
      </p:cViewPr>
      <p:guideLst>
        <p:guide orient="horz" pos="2274"/>
        <p:guide pos="3840"/>
      </p:guideLst>
    </p:cSldViewPr>
  </p:slideViewPr>
  <p:notesTextViewPr>
    <p:cViewPr>
      <p:scale>
        <a:sx n="1" d="1"/>
        <a:sy n="1" d="1"/>
      </p:scale>
      <p:origin x="0" y="0"/>
    </p:cViewPr>
  </p:notesTextViewPr>
  <p:gridSpacing cx="72005" cy="72005"/>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6" Type="http://schemas.openxmlformats.org/officeDocument/2006/relationships/commentAuthors" Target="commentAuthors.xml"/><Relationship Id="rId45" Type="http://schemas.openxmlformats.org/officeDocument/2006/relationships/tableStyles" Target="tableStyles.xml"/><Relationship Id="rId44" Type="http://schemas.openxmlformats.org/officeDocument/2006/relationships/viewProps" Target="viewProps.xml"/><Relationship Id="rId43" Type="http://schemas.openxmlformats.org/officeDocument/2006/relationships/presProps" Target="presProps.xml"/><Relationship Id="rId42" Type="http://schemas.openxmlformats.org/officeDocument/2006/relationships/handoutMaster" Target="handoutMasters/handoutMaster1.xml"/><Relationship Id="rId41" Type="http://schemas.openxmlformats.org/officeDocument/2006/relationships/notesMaster" Target="notesMasters/notesMaster1.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6089D77C-1E56-4976-965D-869ABF7A103F}" type="datetime1">
              <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SimSun" panose="02010600030101010101" pitchFamily="2" charset="-122"/>
                <a:cs typeface="+mn-cs"/>
              </a:rPr>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SimSun"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FCCE1F33-C32D-43E0-85AA-83342140C0E2}" type="slidenum">
              <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SimSun" panose="02010600030101010101" pitchFamily="2" charset="-122"/>
                <a:cs typeface="+mn-cs"/>
              </a:rPr>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6089D77C-1E56-4976-965D-869ABF7A103F}" type="datetime1">
              <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SimSun" panose="02010600030101010101" pitchFamily="2" charset="-122"/>
                <a:cs typeface="+mn-cs"/>
              </a:rPr>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SimSun"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FCCE1F33-C32D-43E0-85AA-83342140C0E2}" type="slidenum">
              <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SimSun" panose="02010600030101010101" pitchFamily="2" charset="-122"/>
                <a:cs typeface="+mn-cs"/>
              </a:rPr>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ly-arranged title and text">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6089D77C-1E56-4976-965D-869ABF7A103F}" type="datetime1">
              <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SimSun" panose="02010600030101010101" pitchFamily="2" charset="-122"/>
                <a:cs typeface="+mn-cs"/>
              </a:rPr>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SimSun"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FCCE1F33-C32D-43E0-85AA-83342140C0E2}" type="slidenum">
              <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SimSun" panose="02010600030101010101" pitchFamily="2" charset="-122"/>
                <a:cs typeface="+mn-cs"/>
              </a:rPr>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6089D77C-1E56-4976-965D-869ABF7A103F}" type="datetime1">
              <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SimSun" panose="02010600030101010101" pitchFamily="2" charset="-122"/>
                <a:cs typeface="+mn-cs"/>
              </a:rPr>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SimSun"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FCCE1F33-C32D-43E0-85AA-83342140C0E2}" type="slidenum">
              <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SimSun" panose="02010600030101010101" pitchFamily="2" charset="-122"/>
                <a:cs typeface="+mn-cs"/>
              </a:rPr>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title">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6089D77C-1E56-4976-965D-869ABF7A103F}" type="datetime1">
              <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SimSun" panose="02010600030101010101" pitchFamily="2" charset="-122"/>
                <a:cs typeface="+mn-cs"/>
              </a:rPr>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SimSun"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FCCE1F33-C32D-43E0-85AA-83342140C0E2}" type="slidenum">
              <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SimSun" panose="02010600030101010101" pitchFamily="2" charset="-122"/>
                <a:cs typeface="+mn-cs"/>
              </a:rPr>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column content">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6089D77C-1E56-4976-965D-869ABF7A103F}" type="datetime1">
              <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SimSun" panose="02010600030101010101" pitchFamily="2" charset="-122"/>
                <a:cs typeface="+mn-cs"/>
              </a:rPr>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SimSun"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FCCE1F33-C32D-43E0-85AA-83342140C0E2}" type="slidenum">
              <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SimSun" panose="02010600030101010101" pitchFamily="2" charset="-122"/>
                <a:cs typeface="+mn-cs"/>
              </a:rPr>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6089D77C-1E56-4976-965D-869ABF7A103F}" type="datetime1">
              <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SimSun" panose="02010600030101010101" pitchFamily="2" charset="-122"/>
                <a:cs typeface="+mn-cs"/>
              </a:rPr>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SimSun" panose="02010600030101010101" pitchFamily="2" charset="-122"/>
              <a:cs typeface="+mn-cs"/>
            </a:endParaRPr>
          </a:p>
        </p:txBody>
      </p:sp>
      <p:sp>
        <p:nvSpPr>
          <p:cNvPr id="9" name="灯片编号占位符 8"/>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FCCE1F33-C32D-43E0-85AA-83342140C0E2}" type="slidenum">
              <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SimSun" panose="02010600030101010101" pitchFamily="2" charset="-122"/>
                <a:cs typeface="+mn-cs"/>
              </a:rPr>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6089D77C-1E56-4976-965D-869ABF7A103F}" type="datetime1">
              <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SimSun" panose="02010600030101010101" pitchFamily="2" charset="-122"/>
                <a:cs typeface="+mn-cs"/>
              </a:rPr>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SimSun" panose="02010600030101010101" pitchFamily="2" charset="-122"/>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FCCE1F33-C32D-43E0-85AA-83342140C0E2}" type="slidenum">
              <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SimSun" panose="02010600030101010101" pitchFamily="2" charset="-122"/>
                <a:cs typeface="+mn-cs"/>
              </a:rPr>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6089D77C-1E56-4976-965D-869ABF7A103F}" type="datetime1">
              <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SimSun" panose="02010600030101010101" pitchFamily="2" charset="-122"/>
                <a:cs typeface="+mn-cs"/>
              </a:rPr>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SimSun" panose="02010600030101010101" pitchFamily="2" charset="-122"/>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FCCE1F33-C32D-43E0-85AA-83342140C0E2}" type="slidenum">
              <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SimSun" panose="02010600030101010101" pitchFamily="2" charset="-122"/>
                <a:cs typeface="+mn-cs"/>
              </a:rPr>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and title">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6089D77C-1E56-4976-965D-869ABF7A103F}" type="datetime1">
              <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SimSun" panose="02010600030101010101" pitchFamily="2" charset="-122"/>
                <a:cs typeface="+mn-cs"/>
              </a:rPr>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SimSun"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FCCE1F33-C32D-43E0-85AA-83342140C0E2}" type="slidenum">
              <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SimSun" panose="02010600030101010101" pitchFamily="2" charset="-122"/>
                <a:cs typeface="+mn-cs"/>
              </a:rPr>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and title">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90000"/>
              </a:lnSpc>
              <a:spcBef>
                <a:spcPts val="1000"/>
              </a:spcBef>
              <a:spcAft>
                <a:spcPct val="0"/>
              </a:spcAft>
              <a:buClrTx/>
              <a:buSzTx/>
              <a:buFont typeface="Arial" panose="020B0604020202020204" pitchFamily="34" charset="0"/>
              <a:buNone/>
              <a:defRPr/>
            </a:pPr>
            <a:endParaRPr kumimoji="0" lang="zh-CN" altLang="en-US" sz="3200" b="0" i="0" u="none" strike="noStrike" kern="1200" cap="none" spc="0" normalizeH="0" baseline="0" noProof="0">
              <a:ln>
                <a:noFill/>
              </a:ln>
              <a:solidFill>
                <a:schemeClr val="tx1"/>
              </a:solidFill>
              <a:effectLst/>
              <a:uLnTx/>
              <a:uFillTx/>
              <a:latin typeface="+mn-lt"/>
              <a:ea typeface="+mn-ea"/>
              <a:cs typeface="+mn-cs"/>
              <a:sym typeface="Calibri" panose="020F0502020204030204" pitchFamily="34" charset="0"/>
            </a:endParaRP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6089D77C-1E56-4976-965D-869ABF7A103F}" type="datetime1">
              <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SimSun" panose="02010600030101010101" pitchFamily="2" charset="-122"/>
                <a:cs typeface="+mn-cs"/>
              </a:rPr>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SimSun"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FCCE1F33-C32D-43E0-85AA-83342140C0E2}" type="slidenum">
              <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SimSun" panose="02010600030101010101" pitchFamily="2" charset="-122"/>
                <a:cs typeface="+mn-cs"/>
              </a:rPr>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lstStyle/>
          <a:p>
            <a:pPr lvl="0"/>
            <a:r>
              <a:rPr lang="zh-CN" altLang="zh-CN" dirty="0"/>
              <a:t>单击此处编辑母版标题样式</a:t>
            </a:r>
            <a:endParaRPr lang="zh-CN" altLang="zh-CN" dirty="0"/>
          </a:p>
        </p:txBody>
      </p:sp>
      <p:sp>
        <p:nvSpPr>
          <p:cNvPr id="1027" name="文本占位符 2"/>
          <p:cNvSpPr>
            <a:spLocks noGrp="1"/>
          </p:cNvSpPr>
          <p:nvPr>
            <p:ph type="body" idx="1"/>
          </p:nvPr>
        </p:nvSpPr>
        <p:spPr>
          <a:xfrm>
            <a:off x="838200" y="1825625"/>
            <a:ext cx="10515600" cy="4351338"/>
          </a:xfrm>
          <a:prstGeom prst="rect">
            <a:avLst/>
          </a:prstGeom>
          <a:noFill/>
          <a:ln w="9525">
            <a:noFill/>
          </a:ln>
        </p:spPr>
        <p:txBody>
          <a:bodyPr/>
          <a:lstStyle/>
          <a:p>
            <a:pPr lvl="0"/>
            <a:r>
              <a:rPr lang="zh-CN" altLang="zh-CN" dirty="0"/>
              <a:t>单击此处编辑母版文本样式</a:t>
            </a:r>
            <a:endParaRPr lang="zh-CN" altLang="zh-CN" dirty="0"/>
          </a:p>
          <a:p>
            <a:pPr lvl="1"/>
            <a:r>
              <a:rPr lang="zh-CN" altLang="zh-CN" dirty="0"/>
              <a:t>第二级</a:t>
            </a:r>
            <a:endParaRPr lang="zh-CN" altLang="zh-CN" dirty="0"/>
          </a:p>
          <a:p>
            <a:pPr lvl="2"/>
            <a:r>
              <a:rPr lang="zh-CN" altLang="zh-CN" dirty="0"/>
              <a:t>第三级</a:t>
            </a:r>
            <a:endParaRPr lang="zh-CN" altLang="zh-CN" dirty="0"/>
          </a:p>
          <a:p>
            <a:pPr lvl="3"/>
            <a:r>
              <a:rPr lang="zh-CN" altLang="zh-CN" dirty="0"/>
              <a:t>第四级</a:t>
            </a:r>
            <a:endParaRPr lang="zh-CN" altLang="zh-CN" dirty="0"/>
          </a:p>
          <a:p>
            <a:pPr lvl="4"/>
            <a:r>
              <a:rPr lang="zh-CN" altLang="zh-CN" dirty="0"/>
              <a:t>第五级</a:t>
            </a:r>
            <a:endParaRPr lang="zh-CN" altLang="zh-CN" dirty="0"/>
          </a:p>
        </p:txBody>
      </p:sp>
      <p:sp>
        <p:nvSpPr>
          <p:cNvPr id="1028" name="日期占位符 3"/>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sz="1200">
                <a:solidFill>
                  <a:srgbClr val="898989"/>
                </a:solidFill>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6089D77C-1E56-4976-965D-869ABF7A103F}" type="datetime1">
              <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SimSun" panose="02010600030101010101" pitchFamily="2" charset="-122"/>
                <a:cs typeface="+mn-cs"/>
              </a:rPr>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29" name="页脚占位符 4"/>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a:defRPr sz="1200">
                <a:solidFill>
                  <a:srgbClr val="898989"/>
                </a:solidFill>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SimSun" panose="02010600030101010101" pitchFamily="2" charset="-122"/>
              <a:cs typeface="+mn-cs"/>
            </a:endParaRPr>
          </a:p>
        </p:txBody>
      </p:sp>
      <p:sp>
        <p:nvSpPr>
          <p:cNvPr id="1030" name="灯片编号占位符 5"/>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a:defRPr sz="1200">
                <a:solidFill>
                  <a:srgbClr val="898989"/>
                </a:solidFill>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FCCE1F33-C32D-43E0-85AA-83342140C0E2}" type="slidenum">
              <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SimSun" panose="02010600030101010101" pitchFamily="2" charset="-122"/>
                <a:cs typeface="+mn-cs"/>
              </a:rPr>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p:txStyles>
    <p:titleStyle>
      <a:lvl1pPr marL="914400" indent="-914400" algn="l" rtl="0" fontAlgn="base">
        <a:lnSpc>
          <a:spcPct val="90000"/>
        </a:lnSpc>
        <a:spcBef>
          <a:spcPct val="0"/>
        </a:spcBef>
        <a:spcAft>
          <a:spcPct val="0"/>
        </a:spcAft>
        <a:defRPr sz="4400" kern="1200">
          <a:solidFill>
            <a:schemeClr val="tx1"/>
          </a:solidFill>
          <a:latin typeface="+mj-lt"/>
          <a:ea typeface="+mj-ea"/>
          <a:cs typeface="+mj-cs"/>
          <a:sym typeface="Calibri Light" panose="020F0302020204030204" pitchFamily="34" charset="0"/>
        </a:defRPr>
      </a:lvl1pPr>
      <a:lvl2pPr marL="914400" indent="-9144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sym typeface="Calibri Light" panose="020F0302020204030204" pitchFamily="34" charset="0"/>
        </a:defRPr>
      </a:lvl2pPr>
      <a:lvl3pPr marL="914400" indent="-9144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sym typeface="Calibri Light" panose="020F0302020204030204" pitchFamily="34" charset="0"/>
        </a:defRPr>
      </a:lvl3pPr>
      <a:lvl4pPr marL="914400" indent="-9144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sym typeface="Calibri Light" panose="020F0302020204030204" pitchFamily="34" charset="0"/>
        </a:defRPr>
      </a:lvl4pPr>
      <a:lvl5pPr marL="914400" indent="-9144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sym typeface="Calibri Light" panose="020F0302020204030204" pitchFamily="34" charset="0"/>
        </a:defRPr>
      </a:lvl5pPr>
      <a:lvl6pPr marL="1371600" indent="-9144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sym typeface="Calibri Light" panose="020F0302020204030204" pitchFamily="34" charset="0"/>
        </a:defRPr>
      </a:lvl6pPr>
      <a:lvl7pPr marL="1828800" indent="-9144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sym typeface="Calibri Light" panose="020F0302020204030204" pitchFamily="34" charset="0"/>
        </a:defRPr>
      </a:lvl7pPr>
      <a:lvl8pPr marL="2286000" indent="-9144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sym typeface="Calibri Light" panose="020F0302020204030204" pitchFamily="34" charset="0"/>
        </a:defRPr>
      </a:lvl8pPr>
      <a:lvl9pPr marL="2743200" indent="-9144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sym typeface="Calibri Light" panose="020F0302020204030204" pitchFamily="34" charset="0"/>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2.jpeg"/><Relationship Id="rId1" Type="http://schemas.openxmlformats.org/officeDocument/2006/relationships/image" Target="../media/image11.jpeg"/></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image" Target="../media/image1.jpe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4.png"/><Relationship Id="rId1"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6.png"/><Relationship Id="rId1" Type="http://schemas.openxmlformats.org/officeDocument/2006/relationships/image" Target="../media/image15.jpe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8.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0.webp"/><Relationship Id="rId1" Type="http://schemas.openxmlformats.org/officeDocument/2006/relationships/image" Target="../media/image19.jpe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1.jpe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2.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3.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4.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5.png"/></Relationships>
</file>

<file path=ppt/slides/_rels/slide32.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image" Target="../media/image2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9.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0.jpe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1.png"/></Relationships>
</file>

<file path=ppt/slides/_rels/slide37.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hyperlink" Target="https://www.kualitatem.com/blog/performance-testing/factors-must-considered-success-performance-testing/" TargetMode="External"/><Relationship Id="rId3" Type="http://schemas.openxmlformats.org/officeDocument/2006/relationships/hyperlink" Target="https://mike.cpe.ku.ac.th/uwe/SWTest2016Talk/KU-Bangkok_SuccessFactor-SWTesting_2015-16_v1.0.pdf" TargetMode="External"/><Relationship Id="rId2" Type="http://schemas.openxmlformats.org/officeDocument/2006/relationships/hyperlink" Target="https://www.geeksforgeeks.org/performance-testing-software-testing/" TargetMode="External"/><Relationship Id="rId1" Type="http://schemas.openxmlformats.org/officeDocument/2006/relationships/hyperlink" Target="https://www.metridev.com/metrics/software-performance-indicators-key-metrics-to-track/"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50" name="组合 19"/>
          <p:cNvGrpSpPr/>
          <p:nvPr/>
        </p:nvGrpSpPr>
        <p:grpSpPr>
          <a:xfrm>
            <a:off x="0" y="0"/>
            <a:ext cx="12247563" cy="711200"/>
            <a:chOff x="0" y="0"/>
            <a:chExt cx="12247809" cy="711200"/>
          </a:xfrm>
        </p:grpSpPr>
        <p:sp>
          <p:nvSpPr>
            <p:cNvPr id="2066" name="矩形 6"/>
            <p:cNvSpPr/>
            <p:nvPr/>
          </p:nvSpPr>
          <p:spPr>
            <a:xfrm>
              <a:off x="11114470" y="0"/>
              <a:ext cx="570962" cy="711200"/>
            </a:xfrm>
            <a:prstGeom prst="rect">
              <a:avLst/>
            </a:prstGeom>
            <a:solidFill>
              <a:srgbClr val="F9D2D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67" name="矩形 7"/>
            <p:cNvSpPr/>
            <p:nvPr/>
          </p:nvSpPr>
          <p:spPr>
            <a:xfrm>
              <a:off x="10552093" y="0"/>
              <a:ext cx="570962" cy="711200"/>
            </a:xfrm>
            <a:prstGeom prst="rect">
              <a:avLst/>
            </a:prstGeom>
            <a:solidFill>
              <a:srgbClr val="BFE6B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68" name="矩形 8"/>
            <p:cNvSpPr/>
            <p:nvPr/>
          </p:nvSpPr>
          <p:spPr>
            <a:xfrm>
              <a:off x="9989716" y="0"/>
              <a:ext cx="570962" cy="711200"/>
            </a:xfrm>
            <a:prstGeom prst="rect">
              <a:avLst/>
            </a:prstGeom>
            <a:solidFill>
              <a:srgbClr val="D7CAD9"/>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69" name="矩形 9"/>
            <p:cNvSpPr/>
            <p:nvPr/>
          </p:nvSpPr>
          <p:spPr>
            <a:xfrm>
              <a:off x="11676847" y="0"/>
              <a:ext cx="570962" cy="711200"/>
            </a:xfrm>
            <a:prstGeom prst="rect">
              <a:avLst/>
            </a:prstGeom>
            <a:solidFill>
              <a:srgbClr val="F5F5C1"/>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70" name="矩形 10"/>
            <p:cNvSpPr/>
            <p:nvPr/>
          </p:nvSpPr>
          <p:spPr>
            <a:xfrm>
              <a:off x="9427339" y="0"/>
              <a:ext cx="570962" cy="711200"/>
            </a:xfrm>
            <a:prstGeom prst="rect">
              <a:avLst/>
            </a:prstGeom>
            <a:solidFill>
              <a:srgbClr val="BAE3F8"/>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71" name="矩形 11"/>
            <p:cNvSpPr/>
            <p:nvPr/>
          </p:nvSpPr>
          <p:spPr>
            <a:xfrm>
              <a:off x="0" y="0"/>
              <a:ext cx="9427339" cy="711200"/>
            </a:xfrm>
            <a:prstGeom prst="rect">
              <a:avLst/>
            </a:prstGeom>
            <a:solidFill>
              <a:srgbClr val="EDF7FD"/>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grpSp>
        <p:nvGrpSpPr>
          <p:cNvPr id="2051" name="组合 20"/>
          <p:cNvGrpSpPr/>
          <p:nvPr/>
        </p:nvGrpSpPr>
        <p:grpSpPr>
          <a:xfrm>
            <a:off x="0" y="6146800"/>
            <a:ext cx="12239625" cy="711200"/>
            <a:chOff x="0" y="0"/>
            <a:chExt cx="12239224" cy="711200"/>
          </a:xfrm>
        </p:grpSpPr>
        <p:sp>
          <p:nvSpPr>
            <p:cNvPr id="2060" name="矩形 12"/>
            <p:cNvSpPr/>
            <p:nvPr/>
          </p:nvSpPr>
          <p:spPr>
            <a:xfrm>
              <a:off x="1687131" y="0"/>
              <a:ext cx="570962" cy="711200"/>
            </a:xfrm>
            <a:prstGeom prst="rect">
              <a:avLst/>
            </a:prstGeom>
            <a:solidFill>
              <a:srgbClr val="F9D2D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61" name="矩形 13"/>
            <p:cNvSpPr/>
            <p:nvPr/>
          </p:nvSpPr>
          <p:spPr>
            <a:xfrm>
              <a:off x="1124754" y="0"/>
              <a:ext cx="570962" cy="711200"/>
            </a:xfrm>
            <a:prstGeom prst="rect">
              <a:avLst/>
            </a:prstGeom>
            <a:solidFill>
              <a:srgbClr val="BFE6B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62" name="矩形 14"/>
            <p:cNvSpPr/>
            <p:nvPr/>
          </p:nvSpPr>
          <p:spPr>
            <a:xfrm>
              <a:off x="562377" y="0"/>
              <a:ext cx="570962" cy="711200"/>
            </a:xfrm>
            <a:prstGeom prst="rect">
              <a:avLst/>
            </a:prstGeom>
            <a:solidFill>
              <a:srgbClr val="D7CAD9"/>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63" name="矩形 15"/>
            <p:cNvSpPr/>
            <p:nvPr/>
          </p:nvSpPr>
          <p:spPr>
            <a:xfrm>
              <a:off x="2249508" y="0"/>
              <a:ext cx="570962" cy="711200"/>
            </a:xfrm>
            <a:prstGeom prst="rect">
              <a:avLst/>
            </a:prstGeom>
            <a:solidFill>
              <a:srgbClr val="F5F5C1"/>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64" name="矩形 16"/>
            <p:cNvSpPr/>
            <p:nvPr/>
          </p:nvSpPr>
          <p:spPr>
            <a:xfrm>
              <a:off x="0" y="0"/>
              <a:ext cx="570962" cy="711200"/>
            </a:xfrm>
            <a:prstGeom prst="rect">
              <a:avLst/>
            </a:prstGeom>
            <a:solidFill>
              <a:srgbClr val="BAE3F8"/>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65" name="矩形 18"/>
            <p:cNvSpPr/>
            <p:nvPr/>
          </p:nvSpPr>
          <p:spPr>
            <a:xfrm>
              <a:off x="2811885" y="0"/>
              <a:ext cx="9427339" cy="711200"/>
            </a:xfrm>
            <a:prstGeom prst="rect">
              <a:avLst/>
            </a:prstGeom>
            <a:solidFill>
              <a:srgbClr val="EDF7FD"/>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sp>
        <p:nvSpPr>
          <p:cNvPr id="2052" name="矩形 5"/>
          <p:cNvSpPr/>
          <p:nvPr/>
        </p:nvSpPr>
        <p:spPr>
          <a:xfrm>
            <a:off x="11114088" y="0"/>
            <a:ext cx="571500" cy="6858000"/>
          </a:xfrm>
          <a:prstGeom prst="rect">
            <a:avLst/>
          </a:prstGeom>
          <a:solidFill>
            <a:srgbClr val="F9D2D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53" name="矩形 6"/>
          <p:cNvSpPr/>
          <p:nvPr/>
        </p:nvSpPr>
        <p:spPr>
          <a:xfrm>
            <a:off x="10552113" y="0"/>
            <a:ext cx="569912" cy="6858000"/>
          </a:xfrm>
          <a:prstGeom prst="rect">
            <a:avLst/>
          </a:prstGeom>
          <a:solidFill>
            <a:srgbClr val="BFE6B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54" name="矩形 7"/>
          <p:cNvSpPr/>
          <p:nvPr/>
        </p:nvSpPr>
        <p:spPr>
          <a:xfrm>
            <a:off x="9990138" y="0"/>
            <a:ext cx="569912" cy="6858000"/>
          </a:xfrm>
          <a:prstGeom prst="rect">
            <a:avLst/>
          </a:prstGeom>
          <a:solidFill>
            <a:srgbClr val="D7CAD9"/>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55" name="矩形 8"/>
          <p:cNvSpPr/>
          <p:nvPr/>
        </p:nvSpPr>
        <p:spPr>
          <a:xfrm>
            <a:off x="11677650" y="0"/>
            <a:ext cx="569913" cy="6858000"/>
          </a:xfrm>
          <a:prstGeom prst="rect">
            <a:avLst/>
          </a:prstGeom>
          <a:solidFill>
            <a:srgbClr val="F5F5C1"/>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56" name="矩形 9"/>
          <p:cNvSpPr/>
          <p:nvPr/>
        </p:nvSpPr>
        <p:spPr>
          <a:xfrm>
            <a:off x="9426575" y="0"/>
            <a:ext cx="571500" cy="6858000"/>
          </a:xfrm>
          <a:prstGeom prst="rect">
            <a:avLst/>
          </a:prstGeom>
          <a:solidFill>
            <a:srgbClr val="BAE3F8"/>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57" name="矩形 10"/>
          <p:cNvSpPr/>
          <p:nvPr/>
        </p:nvSpPr>
        <p:spPr>
          <a:xfrm>
            <a:off x="0" y="91440"/>
            <a:ext cx="9426575" cy="6858000"/>
          </a:xfrm>
          <a:prstGeom prst="rect">
            <a:avLst/>
          </a:prstGeom>
          <a:solidFill>
            <a:srgbClr val="EDF7FD"/>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58" name="文本框 12"/>
          <p:cNvSpPr/>
          <p:nvPr/>
        </p:nvSpPr>
        <p:spPr>
          <a:xfrm>
            <a:off x="506412" y="1555254"/>
            <a:ext cx="8540530" cy="923330"/>
          </a:xfrm>
          <a:prstGeom prst="rect">
            <a:avLst/>
          </a:prstGeom>
          <a:noFill/>
          <a:ln w="9525">
            <a:solidFill>
              <a:schemeClr val="tx1"/>
            </a:solidFill>
          </a:ln>
        </p:spPr>
        <p:txBody>
          <a:bodyPr wrap="square">
            <a:spAutoFit/>
          </a:bodyPr>
          <a:lstStyle/>
          <a:p>
            <a:pPr algn="ctr" eaLnBrk="1" hangingPunct="1"/>
            <a:r>
              <a:rPr lang="en-US" altLang="zh-CN" sz="5400" dirty="0">
                <a:solidFill>
                  <a:srgbClr val="000000"/>
                </a:solidFill>
                <a:ea typeface="Microsoft YaHei Light" panose="020B0502040204020203" pitchFamily="34" charset="-122"/>
                <a:cs typeface="Arial" panose="020B0604020202020204" pitchFamily="34" charset="0"/>
                <a:sym typeface="Microsoft YaHei Light" panose="020B0502040204020203" pitchFamily="34" charset="-122"/>
              </a:rPr>
              <a:t>SOFTWARE TESTING</a:t>
            </a:r>
            <a:endParaRPr lang="en-US" altLang="zh-CN" sz="5400" dirty="0">
              <a:solidFill>
                <a:srgbClr val="000000"/>
              </a:solidFill>
              <a:ea typeface="Microsoft YaHei Light" panose="020B0502040204020203" pitchFamily="34" charset="-122"/>
              <a:cs typeface="Arial" panose="020B0604020202020204" pitchFamily="34" charset="0"/>
              <a:sym typeface="Microsoft YaHei Light" panose="020B0502040204020203" pitchFamily="34" charset="-122"/>
            </a:endParaRPr>
          </a:p>
        </p:txBody>
      </p:sp>
      <p:sp>
        <p:nvSpPr>
          <p:cNvPr id="2059" name="文本框 13"/>
          <p:cNvSpPr/>
          <p:nvPr/>
        </p:nvSpPr>
        <p:spPr>
          <a:xfrm>
            <a:off x="642938" y="3322638"/>
            <a:ext cx="6532562" cy="2477601"/>
          </a:xfrm>
          <a:prstGeom prst="rect">
            <a:avLst/>
          </a:prstGeom>
          <a:noFill/>
          <a:ln w="9525">
            <a:noFill/>
          </a:ln>
        </p:spPr>
        <p:txBody>
          <a:bodyPr wrap="square">
            <a:spAutoFit/>
          </a:bodyPr>
          <a:lstStyle/>
          <a:p>
            <a:pPr eaLnBrk="1" hangingPunct="1"/>
            <a:endParaRPr lang="en-US" altLang="zh-CN" sz="2400" b="1" dirty="0">
              <a:solidFill>
                <a:srgbClr val="000000"/>
              </a:solidFill>
              <a:ea typeface="Microsoft YaHei Light" panose="020B0502040204020203" pitchFamily="34" charset="-122"/>
              <a:cs typeface="Arial" panose="020B0604020202020204" pitchFamily="34" charset="0"/>
              <a:sym typeface="Microsoft YaHei Light" panose="020B0502040204020203" pitchFamily="34" charset="-122"/>
            </a:endParaRPr>
          </a:p>
          <a:p>
            <a:pPr eaLnBrk="1" hangingPunct="1"/>
            <a:r>
              <a:rPr lang="en-US" altLang="zh-CN" sz="2400" b="1" dirty="0">
                <a:solidFill>
                  <a:srgbClr val="000000"/>
                </a:solidFill>
                <a:ea typeface="Microsoft YaHei Light" panose="020B0502040204020203" pitchFamily="34" charset="-122"/>
                <a:cs typeface="Arial" panose="020B0604020202020204" pitchFamily="34" charset="0"/>
                <a:sym typeface="Microsoft YaHei Light" panose="020B0502040204020203" pitchFamily="34" charset="-122"/>
              </a:rPr>
              <a:t>Group 09 Members: </a:t>
            </a:r>
            <a:endParaRPr lang="en-US" altLang="zh-CN" sz="2400" b="1" dirty="0">
              <a:solidFill>
                <a:srgbClr val="000000"/>
              </a:solidFill>
              <a:ea typeface="Microsoft YaHei Light" panose="020B0502040204020203" pitchFamily="34" charset="-122"/>
              <a:cs typeface="Arial" panose="020B0604020202020204" pitchFamily="34" charset="0"/>
              <a:sym typeface="Microsoft YaHei Light" panose="020B0502040204020203" pitchFamily="34" charset="-122"/>
            </a:endParaRPr>
          </a:p>
          <a:p>
            <a:pPr eaLnBrk="1" hangingPunct="1"/>
            <a:endParaRPr lang="en-US" altLang="zh-CN" sz="1100" b="1" dirty="0">
              <a:solidFill>
                <a:srgbClr val="000000"/>
              </a:solidFill>
              <a:ea typeface="Microsoft YaHei Light" panose="020B0502040204020203" pitchFamily="34" charset="-122"/>
              <a:cs typeface="Arial" panose="020B0604020202020204" pitchFamily="34" charset="0"/>
              <a:sym typeface="Microsoft YaHei Light" panose="020B0502040204020203" pitchFamily="34" charset="-122"/>
            </a:endParaRPr>
          </a:p>
          <a:p>
            <a:pPr eaLnBrk="1" hangingPunct="1"/>
            <a:r>
              <a:rPr lang="en-US" altLang="zh-CN" sz="2400" dirty="0">
                <a:solidFill>
                  <a:srgbClr val="000000"/>
                </a:solidFill>
                <a:latin typeface="Microsoft YaHei Light" panose="020B0502040204020203" pitchFamily="34" charset="-122"/>
                <a:ea typeface="Microsoft YaHei Light" panose="020B0502040204020203" pitchFamily="34" charset="-122"/>
                <a:sym typeface="Microsoft YaHei Light" panose="020B0502040204020203" pitchFamily="34" charset="-122"/>
              </a:rPr>
              <a:t>          </a:t>
            </a:r>
            <a:r>
              <a:rPr lang="en-US" altLang="zh-CN" sz="2400" dirty="0" err="1">
                <a:solidFill>
                  <a:srgbClr val="000000"/>
                </a:solidFill>
                <a:ea typeface="Microsoft YaHei Light" panose="020B0502040204020203" pitchFamily="34" charset="-122"/>
                <a:cs typeface="Arial" panose="020B0604020202020204" pitchFamily="34" charset="0"/>
                <a:sym typeface="Microsoft YaHei Light" panose="020B0502040204020203" pitchFamily="34" charset="-122"/>
              </a:rPr>
              <a:t>Hafiza</a:t>
            </a:r>
            <a:r>
              <a:rPr lang="en-US" altLang="zh-CN" sz="2400" dirty="0">
                <a:solidFill>
                  <a:srgbClr val="000000"/>
                </a:solidFill>
                <a:ea typeface="Microsoft YaHei Light" panose="020B0502040204020203" pitchFamily="34" charset="-122"/>
                <a:cs typeface="Arial" panose="020B0604020202020204" pitchFamily="34" charset="0"/>
                <a:sym typeface="Microsoft YaHei Light" panose="020B0502040204020203" pitchFamily="34" charset="-122"/>
              </a:rPr>
              <a:t> </a:t>
            </a:r>
            <a:r>
              <a:rPr lang="en-US" altLang="zh-CN" sz="2400" dirty="0" err="1">
                <a:solidFill>
                  <a:srgbClr val="000000"/>
                </a:solidFill>
                <a:ea typeface="Microsoft YaHei Light" panose="020B0502040204020203" pitchFamily="34" charset="-122"/>
                <a:cs typeface="Arial" panose="020B0604020202020204" pitchFamily="34" charset="0"/>
                <a:sym typeface="Microsoft YaHei Light" panose="020B0502040204020203" pitchFamily="34" charset="-122"/>
              </a:rPr>
              <a:t>Laiba</a:t>
            </a:r>
            <a:r>
              <a:rPr lang="en-US" altLang="zh-CN" sz="2400" dirty="0">
                <a:solidFill>
                  <a:srgbClr val="000000"/>
                </a:solidFill>
                <a:ea typeface="Microsoft YaHei Light" panose="020B0502040204020203" pitchFamily="34" charset="-122"/>
                <a:cs typeface="Arial" panose="020B0604020202020204" pitchFamily="34" charset="0"/>
                <a:sym typeface="Microsoft YaHei Light" panose="020B0502040204020203" pitchFamily="34" charset="-122"/>
              </a:rPr>
              <a:t>     F2023266320</a:t>
            </a:r>
            <a:endParaRPr lang="en-US" altLang="zh-CN" sz="2400" dirty="0">
              <a:solidFill>
                <a:srgbClr val="000000"/>
              </a:solidFill>
              <a:ea typeface="Microsoft YaHei Light" panose="020B0502040204020203" pitchFamily="34" charset="-122"/>
              <a:cs typeface="Arial" panose="020B0604020202020204" pitchFamily="34" charset="0"/>
              <a:sym typeface="Microsoft YaHei Light" panose="020B0502040204020203" pitchFamily="34" charset="-122"/>
            </a:endParaRPr>
          </a:p>
          <a:p>
            <a:pPr eaLnBrk="1" hangingPunct="1"/>
            <a:r>
              <a:rPr lang="en-US" altLang="zh-CN" sz="2400" dirty="0">
                <a:solidFill>
                  <a:srgbClr val="000000"/>
                </a:solidFill>
                <a:ea typeface="Microsoft YaHei Light" panose="020B0502040204020203" pitchFamily="34" charset="-122"/>
                <a:cs typeface="Arial" panose="020B0604020202020204" pitchFamily="34" charset="0"/>
                <a:sym typeface="Microsoft YaHei Light" panose="020B0502040204020203" pitchFamily="34" charset="-122"/>
              </a:rPr>
              <a:t>           </a:t>
            </a:r>
            <a:r>
              <a:rPr lang="en-US" altLang="zh-CN" sz="2400" dirty="0" err="1">
                <a:solidFill>
                  <a:srgbClr val="000000"/>
                </a:solidFill>
                <a:ea typeface="Microsoft YaHei Light" panose="020B0502040204020203" pitchFamily="34" charset="-122"/>
                <a:cs typeface="Arial" panose="020B0604020202020204" pitchFamily="34" charset="0"/>
                <a:sym typeface="Microsoft YaHei Light" panose="020B0502040204020203" pitchFamily="34" charset="-122"/>
              </a:rPr>
              <a:t>Laiba</a:t>
            </a:r>
            <a:r>
              <a:rPr lang="en-US" altLang="zh-CN" sz="2400" dirty="0">
                <a:solidFill>
                  <a:srgbClr val="000000"/>
                </a:solidFill>
                <a:ea typeface="Microsoft YaHei Light" panose="020B0502040204020203" pitchFamily="34" charset="-122"/>
                <a:cs typeface="Arial" panose="020B0604020202020204" pitchFamily="34" charset="0"/>
                <a:sym typeface="Microsoft YaHei Light" panose="020B0502040204020203" pitchFamily="34" charset="-122"/>
              </a:rPr>
              <a:t> </a:t>
            </a:r>
            <a:r>
              <a:rPr lang="en-US" altLang="zh-CN" sz="2400" dirty="0" err="1">
                <a:solidFill>
                  <a:srgbClr val="000000"/>
                </a:solidFill>
                <a:ea typeface="Microsoft YaHei Light" panose="020B0502040204020203" pitchFamily="34" charset="-122"/>
                <a:cs typeface="Arial" panose="020B0604020202020204" pitchFamily="34" charset="0"/>
                <a:sym typeface="Microsoft YaHei Light" panose="020B0502040204020203" pitchFamily="34" charset="-122"/>
              </a:rPr>
              <a:t>M.Ishaq</a:t>
            </a:r>
            <a:r>
              <a:rPr lang="en-US" altLang="zh-CN" sz="2400" dirty="0">
                <a:solidFill>
                  <a:srgbClr val="000000"/>
                </a:solidFill>
                <a:ea typeface="Microsoft YaHei Light" panose="020B0502040204020203" pitchFamily="34" charset="-122"/>
                <a:cs typeface="Arial" panose="020B0604020202020204" pitchFamily="34" charset="0"/>
                <a:sym typeface="Microsoft YaHei Light" panose="020B0502040204020203" pitchFamily="34" charset="-122"/>
              </a:rPr>
              <a:t>   F2023266330</a:t>
            </a:r>
            <a:endParaRPr lang="en-US" altLang="zh-CN" sz="2400" dirty="0">
              <a:solidFill>
                <a:srgbClr val="000000"/>
              </a:solidFill>
              <a:ea typeface="Microsoft YaHei Light" panose="020B0502040204020203" pitchFamily="34" charset="-122"/>
              <a:cs typeface="Arial" panose="020B0604020202020204" pitchFamily="34" charset="0"/>
              <a:sym typeface="Microsoft YaHei Light" panose="020B0502040204020203" pitchFamily="34" charset="-122"/>
            </a:endParaRPr>
          </a:p>
          <a:p>
            <a:pPr eaLnBrk="1" hangingPunct="1"/>
            <a:r>
              <a:rPr lang="en-US" altLang="zh-CN" sz="2400" dirty="0">
                <a:solidFill>
                  <a:srgbClr val="000000"/>
                </a:solidFill>
                <a:ea typeface="Microsoft YaHei Light" panose="020B0502040204020203" pitchFamily="34" charset="-122"/>
                <a:cs typeface="Arial" panose="020B0604020202020204" pitchFamily="34" charset="0"/>
                <a:sym typeface="Microsoft YaHei Light" panose="020B0502040204020203" pitchFamily="34" charset="-122"/>
              </a:rPr>
              <a:t>           Afra Fatima       F2023266176</a:t>
            </a:r>
            <a:endParaRPr lang="en-US" altLang="zh-CN" sz="2400" dirty="0">
              <a:solidFill>
                <a:srgbClr val="000000"/>
              </a:solidFill>
              <a:ea typeface="Microsoft YaHei Light" panose="020B0502040204020203" pitchFamily="34" charset="-122"/>
              <a:cs typeface="Arial" panose="020B0604020202020204" pitchFamily="34" charset="0"/>
              <a:sym typeface="Microsoft YaHei Light" panose="020B0502040204020203" pitchFamily="34" charset="-122"/>
            </a:endParaRPr>
          </a:p>
          <a:p>
            <a:pPr eaLnBrk="1" hangingPunct="1"/>
            <a:r>
              <a:rPr lang="en-US" altLang="zh-CN" sz="2400" dirty="0">
                <a:solidFill>
                  <a:srgbClr val="000000"/>
                </a:solidFill>
                <a:ea typeface="Microsoft YaHei Light" panose="020B0502040204020203" pitchFamily="34" charset="-122"/>
                <a:cs typeface="Arial" panose="020B0604020202020204" pitchFamily="34" charset="0"/>
                <a:sym typeface="Microsoft YaHei Light" panose="020B0502040204020203" pitchFamily="34" charset="-122"/>
              </a:rPr>
              <a:t>           Maria hanif        F2023266779</a:t>
            </a:r>
            <a:endParaRPr lang="en-US" altLang="zh-CN" sz="2400" dirty="0">
              <a:solidFill>
                <a:srgbClr val="000000"/>
              </a:solidFill>
              <a:ea typeface="Microsoft YaHei Light" panose="020B0502040204020203" pitchFamily="34" charset="-122"/>
              <a:cs typeface="Arial" panose="020B0604020202020204" pitchFamily="34" charset="0"/>
              <a:sym typeface="Microsoft YaHei Light" panose="020B0502040204020203"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buFont typeface="Wingdings" panose="05000000000000000000" charset="0"/>
              <a:buChar char="Ä"/>
            </a:pPr>
            <a:r>
              <a:rPr lang="en-US" b="1">
                <a:solidFill>
                  <a:srgbClr val="CFADAE"/>
                </a:solidFill>
              </a:rPr>
              <a:t>Regression Testing</a:t>
            </a:r>
            <a:endParaRPr lang="en-US" b="1">
              <a:solidFill>
                <a:srgbClr val="CFADAE"/>
              </a:solidFill>
            </a:endParaRPr>
          </a:p>
        </p:txBody>
      </p:sp>
      <p:sp>
        <p:nvSpPr>
          <p:cNvPr id="3" name="Content Placeholder 2"/>
          <p:cNvSpPr>
            <a:spLocks noGrp="1"/>
          </p:cNvSpPr>
          <p:nvPr>
            <p:ph idx="1"/>
          </p:nvPr>
        </p:nvSpPr>
        <p:spPr/>
        <p:txBody>
          <a:bodyPr/>
          <a:lstStyle/>
          <a:p>
            <a:pPr algn="ctr"/>
            <a:r>
              <a:rPr lang="en-US" sz="3200" b="1">
                <a:solidFill>
                  <a:srgbClr val="A6C5BF"/>
                </a:solidFill>
              </a:rPr>
              <a:t>Regression Testing is a type of Software Testing that verifies the changes made to the system, such as Bugs fixes or new features, do not impact previously working Functionality.</a:t>
            </a:r>
            <a:endParaRPr lang="en-US" sz="3200" b="1">
              <a:solidFill>
                <a:srgbClr val="A6C5BF"/>
              </a:solidFill>
            </a:endParaRPr>
          </a:p>
          <a:p>
            <a:pPr marL="0" indent="0" algn="ctr">
              <a:buFont typeface="Wingdings" panose="05000000000000000000" charset="0"/>
              <a:buNone/>
            </a:pPr>
            <a:endParaRPr lang="en-US" sz="3200" b="1">
              <a:solidFill>
                <a:srgbClr val="A6C5BF"/>
              </a:solidFill>
            </a:endParaRP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6089D77C-1E56-4976-965D-869ABF7A103F}" type="datetime1">
              <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SimSun" panose="02010600030101010101" pitchFamily="2" charset="-122"/>
                <a:cs typeface="+mn-cs"/>
              </a:rPr>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grpSp>
        <p:nvGrpSpPr>
          <p:cNvPr id="20482" name="组合 4"/>
          <p:cNvGrpSpPr/>
          <p:nvPr/>
        </p:nvGrpSpPr>
        <p:grpSpPr>
          <a:xfrm>
            <a:off x="0" y="0"/>
            <a:ext cx="11737057" cy="711200"/>
            <a:chOff x="0" y="0"/>
            <a:chExt cx="12247809" cy="711200"/>
          </a:xfrm>
        </p:grpSpPr>
        <p:sp>
          <p:nvSpPr>
            <p:cNvPr id="20492" name="矩形 5"/>
            <p:cNvSpPr/>
            <p:nvPr/>
          </p:nvSpPr>
          <p:spPr>
            <a:xfrm>
              <a:off x="11114470" y="0"/>
              <a:ext cx="570962" cy="711200"/>
            </a:xfrm>
            <a:prstGeom prst="rect">
              <a:avLst/>
            </a:prstGeom>
            <a:solidFill>
              <a:srgbClr val="F9D2D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93" name="矩形 6"/>
            <p:cNvSpPr/>
            <p:nvPr/>
          </p:nvSpPr>
          <p:spPr>
            <a:xfrm>
              <a:off x="10552093" y="0"/>
              <a:ext cx="570962" cy="711200"/>
            </a:xfrm>
            <a:prstGeom prst="rect">
              <a:avLst/>
            </a:prstGeom>
            <a:solidFill>
              <a:srgbClr val="BFE6B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94" name="矩形 7"/>
            <p:cNvSpPr/>
            <p:nvPr/>
          </p:nvSpPr>
          <p:spPr>
            <a:xfrm>
              <a:off x="9989716" y="0"/>
              <a:ext cx="570962" cy="711200"/>
            </a:xfrm>
            <a:prstGeom prst="rect">
              <a:avLst/>
            </a:prstGeom>
            <a:solidFill>
              <a:srgbClr val="D7CAD9"/>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95" name="矩形 8"/>
            <p:cNvSpPr/>
            <p:nvPr/>
          </p:nvSpPr>
          <p:spPr>
            <a:xfrm>
              <a:off x="11676847" y="0"/>
              <a:ext cx="570962" cy="711200"/>
            </a:xfrm>
            <a:prstGeom prst="rect">
              <a:avLst/>
            </a:prstGeom>
            <a:solidFill>
              <a:srgbClr val="F5F5C1"/>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96" name="矩形 9"/>
            <p:cNvSpPr/>
            <p:nvPr/>
          </p:nvSpPr>
          <p:spPr>
            <a:xfrm>
              <a:off x="9427339" y="0"/>
              <a:ext cx="570962" cy="711200"/>
            </a:xfrm>
            <a:prstGeom prst="rect">
              <a:avLst/>
            </a:prstGeom>
            <a:solidFill>
              <a:srgbClr val="BAE3F8"/>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97" name="矩形 10"/>
            <p:cNvSpPr/>
            <p:nvPr/>
          </p:nvSpPr>
          <p:spPr>
            <a:xfrm>
              <a:off x="0" y="0"/>
              <a:ext cx="9427339" cy="711200"/>
            </a:xfrm>
            <a:prstGeom prst="rect">
              <a:avLst/>
            </a:prstGeom>
            <a:solidFill>
              <a:srgbClr val="EDF7FD"/>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grpSp>
        <p:nvGrpSpPr>
          <p:cNvPr id="20483" name="组合 11"/>
          <p:cNvGrpSpPr/>
          <p:nvPr/>
        </p:nvGrpSpPr>
        <p:grpSpPr>
          <a:xfrm>
            <a:off x="1" y="6146800"/>
            <a:ext cx="11729450" cy="711200"/>
            <a:chOff x="0" y="0"/>
            <a:chExt cx="12239224" cy="711200"/>
          </a:xfrm>
        </p:grpSpPr>
        <p:sp>
          <p:nvSpPr>
            <p:cNvPr id="20486" name="矩形 12"/>
            <p:cNvSpPr/>
            <p:nvPr/>
          </p:nvSpPr>
          <p:spPr>
            <a:xfrm>
              <a:off x="1687131" y="0"/>
              <a:ext cx="570962" cy="711200"/>
            </a:xfrm>
            <a:prstGeom prst="rect">
              <a:avLst/>
            </a:prstGeom>
            <a:solidFill>
              <a:srgbClr val="F9D2D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87" name="矩形 13"/>
            <p:cNvSpPr/>
            <p:nvPr/>
          </p:nvSpPr>
          <p:spPr>
            <a:xfrm>
              <a:off x="1124754" y="0"/>
              <a:ext cx="570962" cy="711200"/>
            </a:xfrm>
            <a:prstGeom prst="rect">
              <a:avLst/>
            </a:prstGeom>
            <a:solidFill>
              <a:srgbClr val="BFE6B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88" name="矩形 14"/>
            <p:cNvSpPr/>
            <p:nvPr/>
          </p:nvSpPr>
          <p:spPr>
            <a:xfrm>
              <a:off x="562377" y="0"/>
              <a:ext cx="570962" cy="711200"/>
            </a:xfrm>
            <a:prstGeom prst="rect">
              <a:avLst/>
            </a:prstGeom>
            <a:solidFill>
              <a:srgbClr val="D7CAD9"/>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89" name="矩形 15"/>
            <p:cNvSpPr/>
            <p:nvPr/>
          </p:nvSpPr>
          <p:spPr>
            <a:xfrm>
              <a:off x="2249508" y="0"/>
              <a:ext cx="570962" cy="711200"/>
            </a:xfrm>
            <a:prstGeom prst="rect">
              <a:avLst/>
            </a:prstGeom>
            <a:solidFill>
              <a:srgbClr val="F5F5C1"/>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90" name="矩形 16"/>
            <p:cNvSpPr/>
            <p:nvPr/>
          </p:nvSpPr>
          <p:spPr>
            <a:xfrm>
              <a:off x="0" y="0"/>
              <a:ext cx="570962" cy="711200"/>
            </a:xfrm>
            <a:prstGeom prst="rect">
              <a:avLst/>
            </a:prstGeom>
            <a:solidFill>
              <a:srgbClr val="BAE3F8"/>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91" name="矩形 17"/>
            <p:cNvSpPr/>
            <p:nvPr/>
          </p:nvSpPr>
          <p:spPr>
            <a:xfrm>
              <a:off x="2811885" y="0"/>
              <a:ext cx="9427339" cy="711200"/>
            </a:xfrm>
            <a:prstGeom prst="rect">
              <a:avLst/>
            </a:prstGeom>
            <a:solidFill>
              <a:srgbClr val="EDF7FD"/>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pic>
        <p:nvPicPr>
          <p:cNvPr id="5" name="Picture 4" descr="What-is-Regression-testing"/>
          <p:cNvPicPr>
            <a:picLocks noChangeAspect="1"/>
          </p:cNvPicPr>
          <p:nvPr/>
        </p:nvPicPr>
        <p:blipFill>
          <a:blip r:embed="rId1"/>
          <a:stretch>
            <a:fillRect/>
          </a:stretch>
        </p:blipFill>
        <p:spPr>
          <a:xfrm>
            <a:off x="3825875" y="3429000"/>
            <a:ext cx="4500001" cy="25200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7260" y="711200"/>
            <a:ext cx="10515600" cy="1325563"/>
          </a:xfrm>
        </p:spPr>
        <p:txBody>
          <a:bodyPr/>
          <a:lstStyle/>
          <a:p>
            <a:pPr marL="571500" indent="-571500">
              <a:buFont typeface="Wingdings" panose="05000000000000000000" charset="0"/>
              <a:buChar char="q"/>
            </a:pPr>
            <a:r>
              <a:rPr lang="en-US" b="1">
                <a:solidFill>
                  <a:srgbClr val="CFADAE"/>
                </a:solidFill>
                <a:sym typeface="+mn-ea"/>
              </a:rPr>
              <a:t>There are several types of Regression Testing, Including:</a:t>
            </a:r>
            <a:endParaRPr lang="en-US"/>
          </a:p>
        </p:txBody>
      </p:sp>
      <p:sp>
        <p:nvSpPr>
          <p:cNvPr id="3" name="Content Placeholder 2"/>
          <p:cNvSpPr>
            <a:spLocks noGrp="1"/>
          </p:cNvSpPr>
          <p:nvPr>
            <p:ph idx="1"/>
          </p:nvPr>
        </p:nvSpPr>
        <p:spPr>
          <a:xfrm>
            <a:off x="838200" y="2036445"/>
            <a:ext cx="10515600" cy="4140835"/>
          </a:xfrm>
        </p:spPr>
        <p:txBody>
          <a:bodyPr/>
          <a:lstStyle/>
          <a:p>
            <a:r>
              <a:rPr lang="en-US" b="1" u="sng">
                <a:solidFill>
                  <a:srgbClr val="A6C5BF"/>
                </a:solidFill>
                <a:sym typeface="+mn-ea"/>
              </a:rPr>
              <a:t>Full Regression Testing:</a:t>
            </a:r>
            <a:r>
              <a:rPr lang="en-US" b="1">
                <a:solidFill>
                  <a:srgbClr val="A6C5BF"/>
                </a:solidFill>
                <a:sym typeface="+mn-ea"/>
              </a:rPr>
              <a:t> Testing the entire Application from start to finish after changes have been made.</a:t>
            </a:r>
            <a:endParaRPr lang="en-US" b="1">
              <a:solidFill>
                <a:srgbClr val="A6C5BF"/>
              </a:solidFill>
            </a:endParaRPr>
          </a:p>
          <a:p>
            <a:r>
              <a:rPr lang="en-US" b="1" u="sng">
                <a:solidFill>
                  <a:srgbClr val="A6C5BF"/>
                </a:solidFill>
                <a:sym typeface="+mn-ea"/>
              </a:rPr>
              <a:t>Partial Regression Testing: </a:t>
            </a:r>
            <a:r>
              <a:rPr lang="en-US" b="1">
                <a:solidFill>
                  <a:srgbClr val="A6C5BF"/>
                </a:solidFill>
                <a:sym typeface="+mn-ea"/>
              </a:rPr>
              <a:t>Testing only those parts of application that were affected by the changes.</a:t>
            </a:r>
            <a:endParaRPr lang="en-US" b="1">
              <a:solidFill>
                <a:srgbClr val="A6C5BF"/>
              </a:solidFill>
            </a:endParaRPr>
          </a:p>
          <a:p>
            <a:endParaRPr lang="en-US"/>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6089D77C-1E56-4976-965D-869ABF7A103F}" type="datetime1">
              <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SimSun" panose="02010600030101010101" pitchFamily="2" charset="-122"/>
                <a:cs typeface="+mn-cs"/>
              </a:rPr>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grpSp>
        <p:nvGrpSpPr>
          <p:cNvPr id="20482" name="组合 4"/>
          <p:cNvGrpSpPr/>
          <p:nvPr/>
        </p:nvGrpSpPr>
        <p:grpSpPr>
          <a:xfrm>
            <a:off x="0" y="0"/>
            <a:ext cx="11737057" cy="711200"/>
            <a:chOff x="0" y="0"/>
            <a:chExt cx="12247809" cy="711200"/>
          </a:xfrm>
        </p:grpSpPr>
        <p:sp>
          <p:nvSpPr>
            <p:cNvPr id="20492" name="矩形 5"/>
            <p:cNvSpPr/>
            <p:nvPr/>
          </p:nvSpPr>
          <p:spPr>
            <a:xfrm>
              <a:off x="11114470" y="0"/>
              <a:ext cx="570962" cy="711200"/>
            </a:xfrm>
            <a:prstGeom prst="rect">
              <a:avLst/>
            </a:prstGeom>
            <a:solidFill>
              <a:srgbClr val="F9D2D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93" name="矩形 6"/>
            <p:cNvSpPr/>
            <p:nvPr/>
          </p:nvSpPr>
          <p:spPr>
            <a:xfrm>
              <a:off x="10552093" y="0"/>
              <a:ext cx="570962" cy="711200"/>
            </a:xfrm>
            <a:prstGeom prst="rect">
              <a:avLst/>
            </a:prstGeom>
            <a:solidFill>
              <a:srgbClr val="BFE6B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94" name="矩形 7"/>
            <p:cNvSpPr/>
            <p:nvPr/>
          </p:nvSpPr>
          <p:spPr>
            <a:xfrm>
              <a:off x="9989716" y="0"/>
              <a:ext cx="570962" cy="711200"/>
            </a:xfrm>
            <a:prstGeom prst="rect">
              <a:avLst/>
            </a:prstGeom>
            <a:solidFill>
              <a:srgbClr val="D7CAD9"/>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95" name="矩形 8"/>
            <p:cNvSpPr/>
            <p:nvPr/>
          </p:nvSpPr>
          <p:spPr>
            <a:xfrm>
              <a:off x="11676847" y="0"/>
              <a:ext cx="570962" cy="711200"/>
            </a:xfrm>
            <a:prstGeom prst="rect">
              <a:avLst/>
            </a:prstGeom>
            <a:solidFill>
              <a:srgbClr val="F5F5C1"/>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96" name="矩形 9"/>
            <p:cNvSpPr/>
            <p:nvPr/>
          </p:nvSpPr>
          <p:spPr>
            <a:xfrm>
              <a:off x="9427339" y="0"/>
              <a:ext cx="570962" cy="711200"/>
            </a:xfrm>
            <a:prstGeom prst="rect">
              <a:avLst/>
            </a:prstGeom>
            <a:solidFill>
              <a:srgbClr val="BAE3F8"/>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97" name="矩形 10"/>
            <p:cNvSpPr/>
            <p:nvPr/>
          </p:nvSpPr>
          <p:spPr>
            <a:xfrm>
              <a:off x="0" y="0"/>
              <a:ext cx="9427339" cy="711200"/>
            </a:xfrm>
            <a:prstGeom prst="rect">
              <a:avLst/>
            </a:prstGeom>
            <a:solidFill>
              <a:srgbClr val="EDF7FD"/>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grpSp>
        <p:nvGrpSpPr>
          <p:cNvPr id="20483" name="组合 11"/>
          <p:cNvGrpSpPr/>
          <p:nvPr/>
        </p:nvGrpSpPr>
        <p:grpSpPr>
          <a:xfrm>
            <a:off x="1" y="6146800"/>
            <a:ext cx="11729450" cy="711200"/>
            <a:chOff x="0" y="0"/>
            <a:chExt cx="12239224" cy="711200"/>
          </a:xfrm>
        </p:grpSpPr>
        <p:sp>
          <p:nvSpPr>
            <p:cNvPr id="20486" name="矩形 12"/>
            <p:cNvSpPr/>
            <p:nvPr/>
          </p:nvSpPr>
          <p:spPr>
            <a:xfrm>
              <a:off x="1687131" y="0"/>
              <a:ext cx="570962" cy="711200"/>
            </a:xfrm>
            <a:prstGeom prst="rect">
              <a:avLst/>
            </a:prstGeom>
            <a:solidFill>
              <a:srgbClr val="F9D2D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87" name="矩形 13"/>
            <p:cNvSpPr/>
            <p:nvPr/>
          </p:nvSpPr>
          <p:spPr>
            <a:xfrm>
              <a:off x="1124754" y="0"/>
              <a:ext cx="570962" cy="711200"/>
            </a:xfrm>
            <a:prstGeom prst="rect">
              <a:avLst/>
            </a:prstGeom>
            <a:solidFill>
              <a:srgbClr val="BFE6B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88" name="矩形 14"/>
            <p:cNvSpPr/>
            <p:nvPr/>
          </p:nvSpPr>
          <p:spPr>
            <a:xfrm>
              <a:off x="562377" y="0"/>
              <a:ext cx="570962" cy="711200"/>
            </a:xfrm>
            <a:prstGeom prst="rect">
              <a:avLst/>
            </a:prstGeom>
            <a:solidFill>
              <a:srgbClr val="D7CAD9"/>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89" name="矩形 15"/>
            <p:cNvSpPr/>
            <p:nvPr/>
          </p:nvSpPr>
          <p:spPr>
            <a:xfrm>
              <a:off x="2249508" y="0"/>
              <a:ext cx="570962" cy="711200"/>
            </a:xfrm>
            <a:prstGeom prst="rect">
              <a:avLst/>
            </a:prstGeom>
            <a:solidFill>
              <a:srgbClr val="F5F5C1"/>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90" name="矩形 16"/>
            <p:cNvSpPr/>
            <p:nvPr/>
          </p:nvSpPr>
          <p:spPr>
            <a:xfrm>
              <a:off x="0" y="0"/>
              <a:ext cx="570962" cy="711200"/>
            </a:xfrm>
            <a:prstGeom prst="rect">
              <a:avLst/>
            </a:prstGeom>
            <a:solidFill>
              <a:srgbClr val="BAE3F8"/>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91" name="矩形 17"/>
            <p:cNvSpPr/>
            <p:nvPr/>
          </p:nvSpPr>
          <p:spPr>
            <a:xfrm>
              <a:off x="2811885" y="0"/>
              <a:ext cx="9427339" cy="711200"/>
            </a:xfrm>
            <a:prstGeom prst="rect">
              <a:avLst/>
            </a:prstGeom>
            <a:solidFill>
              <a:srgbClr val="EDF7FD"/>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pic>
        <p:nvPicPr>
          <p:cNvPr id="5" name="Picture 4" descr="REGRESSION-TESTING-1 (1)"/>
          <p:cNvPicPr>
            <a:picLocks noChangeAspect="1"/>
          </p:cNvPicPr>
          <p:nvPr/>
        </p:nvPicPr>
        <p:blipFill>
          <a:blip r:embed="rId1"/>
          <a:stretch>
            <a:fillRect/>
          </a:stretch>
        </p:blipFill>
        <p:spPr>
          <a:xfrm>
            <a:off x="6864350" y="3429000"/>
            <a:ext cx="3913505" cy="27178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482" name="组合 4"/>
          <p:cNvGrpSpPr/>
          <p:nvPr/>
        </p:nvGrpSpPr>
        <p:grpSpPr>
          <a:xfrm>
            <a:off x="0" y="0"/>
            <a:ext cx="11737057" cy="711200"/>
            <a:chOff x="0" y="0"/>
            <a:chExt cx="12247809" cy="711200"/>
          </a:xfrm>
        </p:grpSpPr>
        <p:sp>
          <p:nvSpPr>
            <p:cNvPr id="20492" name="矩形 5"/>
            <p:cNvSpPr/>
            <p:nvPr/>
          </p:nvSpPr>
          <p:spPr>
            <a:xfrm>
              <a:off x="11114470" y="0"/>
              <a:ext cx="570962" cy="711200"/>
            </a:xfrm>
            <a:prstGeom prst="rect">
              <a:avLst/>
            </a:prstGeom>
            <a:solidFill>
              <a:srgbClr val="F9D2D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93" name="矩形 6"/>
            <p:cNvSpPr/>
            <p:nvPr/>
          </p:nvSpPr>
          <p:spPr>
            <a:xfrm>
              <a:off x="10552093" y="0"/>
              <a:ext cx="570962" cy="711200"/>
            </a:xfrm>
            <a:prstGeom prst="rect">
              <a:avLst/>
            </a:prstGeom>
            <a:solidFill>
              <a:srgbClr val="BFE6B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94" name="矩形 7"/>
            <p:cNvSpPr/>
            <p:nvPr/>
          </p:nvSpPr>
          <p:spPr>
            <a:xfrm>
              <a:off x="9989716" y="0"/>
              <a:ext cx="570962" cy="711200"/>
            </a:xfrm>
            <a:prstGeom prst="rect">
              <a:avLst/>
            </a:prstGeom>
            <a:solidFill>
              <a:srgbClr val="D7CAD9"/>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95" name="矩形 8"/>
            <p:cNvSpPr/>
            <p:nvPr/>
          </p:nvSpPr>
          <p:spPr>
            <a:xfrm>
              <a:off x="11676847" y="0"/>
              <a:ext cx="570962" cy="711200"/>
            </a:xfrm>
            <a:prstGeom prst="rect">
              <a:avLst/>
            </a:prstGeom>
            <a:solidFill>
              <a:srgbClr val="F5F5C1"/>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96" name="矩形 9"/>
            <p:cNvSpPr/>
            <p:nvPr/>
          </p:nvSpPr>
          <p:spPr>
            <a:xfrm>
              <a:off x="9427339" y="0"/>
              <a:ext cx="570962" cy="711200"/>
            </a:xfrm>
            <a:prstGeom prst="rect">
              <a:avLst/>
            </a:prstGeom>
            <a:solidFill>
              <a:srgbClr val="BAE3F8"/>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97" name="矩形 10"/>
            <p:cNvSpPr/>
            <p:nvPr/>
          </p:nvSpPr>
          <p:spPr>
            <a:xfrm>
              <a:off x="0" y="0"/>
              <a:ext cx="9427339" cy="711200"/>
            </a:xfrm>
            <a:prstGeom prst="rect">
              <a:avLst/>
            </a:prstGeom>
            <a:solidFill>
              <a:srgbClr val="EDF7FD"/>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grpSp>
        <p:nvGrpSpPr>
          <p:cNvPr id="20483" name="组合 11"/>
          <p:cNvGrpSpPr/>
          <p:nvPr/>
        </p:nvGrpSpPr>
        <p:grpSpPr>
          <a:xfrm>
            <a:off x="1" y="6146800"/>
            <a:ext cx="11729450" cy="711200"/>
            <a:chOff x="0" y="0"/>
            <a:chExt cx="12239224" cy="711200"/>
          </a:xfrm>
        </p:grpSpPr>
        <p:sp>
          <p:nvSpPr>
            <p:cNvPr id="20486" name="矩形 12"/>
            <p:cNvSpPr/>
            <p:nvPr/>
          </p:nvSpPr>
          <p:spPr>
            <a:xfrm>
              <a:off x="1687131" y="0"/>
              <a:ext cx="570962" cy="711200"/>
            </a:xfrm>
            <a:prstGeom prst="rect">
              <a:avLst/>
            </a:prstGeom>
            <a:solidFill>
              <a:srgbClr val="F9D2D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87" name="矩形 13"/>
            <p:cNvSpPr/>
            <p:nvPr/>
          </p:nvSpPr>
          <p:spPr>
            <a:xfrm>
              <a:off x="1124754" y="0"/>
              <a:ext cx="570962" cy="711200"/>
            </a:xfrm>
            <a:prstGeom prst="rect">
              <a:avLst/>
            </a:prstGeom>
            <a:solidFill>
              <a:srgbClr val="BFE6B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88" name="矩形 14"/>
            <p:cNvSpPr/>
            <p:nvPr/>
          </p:nvSpPr>
          <p:spPr>
            <a:xfrm>
              <a:off x="562377" y="0"/>
              <a:ext cx="570962" cy="711200"/>
            </a:xfrm>
            <a:prstGeom prst="rect">
              <a:avLst/>
            </a:prstGeom>
            <a:solidFill>
              <a:srgbClr val="D7CAD9"/>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89" name="矩形 15"/>
            <p:cNvSpPr/>
            <p:nvPr/>
          </p:nvSpPr>
          <p:spPr>
            <a:xfrm>
              <a:off x="2249508" y="0"/>
              <a:ext cx="570962" cy="711200"/>
            </a:xfrm>
            <a:prstGeom prst="rect">
              <a:avLst/>
            </a:prstGeom>
            <a:solidFill>
              <a:srgbClr val="F5F5C1"/>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90" name="矩形 16"/>
            <p:cNvSpPr/>
            <p:nvPr/>
          </p:nvSpPr>
          <p:spPr>
            <a:xfrm>
              <a:off x="0" y="0"/>
              <a:ext cx="570962" cy="711200"/>
            </a:xfrm>
            <a:prstGeom prst="rect">
              <a:avLst/>
            </a:prstGeom>
            <a:solidFill>
              <a:srgbClr val="BAE3F8"/>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91" name="矩形 17"/>
            <p:cNvSpPr/>
            <p:nvPr/>
          </p:nvSpPr>
          <p:spPr>
            <a:xfrm>
              <a:off x="2811885" y="0"/>
              <a:ext cx="9427339" cy="711200"/>
            </a:xfrm>
            <a:prstGeom prst="rect">
              <a:avLst/>
            </a:prstGeom>
            <a:solidFill>
              <a:srgbClr val="EDF7FD"/>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sp>
        <p:nvSpPr>
          <p:cNvPr id="20" name="TextBox 19"/>
          <p:cNvSpPr txBox="1"/>
          <p:nvPr/>
        </p:nvSpPr>
        <p:spPr>
          <a:xfrm>
            <a:off x="1094363" y="2206285"/>
            <a:ext cx="10095542" cy="1877437"/>
          </a:xfrm>
          <a:prstGeom prst="rect">
            <a:avLst/>
          </a:prstGeom>
          <a:noFill/>
          <a:ln>
            <a:solidFill>
              <a:schemeClr val="tx1"/>
            </a:solidFill>
          </a:ln>
        </p:spPr>
        <p:txBody>
          <a:bodyPr wrap="square">
            <a:spAutoFit/>
          </a:bodyPr>
          <a:lstStyle/>
          <a:p>
            <a:pPr algn="ctr"/>
            <a:endParaRPr lang="en-US" sz="4000" b="1" dirty="0">
              <a:latin typeface="+mn-lt"/>
            </a:endParaRPr>
          </a:p>
          <a:p>
            <a:pPr algn="ctr"/>
            <a:r>
              <a:rPr lang="en-US" altLang="zh-CN" sz="3600" b="1" dirty="0">
                <a:cs typeface="Arial" panose="020B0604020202020204" pitchFamily="34" charset="0"/>
                <a:sym typeface="+mn-ea"/>
              </a:rPr>
              <a:t>HOW TO PERFORM SOFTWARE TESTING?</a:t>
            </a:r>
            <a:endParaRPr lang="zh-CN" altLang="en-US" sz="3600" b="1" dirty="0">
              <a:cs typeface="Arial" panose="020B0604020202020204" pitchFamily="34" charset="0"/>
            </a:endParaRPr>
          </a:p>
          <a:p>
            <a:pPr algn="ctr"/>
            <a:endParaRPr lang="en-US" sz="4000" b="1" dirty="0">
              <a:latin typeface="+mn-l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22" name="组合 4"/>
          <p:cNvGrpSpPr/>
          <p:nvPr/>
        </p:nvGrpSpPr>
        <p:grpSpPr>
          <a:xfrm>
            <a:off x="0" y="0"/>
            <a:ext cx="12247563" cy="711200"/>
            <a:chOff x="0" y="0"/>
            <a:chExt cx="12247809" cy="711200"/>
          </a:xfrm>
        </p:grpSpPr>
        <p:sp>
          <p:nvSpPr>
            <p:cNvPr id="5136" name="矩形 5"/>
            <p:cNvSpPr/>
            <p:nvPr/>
          </p:nvSpPr>
          <p:spPr>
            <a:xfrm>
              <a:off x="11114470" y="0"/>
              <a:ext cx="570962" cy="711200"/>
            </a:xfrm>
            <a:prstGeom prst="rect">
              <a:avLst/>
            </a:prstGeom>
            <a:solidFill>
              <a:srgbClr val="F9D2D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5137" name="矩形 6"/>
            <p:cNvSpPr/>
            <p:nvPr/>
          </p:nvSpPr>
          <p:spPr>
            <a:xfrm>
              <a:off x="10552093" y="0"/>
              <a:ext cx="570962" cy="711200"/>
            </a:xfrm>
            <a:prstGeom prst="rect">
              <a:avLst/>
            </a:prstGeom>
            <a:solidFill>
              <a:srgbClr val="BFE6B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5138" name="矩形 7"/>
            <p:cNvSpPr/>
            <p:nvPr/>
          </p:nvSpPr>
          <p:spPr>
            <a:xfrm>
              <a:off x="9989716" y="0"/>
              <a:ext cx="570962" cy="711200"/>
            </a:xfrm>
            <a:prstGeom prst="rect">
              <a:avLst/>
            </a:prstGeom>
            <a:solidFill>
              <a:srgbClr val="D7CAD9"/>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5139" name="矩形 8"/>
            <p:cNvSpPr/>
            <p:nvPr/>
          </p:nvSpPr>
          <p:spPr>
            <a:xfrm>
              <a:off x="11676847" y="0"/>
              <a:ext cx="570962" cy="711200"/>
            </a:xfrm>
            <a:prstGeom prst="rect">
              <a:avLst/>
            </a:prstGeom>
            <a:solidFill>
              <a:srgbClr val="F5F5C1"/>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5140" name="矩形 9"/>
            <p:cNvSpPr/>
            <p:nvPr/>
          </p:nvSpPr>
          <p:spPr>
            <a:xfrm>
              <a:off x="9427339" y="0"/>
              <a:ext cx="570962" cy="711200"/>
            </a:xfrm>
            <a:prstGeom prst="rect">
              <a:avLst/>
            </a:prstGeom>
            <a:solidFill>
              <a:srgbClr val="BAE3F8"/>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5141" name="矩形 10"/>
            <p:cNvSpPr/>
            <p:nvPr/>
          </p:nvSpPr>
          <p:spPr>
            <a:xfrm>
              <a:off x="0" y="0"/>
              <a:ext cx="9427339" cy="711200"/>
            </a:xfrm>
            <a:prstGeom prst="rect">
              <a:avLst/>
            </a:prstGeom>
            <a:solidFill>
              <a:srgbClr val="EDF7FD"/>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grpSp>
        <p:nvGrpSpPr>
          <p:cNvPr id="5123" name="组合 11"/>
          <p:cNvGrpSpPr/>
          <p:nvPr/>
        </p:nvGrpSpPr>
        <p:grpSpPr>
          <a:xfrm>
            <a:off x="0" y="6146800"/>
            <a:ext cx="12239625" cy="711200"/>
            <a:chOff x="0" y="0"/>
            <a:chExt cx="12239224" cy="711200"/>
          </a:xfrm>
        </p:grpSpPr>
        <p:sp>
          <p:nvSpPr>
            <p:cNvPr id="5130" name="矩形 12"/>
            <p:cNvSpPr/>
            <p:nvPr/>
          </p:nvSpPr>
          <p:spPr>
            <a:xfrm>
              <a:off x="1687131" y="0"/>
              <a:ext cx="570962" cy="711200"/>
            </a:xfrm>
            <a:prstGeom prst="rect">
              <a:avLst/>
            </a:prstGeom>
            <a:solidFill>
              <a:srgbClr val="F9D2D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5131" name="矩形 13"/>
            <p:cNvSpPr/>
            <p:nvPr/>
          </p:nvSpPr>
          <p:spPr>
            <a:xfrm>
              <a:off x="1124754" y="0"/>
              <a:ext cx="570962" cy="711200"/>
            </a:xfrm>
            <a:prstGeom prst="rect">
              <a:avLst/>
            </a:prstGeom>
            <a:solidFill>
              <a:srgbClr val="BFE6B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5132" name="矩形 14"/>
            <p:cNvSpPr/>
            <p:nvPr/>
          </p:nvSpPr>
          <p:spPr>
            <a:xfrm>
              <a:off x="562377" y="0"/>
              <a:ext cx="570962" cy="711200"/>
            </a:xfrm>
            <a:prstGeom prst="rect">
              <a:avLst/>
            </a:prstGeom>
            <a:solidFill>
              <a:srgbClr val="D7CAD9"/>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5133" name="矩形 15"/>
            <p:cNvSpPr/>
            <p:nvPr/>
          </p:nvSpPr>
          <p:spPr>
            <a:xfrm>
              <a:off x="2249508" y="0"/>
              <a:ext cx="570962" cy="711200"/>
            </a:xfrm>
            <a:prstGeom prst="rect">
              <a:avLst/>
            </a:prstGeom>
            <a:solidFill>
              <a:srgbClr val="F5F5C1"/>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5134" name="矩形 16"/>
            <p:cNvSpPr/>
            <p:nvPr/>
          </p:nvSpPr>
          <p:spPr>
            <a:xfrm>
              <a:off x="0" y="0"/>
              <a:ext cx="570962" cy="711200"/>
            </a:xfrm>
            <a:prstGeom prst="rect">
              <a:avLst/>
            </a:prstGeom>
            <a:solidFill>
              <a:srgbClr val="BAE3F8"/>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5135" name="矩形 17"/>
            <p:cNvSpPr/>
            <p:nvPr/>
          </p:nvSpPr>
          <p:spPr>
            <a:xfrm>
              <a:off x="2811885" y="0"/>
              <a:ext cx="9427339" cy="711200"/>
            </a:xfrm>
            <a:prstGeom prst="rect">
              <a:avLst/>
            </a:prstGeom>
            <a:solidFill>
              <a:srgbClr val="EDF7FD"/>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sp>
        <p:nvSpPr>
          <p:cNvPr id="5124" name="矩形 7"/>
          <p:cNvSpPr/>
          <p:nvPr/>
        </p:nvSpPr>
        <p:spPr>
          <a:xfrm>
            <a:off x="0" y="0"/>
            <a:ext cx="6169025" cy="6858000"/>
          </a:xfrm>
          <a:prstGeom prst="rect">
            <a:avLst/>
          </a:prstGeom>
          <a:solidFill>
            <a:schemeClr val="bg1"/>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5125" name="矩形 1"/>
          <p:cNvSpPr/>
          <p:nvPr/>
        </p:nvSpPr>
        <p:spPr>
          <a:xfrm>
            <a:off x="6169025" y="0"/>
            <a:ext cx="6022975" cy="6858000"/>
          </a:xfrm>
          <a:prstGeom prst="rect">
            <a:avLst/>
          </a:prstGeom>
          <a:solidFill>
            <a:srgbClr val="D7CAD9"/>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5126" name="等腰三角形 2"/>
          <p:cNvSpPr/>
          <p:nvPr/>
        </p:nvSpPr>
        <p:spPr>
          <a:xfrm rot="5400000">
            <a:off x="6145213" y="3284538"/>
            <a:ext cx="330200" cy="282575"/>
          </a:xfrm>
          <a:prstGeom prst="triangle">
            <a:avLst>
              <a:gd name="adj" fmla="val 50000"/>
            </a:avLst>
          </a:prstGeom>
          <a:solidFill>
            <a:schemeClr val="bg1"/>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5127" name="文本框 3"/>
          <p:cNvSpPr/>
          <p:nvPr/>
        </p:nvSpPr>
        <p:spPr>
          <a:xfrm>
            <a:off x="498475" y="2242185"/>
            <a:ext cx="4137671" cy="1323439"/>
          </a:xfrm>
          <a:prstGeom prst="rect">
            <a:avLst/>
          </a:prstGeom>
          <a:noFill/>
          <a:ln w="9525">
            <a:noFill/>
          </a:ln>
        </p:spPr>
        <p:txBody>
          <a:bodyPr wrap="none">
            <a:spAutoFit/>
          </a:bodyPr>
          <a:lstStyle/>
          <a:p>
            <a:pPr marL="1143000" indent="-1143000" eaLnBrk="1" hangingPunct="1">
              <a:buFont typeface="Wingdings" panose="05000000000000000000" charset="0"/>
              <a:buChar char="Ø"/>
            </a:pPr>
            <a:r>
              <a:rPr lang="en-US" altLang="zh-CN" sz="8000" b="1" dirty="0">
                <a:solidFill>
                  <a:schemeClr val="accent3"/>
                </a:solidFill>
                <a:latin typeface="Microsoft YaHei Light" panose="020B0502040204020203" pitchFamily="34" charset="-122"/>
                <a:ea typeface="Microsoft YaHei Light" panose="020B0502040204020203" pitchFamily="34" charset="-122"/>
                <a:sym typeface="Microsoft YaHei Light" panose="020B0502040204020203" pitchFamily="34" charset="-122"/>
              </a:rPr>
              <a:t>Steps </a:t>
            </a:r>
            <a:endParaRPr lang="en-US" altLang="zh-CN" sz="8000" b="1" dirty="0">
              <a:solidFill>
                <a:schemeClr val="accent3"/>
              </a:solidFill>
              <a:latin typeface="Microsoft YaHei Light" panose="020B0502040204020203" pitchFamily="34" charset="-122"/>
              <a:ea typeface="Microsoft YaHei Light" panose="020B0502040204020203" pitchFamily="34" charset="-122"/>
              <a:sym typeface="Microsoft YaHei Light" panose="020B0502040204020203" pitchFamily="34" charset="-122"/>
            </a:endParaRPr>
          </a:p>
        </p:txBody>
      </p:sp>
      <p:sp>
        <p:nvSpPr>
          <p:cNvPr id="5128" name="文本框 4"/>
          <p:cNvSpPr/>
          <p:nvPr/>
        </p:nvSpPr>
        <p:spPr>
          <a:xfrm>
            <a:off x="498475" y="3641725"/>
            <a:ext cx="5470525" cy="829945"/>
          </a:xfrm>
          <a:prstGeom prst="rect">
            <a:avLst/>
          </a:prstGeom>
          <a:noFill/>
          <a:ln w="9525">
            <a:noFill/>
          </a:ln>
        </p:spPr>
        <p:txBody>
          <a:bodyPr wrap="none">
            <a:spAutoFit/>
          </a:bodyPr>
          <a:lstStyle/>
          <a:p>
            <a:pPr eaLnBrk="1" hangingPunct="1"/>
            <a:r>
              <a:rPr lang="en-US" altLang="zh-CN" sz="4800" b="1" dirty="0">
                <a:solidFill>
                  <a:srgbClr val="000000"/>
                </a:solidFill>
                <a:latin typeface="Microsoft YaHei Light" panose="020B0502040204020203" pitchFamily="34" charset="-122"/>
                <a:ea typeface="Microsoft YaHei Light" panose="020B0502040204020203" pitchFamily="34" charset="-122"/>
                <a:sym typeface="Microsoft YaHei Light" panose="020B0502040204020203" pitchFamily="34" charset="-122"/>
              </a:rPr>
              <a:t>for software testing</a:t>
            </a:r>
            <a:endParaRPr lang="en-US" altLang="zh-CN" sz="4800" b="1" dirty="0">
              <a:solidFill>
                <a:srgbClr val="000000"/>
              </a:solidFill>
              <a:latin typeface="Microsoft YaHei Light" panose="020B0502040204020203" pitchFamily="34" charset="-122"/>
              <a:ea typeface="Microsoft YaHei Light" panose="020B0502040204020203" pitchFamily="34" charset="-122"/>
              <a:sym typeface="Microsoft YaHei Light" panose="020B0502040204020203" pitchFamily="34" charset="-122"/>
            </a:endParaRPr>
          </a:p>
        </p:txBody>
      </p:sp>
      <p:sp>
        <p:nvSpPr>
          <p:cNvPr id="5129" name="Text Box 18"/>
          <p:cNvSpPr/>
          <p:nvPr/>
        </p:nvSpPr>
        <p:spPr>
          <a:xfrm>
            <a:off x="6335395" y="0"/>
            <a:ext cx="5690870" cy="7234555"/>
          </a:xfrm>
          <a:prstGeom prst="rect">
            <a:avLst/>
          </a:prstGeom>
          <a:noFill/>
          <a:ln w="9525">
            <a:noFill/>
          </a:ln>
        </p:spPr>
        <p:txBody>
          <a:bodyPr wrap="square">
            <a:noAutofit/>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lvl="0" eaLnBrk="1" hangingPunct="1">
              <a:lnSpc>
                <a:spcPct val="150000"/>
              </a:lnSpc>
              <a:buFont typeface="Wingdings" panose="05000000000000000000" charset="0"/>
              <a:buChar char="q"/>
            </a:pPr>
            <a:r>
              <a:rPr lang="en-US" altLang="en-US" sz="2200" b="1" dirty="0">
                <a:solidFill>
                  <a:srgbClr val="7030A0"/>
                </a:solidFill>
                <a:latin typeface="Microsoft YaHei Light" panose="020B0502040204020203" pitchFamily="34" charset="-122"/>
                <a:ea typeface="Microsoft YaHei Light" panose="020B0502040204020203" pitchFamily="34" charset="-122"/>
                <a:sym typeface="Microsoft YaHei Light" panose="020B0502040204020203" pitchFamily="34" charset="-122"/>
              </a:rPr>
              <a:t>Assess Development Plan and Status</a:t>
            </a:r>
            <a:endParaRPr lang="en-US" altLang="en-US" sz="2200" b="1" dirty="0">
              <a:solidFill>
                <a:srgbClr val="7030A0"/>
              </a:solidFill>
              <a:latin typeface="Microsoft YaHei Light" panose="020B0502040204020203" pitchFamily="34" charset="-122"/>
              <a:ea typeface="Microsoft YaHei Light" panose="020B0502040204020203" pitchFamily="34" charset="-122"/>
              <a:sym typeface="Microsoft YaHei Light" panose="020B0502040204020203" pitchFamily="34" charset="-122"/>
            </a:endParaRPr>
          </a:p>
          <a:p>
            <a:pPr lvl="0" eaLnBrk="1" hangingPunct="1">
              <a:lnSpc>
                <a:spcPct val="150000"/>
              </a:lnSpc>
              <a:buFont typeface="Wingdings" panose="05000000000000000000" charset="0"/>
              <a:buChar char="q"/>
            </a:pPr>
            <a:r>
              <a:rPr lang="en-US" altLang="en-US" sz="2200" b="1" dirty="0">
                <a:solidFill>
                  <a:srgbClr val="7030A0"/>
                </a:solidFill>
                <a:latin typeface="Microsoft YaHei Light" panose="020B0502040204020203" pitchFamily="34" charset="-122"/>
                <a:ea typeface="Microsoft YaHei Light" panose="020B0502040204020203" pitchFamily="34" charset="-122"/>
                <a:sym typeface="Microsoft YaHei Light" panose="020B0502040204020203" pitchFamily="34" charset="-122"/>
              </a:rPr>
              <a:t> Develop the Test Plan</a:t>
            </a:r>
            <a:endParaRPr lang="en-US" altLang="en-US" sz="2200" b="1" dirty="0">
              <a:solidFill>
                <a:srgbClr val="7030A0"/>
              </a:solidFill>
              <a:latin typeface="Microsoft YaHei Light" panose="020B0502040204020203" pitchFamily="34" charset="-122"/>
              <a:ea typeface="Microsoft YaHei Light" panose="020B0502040204020203" pitchFamily="34" charset="-122"/>
              <a:sym typeface="Microsoft YaHei Light" panose="020B0502040204020203" pitchFamily="34" charset="-122"/>
            </a:endParaRPr>
          </a:p>
          <a:p>
            <a:pPr lvl="0" eaLnBrk="1" hangingPunct="1">
              <a:lnSpc>
                <a:spcPct val="150000"/>
              </a:lnSpc>
              <a:buFont typeface="Wingdings" panose="05000000000000000000" charset="0"/>
              <a:buChar char="q"/>
            </a:pPr>
            <a:r>
              <a:rPr lang="en-US" altLang="en-US" sz="2200" b="1" dirty="0">
                <a:solidFill>
                  <a:srgbClr val="7030A0"/>
                </a:solidFill>
                <a:latin typeface="Microsoft YaHei Light" panose="020B0502040204020203" pitchFamily="34" charset="-122"/>
                <a:ea typeface="Microsoft YaHei Light" panose="020B0502040204020203" pitchFamily="34" charset="-122"/>
                <a:sym typeface="Microsoft YaHei Light" panose="020B0502040204020203" pitchFamily="34" charset="-122"/>
              </a:rPr>
              <a:t>Test Software Requirements </a:t>
            </a:r>
            <a:endParaRPr lang="en-US" altLang="en-US" sz="2200" b="1" dirty="0">
              <a:solidFill>
                <a:srgbClr val="7030A0"/>
              </a:solidFill>
              <a:latin typeface="Microsoft YaHei Light" panose="020B0502040204020203" pitchFamily="34" charset="-122"/>
              <a:ea typeface="Microsoft YaHei Light" panose="020B0502040204020203" pitchFamily="34" charset="-122"/>
              <a:sym typeface="Microsoft YaHei Light" panose="020B0502040204020203" pitchFamily="34" charset="-122"/>
            </a:endParaRPr>
          </a:p>
          <a:p>
            <a:pPr lvl="0" eaLnBrk="1" hangingPunct="1">
              <a:lnSpc>
                <a:spcPct val="150000"/>
              </a:lnSpc>
              <a:buFont typeface="Wingdings" panose="05000000000000000000" charset="0"/>
              <a:buChar char="q"/>
            </a:pPr>
            <a:r>
              <a:rPr lang="en-US" altLang="en-US" sz="2200" b="1" dirty="0">
                <a:solidFill>
                  <a:srgbClr val="7030A0"/>
                </a:solidFill>
                <a:latin typeface="Microsoft YaHei Light" panose="020B0502040204020203" pitchFamily="34" charset="-122"/>
                <a:ea typeface="Microsoft YaHei Light" panose="020B0502040204020203" pitchFamily="34" charset="-122"/>
                <a:sym typeface="Microsoft YaHei Light" panose="020B0502040204020203" pitchFamily="34" charset="-122"/>
              </a:rPr>
              <a:t>Test Software Design</a:t>
            </a:r>
            <a:endParaRPr lang="en-US" altLang="en-US" sz="2200" b="1" dirty="0">
              <a:solidFill>
                <a:srgbClr val="7030A0"/>
              </a:solidFill>
              <a:latin typeface="Microsoft YaHei Light" panose="020B0502040204020203" pitchFamily="34" charset="-122"/>
              <a:ea typeface="Microsoft YaHei Light" panose="020B0502040204020203" pitchFamily="34" charset="-122"/>
              <a:sym typeface="Microsoft YaHei Light" panose="020B0502040204020203" pitchFamily="34" charset="-122"/>
            </a:endParaRPr>
          </a:p>
          <a:p>
            <a:pPr lvl="0" eaLnBrk="1" hangingPunct="1">
              <a:lnSpc>
                <a:spcPct val="150000"/>
              </a:lnSpc>
              <a:buFont typeface="Wingdings" panose="05000000000000000000" charset="0"/>
              <a:buChar char="q"/>
            </a:pPr>
            <a:r>
              <a:rPr lang="en-US" altLang="en-US" sz="2200" b="1" dirty="0">
                <a:solidFill>
                  <a:srgbClr val="7030A0"/>
                </a:solidFill>
                <a:latin typeface="Microsoft YaHei Light" panose="020B0502040204020203" pitchFamily="34" charset="-122"/>
                <a:ea typeface="Microsoft YaHei Light" panose="020B0502040204020203" pitchFamily="34" charset="-122"/>
                <a:sym typeface="Microsoft YaHei Light" panose="020B0502040204020203" pitchFamily="34" charset="-122"/>
              </a:rPr>
              <a:t>Build Phase Testing</a:t>
            </a:r>
            <a:endParaRPr lang="en-US" altLang="en-US" sz="2200" b="1" dirty="0">
              <a:solidFill>
                <a:srgbClr val="7030A0"/>
              </a:solidFill>
              <a:latin typeface="Microsoft YaHei Light" panose="020B0502040204020203" pitchFamily="34" charset="-122"/>
              <a:ea typeface="Microsoft YaHei Light" panose="020B0502040204020203" pitchFamily="34" charset="-122"/>
              <a:sym typeface="Microsoft YaHei Light" panose="020B0502040204020203" pitchFamily="34" charset="-122"/>
            </a:endParaRPr>
          </a:p>
          <a:p>
            <a:pPr lvl="0" eaLnBrk="1" hangingPunct="1">
              <a:lnSpc>
                <a:spcPct val="150000"/>
              </a:lnSpc>
              <a:buFont typeface="Wingdings" panose="05000000000000000000" charset="0"/>
              <a:buChar char="q"/>
            </a:pPr>
            <a:r>
              <a:rPr lang="en-US" altLang="en-US" sz="2200" b="1" dirty="0">
                <a:solidFill>
                  <a:srgbClr val="7030A0"/>
                </a:solidFill>
                <a:latin typeface="Microsoft YaHei Light" panose="020B0502040204020203" pitchFamily="34" charset="-122"/>
                <a:ea typeface="Microsoft YaHei Light" panose="020B0502040204020203" pitchFamily="34" charset="-122"/>
                <a:sym typeface="Microsoft YaHei Light" panose="020B0502040204020203" pitchFamily="34" charset="-122"/>
              </a:rPr>
              <a:t>Execute and Record Result </a:t>
            </a:r>
            <a:endParaRPr lang="en-US" altLang="en-US" sz="2200" b="1" dirty="0">
              <a:solidFill>
                <a:srgbClr val="7030A0"/>
              </a:solidFill>
              <a:latin typeface="Microsoft YaHei Light" panose="020B0502040204020203" pitchFamily="34" charset="-122"/>
              <a:ea typeface="Microsoft YaHei Light" panose="020B0502040204020203" pitchFamily="34" charset="-122"/>
              <a:sym typeface="Microsoft YaHei Light" panose="020B0502040204020203" pitchFamily="34" charset="-122"/>
            </a:endParaRPr>
          </a:p>
          <a:p>
            <a:pPr lvl="0" eaLnBrk="1" hangingPunct="1">
              <a:lnSpc>
                <a:spcPct val="150000"/>
              </a:lnSpc>
              <a:buFont typeface="Wingdings" panose="05000000000000000000" charset="0"/>
              <a:buChar char="q"/>
            </a:pPr>
            <a:r>
              <a:rPr lang="en-US" altLang="en-US" sz="2200" b="1" dirty="0">
                <a:solidFill>
                  <a:srgbClr val="7030A0"/>
                </a:solidFill>
                <a:latin typeface="Microsoft YaHei Light" panose="020B0502040204020203" pitchFamily="34" charset="-122"/>
                <a:ea typeface="Microsoft YaHei Light" panose="020B0502040204020203" pitchFamily="34" charset="-122"/>
                <a:sym typeface="Microsoft YaHei Light" panose="020B0502040204020203" pitchFamily="34" charset="-122"/>
              </a:rPr>
              <a:t>Acceptance Test</a:t>
            </a:r>
            <a:endParaRPr lang="en-US" altLang="en-US" sz="2200" b="1" dirty="0">
              <a:solidFill>
                <a:srgbClr val="7030A0"/>
              </a:solidFill>
              <a:latin typeface="Microsoft YaHei Light" panose="020B0502040204020203" pitchFamily="34" charset="-122"/>
              <a:ea typeface="Microsoft YaHei Light" panose="020B0502040204020203" pitchFamily="34" charset="-122"/>
              <a:sym typeface="Microsoft YaHei Light" panose="020B0502040204020203" pitchFamily="34" charset="-122"/>
            </a:endParaRPr>
          </a:p>
          <a:p>
            <a:pPr lvl="0" eaLnBrk="1" hangingPunct="1">
              <a:lnSpc>
                <a:spcPct val="150000"/>
              </a:lnSpc>
              <a:buFont typeface="Wingdings" panose="05000000000000000000" charset="0"/>
              <a:buChar char="q"/>
            </a:pPr>
            <a:r>
              <a:rPr lang="en-US" altLang="en-US" sz="2200" b="1" dirty="0">
                <a:solidFill>
                  <a:srgbClr val="7030A0"/>
                </a:solidFill>
                <a:latin typeface="Microsoft YaHei Light" panose="020B0502040204020203" pitchFamily="34" charset="-122"/>
                <a:ea typeface="Microsoft YaHei Light" panose="020B0502040204020203" pitchFamily="34" charset="-122"/>
                <a:sym typeface="Microsoft YaHei Light" panose="020B0502040204020203" pitchFamily="34" charset="-122"/>
              </a:rPr>
              <a:t>Report Test Results</a:t>
            </a:r>
            <a:endParaRPr lang="en-US" altLang="en-US" sz="2200" b="1" dirty="0">
              <a:solidFill>
                <a:srgbClr val="7030A0"/>
              </a:solidFill>
              <a:latin typeface="Microsoft YaHei Light" panose="020B0502040204020203" pitchFamily="34" charset="-122"/>
              <a:ea typeface="Microsoft YaHei Light" panose="020B0502040204020203" pitchFamily="34" charset="-122"/>
              <a:sym typeface="Microsoft YaHei Light" panose="020B0502040204020203" pitchFamily="34" charset="-122"/>
            </a:endParaRPr>
          </a:p>
          <a:p>
            <a:pPr lvl="0" eaLnBrk="1" hangingPunct="1">
              <a:lnSpc>
                <a:spcPct val="150000"/>
              </a:lnSpc>
              <a:buFont typeface="Wingdings" panose="05000000000000000000" charset="0"/>
              <a:buChar char="q"/>
            </a:pPr>
            <a:r>
              <a:rPr lang="en-US" altLang="en-US" sz="2200" b="1" dirty="0">
                <a:solidFill>
                  <a:srgbClr val="7030A0"/>
                </a:solidFill>
                <a:latin typeface="Microsoft YaHei Light" panose="020B0502040204020203" pitchFamily="34" charset="-122"/>
                <a:ea typeface="Microsoft YaHei Light" panose="020B0502040204020203" pitchFamily="34" charset="-122"/>
                <a:sym typeface="Microsoft YaHei Light" panose="020B0502040204020203" pitchFamily="34" charset="-122"/>
              </a:rPr>
              <a:t>The Software Installation</a:t>
            </a:r>
            <a:endParaRPr lang="en-US" altLang="en-US" sz="2200" b="1" dirty="0">
              <a:solidFill>
                <a:srgbClr val="7030A0"/>
              </a:solidFill>
              <a:latin typeface="Microsoft YaHei Light" panose="020B0502040204020203" pitchFamily="34" charset="-122"/>
              <a:ea typeface="Microsoft YaHei Light" panose="020B0502040204020203" pitchFamily="34" charset="-122"/>
              <a:sym typeface="Microsoft YaHei Light" panose="020B0502040204020203" pitchFamily="34" charset="-122"/>
            </a:endParaRPr>
          </a:p>
          <a:p>
            <a:pPr lvl="0" eaLnBrk="1" hangingPunct="1">
              <a:lnSpc>
                <a:spcPct val="150000"/>
              </a:lnSpc>
              <a:buFont typeface="Wingdings" panose="05000000000000000000" charset="0"/>
              <a:buChar char="q"/>
            </a:pPr>
            <a:r>
              <a:rPr lang="en-US" altLang="en-US" sz="2200" b="1" dirty="0">
                <a:solidFill>
                  <a:srgbClr val="7030A0"/>
                </a:solidFill>
                <a:latin typeface="Microsoft YaHei Light" panose="020B0502040204020203" pitchFamily="34" charset="-122"/>
                <a:ea typeface="Microsoft YaHei Light" panose="020B0502040204020203" pitchFamily="34" charset="-122"/>
                <a:sym typeface="Microsoft YaHei Light" panose="020B0502040204020203" pitchFamily="34" charset="-122"/>
              </a:rPr>
              <a:t>Test Software Changes</a:t>
            </a:r>
            <a:endParaRPr lang="en-US" altLang="en-US" sz="2200" b="1" dirty="0">
              <a:solidFill>
                <a:srgbClr val="7030A0"/>
              </a:solidFill>
              <a:latin typeface="Microsoft YaHei Light" panose="020B0502040204020203" pitchFamily="34" charset="-122"/>
              <a:ea typeface="Microsoft YaHei Light" panose="020B0502040204020203" pitchFamily="34" charset="-122"/>
              <a:sym typeface="Microsoft YaHei Light" panose="020B0502040204020203" pitchFamily="34" charset="-122"/>
            </a:endParaRPr>
          </a:p>
          <a:p>
            <a:pPr lvl="0" eaLnBrk="1" hangingPunct="1">
              <a:lnSpc>
                <a:spcPct val="150000"/>
              </a:lnSpc>
              <a:buFont typeface="Wingdings" panose="05000000000000000000" charset="0"/>
              <a:buChar char="q"/>
            </a:pPr>
            <a:r>
              <a:rPr lang="en-US" altLang="en-US" sz="2200" b="1" dirty="0">
                <a:solidFill>
                  <a:srgbClr val="7030A0"/>
                </a:solidFill>
                <a:latin typeface="Microsoft YaHei Light" panose="020B0502040204020203" pitchFamily="34" charset="-122"/>
                <a:ea typeface="Microsoft YaHei Light" panose="020B0502040204020203" pitchFamily="34" charset="-122"/>
                <a:sym typeface="Microsoft YaHei Light" panose="020B0502040204020203" pitchFamily="34" charset="-122"/>
              </a:rPr>
              <a:t>Evaluate Test Effectiveness</a:t>
            </a:r>
            <a:endParaRPr lang="en-US" altLang="en-US" sz="2200" b="1" dirty="0">
              <a:solidFill>
                <a:srgbClr val="7030A0"/>
              </a:solidFill>
              <a:latin typeface="Microsoft YaHei Light" panose="020B0502040204020203" pitchFamily="34" charset="-122"/>
              <a:ea typeface="Microsoft YaHei Light" panose="020B0502040204020203" pitchFamily="34" charset="-122"/>
              <a:sym typeface="Microsoft YaHei Light" panose="020B0502040204020203" pitchFamily="34" charset="-122"/>
            </a:endParaRPr>
          </a:p>
        </p:txBody>
      </p:sp>
      <p:sp>
        <p:nvSpPr>
          <p:cNvPr id="2" name="Text Box 1"/>
          <p:cNvSpPr txBox="1"/>
          <p:nvPr/>
        </p:nvSpPr>
        <p:spPr>
          <a:xfrm>
            <a:off x="292735" y="6146800"/>
            <a:ext cx="5505450" cy="566420"/>
          </a:xfrm>
          <a:prstGeom prst="rect">
            <a:avLst/>
          </a:prstGeom>
          <a:noFill/>
        </p:spPr>
        <p:txBody>
          <a:bodyPr wrap="square" rtlCol="0">
            <a:noAutofit/>
          </a:bodyPr>
          <a:lstStyle/>
          <a:p>
            <a:r>
              <a:rPr lang="en-US" altLang="en-US" sz="1200" b="1">
                <a:latin typeface="Times New Roman" panose="02020603050405020304" charset="0"/>
                <a:cs typeface="Times New Roman" panose="02020603050405020304" charset="0"/>
              </a:rPr>
              <a:t>https://www.geeksforgeeks.org/general-steps-of-software-testing-process/</a:t>
            </a:r>
            <a:endParaRPr lang="en-US" altLang="en-US" sz="1200" b="1">
              <a:latin typeface="Times New Roman" panose="02020603050405020304" charset="0"/>
              <a:cs typeface="Times New Roman" panose="0202060305040502030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386" name="组合 4"/>
          <p:cNvGrpSpPr/>
          <p:nvPr/>
        </p:nvGrpSpPr>
        <p:grpSpPr>
          <a:xfrm>
            <a:off x="0" y="0"/>
            <a:ext cx="12247563" cy="711200"/>
            <a:chOff x="0" y="0"/>
            <a:chExt cx="12247809" cy="711200"/>
          </a:xfrm>
        </p:grpSpPr>
        <p:sp>
          <p:nvSpPr>
            <p:cNvPr id="16404" name="矩形 5"/>
            <p:cNvSpPr/>
            <p:nvPr/>
          </p:nvSpPr>
          <p:spPr>
            <a:xfrm>
              <a:off x="11114470" y="0"/>
              <a:ext cx="570962" cy="711200"/>
            </a:xfrm>
            <a:prstGeom prst="rect">
              <a:avLst/>
            </a:prstGeom>
            <a:solidFill>
              <a:srgbClr val="F9D2D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6405" name="矩形 6"/>
            <p:cNvSpPr/>
            <p:nvPr/>
          </p:nvSpPr>
          <p:spPr>
            <a:xfrm>
              <a:off x="10552093" y="0"/>
              <a:ext cx="570962" cy="711200"/>
            </a:xfrm>
            <a:prstGeom prst="rect">
              <a:avLst/>
            </a:prstGeom>
            <a:solidFill>
              <a:srgbClr val="BFE6B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6406" name="矩形 7"/>
            <p:cNvSpPr/>
            <p:nvPr/>
          </p:nvSpPr>
          <p:spPr>
            <a:xfrm>
              <a:off x="9989716" y="0"/>
              <a:ext cx="570962" cy="711200"/>
            </a:xfrm>
            <a:prstGeom prst="rect">
              <a:avLst/>
            </a:prstGeom>
            <a:solidFill>
              <a:srgbClr val="D7CAD9"/>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6407" name="矩形 8"/>
            <p:cNvSpPr/>
            <p:nvPr/>
          </p:nvSpPr>
          <p:spPr>
            <a:xfrm>
              <a:off x="11676847" y="0"/>
              <a:ext cx="570962" cy="711200"/>
            </a:xfrm>
            <a:prstGeom prst="rect">
              <a:avLst/>
            </a:prstGeom>
            <a:solidFill>
              <a:srgbClr val="F5F5C1"/>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6408" name="矩形 9"/>
            <p:cNvSpPr/>
            <p:nvPr/>
          </p:nvSpPr>
          <p:spPr>
            <a:xfrm>
              <a:off x="9427339" y="0"/>
              <a:ext cx="570962" cy="711200"/>
            </a:xfrm>
            <a:prstGeom prst="rect">
              <a:avLst/>
            </a:prstGeom>
            <a:solidFill>
              <a:srgbClr val="BAE3F8"/>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6409" name="矩形 10"/>
            <p:cNvSpPr/>
            <p:nvPr/>
          </p:nvSpPr>
          <p:spPr>
            <a:xfrm>
              <a:off x="0" y="0"/>
              <a:ext cx="9427339" cy="711200"/>
            </a:xfrm>
            <a:prstGeom prst="rect">
              <a:avLst/>
            </a:prstGeom>
            <a:solidFill>
              <a:srgbClr val="EDF7FD"/>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grpSp>
        <p:nvGrpSpPr>
          <p:cNvPr id="16387" name="组合 11"/>
          <p:cNvGrpSpPr/>
          <p:nvPr/>
        </p:nvGrpSpPr>
        <p:grpSpPr>
          <a:xfrm>
            <a:off x="0" y="6146800"/>
            <a:ext cx="12239625" cy="711200"/>
            <a:chOff x="0" y="0"/>
            <a:chExt cx="12239224" cy="711200"/>
          </a:xfrm>
        </p:grpSpPr>
        <p:sp>
          <p:nvSpPr>
            <p:cNvPr id="16398" name="矩形 12"/>
            <p:cNvSpPr/>
            <p:nvPr/>
          </p:nvSpPr>
          <p:spPr>
            <a:xfrm>
              <a:off x="1687131" y="0"/>
              <a:ext cx="570962" cy="711200"/>
            </a:xfrm>
            <a:prstGeom prst="rect">
              <a:avLst/>
            </a:prstGeom>
            <a:solidFill>
              <a:srgbClr val="F9D2D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6399" name="矩形 13"/>
            <p:cNvSpPr/>
            <p:nvPr/>
          </p:nvSpPr>
          <p:spPr>
            <a:xfrm>
              <a:off x="1124754" y="0"/>
              <a:ext cx="570962" cy="711200"/>
            </a:xfrm>
            <a:prstGeom prst="rect">
              <a:avLst/>
            </a:prstGeom>
            <a:solidFill>
              <a:srgbClr val="BFE6B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6400" name="矩形 14"/>
            <p:cNvSpPr/>
            <p:nvPr/>
          </p:nvSpPr>
          <p:spPr>
            <a:xfrm>
              <a:off x="562377" y="0"/>
              <a:ext cx="570962" cy="711200"/>
            </a:xfrm>
            <a:prstGeom prst="rect">
              <a:avLst/>
            </a:prstGeom>
            <a:solidFill>
              <a:srgbClr val="D7CAD9"/>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6401" name="矩形 15"/>
            <p:cNvSpPr/>
            <p:nvPr/>
          </p:nvSpPr>
          <p:spPr>
            <a:xfrm>
              <a:off x="2249508" y="0"/>
              <a:ext cx="570962" cy="711200"/>
            </a:xfrm>
            <a:prstGeom prst="rect">
              <a:avLst/>
            </a:prstGeom>
            <a:solidFill>
              <a:srgbClr val="F5F5C1"/>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6402" name="矩形 16"/>
            <p:cNvSpPr/>
            <p:nvPr/>
          </p:nvSpPr>
          <p:spPr>
            <a:xfrm>
              <a:off x="0" y="0"/>
              <a:ext cx="570962" cy="711200"/>
            </a:xfrm>
            <a:prstGeom prst="rect">
              <a:avLst/>
            </a:prstGeom>
            <a:solidFill>
              <a:srgbClr val="BAE3F8"/>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6403" name="矩形 17"/>
            <p:cNvSpPr/>
            <p:nvPr/>
          </p:nvSpPr>
          <p:spPr>
            <a:xfrm>
              <a:off x="2811885" y="0"/>
              <a:ext cx="9427339" cy="711200"/>
            </a:xfrm>
            <a:prstGeom prst="rect">
              <a:avLst/>
            </a:prstGeom>
            <a:solidFill>
              <a:srgbClr val="EDF7FD"/>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sp>
        <p:nvSpPr>
          <p:cNvPr id="16388" name="AutoShape 2"/>
          <p:cNvSpPr/>
          <p:nvPr/>
        </p:nvSpPr>
        <p:spPr>
          <a:xfrm>
            <a:off x="76835" y="843280"/>
            <a:ext cx="4342765" cy="5303520"/>
          </a:xfrm>
          <a:prstGeom prst="roundRect">
            <a:avLst>
              <a:gd name="adj" fmla="val 6519"/>
            </a:avLst>
          </a:prstGeom>
          <a:solidFill>
            <a:srgbClr val="D7CAD9">
              <a:alpha val="85097"/>
            </a:srgbClr>
          </a:solidFill>
          <a:ln w="3175" cap="flat" cmpd="sng">
            <a:solidFill>
              <a:schemeClr val="bg1"/>
            </a:solidFill>
            <a:prstDash val="solid"/>
            <a:miter/>
            <a:headEnd type="none" w="med" len="med"/>
            <a:tailEnd type="none" w="med" len="med"/>
          </a:ln>
        </p:spPr>
        <p:txBody>
          <a:bodyPr lIns="90170" tIns="46990" rIns="90170" bIns="46990" anchor="ct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00000"/>
              </a:lnSpc>
              <a:buNone/>
            </a:pPr>
            <a:endParaRPr lang="zh-CN" altLang="zh-CN" sz="1800" dirty="0"/>
          </a:p>
        </p:txBody>
      </p:sp>
      <p:sp>
        <p:nvSpPr>
          <p:cNvPr id="16391" name="AutoShape 6"/>
          <p:cNvSpPr/>
          <p:nvPr/>
        </p:nvSpPr>
        <p:spPr>
          <a:xfrm>
            <a:off x="4420870" y="862330"/>
            <a:ext cx="3815715" cy="5284470"/>
          </a:xfrm>
          <a:prstGeom prst="roundRect">
            <a:avLst>
              <a:gd name="adj" fmla="val 6519"/>
            </a:avLst>
          </a:prstGeom>
          <a:solidFill>
            <a:srgbClr val="E4F4FC">
              <a:alpha val="85097"/>
            </a:srgbClr>
          </a:solidFill>
          <a:ln w="3175" cap="flat" cmpd="sng">
            <a:solidFill>
              <a:schemeClr val="bg1"/>
            </a:solidFill>
            <a:prstDash val="solid"/>
            <a:miter/>
            <a:headEnd type="none" w="med" len="med"/>
            <a:tailEnd type="none" w="med" len="med"/>
          </a:ln>
        </p:spPr>
        <p:txBody>
          <a:bodyPr lIns="90170" tIns="46990" rIns="90170" bIns="46990" anchor="ct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00000"/>
              </a:lnSpc>
              <a:buNone/>
            </a:pPr>
            <a:endParaRPr lang="zh-CN" altLang="zh-CN" sz="1800" dirty="0"/>
          </a:p>
        </p:txBody>
      </p:sp>
      <p:sp>
        <p:nvSpPr>
          <p:cNvPr id="16392" name="Text Box 7"/>
          <p:cNvSpPr/>
          <p:nvPr/>
        </p:nvSpPr>
        <p:spPr>
          <a:xfrm>
            <a:off x="4785678" y="1242695"/>
            <a:ext cx="309880" cy="398780"/>
          </a:xfrm>
          <a:prstGeom prst="rect">
            <a:avLst/>
          </a:prstGeom>
          <a:noFill/>
          <a:ln w="9525">
            <a:noFill/>
          </a:ln>
        </p:spPr>
        <p:txBody>
          <a:bodyPr wrap="none">
            <a:spAutoFit/>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00000"/>
              </a:lnSpc>
              <a:buNone/>
            </a:pPr>
            <a:endParaRPr lang="zh-CN" altLang="en-US" sz="2000" dirty="0">
              <a:latin typeface="Arial" panose="020B0604020202020204" pitchFamily="34" charset="0"/>
            </a:endParaRPr>
          </a:p>
        </p:txBody>
      </p:sp>
      <p:sp>
        <p:nvSpPr>
          <p:cNvPr id="16393" name="Text Box 8"/>
          <p:cNvSpPr/>
          <p:nvPr/>
        </p:nvSpPr>
        <p:spPr>
          <a:xfrm>
            <a:off x="4617085" y="1915795"/>
            <a:ext cx="3527425" cy="4027805"/>
          </a:xfrm>
          <a:prstGeom prst="rect">
            <a:avLst/>
          </a:prstGeom>
          <a:noFill/>
          <a:ln w="9525">
            <a:noFill/>
          </a:ln>
        </p:spPr>
        <p:txBody>
          <a:bodyPr wrap="none">
            <a:noAutofit/>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30000"/>
              </a:lnSpc>
              <a:buNone/>
            </a:pPr>
            <a:endParaRPr lang="zh-CN" altLang="en-US" sz="1800" dirty="0">
              <a:solidFill>
                <a:srgbClr val="7F7F7F"/>
              </a:solidFill>
            </a:endParaRPr>
          </a:p>
        </p:txBody>
      </p:sp>
      <p:sp>
        <p:nvSpPr>
          <p:cNvPr id="16394" name="AutoShape 10"/>
          <p:cNvSpPr/>
          <p:nvPr/>
        </p:nvSpPr>
        <p:spPr>
          <a:xfrm>
            <a:off x="8237855" y="878205"/>
            <a:ext cx="3883025" cy="5268595"/>
          </a:xfrm>
          <a:prstGeom prst="roundRect">
            <a:avLst>
              <a:gd name="adj" fmla="val 6519"/>
            </a:avLst>
          </a:prstGeom>
          <a:solidFill>
            <a:srgbClr val="A8D08C">
              <a:alpha val="85097"/>
            </a:srgbClr>
          </a:solidFill>
          <a:ln w="3175" cap="flat" cmpd="sng">
            <a:solidFill>
              <a:schemeClr val="bg1"/>
            </a:solidFill>
            <a:prstDash val="solid"/>
            <a:miter/>
            <a:headEnd type="none" w="med" len="med"/>
            <a:tailEnd type="none" w="med" len="med"/>
          </a:ln>
        </p:spPr>
        <p:txBody>
          <a:bodyPr lIns="90170" tIns="46990" rIns="90170" bIns="46990" anchor="ct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00000"/>
              </a:lnSpc>
              <a:buNone/>
            </a:pPr>
            <a:endParaRPr lang="zh-CN" altLang="zh-CN" sz="1800" dirty="0"/>
          </a:p>
        </p:txBody>
      </p:sp>
      <p:sp>
        <p:nvSpPr>
          <p:cNvPr id="16396" name="Text Box 12"/>
          <p:cNvSpPr/>
          <p:nvPr/>
        </p:nvSpPr>
        <p:spPr>
          <a:xfrm>
            <a:off x="8144510" y="3387725"/>
            <a:ext cx="1831975" cy="1859915"/>
          </a:xfrm>
          <a:prstGeom prst="rect">
            <a:avLst/>
          </a:prstGeom>
          <a:noFill/>
          <a:ln w="9525">
            <a:noFill/>
          </a:ln>
        </p:spPr>
        <p:txBody>
          <a:bodyPr wrap="none">
            <a:noAutofit/>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30000"/>
              </a:lnSpc>
              <a:buNone/>
            </a:pPr>
            <a:endParaRPr lang="zh-CN" altLang="en-US" sz="1800" dirty="0">
              <a:solidFill>
                <a:schemeClr val="bg1"/>
              </a:solidFill>
            </a:endParaRPr>
          </a:p>
        </p:txBody>
      </p:sp>
      <p:sp>
        <p:nvSpPr>
          <p:cNvPr id="2" name="Text Box 1"/>
          <p:cNvSpPr txBox="1"/>
          <p:nvPr/>
        </p:nvSpPr>
        <p:spPr>
          <a:xfrm>
            <a:off x="192405" y="1106805"/>
            <a:ext cx="4500245" cy="1198880"/>
          </a:xfrm>
          <a:prstGeom prst="rect">
            <a:avLst/>
          </a:prstGeom>
          <a:noFill/>
        </p:spPr>
        <p:txBody>
          <a:bodyPr wrap="square" rtlCol="0">
            <a:spAutoFit/>
          </a:bodyPr>
          <a:lstStyle/>
          <a:p>
            <a:pPr marL="285750" lvl="0" indent="-285750" eaLnBrk="1" hangingPunct="1">
              <a:lnSpc>
                <a:spcPct val="150000"/>
              </a:lnSpc>
              <a:buFont typeface="Wingdings" panose="05000000000000000000" charset="0"/>
              <a:buChar char="Ø"/>
            </a:pPr>
            <a:r>
              <a:rPr lang="en-US" altLang="en-US" sz="2400" b="1" dirty="0">
                <a:solidFill>
                  <a:srgbClr val="975765"/>
                </a:solidFill>
                <a:ea typeface="Microsoft YaHei Light" panose="020B0502040204020203" pitchFamily="34" charset="-122"/>
                <a:cs typeface="Arial" panose="020B0604020202020204" pitchFamily="34" charset="0"/>
                <a:sym typeface="Microsoft YaHei Light" panose="020B0502040204020203" pitchFamily="34" charset="-122"/>
              </a:rPr>
              <a:t>Assess Development Plan and Status</a:t>
            </a:r>
            <a:endParaRPr lang="en-US" altLang="en-US" sz="2400" b="1" dirty="0">
              <a:solidFill>
                <a:srgbClr val="975765"/>
              </a:solidFill>
              <a:ea typeface="Microsoft YaHei Light" panose="020B0502040204020203" pitchFamily="34" charset="-122"/>
              <a:cs typeface="Arial" panose="020B0604020202020204" pitchFamily="34" charset="0"/>
              <a:sym typeface="Microsoft YaHei Light" panose="020B0502040204020203" pitchFamily="34" charset="-122"/>
            </a:endParaRPr>
          </a:p>
        </p:txBody>
      </p:sp>
      <p:sp>
        <p:nvSpPr>
          <p:cNvPr id="3" name="Text Box 2"/>
          <p:cNvSpPr txBox="1"/>
          <p:nvPr/>
        </p:nvSpPr>
        <p:spPr>
          <a:xfrm>
            <a:off x="374650" y="2513330"/>
            <a:ext cx="4044950" cy="2861310"/>
          </a:xfrm>
          <a:prstGeom prst="rect">
            <a:avLst/>
          </a:prstGeom>
          <a:noFill/>
        </p:spPr>
        <p:txBody>
          <a:bodyPr wrap="square" rtlCol="0">
            <a:spAutoFit/>
          </a:bodyPr>
          <a:lstStyle/>
          <a:p>
            <a:r>
              <a:rPr lang="en-US" altLang="en-US" sz="2000"/>
              <a:t>This step is essential for creating a Verification, Validation, and Testing Plan to evaluate the software. Testers check if the event plan is complete and accurate. Based on the project's details, they can estimate the resources needed to test the software.</a:t>
            </a:r>
            <a:endParaRPr lang="en-US" altLang="en-US" sz="2000"/>
          </a:p>
        </p:txBody>
      </p:sp>
      <p:sp>
        <p:nvSpPr>
          <p:cNvPr id="4" name="Text Box 3"/>
          <p:cNvSpPr txBox="1"/>
          <p:nvPr/>
        </p:nvSpPr>
        <p:spPr>
          <a:xfrm>
            <a:off x="4718685" y="1291590"/>
            <a:ext cx="3267710" cy="829945"/>
          </a:xfrm>
          <a:prstGeom prst="rect">
            <a:avLst/>
          </a:prstGeom>
          <a:noFill/>
        </p:spPr>
        <p:txBody>
          <a:bodyPr wrap="square" rtlCol="0">
            <a:spAutoFit/>
          </a:bodyPr>
          <a:lstStyle/>
          <a:p>
            <a:pPr marL="285750" indent="-285750">
              <a:buFont typeface="Wingdings" panose="05000000000000000000" charset="0"/>
              <a:buChar char="Ø"/>
            </a:pPr>
            <a:r>
              <a:rPr lang="en-US" altLang="en-US" sz="2400" b="1" dirty="0">
                <a:solidFill>
                  <a:schemeClr val="accent3">
                    <a:lumMod val="60000"/>
                    <a:lumOff val="40000"/>
                  </a:schemeClr>
                </a:solidFill>
                <a:ea typeface="Microsoft YaHei Light" panose="020B0502040204020203" pitchFamily="34" charset="-122"/>
                <a:cs typeface="Arial" panose="020B0604020202020204" pitchFamily="34" charset="0"/>
                <a:sym typeface="Microsoft YaHei Light" panose="020B0502040204020203" pitchFamily="34" charset="-122"/>
              </a:rPr>
              <a:t>Develop the Test Plan</a:t>
            </a:r>
            <a:endParaRPr lang="en-US" altLang="en-US" sz="2400" b="1" dirty="0">
              <a:solidFill>
                <a:schemeClr val="accent3">
                  <a:lumMod val="60000"/>
                  <a:lumOff val="40000"/>
                </a:schemeClr>
              </a:solidFill>
              <a:ea typeface="Microsoft YaHei Light" panose="020B0502040204020203" pitchFamily="34" charset="-122"/>
              <a:cs typeface="Arial" panose="020B0604020202020204" pitchFamily="34" charset="0"/>
              <a:sym typeface="Microsoft YaHei Light" panose="020B0502040204020203" pitchFamily="34" charset="-122"/>
            </a:endParaRPr>
          </a:p>
        </p:txBody>
      </p:sp>
      <p:sp>
        <p:nvSpPr>
          <p:cNvPr id="5" name="Text Box 4"/>
          <p:cNvSpPr txBox="1"/>
          <p:nvPr/>
        </p:nvSpPr>
        <p:spPr>
          <a:xfrm>
            <a:off x="4592955" y="2513330"/>
            <a:ext cx="3587750" cy="2860675"/>
          </a:xfrm>
          <a:prstGeom prst="rect">
            <a:avLst/>
          </a:prstGeom>
          <a:noFill/>
        </p:spPr>
        <p:txBody>
          <a:bodyPr wrap="square" rtlCol="0">
            <a:noAutofit/>
          </a:bodyPr>
          <a:lstStyle/>
          <a:p>
            <a:r>
              <a:rPr lang="en-US" altLang="en-US" sz="2000"/>
              <a:t>Creating a testing plan is similar to any other software planning process. The plan's structure stays the same, but its details depend on how risky the testers think the software is.</a:t>
            </a:r>
            <a:endParaRPr lang="en-US" altLang="en-US" sz="2000"/>
          </a:p>
        </p:txBody>
      </p:sp>
      <p:sp>
        <p:nvSpPr>
          <p:cNvPr id="7" name="Text Box 6"/>
          <p:cNvSpPr txBox="1"/>
          <p:nvPr/>
        </p:nvSpPr>
        <p:spPr>
          <a:xfrm>
            <a:off x="8352155" y="1405890"/>
            <a:ext cx="3713480" cy="829945"/>
          </a:xfrm>
          <a:prstGeom prst="rect">
            <a:avLst/>
          </a:prstGeom>
          <a:noFill/>
        </p:spPr>
        <p:txBody>
          <a:bodyPr wrap="square" rtlCol="0">
            <a:spAutoFit/>
          </a:bodyPr>
          <a:lstStyle/>
          <a:p>
            <a:pPr marL="342900" indent="-342900">
              <a:buFont typeface="Wingdings" panose="05000000000000000000" charset="0"/>
              <a:buChar char="Ø"/>
            </a:pPr>
            <a:r>
              <a:rPr lang="en-US" altLang="en-US" sz="2400" b="1" dirty="0">
                <a:solidFill>
                  <a:srgbClr val="576834"/>
                </a:solidFill>
                <a:ea typeface="Microsoft YaHei Light" panose="020B0502040204020203" pitchFamily="34" charset="-122"/>
                <a:cs typeface="Arial" panose="020B0604020202020204" pitchFamily="34" charset="0"/>
                <a:sym typeface="Microsoft YaHei Light" panose="020B0502040204020203" pitchFamily="34" charset="-122"/>
              </a:rPr>
              <a:t>Test Software Requirements </a:t>
            </a:r>
            <a:endParaRPr lang="en-US" altLang="en-US" sz="2400" b="1" dirty="0">
              <a:solidFill>
                <a:srgbClr val="576834"/>
              </a:solidFill>
              <a:ea typeface="Microsoft YaHei Light" panose="020B0502040204020203" pitchFamily="34" charset="-122"/>
              <a:cs typeface="Arial" panose="020B0604020202020204" pitchFamily="34" charset="0"/>
              <a:sym typeface="Microsoft YaHei Light" panose="020B0502040204020203" pitchFamily="34" charset="-122"/>
            </a:endParaRPr>
          </a:p>
        </p:txBody>
      </p:sp>
      <p:sp>
        <p:nvSpPr>
          <p:cNvPr id="8" name="Text Box 7"/>
          <p:cNvSpPr txBox="1"/>
          <p:nvPr/>
        </p:nvSpPr>
        <p:spPr>
          <a:xfrm>
            <a:off x="8341995" y="2536825"/>
            <a:ext cx="3667760" cy="3476625"/>
          </a:xfrm>
          <a:prstGeom prst="rect">
            <a:avLst/>
          </a:prstGeom>
          <a:noFill/>
        </p:spPr>
        <p:txBody>
          <a:bodyPr wrap="square" rtlCol="0">
            <a:spAutoFit/>
          </a:bodyPr>
          <a:lstStyle/>
          <a:p>
            <a:r>
              <a:rPr lang="en-US" altLang="en-US" sz="2000"/>
              <a:t>Most software failures happen because the requirements are incomplete, incorrect, or inconsistent. If requirements are not clear during the planning phase, it can lead to higher implementation costs. Testers need to verify that the requirements are accurate, complete, and don’t conflict with each other.</a:t>
            </a:r>
            <a:endParaRPr lang="en-US" altLang="en-US" sz="20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386" name="组合 4"/>
          <p:cNvGrpSpPr/>
          <p:nvPr/>
        </p:nvGrpSpPr>
        <p:grpSpPr>
          <a:xfrm>
            <a:off x="0" y="-22860"/>
            <a:ext cx="12247563" cy="711200"/>
            <a:chOff x="0" y="0"/>
            <a:chExt cx="12247809" cy="711200"/>
          </a:xfrm>
        </p:grpSpPr>
        <p:sp>
          <p:nvSpPr>
            <p:cNvPr id="16404" name="矩形 5"/>
            <p:cNvSpPr/>
            <p:nvPr/>
          </p:nvSpPr>
          <p:spPr>
            <a:xfrm>
              <a:off x="11114470" y="0"/>
              <a:ext cx="570962" cy="711200"/>
            </a:xfrm>
            <a:prstGeom prst="rect">
              <a:avLst/>
            </a:prstGeom>
            <a:solidFill>
              <a:srgbClr val="F9D2D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6405" name="矩形 6"/>
            <p:cNvSpPr/>
            <p:nvPr/>
          </p:nvSpPr>
          <p:spPr>
            <a:xfrm>
              <a:off x="10552093" y="0"/>
              <a:ext cx="570962" cy="711200"/>
            </a:xfrm>
            <a:prstGeom prst="rect">
              <a:avLst/>
            </a:prstGeom>
            <a:solidFill>
              <a:srgbClr val="BFE6B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6406" name="矩形 7"/>
            <p:cNvSpPr/>
            <p:nvPr/>
          </p:nvSpPr>
          <p:spPr>
            <a:xfrm>
              <a:off x="9989716" y="0"/>
              <a:ext cx="570962" cy="711200"/>
            </a:xfrm>
            <a:prstGeom prst="rect">
              <a:avLst/>
            </a:prstGeom>
            <a:solidFill>
              <a:srgbClr val="D7CAD9"/>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6407" name="矩形 8"/>
            <p:cNvSpPr/>
            <p:nvPr/>
          </p:nvSpPr>
          <p:spPr>
            <a:xfrm>
              <a:off x="11676847" y="0"/>
              <a:ext cx="570962" cy="711200"/>
            </a:xfrm>
            <a:prstGeom prst="rect">
              <a:avLst/>
            </a:prstGeom>
            <a:solidFill>
              <a:srgbClr val="F5F5C1"/>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6408" name="矩形 9"/>
            <p:cNvSpPr/>
            <p:nvPr/>
          </p:nvSpPr>
          <p:spPr>
            <a:xfrm>
              <a:off x="9427339" y="0"/>
              <a:ext cx="570962" cy="711200"/>
            </a:xfrm>
            <a:prstGeom prst="rect">
              <a:avLst/>
            </a:prstGeom>
            <a:solidFill>
              <a:srgbClr val="BAE3F8"/>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6409" name="矩形 10"/>
            <p:cNvSpPr/>
            <p:nvPr/>
          </p:nvSpPr>
          <p:spPr>
            <a:xfrm>
              <a:off x="0" y="0"/>
              <a:ext cx="9427339" cy="711200"/>
            </a:xfrm>
            <a:prstGeom prst="rect">
              <a:avLst/>
            </a:prstGeom>
            <a:solidFill>
              <a:srgbClr val="EDF7FD"/>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grpSp>
        <p:nvGrpSpPr>
          <p:cNvPr id="16387" name="组合 11"/>
          <p:cNvGrpSpPr/>
          <p:nvPr/>
        </p:nvGrpSpPr>
        <p:grpSpPr>
          <a:xfrm>
            <a:off x="0" y="6146800"/>
            <a:ext cx="12239625" cy="711200"/>
            <a:chOff x="0" y="0"/>
            <a:chExt cx="12239224" cy="711200"/>
          </a:xfrm>
        </p:grpSpPr>
        <p:sp>
          <p:nvSpPr>
            <p:cNvPr id="16398" name="矩形 12"/>
            <p:cNvSpPr/>
            <p:nvPr/>
          </p:nvSpPr>
          <p:spPr>
            <a:xfrm>
              <a:off x="1687131" y="0"/>
              <a:ext cx="570962" cy="711200"/>
            </a:xfrm>
            <a:prstGeom prst="rect">
              <a:avLst/>
            </a:prstGeom>
            <a:solidFill>
              <a:srgbClr val="F9D2D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6399" name="矩形 13"/>
            <p:cNvSpPr/>
            <p:nvPr/>
          </p:nvSpPr>
          <p:spPr>
            <a:xfrm>
              <a:off x="1124754" y="0"/>
              <a:ext cx="570962" cy="711200"/>
            </a:xfrm>
            <a:prstGeom prst="rect">
              <a:avLst/>
            </a:prstGeom>
            <a:solidFill>
              <a:srgbClr val="BFE6B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6400" name="矩形 14"/>
            <p:cNvSpPr/>
            <p:nvPr/>
          </p:nvSpPr>
          <p:spPr>
            <a:xfrm>
              <a:off x="562377" y="0"/>
              <a:ext cx="570962" cy="711200"/>
            </a:xfrm>
            <a:prstGeom prst="rect">
              <a:avLst/>
            </a:prstGeom>
            <a:solidFill>
              <a:srgbClr val="D7CAD9"/>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6401" name="矩形 15"/>
            <p:cNvSpPr/>
            <p:nvPr/>
          </p:nvSpPr>
          <p:spPr>
            <a:xfrm>
              <a:off x="2249508" y="0"/>
              <a:ext cx="570962" cy="711200"/>
            </a:xfrm>
            <a:prstGeom prst="rect">
              <a:avLst/>
            </a:prstGeom>
            <a:solidFill>
              <a:srgbClr val="F5F5C1"/>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6402" name="矩形 16"/>
            <p:cNvSpPr/>
            <p:nvPr/>
          </p:nvSpPr>
          <p:spPr>
            <a:xfrm>
              <a:off x="0" y="0"/>
              <a:ext cx="570962" cy="711200"/>
            </a:xfrm>
            <a:prstGeom prst="rect">
              <a:avLst/>
            </a:prstGeom>
            <a:solidFill>
              <a:srgbClr val="BAE3F8"/>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6403" name="矩形 17"/>
            <p:cNvSpPr/>
            <p:nvPr/>
          </p:nvSpPr>
          <p:spPr>
            <a:xfrm>
              <a:off x="2811885" y="0"/>
              <a:ext cx="9427339" cy="711200"/>
            </a:xfrm>
            <a:prstGeom prst="rect">
              <a:avLst/>
            </a:prstGeom>
            <a:solidFill>
              <a:srgbClr val="EDF7FD"/>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sp>
        <p:nvSpPr>
          <p:cNvPr id="16388" name="AutoShape 2"/>
          <p:cNvSpPr/>
          <p:nvPr/>
        </p:nvSpPr>
        <p:spPr>
          <a:xfrm>
            <a:off x="76835" y="843280"/>
            <a:ext cx="4342765" cy="5303520"/>
          </a:xfrm>
          <a:prstGeom prst="roundRect">
            <a:avLst>
              <a:gd name="adj" fmla="val 6519"/>
            </a:avLst>
          </a:prstGeom>
          <a:solidFill>
            <a:srgbClr val="D7CAD9">
              <a:alpha val="85097"/>
            </a:srgbClr>
          </a:solidFill>
          <a:ln w="3175" cap="flat" cmpd="sng">
            <a:solidFill>
              <a:schemeClr val="bg1"/>
            </a:solidFill>
            <a:prstDash val="solid"/>
            <a:miter/>
            <a:headEnd type="none" w="med" len="med"/>
            <a:tailEnd type="none" w="med" len="med"/>
          </a:ln>
        </p:spPr>
        <p:txBody>
          <a:bodyPr lIns="90170" tIns="46990" rIns="90170" bIns="46990" anchor="ct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00000"/>
              </a:lnSpc>
              <a:buNone/>
            </a:pPr>
            <a:endParaRPr lang="zh-CN" altLang="zh-CN" sz="1800" dirty="0"/>
          </a:p>
        </p:txBody>
      </p:sp>
      <p:sp>
        <p:nvSpPr>
          <p:cNvPr id="16391" name="AutoShape 6"/>
          <p:cNvSpPr/>
          <p:nvPr/>
        </p:nvSpPr>
        <p:spPr>
          <a:xfrm>
            <a:off x="4420870" y="862330"/>
            <a:ext cx="3815715" cy="5284470"/>
          </a:xfrm>
          <a:prstGeom prst="roundRect">
            <a:avLst>
              <a:gd name="adj" fmla="val 6519"/>
            </a:avLst>
          </a:prstGeom>
          <a:solidFill>
            <a:srgbClr val="E4F4FC">
              <a:alpha val="85097"/>
            </a:srgbClr>
          </a:solidFill>
          <a:ln w="3175" cap="flat" cmpd="sng">
            <a:solidFill>
              <a:schemeClr val="bg1"/>
            </a:solidFill>
            <a:prstDash val="solid"/>
            <a:miter/>
            <a:headEnd type="none" w="med" len="med"/>
            <a:tailEnd type="none" w="med" len="med"/>
          </a:ln>
        </p:spPr>
        <p:txBody>
          <a:bodyPr lIns="90170" tIns="46990" rIns="90170" bIns="46990" anchor="ct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00000"/>
              </a:lnSpc>
              <a:buNone/>
            </a:pPr>
            <a:endParaRPr lang="zh-CN" altLang="zh-CN" sz="1800" dirty="0"/>
          </a:p>
        </p:txBody>
      </p:sp>
      <p:sp>
        <p:nvSpPr>
          <p:cNvPr id="16392" name="Text Box 7"/>
          <p:cNvSpPr/>
          <p:nvPr/>
        </p:nvSpPr>
        <p:spPr>
          <a:xfrm>
            <a:off x="4785678" y="1242695"/>
            <a:ext cx="309880" cy="398780"/>
          </a:xfrm>
          <a:prstGeom prst="rect">
            <a:avLst/>
          </a:prstGeom>
          <a:noFill/>
          <a:ln w="9525">
            <a:noFill/>
          </a:ln>
        </p:spPr>
        <p:txBody>
          <a:bodyPr wrap="none">
            <a:spAutoFit/>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00000"/>
              </a:lnSpc>
              <a:buNone/>
            </a:pPr>
            <a:endParaRPr lang="zh-CN" altLang="en-US" sz="2000" dirty="0">
              <a:latin typeface="Arial" panose="020B0604020202020204" pitchFamily="34" charset="0"/>
            </a:endParaRPr>
          </a:p>
        </p:txBody>
      </p:sp>
      <p:sp>
        <p:nvSpPr>
          <p:cNvPr id="16393" name="Text Box 8"/>
          <p:cNvSpPr/>
          <p:nvPr/>
        </p:nvSpPr>
        <p:spPr>
          <a:xfrm>
            <a:off x="4617085" y="1915795"/>
            <a:ext cx="3527425" cy="4027805"/>
          </a:xfrm>
          <a:prstGeom prst="rect">
            <a:avLst/>
          </a:prstGeom>
          <a:noFill/>
          <a:ln w="9525">
            <a:noFill/>
          </a:ln>
        </p:spPr>
        <p:txBody>
          <a:bodyPr wrap="none">
            <a:noAutofit/>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30000"/>
              </a:lnSpc>
              <a:buNone/>
            </a:pPr>
            <a:endParaRPr lang="zh-CN" altLang="en-US" sz="1800" dirty="0">
              <a:solidFill>
                <a:srgbClr val="7F7F7F"/>
              </a:solidFill>
            </a:endParaRPr>
          </a:p>
        </p:txBody>
      </p:sp>
      <p:sp>
        <p:nvSpPr>
          <p:cNvPr id="16394" name="AutoShape 10"/>
          <p:cNvSpPr/>
          <p:nvPr/>
        </p:nvSpPr>
        <p:spPr>
          <a:xfrm>
            <a:off x="8237855" y="878205"/>
            <a:ext cx="3883025" cy="5268595"/>
          </a:xfrm>
          <a:prstGeom prst="roundRect">
            <a:avLst>
              <a:gd name="adj" fmla="val 6519"/>
            </a:avLst>
          </a:prstGeom>
          <a:solidFill>
            <a:srgbClr val="A8D08C">
              <a:alpha val="85097"/>
            </a:srgbClr>
          </a:solidFill>
          <a:ln w="3175" cap="flat" cmpd="sng">
            <a:solidFill>
              <a:schemeClr val="bg1"/>
            </a:solidFill>
            <a:prstDash val="solid"/>
            <a:miter/>
            <a:headEnd type="none" w="med" len="med"/>
            <a:tailEnd type="none" w="med" len="med"/>
          </a:ln>
        </p:spPr>
        <p:txBody>
          <a:bodyPr lIns="90170" tIns="46990" rIns="90170" bIns="46990" anchor="ct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00000"/>
              </a:lnSpc>
              <a:buNone/>
            </a:pPr>
            <a:endParaRPr lang="zh-CN" altLang="zh-CN" sz="1800" dirty="0"/>
          </a:p>
        </p:txBody>
      </p:sp>
      <p:sp>
        <p:nvSpPr>
          <p:cNvPr id="16396" name="Text Box 12"/>
          <p:cNvSpPr/>
          <p:nvPr/>
        </p:nvSpPr>
        <p:spPr>
          <a:xfrm>
            <a:off x="8144510" y="3387725"/>
            <a:ext cx="1831975" cy="1859915"/>
          </a:xfrm>
          <a:prstGeom prst="rect">
            <a:avLst/>
          </a:prstGeom>
          <a:noFill/>
          <a:ln w="9525">
            <a:noFill/>
          </a:ln>
        </p:spPr>
        <p:txBody>
          <a:bodyPr wrap="none">
            <a:noAutofit/>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30000"/>
              </a:lnSpc>
              <a:buNone/>
            </a:pPr>
            <a:endParaRPr lang="zh-CN" altLang="en-US" sz="1800" dirty="0">
              <a:solidFill>
                <a:schemeClr val="bg1"/>
              </a:solidFill>
            </a:endParaRPr>
          </a:p>
        </p:txBody>
      </p:sp>
      <p:sp>
        <p:nvSpPr>
          <p:cNvPr id="2" name="Text Box 1"/>
          <p:cNvSpPr txBox="1"/>
          <p:nvPr/>
        </p:nvSpPr>
        <p:spPr>
          <a:xfrm>
            <a:off x="192405" y="1106805"/>
            <a:ext cx="4500245" cy="645160"/>
          </a:xfrm>
          <a:prstGeom prst="rect">
            <a:avLst/>
          </a:prstGeom>
          <a:noFill/>
        </p:spPr>
        <p:txBody>
          <a:bodyPr wrap="square" rtlCol="0">
            <a:spAutoFit/>
          </a:bodyPr>
          <a:lstStyle/>
          <a:p>
            <a:pPr marL="285750" lvl="0" indent="-285750" eaLnBrk="1" hangingPunct="1">
              <a:lnSpc>
                <a:spcPct val="150000"/>
              </a:lnSpc>
              <a:buFont typeface="Wingdings" panose="05000000000000000000" charset="0"/>
              <a:buChar char="Ø"/>
            </a:pPr>
            <a:r>
              <a:rPr lang="en-US" altLang="en-US" sz="2400" b="1" dirty="0">
                <a:solidFill>
                  <a:srgbClr val="975765"/>
                </a:solidFill>
                <a:ea typeface="Microsoft YaHei Light" panose="020B0502040204020203" pitchFamily="34" charset="-122"/>
                <a:cs typeface="Arial" panose="020B0604020202020204" pitchFamily="34" charset="0"/>
                <a:sym typeface="Microsoft YaHei Light" panose="020B0502040204020203" pitchFamily="34" charset="-122"/>
              </a:rPr>
              <a:t>Test Software Design</a:t>
            </a:r>
            <a:endParaRPr lang="en-US" altLang="en-US" sz="2400" b="1" dirty="0">
              <a:solidFill>
                <a:srgbClr val="975765"/>
              </a:solidFill>
              <a:ea typeface="Microsoft YaHei Light" panose="020B0502040204020203" pitchFamily="34" charset="-122"/>
              <a:cs typeface="Arial" panose="020B0604020202020204" pitchFamily="34" charset="0"/>
              <a:sym typeface="Microsoft YaHei Light" panose="020B0502040204020203" pitchFamily="34" charset="-122"/>
            </a:endParaRPr>
          </a:p>
        </p:txBody>
      </p:sp>
      <p:sp>
        <p:nvSpPr>
          <p:cNvPr id="3" name="Text Box 2"/>
          <p:cNvSpPr txBox="1"/>
          <p:nvPr/>
        </p:nvSpPr>
        <p:spPr>
          <a:xfrm>
            <a:off x="374650" y="2513330"/>
            <a:ext cx="4044950" cy="2245360"/>
          </a:xfrm>
          <a:prstGeom prst="rect">
            <a:avLst/>
          </a:prstGeom>
          <a:noFill/>
        </p:spPr>
        <p:txBody>
          <a:bodyPr wrap="square" rtlCol="0">
            <a:spAutoFit/>
          </a:bodyPr>
          <a:lstStyle/>
          <a:p>
            <a:r>
              <a:rPr lang="en-US" altLang="en-US" sz="2000"/>
              <a:t>This step tests the external and internal design using verification techniques. Testers check if the design meets the requirements and works effectively and efficiently on the chosen hardware.</a:t>
            </a:r>
            <a:endParaRPr lang="en-US" altLang="en-US" sz="2000"/>
          </a:p>
        </p:txBody>
      </p:sp>
      <p:sp>
        <p:nvSpPr>
          <p:cNvPr id="4" name="Text Box 3"/>
          <p:cNvSpPr txBox="1"/>
          <p:nvPr/>
        </p:nvSpPr>
        <p:spPr>
          <a:xfrm>
            <a:off x="4718685" y="1291590"/>
            <a:ext cx="3267710" cy="829945"/>
          </a:xfrm>
          <a:prstGeom prst="rect">
            <a:avLst/>
          </a:prstGeom>
          <a:noFill/>
        </p:spPr>
        <p:txBody>
          <a:bodyPr wrap="square" rtlCol="0">
            <a:spAutoFit/>
          </a:bodyPr>
          <a:lstStyle/>
          <a:p>
            <a:pPr marL="285750" indent="-285750">
              <a:buFont typeface="Wingdings" panose="05000000000000000000" charset="0"/>
              <a:buChar char="Ø"/>
            </a:pPr>
            <a:r>
              <a:rPr lang="en-US" altLang="en-US" sz="2400" b="1" dirty="0">
                <a:solidFill>
                  <a:schemeClr val="accent3">
                    <a:lumMod val="60000"/>
                    <a:lumOff val="40000"/>
                  </a:schemeClr>
                </a:solidFill>
                <a:ea typeface="Microsoft YaHei Light" panose="020B0502040204020203" pitchFamily="34" charset="-122"/>
                <a:cs typeface="Arial" panose="020B0604020202020204" pitchFamily="34" charset="0"/>
                <a:sym typeface="Microsoft YaHei Light" panose="020B0502040204020203" pitchFamily="34" charset="-122"/>
              </a:rPr>
              <a:t>Build Phase Testing</a:t>
            </a:r>
            <a:endParaRPr lang="en-US" altLang="en-US" sz="2400" b="1" dirty="0">
              <a:solidFill>
                <a:schemeClr val="accent3">
                  <a:lumMod val="60000"/>
                  <a:lumOff val="40000"/>
                </a:schemeClr>
              </a:solidFill>
              <a:ea typeface="Microsoft YaHei Light" panose="020B0502040204020203" pitchFamily="34" charset="-122"/>
              <a:cs typeface="Arial" panose="020B0604020202020204" pitchFamily="34" charset="0"/>
              <a:sym typeface="Microsoft YaHei Light" panose="020B0502040204020203" pitchFamily="34" charset="-122"/>
            </a:endParaRPr>
          </a:p>
        </p:txBody>
      </p:sp>
      <p:sp>
        <p:nvSpPr>
          <p:cNvPr id="5" name="Text Box 4"/>
          <p:cNvSpPr txBox="1"/>
          <p:nvPr/>
        </p:nvSpPr>
        <p:spPr>
          <a:xfrm>
            <a:off x="4559935" y="2332355"/>
            <a:ext cx="3587750" cy="2860675"/>
          </a:xfrm>
          <a:prstGeom prst="rect">
            <a:avLst/>
          </a:prstGeom>
          <a:noFill/>
        </p:spPr>
        <p:txBody>
          <a:bodyPr wrap="square" rtlCol="0">
            <a:noAutofit/>
          </a:bodyPr>
          <a:lstStyle/>
          <a:p>
            <a:r>
              <a:rPr lang="en-US" altLang="en-US" sz="2000"/>
              <a:t>The method used to build software affects the type and amount of testing needed. More automation means less testing is required. However, if the software is developed using the waterfall method, it’s more prone to errors and needs verification. Fixing issues during development is much cheaper than finding them later during testing.</a:t>
            </a:r>
            <a:endParaRPr lang="en-US" altLang="en-US" sz="2000"/>
          </a:p>
        </p:txBody>
      </p:sp>
      <p:sp>
        <p:nvSpPr>
          <p:cNvPr id="7" name="Text Box 6"/>
          <p:cNvSpPr txBox="1"/>
          <p:nvPr/>
        </p:nvSpPr>
        <p:spPr>
          <a:xfrm>
            <a:off x="8352155" y="1405890"/>
            <a:ext cx="3713480" cy="829945"/>
          </a:xfrm>
          <a:prstGeom prst="rect">
            <a:avLst/>
          </a:prstGeom>
          <a:noFill/>
        </p:spPr>
        <p:txBody>
          <a:bodyPr wrap="square" rtlCol="0">
            <a:spAutoFit/>
          </a:bodyPr>
          <a:lstStyle/>
          <a:p>
            <a:pPr marL="342900" indent="-342900">
              <a:buFont typeface="Wingdings" panose="05000000000000000000" charset="0"/>
              <a:buChar char="Ø"/>
            </a:pPr>
            <a:r>
              <a:rPr lang="en-US" altLang="en-US" sz="2400" b="1" dirty="0">
                <a:solidFill>
                  <a:srgbClr val="576834"/>
                </a:solidFill>
                <a:ea typeface="Microsoft YaHei Light" panose="020B0502040204020203" pitchFamily="34" charset="-122"/>
                <a:cs typeface="Arial" panose="020B0604020202020204" pitchFamily="34" charset="0"/>
                <a:sym typeface="Microsoft YaHei Light" panose="020B0502040204020203" pitchFamily="34" charset="-122"/>
              </a:rPr>
              <a:t>Execute and Record Result</a:t>
            </a:r>
            <a:endParaRPr lang="en-US" altLang="en-US" sz="2400" b="1" dirty="0">
              <a:solidFill>
                <a:srgbClr val="576834"/>
              </a:solidFill>
              <a:ea typeface="Microsoft YaHei Light" panose="020B0502040204020203" pitchFamily="34" charset="-122"/>
              <a:cs typeface="Arial" panose="020B0604020202020204" pitchFamily="34" charset="0"/>
              <a:sym typeface="Microsoft YaHei Light" panose="020B0502040204020203" pitchFamily="34" charset="-122"/>
            </a:endParaRPr>
          </a:p>
        </p:txBody>
      </p:sp>
      <p:sp>
        <p:nvSpPr>
          <p:cNvPr id="8" name="Text Box 7"/>
          <p:cNvSpPr txBox="1"/>
          <p:nvPr/>
        </p:nvSpPr>
        <p:spPr>
          <a:xfrm>
            <a:off x="8341995" y="2536825"/>
            <a:ext cx="3667760" cy="2245360"/>
          </a:xfrm>
          <a:prstGeom prst="rect">
            <a:avLst/>
          </a:prstGeom>
          <a:noFill/>
        </p:spPr>
        <p:txBody>
          <a:bodyPr wrap="square" rtlCol="0">
            <a:spAutoFit/>
          </a:bodyPr>
          <a:lstStyle/>
          <a:p>
            <a:r>
              <a:rPr lang="en-US" altLang="en-US" sz="2000"/>
              <a:t>This step tests the code while it is running. The methods and tools from the test plan are used to check if the code meets the software requirements and matches the design structure.</a:t>
            </a:r>
            <a:endParaRPr lang="en-US" altLang="en-US" sz="20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386" name="组合 4"/>
          <p:cNvGrpSpPr/>
          <p:nvPr/>
        </p:nvGrpSpPr>
        <p:grpSpPr>
          <a:xfrm>
            <a:off x="0" y="0"/>
            <a:ext cx="12247563" cy="711200"/>
            <a:chOff x="0" y="0"/>
            <a:chExt cx="12247809" cy="711200"/>
          </a:xfrm>
        </p:grpSpPr>
        <p:sp>
          <p:nvSpPr>
            <p:cNvPr id="16404" name="矩形 5"/>
            <p:cNvSpPr/>
            <p:nvPr/>
          </p:nvSpPr>
          <p:spPr>
            <a:xfrm>
              <a:off x="11114470" y="0"/>
              <a:ext cx="570962" cy="711200"/>
            </a:xfrm>
            <a:prstGeom prst="rect">
              <a:avLst/>
            </a:prstGeom>
            <a:solidFill>
              <a:srgbClr val="F9D2D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6405" name="矩形 6"/>
            <p:cNvSpPr/>
            <p:nvPr/>
          </p:nvSpPr>
          <p:spPr>
            <a:xfrm>
              <a:off x="10552093" y="0"/>
              <a:ext cx="570962" cy="711200"/>
            </a:xfrm>
            <a:prstGeom prst="rect">
              <a:avLst/>
            </a:prstGeom>
            <a:solidFill>
              <a:srgbClr val="BFE6B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6406" name="矩形 7"/>
            <p:cNvSpPr/>
            <p:nvPr/>
          </p:nvSpPr>
          <p:spPr>
            <a:xfrm>
              <a:off x="9989716" y="0"/>
              <a:ext cx="570962" cy="711200"/>
            </a:xfrm>
            <a:prstGeom prst="rect">
              <a:avLst/>
            </a:prstGeom>
            <a:solidFill>
              <a:srgbClr val="D7CAD9"/>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6407" name="矩形 8"/>
            <p:cNvSpPr/>
            <p:nvPr/>
          </p:nvSpPr>
          <p:spPr>
            <a:xfrm>
              <a:off x="11676847" y="0"/>
              <a:ext cx="570962" cy="711200"/>
            </a:xfrm>
            <a:prstGeom prst="rect">
              <a:avLst/>
            </a:prstGeom>
            <a:solidFill>
              <a:srgbClr val="F5F5C1"/>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6408" name="矩形 9"/>
            <p:cNvSpPr/>
            <p:nvPr/>
          </p:nvSpPr>
          <p:spPr>
            <a:xfrm>
              <a:off x="9427339" y="0"/>
              <a:ext cx="570962" cy="711200"/>
            </a:xfrm>
            <a:prstGeom prst="rect">
              <a:avLst/>
            </a:prstGeom>
            <a:solidFill>
              <a:srgbClr val="BAE3F8"/>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6409" name="矩形 10"/>
            <p:cNvSpPr/>
            <p:nvPr/>
          </p:nvSpPr>
          <p:spPr>
            <a:xfrm>
              <a:off x="0" y="0"/>
              <a:ext cx="9427339" cy="711200"/>
            </a:xfrm>
            <a:prstGeom prst="rect">
              <a:avLst/>
            </a:prstGeom>
            <a:solidFill>
              <a:srgbClr val="EDF7FD"/>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grpSp>
        <p:nvGrpSpPr>
          <p:cNvPr id="16387" name="组合 11"/>
          <p:cNvGrpSpPr/>
          <p:nvPr/>
        </p:nvGrpSpPr>
        <p:grpSpPr>
          <a:xfrm>
            <a:off x="0" y="6146800"/>
            <a:ext cx="12239625" cy="711200"/>
            <a:chOff x="0" y="0"/>
            <a:chExt cx="12239224" cy="711200"/>
          </a:xfrm>
        </p:grpSpPr>
        <p:sp>
          <p:nvSpPr>
            <p:cNvPr id="16398" name="矩形 12"/>
            <p:cNvSpPr/>
            <p:nvPr/>
          </p:nvSpPr>
          <p:spPr>
            <a:xfrm>
              <a:off x="1687131" y="0"/>
              <a:ext cx="570962" cy="711200"/>
            </a:xfrm>
            <a:prstGeom prst="rect">
              <a:avLst/>
            </a:prstGeom>
            <a:solidFill>
              <a:srgbClr val="F9D2D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6399" name="矩形 13"/>
            <p:cNvSpPr/>
            <p:nvPr/>
          </p:nvSpPr>
          <p:spPr>
            <a:xfrm>
              <a:off x="1124754" y="0"/>
              <a:ext cx="570962" cy="711200"/>
            </a:xfrm>
            <a:prstGeom prst="rect">
              <a:avLst/>
            </a:prstGeom>
            <a:solidFill>
              <a:srgbClr val="BFE6B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6400" name="矩形 14"/>
            <p:cNvSpPr/>
            <p:nvPr/>
          </p:nvSpPr>
          <p:spPr>
            <a:xfrm>
              <a:off x="562377" y="0"/>
              <a:ext cx="570962" cy="711200"/>
            </a:xfrm>
            <a:prstGeom prst="rect">
              <a:avLst/>
            </a:prstGeom>
            <a:solidFill>
              <a:srgbClr val="D7CAD9"/>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6401" name="矩形 15"/>
            <p:cNvSpPr/>
            <p:nvPr/>
          </p:nvSpPr>
          <p:spPr>
            <a:xfrm>
              <a:off x="2249508" y="0"/>
              <a:ext cx="570962" cy="711200"/>
            </a:xfrm>
            <a:prstGeom prst="rect">
              <a:avLst/>
            </a:prstGeom>
            <a:solidFill>
              <a:srgbClr val="F5F5C1"/>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6402" name="矩形 16"/>
            <p:cNvSpPr/>
            <p:nvPr/>
          </p:nvSpPr>
          <p:spPr>
            <a:xfrm>
              <a:off x="0" y="0"/>
              <a:ext cx="570962" cy="711200"/>
            </a:xfrm>
            <a:prstGeom prst="rect">
              <a:avLst/>
            </a:prstGeom>
            <a:solidFill>
              <a:srgbClr val="BAE3F8"/>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6403" name="矩形 17"/>
            <p:cNvSpPr/>
            <p:nvPr/>
          </p:nvSpPr>
          <p:spPr>
            <a:xfrm>
              <a:off x="2811885" y="0"/>
              <a:ext cx="9427339" cy="711200"/>
            </a:xfrm>
            <a:prstGeom prst="rect">
              <a:avLst/>
            </a:prstGeom>
            <a:solidFill>
              <a:srgbClr val="EDF7FD"/>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sp>
        <p:nvSpPr>
          <p:cNvPr id="16388" name="AutoShape 2"/>
          <p:cNvSpPr/>
          <p:nvPr/>
        </p:nvSpPr>
        <p:spPr>
          <a:xfrm>
            <a:off x="76835" y="843280"/>
            <a:ext cx="4342765" cy="5303520"/>
          </a:xfrm>
          <a:prstGeom prst="roundRect">
            <a:avLst>
              <a:gd name="adj" fmla="val 6519"/>
            </a:avLst>
          </a:prstGeom>
          <a:solidFill>
            <a:srgbClr val="D7CAD9">
              <a:alpha val="85097"/>
            </a:srgbClr>
          </a:solidFill>
          <a:ln w="3175" cap="flat" cmpd="sng">
            <a:solidFill>
              <a:schemeClr val="bg1"/>
            </a:solidFill>
            <a:prstDash val="solid"/>
            <a:miter/>
            <a:headEnd type="none" w="med" len="med"/>
            <a:tailEnd type="none" w="med" len="med"/>
          </a:ln>
        </p:spPr>
        <p:txBody>
          <a:bodyPr lIns="90170" tIns="46990" rIns="90170" bIns="46990" anchor="ct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00000"/>
              </a:lnSpc>
              <a:buNone/>
            </a:pPr>
            <a:endParaRPr lang="zh-CN" altLang="zh-CN" sz="1800" dirty="0"/>
          </a:p>
        </p:txBody>
      </p:sp>
      <p:sp>
        <p:nvSpPr>
          <p:cNvPr id="16391" name="AutoShape 6"/>
          <p:cNvSpPr/>
          <p:nvPr/>
        </p:nvSpPr>
        <p:spPr>
          <a:xfrm>
            <a:off x="4420870" y="839470"/>
            <a:ext cx="3815715" cy="5284470"/>
          </a:xfrm>
          <a:prstGeom prst="roundRect">
            <a:avLst>
              <a:gd name="adj" fmla="val 6519"/>
            </a:avLst>
          </a:prstGeom>
          <a:solidFill>
            <a:srgbClr val="E4F4FC">
              <a:alpha val="85097"/>
            </a:srgbClr>
          </a:solidFill>
          <a:ln w="3175" cap="flat" cmpd="sng">
            <a:solidFill>
              <a:schemeClr val="bg1"/>
            </a:solidFill>
            <a:prstDash val="solid"/>
            <a:miter/>
            <a:headEnd type="none" w="med" len="med"/>
            <a:tailEnd type="none" w="med" len="med"/>
          </a:ln>
        </p:spPr>
        <p:txBody>
          <a:bodyPr lIns="90170" tIns="46990" rIns="90170" bIns="46990" anchor="ct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00000"/>
              </a:lnSpc>
              <a:buNone/>
            </a:pPr>
            <a:endParaRPr lang="zh-CN" altLang="zh-CN" sz="1800" dirty="0"/>
          </a:p>
        </p:txBody>
      </p:sp>
      <p:sp>
        <p:nvSpPr>
          <p:cNvPr id="16392" name="Text Box 7"/>
          <p:cNvSpPr/>
          <p:nvPr/>
        </p:nvSpPr>
        <p:spPr>
          <a:xfrm>
            <a:off x="4785678" y="1242695"/>
            <a:ext cx="309880" cy="398780"/>
          </a:xfrm>
          <a:prstGeom prst="rect">
            <a:avLst/>
          </a:prstGeom>
          <a:noFill/>
          <a:ln w="9525">
            <a:noFill/>
          </a:ln>
        </p:spPr>
        <p:txBody>
          <a:bodyPr wrap="none">
            <a:spAutoFit/>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00000"/>
              </a:lnSpc>
              <a:buNone/>
            </a:pPr>
            <a:endParaRPr lang="zh-CN" altLang="en-US" sz="2000" dirty="0">
              <a:latin typeface="Arial" panose="020B0604020202020204" pitchFamily="34" charset="0"/>
            </a:endParaRPr>
          </a:p>
        </p:txBody>
      </p:sp>
      <p:sp>
        <p:nvSpPr>
          <p:cNvPr id="16393" name="Text Box 8"/>
          <p:cNvSpPr/>
          <p:nvPr/>
        </p:nvSpPr>
        <p:spPr>
          <a:xfrm>
            <a:off x="4617085" y="1915795"/>
            <a:ext cx="3527425" cy="4027805"/>
          </a:xfrm>
          <a:prstGeom prst="rect">
            <a:avLst/>
          </a:prstGeom>
          <a:noFill/>
          <a:ln w="9525">
            <a:noFill/>
          </a:ln>
        </p:spPr>
        <p:txBody>
          <a:bodyPr wrap="none">
            <a:noAutofit/>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30000"/>
              </a:lnSpc>
              <a:buNone/>
            </a:pPr>
            <a:endParaRPr lang="zh-CN" altLang="en-US" sz="1800" dirty="0">
              <a:solidFill>
                <a:srgbClr val="7F7F7F"/>
              </a:solidFill>
            </a:endParaRPr>
          </a:p>
        </p:txBody>
      </p:sp>
      <p:sp>
        <p:nvSpPr>
          <p:cNvPr id="16394" name="AutoShape 10"/>
          <p:cNvSpPr/>
          <p:nvPr/>
        </p:nvSpPr>
        <p:spPr>
          <a:xfrm>
            <a:off x="8237855" y="878205"/>
            <a:ext cx="3883025" cy="5268595"/>
          </a:xfrm>
          <a:prstGeom prst="roundRect">
            <a:avLst>
              <a:gd name="adj" fmla="val 6519"/>
            </a:avLst>
          </a:prstGeom>
          <a:solidFill>
            <a:srgbClr val="A8D08C">
              <a:alpha val="85097"/>
            </a:srgbClr>
          </a:solidFill>
          <a:ln w="3175" cap="flat" cmpd="sng">
            <a:solidFill>
              <a:schemeClr val="bg1"/>
            </a:solidFill>
            <a:prstDash val="solid"/>
            <a:miter/>
            <a:headEnd type="none" w="med" len="med"/>
            <a:tailEnd type="none" w="med" len="med"/>
          </a:ln>
        </p:spPr>
        <p:txBody>
          <a:bodyPr lIns="90170" tIns="46990" rIns="90170" bIns="46990" anchor="ct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00000"/>
              </a:lnSpc>
              <a:buNone/>
            </a:pPr>
            <a:endParaRPr lang="zh-CN" altLang="zh-CN" sz="1800" dirty="0"/>
          </a:p>
        </p:txBody>
      </p:sp>
      <p:sp>
        <p:nvSpPr>
          <p:cNvPr id="16396" name="Text Box 12"/>
          <p:cNvSpPr/>
          <p:nvPr/>
        </p:nvSpPr>
        <p:spPr>
          <a:xfrm>
            <a:off x="8144510" y="3387725"/>
            <a:ext cx="1831975" cy="1859915"/>
          </a:xfrm>
          <a:prstGeom prst="rect">
            <a:avLst/>
          </a:prstGeom>
          <a:noFill/>
          <a:ln w="9525">
            <a:noFill/>
          </a:ln>
        </p:spPr>
        <p:txBody>
          <a:bodyPr wrap="none">
            <a:noAutofit/>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30000"/>
              </a:lnSpc>
              <a:buNone/>
            </a:pPr>
            <a:endParaRPr lang="zh-CN" altLang="en-US" sz="1800" dirty="0">
              <a:solidFill>
                <a:schemeClr val="bg1"/>
              </a:solidFill>
            </a:endParaRPr>
          </a:p>
        </p:txBody>
      </p:sp>
      <p:sp>
        <p:nvSpPr>
          <p:cNvPr id="2" name="Text Box 1"/>
          <p:cNvSpPr txBox="1"/>
          <p:nvPr/>
        </p:nvSpPr>
        <p:spPr>
          <a:xfrm>
            <a:off x="192405" y="1106805"/>
            <a:ext cx="4500245" cy="1198880"/>
          </a:xfrm>
          <a:prstGeom prst="rect">
            <a:avLst/>
          </a:prstGeom>
          <a:noFill/>
        </p:spPr>
        <p:txBody>
          <a:bodyPr wrap="square" rtlCol="0">
            <a:spAutoFit/>
          </a:bodyPr>
          <a:lstStyle/>
          <a:p>
            <a:pPr marL="285750" lvl="0" indent="-285750" eaLnBrk="1" hangingPunct="1">
              <a:lnSpc>
                <a:spcPct val="150000"/>
              </a:lnSpc>
              <a:buFont typeface="Wingdings" panose="05000000000000000000" charset="0"/>
              <a:buChar char="Ø"/>
            </a:pPr>
            <a:r>
              <a:rPr lang="en-US" altLang="en-US" sz="2400" b="1" dirty="0">
                <a:solidFill>
                  <a:srgbClr val="975765"/>
                </a:solidFill>
                <a:ea typeface="Microsoft YaHei Light" panose="020B0502040204020203" pitchFamily="34" charset="-122"/>
                <a:cs typeface="Arial" panose="020B0604020202020204" pitchFamily="34" charset="0"/>
                <a:sym typeface="Microsoft YaHei Light" panose="020B0502040204020203" pitchFamily="34" charset="-122"/>
              </a:rPr>
              <a:t>Acceptance Test</a:t>
            </a:r>
            <a:endParaRPr lang="en-US" altLang="en-US" sz="2400" b="1" dirty="0">
              <a:solidFill>
                <a:srgbClr val="975765"/>
              </a:solidFill>
              <a:ea typeface="Microsoft YaHei Light" panose="020B0502040204020203" pitchFamily="34" charset="-122"/>
              <a:cs typeface="Arial" panose="020B0604020202020204" pitchFamily="34" charset="0"/>
              <a:sym typeface="Microsoft YaHei Light" panose="020B0502040204020203" pitchFamily="34" charset="-122"/>
            </a:endParaRPr>
          </a:p>
          <a:p>
            <a:pPr marL="285750" lvl="0" indent="-285750" eaLnBrk="1" hangingPunct="1">
              <a:lnSpc>
                <a:spcPct val="150000"/>
              </a:lnSpc>
              <a:buFont typeface="Wingdings" panose="05000000000000000000" charset="0"/>
              <a:buChar char="Ø"/>
            </a:pPr>
            <a:endParaRPr lang="en-US" altLang="en-US" sz="2400" b="1" dirty="0">
              <a:solidFill>
                <a:srgbClr val="975765"/>
              </a:solidFill>
              <a:ea typeface="Microsoft YaHei Light" panose="020B0502040204020203" pitchFamily="34" charset="-122"/>
              <a:cs typeface="Arial" panose="020B0604020202020204" pitchFamily="34" charset="0"/>
              <a:sym typeface="Microsoft YaHei Light" panose="020B0502040204020203" pitchFamily="34" charset="-122"/>
            </a:endParaRPr>
          </a:p>
        </p:txBody>
      </p:sp>
      <p:sp>
        <p:nvSpPr>
          <p:cNvPr id="3" name="Text Box 2"/>
          <p:cNvSpPr txBox="1"/>
          <p:nvPr/>
        </p:nvSpPr>
        <p:spPr>
          <a:xfrm>
            <a:off x="374650" y="2513330"/>
            <a:ext cx="4044950" cy="1938020"/>
          </a:xfrm>
          <a:prstGeom prst="rect">
            <a:avLst/>
          </a:prstGeom>
          <a:noFill/>
        </p:spPr>
        <p:txBody>
          <a:bodyPr wrap="square" rtlCol="0">
            <a:spAutoFit/>
          </a:bodyPr>
          <a:lstStyle/>
          <a:p>
            <a:r>
              <a:rPr lang="en-US" altLang="en-US" sz="2000"/>
              <a:t>Acceptance testing helps users see if the software is practical and useful for their daily tasks. It checks if the software works as users expect, not just what the requirements say it should do.</a:t>
            </a:r>
            <a:endParaRPr lang="en-US" altLang="en-US" sz="2000"/>
          </a:p>
        </p:txBody>
      </p:sp>
      <p:sp>
        <p:nvSpPr>
          <p:cNvPr id="4" name="Text Box 3"/>
          <p:cNvSpPr txBox="1"/>
          <p:nvPr/>
        </p:nvSpPr>
        <p:spPr>
          <a:xfrm>
            <a:off x="4718685" y="1291590"/>
            <a:ext cx="3267710" cy="1198880"/>
          </a:xfrm>
          <a:prstGeom prst="rect">
            <a:avLst/>
          </a:prstGeom>
          <a:noFill/>
        </p:spPr>
        <p:txBody>
          <a:bodyPr wrap="square" rtlCol="0">
            <a:spAutoFit/>
          </a:bodyPr>
          <a:lstStyle/>
          <a:p>
            <a:pPr marL="285750" indent="-285750">
              <a:buFont typeface="Wingdings" panose="05000000000000000000" charset="0"/>
              <a:buChar char="Ø"/>
            </a:pPr>
            <a:r>
              <a:rPr lang="en-US" altLang="en-US" sz="2400" b="1" dirty="0">
                <a:solidFill>
                  <a:schemeClr val="accent3">
                    <a:lumMod val="60000"/>
                    <a:lumOff val="40000"/>
                  </a:schemeClr>
                </a:solidFill>
                <a:ea typeface="Microsoft YaHei Light" panose="020B0502040204020203" pitchFamily="34" charset="-122"/>
                <a:cs typeface="Arial" panose="020B0604020202020204" pitchFamily="34" charset="0"/>
                <a:sym typeface="Microsoft YaHei Light" panose="020B0502040204020203" pitchFamily="34" charset="-122"/>
              </a:rPr>
              <a:t>Report Test Results</a:t>
            </a:r>
            <a:endParaRPr lang="en-US" altLang="en-US" sz="2400" b="1" dirty="0">
              <a:solidFill>
                <a:schemeClr val="accent3">
                  <a:lumMod val="60000"/>
                  <a:lumOff val="40000"/>
                </a:schemeClr>
              </a:solidFill>
              <a:ea typeface="Microsoft YaHei Light" panose="020B0502040204020203" pitchFamily="34" charset="-122"/>
              <a:cs typeface="Arial" panose="020B0604020202020204" pitchFamily="34" charset="0"/>
              <a:sym typeface="Microsoft YaHei Light" panose="020B0502040204020203" pitchFamily="34" charset="-122"/>
            </a:endParaRPr>
          </a:p>
          <a:p>
            <a:pPr marL="285750" indent="-285750">
              <a:buFont typeface="Wingdings" panose="05000000000000000000" charset="0"/>
              <a:buChar char="Ø"/>
            </a:pPr>
            <a:endParaRPr lang="en-US" altLang="en-US" sz="2400" b="1" dirty="0">
              <a:solidFill>
                <a:schemeClr val="accent3">
                  <a:lumMod val="60000"/>
                  <a:lumOff val="40000"/>
                </a:schemeClr>
              </a:solidFill>
              <a:ea typeface="Microsoft YaHei Light" panose="020B0502040204020203" pitchFamily="34" charset="-122"/>
              <a:cs typeface="Arial" panose="020B0604020202020204" pitchFamily="34" charset="0"/>
              <a:sym typeface="Microsoft YaHei Light" panose="020B0502040204020203" pitchFamily="34" charset="-122"/>
            </a:endParaRPr>
          </a:p>
        </p:txBody>
      </p:sp>
      <p:sp>
        <p:nvSpPr>
          <p:cNvPr id="5" name="Text Box 4"/>
          <p:cNvSpPr txBox="1"/>
          <p:nvPr/>
        </p:nvSpPr>
        <p:spPr>
          <a:xfrm>
            <a:off x="4559935" y="2332355"/>
            <a:ext cx="3587750" cy="2860675"/>
          </a:xfrm>
          <a:prstGeom prst="rect">
            <a:avLst/>
          </a:prstGeom>
          <a:noFill/>
        </p:spPr>
        <p:txBody>
          <a:bodyPr wrap="square" rtlCol="0">
            <a:noAutofit/>
          </a:bodyPr>
          <a:lstStyle/>
          <a:p>
            <a:r>
              <a:rPr lang="en-US" altLang="en-US" sz="2000"/>
              <a:t>Test reporting is an ongoing process, done through speaking and writing. It's important to report problems early so they can be fixed quickly and cheaply.</a:t>
            </a:r>
            <a:endParaRPr lang="en-US" altLang="en-US" sz="2000"/>
          </a:p>
        </p:txBody>
      </p:sp>
      <p:sp>
        <p:nvSpPr>
          <p:cNvPr id="7" name="Text Box 6"/>
          <p:cNvSpPr txBox="1"/>
          <p:nvPr/>
        </p:nvSpPr>
        <p:spPr>
          <a:xfrm>
            <a:off x="8352155" y="1405890"/>
            <a:ext cx="3713480" cy="829945"/>
          </a:xfrm>
          <a:prstGeom prst="rect">
            <a:avLst/>
          </a:prstGeom>
          <a:noFill/>
        </p:spPr>
        <p:txBody>
          <a:bodyPr wrap="square" rtlCol="0">
            <a:spAutoFit/>
          </a:bodyPr>
          <a:lstStyle/>
          <a:p>
            <a:pPr marL="342900" indent="-342900">
              <a:buFont typeface="Wingdings" panose="05000000000000000000" charset="0"/>
              <a:buChar char="Ø"/>
            </a:pPr>
            <a:r>
              <a:rPr lang="en-US" altLang="en-US" sz="2400" b="1" dirty="0">
                <a:solidFill>
                  <a:srgbClr val="576834"/>
                </a:solidFill>
                <a:ea typeface="Microsoft YaHei Light" panose="020B0502040204020203" pitchFamily="34" charset="-122"/>
                <a:cs typeface="Arial" panose="020B0604020202020204" pitchFamily="34" charset="0"/>
                <a:sym typeface="Microsoft YaHei Light" panose="020B0502040204020203" pitchFamily="34" charset="-122"/>
              </a:rPr>
              <a:t>The Software Installation</a:t>
            </a:r>
            <a:endParaRPr lang="en-US" altLang="en-US" sz="2400" b="1" dirty="0">
              <a:solidFill>
                <a:srgbClr val="576834"/>
              </a:solidFill>
              <a:ea typeface="Microsoft YaHei Light" panose="020B0502040204020203" pitchFamily="34" charset="-122"/>
              <a:cs typeface="Arial" panose="020B0604020202020204" pitchFamily="34" charset="0"/>
              <a:sym typeface="Microsoft YaHei Light" panose="020B0502040204020203" pitchFamily="34" charset="-122"/>
            </a:endParaRPr>
          </a:p>
        </p:txBody>
      </p:sp>
      <p:sp>
        <p:nvSpPr>
          <p:cNvPr id="8" name="Text Box 7"/>
          <p:cNvSpPr txBox="1"/>
          <p:nvPr/>
        </p:nvSpPr>
        <p:spPr>
          <a:xfrm>
            <a:off x="8341995" y="2536825"/>
            <a:ext cx="3667760" cy="2245360"/>
          </a:xfrm>
          <a:prstGeom prst="rect">
            <a:avLst/>
          </a:prstGeom>
          <a:noFill/>
        </p:spPr>
        <p:txBody>
          <a:bodyPr wrap="square" rtlCol="0">
            <a:spAutoFit/>
          </a:bodyPr>
          <a:lstStyle/>
          <a:p>
            <a:r>
              <a:rPr lang="en-US" altLang="en-US" sz="2000"/>
              <a:t>After the test team confirms the software is ready, it should be tested in the production environment to ensure it works with the operating system, other software, and procedures.</a:t>
            </a:r>
            <a:endParaRPr lang="en-US" altLang="en-US" sz="20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386" name="组合 4"/>
          <p:cNvGrpSpPr/>
          <p:nvPr/>
        </p:nvGrpSpPr>
        <p:grpSpPr>
          <a:xfrm>
            <a:off x="0" y="0"/>
            <a:ext cx="12247563" cy="711200"/>
            <a:chOff x="0" y="0"/>
            <a:chExt cx="12247809" cy="711200"/>
          </a:xfrm>
        </p:grpSpPr>
        <p:sp>
          <p:nvSpPr>
            <p:cNvPr id="16404" name="矩形 5"/>
            <p:cNvSpPr/>
            <p:nvPr/>
          </p:nvSpPr>
          <p:spPr>
            <a:xfrm>
              <a:off x="11114470" y="0"/>
              <a:ext cx="570962" cy="711200"/>
            </a:xfrm>
            <a:prstGeom prst="rect">
              <a:avLst/>
            </a:prstGeom>
            <a:solidFill>
              <a:srgbClr val="F9D2D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6405" name="矩形 6"/>
            <p:cNvSpPr/>
            <p:nvPr/>
          </p:nvSpPr>
          <p:spPr>
            <a:xfrm>
              <a:off x="10552093" y="0"/>
              <a:ext cx="570962" cy="711200"/>
            </a:xfrm>
            <a:prstGeom prst="rect">
              <a:avLst/>
            </a:prstGeom>
            <a:solidFill>
              <a:srgbClr val="BFE6B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6406" name="矩形 7"/>
            <p:cNvSpPr/>
            <p:nvPr/>
          </p:nvSpPr>
          <p:spPr>
            <a:xfrm>
              <a:off x="9989716" y="0"/>
              <a:ext cx="570962" cy="711200"/>
            </a:xfrm>
            <a:prstGeom prst="rect">
              <a:avLst/>
            </a:prstGeom>
            <a:solidFill>
              <a:srgbClr val="D7CAD9"/>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6407" name="矩形 8"/>
            <p:cNvSpPr/>
            <p:nvPr/>
          </p:nvSpPr>
          <p:spPr>
            <a:xfrm>
              <a:off x="11676847" y="0"/>
              <a:ext cx="570962" cy="711200"/>
            </a:xfrm>
            <a:prstGeom prst="rect">
              <a:avLst/>
            </a:prstGeom>
            <a:solidFill>
              <a:srgbClr val="F5F5C1"/>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6408" name="矩形 9"/>
            <p:cNvSpPr/>
            <p:nvPr/>
          </p:nvSpPr>
          <p:spPr>
            <a:xfrm>
              <a:off x="9427339" y="0"/>
              <a:ext cx="570962" cy="711200"/>
            </a:xfrm>
            <a:prstGeom prst="rect">
              <a:avLst/>
            </a:prstGeom>
            <a:solidFill>
              <a:srgbClr val="BAE3F8"/>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6409" name="矩形 10"/>
            <p:cNvSpPr/>
            <p:nvPr/>
          </p:nvSpPr>
          <p:spPr>
            <a:xfrm>
              <a:off x="0" y="0"/>
              <a:ext cx="9427339" cy="711200"/>
            </a:xfrm>
            <a:prstGeom prst="rect">
              <a:avLst/>
            </a:prstGeom>
            <a:solidFill>
              <a:srgbClr val="EDF7FD"/>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grpSp>
        <p:nvGrpSpPr>
          <p:cNvPr id="16387" name="组合 11"/>
          <p:cNvGrpSpPr/>
          <p:nvPr/>
        </p:nvGrpSpPr>
        <p:grpSpPr>
          <a:xfrm>
            <a:off x="0" y="6146800"/>
            <a:ext cx="12239625" cy="711200"/>
            <a:chOff x="0" y="0"/>
            <a:chExt cx="12239224" cy="711200"/>
          </a:xfrm>
        </p:grpSpPr>
        <p:sp>
          <p:nvSpPr>
            <p:cNvPr id="16398" name="矩形 12"/>
            <p:cNvSpPr/>
            <p:nvPr/>
          </p:nvSpPr>
          <p:spPr>
            <a:xfrm>
              <a:off x="1687131" y="0"/>
              <a:ext cx="570962" cy="711200"/>
            </a:xfrm>
            <a:prstGeom prst="rect">
              <a:avLst/>
            </a:prstGeom>
            <a:solidFill>
              <a:srgbClr val="F9D2D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6399" name="矩形 13"/>
            <p:cNvSpPr/>
            <p:nvPr/>
          </p:nvSpPr>
          <p:spPr>
            <a:xfrm>
              <a:off x="1124754" y="0"/>
              <a:ext cx="570962" cy="711200"/>
            </a:xfrm>
            <a:prstGeom prst="rect">
              <a:avLst/>
            </a:prstGeom>
            <a:solidFill>
              <a:srgbClr val="BFE6B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6400" name="矩形 14"/>
            <p:cNvSpPr/>
            <p:nvPr/>
          </p:nvSpPr>
          <p:spPr>
            <a:xfrm>
              <a:off x="562377" y="0"/>
              <a:ext cx="570962" cy="711200"/>
            </a:xfrm>
            <a:prstGeom prst="rect">
              <a:avLst/>
            </a:prstGeom>
            <a:solidFill>
              <a:srgbClr val="D7CAD9"/>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6401" name="矩形 15"/>
            <p:cNvSpPr/>
            <p:nvPr/>
          </p:nvSpPr>
          <p:spPr>
            <a:xfrm>
              <a:off x="2249508" y="0"/>
              <a:ext cx="570962" cy="711200"/>
            </a:xfrm>
            <a:prstGeom prst="rect">
              <a:avLst/>
            </a:prstGeom>
            <a:solidFill>
              <a:srgbClr val="F5F5C1"/>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6402" name="矩形 16"/>
            <p:cNvSpPr/>
            <p:nvPr/>
          </p:nvSpPr>
          <p:spPr>
            <a:xfrm>
              <a:off x="0" y="0"/>
              <a:ext cx="570962" cy="711200"/>
            </a:xfrm>
            <a:prstGeom prst="rect">
              <a:avLst/>
            </a:prstGeom>
            <a:solidFill>
              <a:srgbClr val="BAE3F8"/>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6403" name="矩形 17"/>
            <p:cNvSpPr/>
            <p:nvPr/>
          </p:nvSpPr>
          <p:spPr>
            <a:xfrm>
              <a:off x="2811885" y="0"/>
              <a:ext cx="9427339" cy="711200"/>
            </a:xfrm>
            <a:prstGeom prst="rect">
              <a:avLst/>
            </a:prstGeom>
            <a:solidFill>
              <a:srgbClr val="EDF7FD"/>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sp>
        <p:nvSpPr>
          <p:cNvPr id="16388" name="AutoShape 2"/>
          <p:cNvSpPr/>
          <p:nvPr/>
        </p:nvSpPr>
        <p:spPr>
          <a:xfrm>
            <a:off x="76835" y="843280"/>
            <a:ext cx="4342765" cy="5303520"/>
          </a:xfrm>
          <a:prstGeom prst="roundRect">
            <a:avLst>
              <a:gd name="adj" fmla="val 6519"/>
            </a:avLst>
          </a:prstGeom>
          <a:solidFill>
            <a:srgbClr val="D7CAD9">
              <a:alpha val="85097"/>
            </a:srgbClr>
          </a:solidFill>
          <a:ln w="3175" cap="flat" cmpd="sng">
            <a:solidFill>
              <a:schemeClr val="bg1"/>
            </a:solidFill>
            <a:prstDash val="solid"/>
            <a:miter/>
            <a:headEnd type="none" w="med" len="med"/>
            <a:tailEnd type="none" w="med" len="med"/>
          </a:ln>
        </p:spPr>
        <p:txBody>
          <a:bodyPr lIns="90170" tIns="46990" rIns="90170" bIns="46990" anchor="ct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00000"/>
              </a:lnSpc>
              <a:buNone/>
            </a:pPr>
            <a:endParaRPr lang="zh-CN" altLang="zh-CN" sz="1800" dirty="0"/>
          </a:p>
        </p:txBody>
      </p:sp>
      <p:sp>
        <p:nvSpPr>
          <p:cNvPr id="16391" name="AutoShape 6"/>
          <p:cNvSpPr/>
          <p:nvPr/>
        </p:nvSpPr>
        <p:spPr>
          <a:xfrm>
            <a:off x="4420870" y="862330"/>
            <a:ext cx="3815715" cy="5284470"/>
          </a:xfrm>
          <a:prstGeom prst="roundRect">
            <a:avLst>
              <a:gd name="adj" fmla="val 6519"/>
            </a:avLst>
          </a:prstGeom>
          <a:solidFill>
            <a:srgbClr val="E4F4FC">
              <a:alpha val="85097"/>
            </a:srgbClr>
          </a:solidFill>
          <a:ln w="3175" cap="flat" cmpd="sng">
            <a:solidFill>
              <a:schemeClr val="bg1"/>
            </a:solidFill>
            <a:prstDash val="solid"/>
            <a:miter/>
            <a:headEnd type="none" w="med" len="med"/>
            <a:tailEnd type="none" w="med" len="med"/>
          </a:ln>
        </p:spPr>
        <p:txBody>
          <a:bodyPr lIns="90170" tIns="46990" rIns="90170" bIns="46990" anchor="ct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00000"/>
              </a:lnSpc>
              <a:buNone/>
            </a:pPr>
            <a:endParaRPr lang="zh-CN" altLang="zh-CN" sz="1800" dirty="0"/>
          </a:p>
        </p:txBody>
      </p:sp>
      <p:sp>
        <p:nvSpPr>
          <p:cNvPr id="16392" name="Text Box 7"/>
          <p:cNvSpPr/>
          <p:nvPr/>
        </p:nvSpPr>
        <p:spPr>
          <a:xfrm>
            <a:off x="4785678" y="1242695"/>
            <a:ext cx="309880" cy="398780"/>
          </a:xfrm>
          <a:prstGeom prst="rect">
            <a:avLst/>
          </a:prstGeom>
          <a:noFill/>
          <a:ln w="9525">
            <a:noFill/>
          </a:ln>
        </p:spPr>
        <p:txBody>
          <a:bodyPr wrap="none">
            <a:spAutoFit/>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00000"/>
              </a:lnSpc>
              <a:buNone/>
            </a:pPr>
            <a:endParaRPr lang="zh-CN" altLang="en-US" sz="2000" dirty="0">
              <a:latin typeface="Arial" panose="020B0604020202020204" pitchFamily="34" charset="0"/>
            </a:endParaRPr>
          </a:p>
        </p:txBody>
      </p:sp>
      <p:sp>
        <p:nvSpPr>
          <p:cNvPr id="16393" name="Text Box 8"/>
          <p:cNvSpPr/>
          <p:nvPr/>
        </p:nvSpPr>
        <p:spPr>
          <a:xfrm>
            <a:off x="4617085" y="1915795"/>
            <a:ext cx="3527425" cy="4027805"/>
          </a:xfrm>
          <a:prstGeom prst="rect">
            <a:avLst/>
          </a:prstGeom>
          <a:noFill/>
          <a:ln w="9525">
            <a:noFill/>
          </a:ln>
        </p:spPr>
        <p:txBody>
          <a:bodyPr wrap="none">
            <a:noAutofit/>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30000"/>
              </a:lnSpc>
              <a:buNone/>
            </a:pPr>
            <a:endParaRPr lang="zh-CN" altLang="en-US" sz="1800" dirty="0">
              <a:solidFill>
                <a:srgbClr val="7F7F7F"/>
              </a:solidFill>
            </a:endParaRPr>
          </a:p>
        </p:txBody>
      </p:sp>
      <p:sp>
        <p:nvSpPr>
          <p:cNvPr id="16394" name="AutoShape 10"/>
          <p:cNvSpPr/>
          <p:nvPr/>
        </p:nvSpPr>
        <p:spPr>
          <a:xfrm>
            <a:off x="8237855" y="855345"/>
            <a:ext cx="3883025" cy="5268595"/>
          </a:xfrm>
          <a:prstGeom prst="roundRect">
            <a:avLst>
              <a:gd name="adj" fmla="val 6519"/>
            </a:avLst>
          </a:prstGeom>
          <a:solidFill>
            <a:srgbClr val="A8D08C">
              <a:alpha val="85097"/>
            </a:srgbClr>
          </a:solidFill>
          <a:ln w="3175" cap="flat" cmpd="sng">
            <a:solidFill>
              <a:schemeClr val="bg1"/>
            </a:solidFill>
            <a:prstDash val="solid"/>
            <a:miter/>
            <a:headEnd type="none" w="med" len="med"/>
            <a:tailEnd type="none" w="med" len="med"/>
          </a:ln>
        </p:spPr>
        <p:txBody>
          <a:bodyPr lIns="90170" tIns="46990" rIns="90170" bIns="46990" anchor="ct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00000"/>
              </a:lnSpc>
              <a:buNone/>
            </a:pPr>
            <a:endParaRPr lang="zh-CN" altLang="zh-CN" sz="1800" dirty="0"/>
          </a:p>
        </p:txBody>
      </p:sp>
      <p:sp>
        <p:nvSpPr>
          <p:cNvPr id="16396" name="Text Box 12"/>
          <p:cNvSpPr/>
          <p:nvPr/>
        </p:nvSpPr>
        <p:spPr>
          <a:xfrm>
            <a:off x="8144510" y="3387725"/>
            <a:ext cx="1831975" cy="1859915"/>
          </a:xfrm>
          <a:prstGeom prst="rect">
            <a:avLst/>
          </a:prstGeom>
          <a:noFill/>
          <a:ln w="9525">
            <a:noFill/>
          </a:ln>
        </p:spPr>
        <p:txBody>
          <a:bodyPr wrap="none">
            <a:noAutofit/>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30000"/>
              </a:lnSpc>
              <a:buNone/>
            </a:pPr>
            <a:endParaRPr lang="zh-CN" altLang="en-US" sz="1800" dirty="0">
              <a:solidFill>
                <a:schemeClr val="bg1"/>
              </a:solidFill>
            </a:endParaRPr>
          </a:p>
        </p:txBody>
      </p:sp>
      <p:sp>
        <p:nvSpPr>
          <p:cNvPr id="2" name="Text Box 1"/>
          <p:cNvSpPr txBox="1"/>
          <p:nvPr/>
        </p:nvSpPr>
        <p:spPr>
          <a:xfrm>
            <a:off x="192405" y="1106805"/>
            <a:ext cx="4500245" cy="645160"/>
          </a:xfrm>
          <a:prstGeom prst="rect">
            <a:avLst/>
          </a:prstGeom>
          <a:noFill/>
        </p:spPr>
        <p:txBody>
          <a:bodyPr wrap="square" rtlCol="0">
            <a:spAutoFit/>
          </a:bodyPr>
          <a:lstStyle/>
          <a:p>
            <a:pPr marL="285750" lvl="0" indent="-285750" eaLnBrk="1" hangingPunct="1">
              <a:lnSpc>
                <a:spcPct val="150000"/>
              </a:lnSpc>
              <a:buFont typeface="Wingdings" panose="05000000000000000000" charset="0"/>
              <a:buChar char="Ø"/>
            </a:pPr>
            <a:r>
              <a:rPr lang="en-US" altLang="en-US" sz="2400" b="1" dirty="0">
                <a:solidFill>
                  <a:srgbClr val="975765"/>
                </a:solidFill>
                <a:ea typeface="Microsoft YaHei Light" panose="020B0502040204020203" pitchFamily="34" charset="-122"/>
                <a:cs typeface="Arial" panose="020B0604020202020204" pitchFamily="34" charset="0"/>
                <a:sym typeface="Microsoft YaHei Light" panose="020B0502040204020203" pitchFamily="34" charset="-122"/>
              </a:rPr>
              <a:t>Test Software Changes</a:t>
            </a:r>
            <a:endParaRPr lang="en-US" altLang="en-US" sz="2400" b="1" dirty="0">
              <a:solidFill>
                <a:srgbClr val="975765"/>
              </a:solidFill>
              <a:ea typeface="Microsoft YaHei Light" panose="020B0502040204020203" pitchFamily="34" charset="-122"/>
              <a:cs typeface="Arial" panose="020B0604020202020204" pitchFamily="34" charset="0"/>
              <a:sym typeface="Microsoft YaHei Light" panose="020B0502040204020203" pitchFamily="34" charset="-122"/>
            </a:endParaRPr>
          </a:p>
        </p:txBody>
      </p:sp>
      <p:sp>
        <p:nvSpPr>
          <p:cNvPr id="3" name="Text Box 2"/>
          <p:cNvSpPr txBox="1"/>
          <p:nvPr/>
        </p:nvSpPr>
        <p:spPr>
          <a:xfrm>
            <a:off x="374650" y="2513330"/>
            <a:ext cx="4044950" cy="2245360"/>
          </a:xfrm>
          <a:prstGeom prst="rect">
            <a:avLst/>
          </a:prstGeom>
          <a:noFill/>
        </p:spPr>
        <p:txBody>
          <a:bodyPr wrap="square" rtlCol="0">
            <a:spAutoFit/>
          </a:bodyPr>
          <a:lstStyle/>
          <a:p>
            <a:r>
              <a:rPr lang="en-US" altLang="en-US" sz="2000"/>
              <a:t>Although it's often seen as Step 10, this idea applies during both maintenance and implementation. Whenever requirements change, the test plan must be updated, and the effect of the change on the software should be tested.</a:t>
            </a:r>
            <a:endParaRPr lang="en-US" altLang="en-US" sz="2000"/>
          </a:p>
        </p:txBody>
      </p:sp>
      <p:sp>
        <p:nvSpPr>
          <p:cNvPr id="5" name="Text Box 4"/>
          <p:cNvSpPr txBox="1"/>
          <p:nvPr/>
        </p:nvSpPr>
        <p:spPr>
          <a:xfrm>
            <a:off x="4559935" y="2332355"/>
            <a:ext cx="3587750" cy="2860675"/>
          </a:xfrm>
          <a:prstGeom prst="rect">
            <a:avLst/>
          </a:prstGeom>
          <a:noFill/>
        </p:spPr>
        <p:txBody>
          <a:bodyPr wrap="square" rtlCol="0">
            <a:noAutofit/>
          </a:bodyPr>
          <a:lstStyle/>
          <a:p>
            <a:endParaRPr lang="en-US" altLang="en-US" sz="2000"/>
          </a:p>
        </p:txBody>
      </p:sp>
      <p:sp>
        <p:nvSpPr>
          <p:cNvPr id="7" name="Text Box 6"/>
          <p:cNvSpPr txBox="1"/>
          <p:nvPr/>
        </p:nvSpPr>
        <p:spPr>
          <a:xfrm>
            <a:off x="8352155" y="1405890"/>
            <a:ext cx="3713480" cy="829945"/>
          </a:xfrm>
          <a:prstGeom prst="rect">
            <a:avLst/>
          </a:prstGeom>
          <a:noFill/>
        </p:spPr>
        <p:txBody>
          <a:bodyPr wrap="square" rtlCol="0">
            <a:spAutoFit/>
          </a:bodyPr>
          <a:lstStyle/>
          <a:p>
            <a:pPr marL="342900" indent="-342900">
              <a:buFont typeface="Wingdings" panose="05000000000000000000" charset="0"/>
              <a:buChar char="Ø"/>
            </a:pPr>
            <a:r>
              <a:rPr lang="en-US" altLang="en-US" sz="2400" b="1" dirty="0">
                <a:solidFill>
                  <a:srgbClr val="576834"/>
                </a:solidFill>
                <a:ea typeface="Microsoft YaHei Light" panose="020B0502040204020203" pitchFamily="34" charset="-122"/>
                <a:cs typeface="Arial" panose="020B0604020202020204" pitchFamily="34" charset="0"/>
                <a:sym typeface="Microsoft YaHei Light" panose="020B0502040204020203" pitchFamily="34" charset="-122"/>
              </a:rPr>
              <a:t>Evaluate Test Effectiveness</a:t>
            </a:r>
            <a:endParaRPr lang="en-US" altLang="en-US" sz="2400" b="1" dirty="0">
              <a:solidFill>
                <a:srgbClr val="576834"/>
              </a:solidFill>
              <a:ea typeface="Microsoft YaHei Light" panose="020B0502040204020203" pitchFamily="34" charset="-122"/>
              <a:cs typeface="Arial" panose="020B0604020202020204" pitchFamily="34" charset="0"/>
              <a:sym typeface="Microsoft YaHei Light" panose="020B0502040204020203" pitchFamily="34" charset="-122"/>
            </a:endParaRPr>
          </a:p>
        </p:txBody>
      </p:sp>
      <p:sp>
        <p:nvSpPr>
          <p:cNvPr id="8" name="Text Box 7"/>
          <p:cNvSpPr txBox="1"/>
          <p:nvPr/>
        </p:nvSpPr>
        <p:spPr>
          <a:xfrm>
            <a:off x="8341995" y="2536825"/>
            <a:ext cx="3667760" cy="2553335"/>
          </a:xfrm>
          <a:prstGeom prst="rect">
            <a:avLst/>
          </a:prstGeom>
          <a:noFill/>
        </p:spPr>
        <p:txBody>
          <a:bodyPr wrap="square" rtlCol="0">
            <a:spAutoFit/>
          </a:bodyPr>
          <a:lstStyle/>
          <a:p>
            <a:r>
              <a:rPr lang="en-US" altLang="en-US" sz="2000"/>
              <a:t>Testing improvements are best made by evaluating how well the testing works after each test. While testers mainly do this, developers, users, and quality assurance professionals should also be involved if available.</a:t>
            </a:r>
            <a:endParaRPr lang="en-US" altLang="en-US" sz="20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58" name="组合 4"/>
          <p:cNvGrpSpPr/>
          <p:nvPr/>
        </p:nvGrpSpPr>
        <p:grpSpPr>
          <a:xfrm>
            <a:off x="0" y="0"/>
            <a:ext cx="12247563" cy="711200"/>
            <a:chOff x="0" y="0"/>
            <a:chExt cx="12247809" cy="711200"/>
          </a:xfrm>
        </p:grpSpPr>
        <p:sp>
          <p:nvSpPr>
            <p:cNvPr id="19478" name="矩形 5"/>
            <p:cNvSpPr/>
            <p:nvPr/>
          </p:nvSpPr>
          <p:spPr>
            <a:xfrm>
              <a:off x="11114470" y="0"/>
              <a:ext cx="570962" cy="711200"/>
            </a:xfrm>
            <a:prstGeom prst="rect">
              <a:avLst/>
            </a:prstGeom>
            <a:solidFill>
              <a:srgbClr val="F9D2D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9479" name="矩形 6"/>
            <p:cNvSpPr/>
            <p:nvPr/>
          </p:nvSpPr>
          <p:spPr>
            <a:xfrm>
              <a:off x="10552093" y="0"/>
              <a:ext cx="570962" cy="711200"/>
            </a:xfrm>
            <a:prstGeom prst="rect">
              <a:avLst/>
            </a:prstGeom>
            <a:solidFill>
              <a:srgbClr val="BFE6B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9480" name="矩形 7"/>
            <p:cNvSpPr/>
            <p:nvPr/>
          </p:nvSpPr>
          <p:spPr>
            <a:xfrm>
              <a:off x="9989716" y="0"/>
              <a:ext cx="570962" cy="711200"/>
            </a:xfrm>
            <a:prstGeom prst="rect">
              <a:avLst/>
            </a:prstGeom>
            <a:solidFill>
              <a:srgbClr val="D7CAD9"/>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9481" name="矩形 8"/>
            <p:cNvSpPr/>
            <p:nvPr/>
          </p:nvSpPr>
          <p:spPr>
            <a:xfrm>
              <a:off x="11676847" y="0"/>
              <a:ext cx="570962" cy="711200"/>
            </a:xfrm>
            <a:prstGeom prst="rect">
              <a:avLst/>
            </a:prstGeom>
            <a:solidFill>
              <a:srgbClr val="F5F5C1"/>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9482" name="矩形 9"/>
            <p:cNvSpPr/>
            <p:nvPr/>
          </p:nvSpPr>
          <p:spPr>
            <a:xfrm>
              <a:off x="9427339" y="0"/>
              <a:ext cx="570962" cy="711200"/>
            </a:xfrm>
            <a:prstGeom prst="rect">
              <a:avLst/>
            </a:prstGeom>
            <a:solidFill>
              <a:srgbClr val="BAE3F8"/>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9483" name="矩形 10"/>
            <p:cNvSpPr/>
            <p:nvPr/>
          </p:nvSpPr>
          <p:spPr>
            <a:xfrm>
              <a:off x="0" y="0"/>
              <a:ext cx="9427339" cy="711200"/>
            </a:xfrm>
            <a:prstGeom prst="rect">
              <a:avLst/>
            </a:prstGeom>
            <a:solidFill>
              <a:srgbClr val="EDF7FD"/>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grpSp>
        <p:nvGrpSpPr>
          <p:cNvPr id="19459" name="组合 11"/>
          <p:cNvGrpSpPr/>
          <p:nvPr/>
        </p:nvGrpSpPr>
        <p:grpSpPr>
          <a:xfrm>
            <a:off x="0" y="6146800"/>
            <a:ext cx="12239625" cy="711200"/>
            <a:chOff x="0" y="0"/>
            <a:chExt cx="12239224" cy="711200"/>
          </a:xfrm>
        </p:grpSpPr>
        <p:sp>
          <p:nvSpPr>
            <p:cNvPr id="19472" name="矩形 12"/>
            <p:cNvSpPr/>
            <p:nvPr/>
          </p:nvSpPr>
          <p:spPr>
            <a:xfrm>
              <a:off x="1687131" y="0"/>
              <a:ext cx="570962" cy="711200"/>
            </a:xfrm>
            <a:prstGeom prst="rect">
              <a:avLst/>
            </a:prstGeom>
            <a:solidFill>
              <a:srgbClr val="F9D2D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9473" name="矩形 13"/>
            <p:cNvSpPr/>
            <p:nvPr/>
          </p:nvSpPr>
          <p:spPr>
            <a:xfrm>
              <a:off x="1124754" y="0"/>
              <a:ext cx="570962" cy="711200"/>
            </a:xfrm>
            <a:prstGeom prst="rect">
              <a:avLst/>
            </a:prstGeom>
            <a:solidFill>
              <a:srgbClr val="BFE6B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9474" name="矩形 14"/>
            <p:cNvSpPr/>
            <p:nvPr/>
          </p:nvSpPr>
          <p:spPr>
            <a:xfrm>
              <a:off x="562377" y="0"/>
              <a:ext cx="570962" cy="711200"/>
            </a:xfrm>
            <a:prstGeom prst="rect">
              <a:avLst/>
            </a:prstGeom>
            <a:solidFill>
              <a:srgbClr val="D7CAD9"/>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9475" name="矩形 15"/>
            <p:cNvSpPr/>
            <p:nvPr/>
          </p:nvSpPr>
          <p:spPr>
            <a:xfrm>
              <a:off x="2249508" y="0"/>
              <a:ext cx="570962" cy="711200"/>
            </a:xfrm>
            <a:prstGeom prst="rect">
              <a:avLst/>
            </a:prstGeom>
            <a:solidFill>
              <a:srgbClr val="F5F5C1"/>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9476" name="矩形 16"/>
            <p:cNvSpPr/>
            <p:nvPr/>
          </p:nvSpPr>
          <p:spPr>
            <a:xfrm>
              <a:off x="0" y="0"/>
              <a:ext cx="570962" cy="711200"/>
            </a:xfrm>
            <a:prstGeom prst="rect">
              <a:avLst/>
            </a:prstGeom>
            <a:solidFill>
              <a:srgbClr val="BAE3F8"/>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9477" name="矩形 17"/>
            <p:cNvSpPr/>
            <p:nvPr/>
          </p:nvSpPr>
          <p:spPr>
            <a:xfrm>
              <a:off x="2811885" y="0"/>
              <a:ext cx="9427339" cy="711200"/>
            </a:xfrm>
            <a:prstGeom prst="rect">
              <a:avLst/>
            </a:prstGeom>
            <a:solidFill>
              <a:srgbClr val="EDF7FD"/>
            </a:solidFill>
            <a:ln w="9525">
              <a:noFill/>
            </a:ln>
          </p:spPr>
          <p:txBody>
            <a:bodyPr anchor="ctr"/>
            <a:lstStyle/>
            <a:p>
              <a:pPr algn="ctr" eaLnBrk="1" hangingPunct="1"/>
              <a:r>
                <a:rPr lang="en-US" altLang="en-US" sz="2400" b="1" dirty="0">
                  <a:solidFill>
                    <a:schemeClr val="tx1"/>
                  </a:solidFill>
                  <a:latin typeface="SimSun" panose="02010600030101010101" pitchFamily="2" charset="-122"/>
                  <a:sym typeface="SimSun" panose="02010600030101010101" pitchFamily="2" charset="-122"/>
                </a:rPr>
                <a:t>https://www.javatpoint.com/software-testing-principles</a:t>
              </a:r>
              <a:endParaRPr lang="en-US" altLang="en-US" sz="2400" b="1" dirty="0">
                <a:solidFill>
                  <a:schemeClr val="tx1"/>
                </a:solidFill>
                <a:latin typeface="SimSun" panose="02010600030101010101" pitchFamily="2" charset="-122"/>
                <a:sym typeface="SimSun" panose="02010600030101010101" pitchFamily="2" charset="-122"/>
              </a:endParaRPr>
            </a:p>
          </p:txBody>
        </p:sp>
      </p:grpSp>
      <p:sp>
        <p:nvSpPr>
          <p:cNvPr id="19471" name="KSO_Shape"/>
          <p:cNvSpPr/>
          <p:nvPr/>
        </p:nvSpPr>
        <p:spPr>
          <a:xfrm>
            <a:off x="3202305" y="2091055"/>
            <a:ext cx="384175" cy="391160"/>
          </a:xfrm>
          <a:custGeom>
            <a:avLst/>
            <a:gdLst>
              <a:gd name="txL" fmla="*/ 0 w 405200"/>
              <a:gd name="txT" fmla="*/ 0 h 413075"/>
              <a:gd name="txR" fmla="*/ 405200 w 405200"/>
              <a:gd name="txB" fmla="*/ 413075 h 413075"/>
            </a:gdLst>
            <a:ahLst/>
            <a:cxnLst>
              <a:cxn ang="0">
                <a:pos x="177763" y="61787"/>
              </a:cxn>
              <a:cxn ang="0">
                <a:pos x="61833" y="177630"/>
              </a:cxn>
              <a:cxn ang="0">
                <a:pos x="177763" y="293475"/>
              </a:cxn>
              <a:cxn ang="0">
                <a:pos x="293694" y="177630"/>
              </a:cxn>
              <a:cxn ang="0">
                <a:pos x="177763" y="61787"/>
              </a:cxn>
              <a:cxn ang="0">
                <a:pos x="177763" y="0"/>
              </a:cxn>
              <a:cxn ang="0">
                <a:pos x="355527" y="177630"/>
              </a:cxn>
              <a:cxn ang="0">
                <a:pos x="326686" y="274152"/>
              </a:cxn>
              <a:cxn ang="0">
                <a:pos x="329869" y="276340"/>
              </a:cxn>
              <a:cxn ang="0">
                <a:pos x="466684" y="417581"/>
              </a:cxn>
              <a:cxn ang="0">
                <a:pos x="465739" y="475625"/>
              </a:cxn>
              <a:cxn ang="0">
                <a:pos x="407653" y="474679"/>
              </a:cxn>
              <a:cxn ang="0">
                <a:pos x="270837" y="333437"/>
              </a:cxn>
              <a:cxn ang="0">
                <a:pos x="268417" y="329663"/>
              </a:cxn>
              <a:cxn ang="0">
                <a:pos x="177763" y="355262"/>
              </a:cxn>
              <a:cxn ang="0">
                <a:pos x="0" y="177630"/>
              </a:cxn>
              <a:cxn ang="0">
                <a:pos x="177763" y="0"/>
              </a:cxn>
            </a:cxnLst>
            <a:rect l="txL" t="txT" r="txR" b="txB"/>
            <a:pathLst>
              <a:path w="405200" h="413075">
                <a:moveTo>
                  <a:pt x="150612" y="52389"/>
                </a:moveTo>
                <a:cubicBezTo>
                  <a:pt x="96365" y="52389"/>
                  <a:pt x="52389" y="96365"/>
                  <a:pt x="52389" y="150612"/>
                </a:cubicBezTo>
                <a:cubicBezTo>
                  <a:pt x="52389" y="204860"/>
                  <a:pt x="96365" y="248836"/>
                  <a:pt x="150612" y="248836"/>
                </a:cubicBezTo>
                <a:cubicBezTo>
                  <a:pt x="204860" y="248836"/>
                  <a:pt x="248836" y="204860"/>
                  <a:pt x="248836" y="150612"/>
                </a:cubicBezTo>
                <a:cubicBezTo>
                  <a:pt x="248836" y="96365"/>
                  <a:pt x="204860" y="52389"/>
                  <a:pt x="150612" y="52389"/>
                </a:cubicBezTo>
                <a:close/>
                <a:moveTo>
                  <a:pt x="150612" y="0"/>
                </a:moveTo>
                <a:cubicBezTo>
                  <a:pt x="233793" y="0"/>
                  <a:pt x="301225" y="67431"/>
                  <a:pt x="301225" y="150612"/>
                </a:cubicBezTo>
                <a:cubicBezTo>
                  <a:pt x="301225" y="180842"/>
                  <a:pt x="292319" y="208992"/>
                  <a:pt x="276789" y="232452"/>
                </a:cubicBezTo>
                <a:cubicBezTo>
                  <a:pt x="277931" y="232774"/>
                  <a:pt x="278722" y="233519"/>
                  <a:pt x="279486" y="234307"/>
                </a:cubicBezTo>
                <a:lnTo>
                  <a:pt x="395404" y="354065"/>
                </a:lnTo>
                <a:cubicBezTo>
                  <a:pt x="408773" y="367877"/>
                  <a:pt x="408414" y="389911"/>
                  <a:pt x="394603" y="403280"/>
                </a:cubicBezTo>
                <a:cubicBezTo>
                  <a:pt x="380791" y="416648"/>
                  <a:pt x="358757" y="416289"/>
                  <a:pt x="345389" y="402478"/>
                </a:cubicBezTo>
                <a:lnTo>
                  <a:pt x="229470" y="282720"/>
                </a:lnTo>
                <a:lnTo>
                  <a:pt x="227420" y="279520"/>
                </a:lnTo>
                <a:cubicBezTo>
                  <a:pt x="205163" y="293486"/>
                  <a:pt x="178791" y="301225"/>
                  <a:pt x="150612" y="301225"/>
                </a:cubicBezTo>
                <a:cubicBezTo>
                  <a:pt x="67431" y="301225"/>
                  <a:pt x="0" y="233793"/>
                  <a:pt x="0" y="150612"/>
                </a:cubicBezTo>
                <a:cubicBezTo>
                  <a:pt x="0" y="67431"/>
                  <a:pt x="67431" y="0"/>
                  <a:pt x="150612" y="0"/>
                </a:cubicBezTo>
                <a:close/>
              </a:path>
            </a:pathLst>
          </a:custGeom>
          <a:solidFill>
            <a:schemeClr val="bg1">
              <a:alpha val="100000"/>
            </a:schemeClr>
          </a:solidFill>
          <a:ln w="9525">
            <a:noFill/>
          </a:ln>
        </p:spPr>
        <p:txBody>
          <a:bodyPr/>
          <a:lstStyle/>
          <a:p>
            <a:endParaRPr lang="zh-CN" altLang="en-US"/>
          </a:p>
        </p:txBody>
      </p:sp>
      <p:pic>
        <p:nvPicPr>
          <p:cNvPr id="2" name="Picture 1" descr="software-testing-principles"/>
          <p:cNvPicPr>
            <a:picLocks noChangeAspect="1"/>
          </p:cNvPicPr>
          <p:nvPr/>
        </p:nvPicPr>
        <p:blipFill>
          <a:blip r:embed="rId1"/>
          <a:stretch>
            <a:fillRect/>
          </a:stretch>
        </p:blipFill>
        <p:spPr>
          <a:xfrm>
            <a:off x="570865" y="711200"/>
            <a:ext cx="11114405" cy="543560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482" name="组合 4"/>
          <p:cNvGrpSpPr/>
          <p:nvPr/>
        </p:nvGrpSpPr>
        <p:grpSpPr>
          <a:xfrm>
            <a:off x="0" y="0"/>
            <a:ext cx="11737057" cy="711200"/>
            <a:chOff x="0" y="0"/>
            <a:chExt cx="12247809" cy="711200"/>
          </a:xfrm>
        </p:grpSpPr>
        <p:sp>
          <p:nvSpPr>
            <p:cNvPr id="20492" name="矩形 5"/>
            <p:cNvSpPr/>
            <p:nvPr/>
          </p:nvSpPr>
          <p:spPr>
            <a:xfrm>
              <a:off x="11114470" y="0"/>
              <a:ext cx="570962" cy="711200"/>
            </a:xfrm>
            <a:prstGeom prst="rect">
              <a:avLst/>
            </a:prstGeom>
            <a:solidFill>
              <a:srgbClr val="F9D2D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93" name="矩形 6"/>
            <p:cNvSpPr/>
            <p:nvPr/>
          </p:nvSpPr>
          <p:spPr>
            <a:xfrm>
              <a:off x="10552093" y="0"/>
              <a:ext cx="570962" cy="711200"/>
            </a:xfrm>
            <a:prstGeom prst="rect">
              <a:avLst/>
            </a:prstGeom>
            <a:solidFill>
              <a:srgbClr val="BFE6B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94" name="矩形 7"/>
            <p:cNvSpPr/>
            <p:nvPr/>
          </p:nvSpPr>
          <p:spPr>
            <a:xfrm>
              <a:off x="9989716" y="0"/>
              <a:ext cx="570962" cy="711200"/>
            </a:xfrm>
            <a:prstGeom prst="rect">
              <a:avLst/>
            </a:prstGeom>
            <a:solidFill>
              <a:srgbClr val="D7CAD9"/>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95" name="矩形 8"/>
            <p:cNvSpPr/>
            <p:nvPr/>
          </p:nvSpPr>
          <p:spPr>
            <a:xfrm>
              <a:off x="11676847" y="0"/>
              <a:ext cx="570962" cy="711200"/>
            </a:xfrm>
            <a:prstGeom prst="rect">
              <a:avLst/>
            </a:prstGeom>
            <a:solidFill>
              <a:srgbClr val="F5F5C1"/>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96" name="矩形 9"/>
            <p:cNvSpPr/>
            <p:nvPr/>
          </p:nvSpPr>
          <p:spPr>
            <a:xfrm>
              <a:off x="9427339" y="0"/>
              <a:ext cx="570962" cy="711200"/>
            </a:xfrm>
            <a:prstGeom prst="rect">
              <a:avLst/>
            </a:prstGeom>
            <a:solidFill>
              <a:srgbClr val="BAE3F8"/>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97" name="矩形 10"/>
            <p:cNvSpPr/>
            <p:nvPr/>
          </p:nvSpPr>
          <p:spPr>
            <a:xfrm>
              <a:off x="0" y="0"/>
              <a:ext cx="9427339" cy="711200"/>
            </a:xfrm>
            <a:prstGeom prst="rect">
              <a:avLst/>
            </a:prstGeom>
            <a:solidFill>
              <a:srgbClr val="EDF7FD"/>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grpSp>
        <p:nvGrpSpPr>
          <p:cNvPr id="20483" name="组合 11"/>
          <p:cNvGrpSpPr/>
          <p:nvPr/>
        </p:nvGrpSpPr>
        <p:grpSpPr>
          <a:xfrm>
            <a:off x="1" y="6146800"/>
            <a:ext cx="11729450" cy="711200"/>
            <a:chOff x="0" y="0"/>
            <a:chExt cx="12239224" cy="711200"/>
          </a:xfrm>
        </p:grpSpPr>
        <p:sp>
          <p:nvSpPr>
            <p:cNvPr id="20486" name="矩形 12"/>
            <p:cNvSpPr/>
            <p:nvPr/>
          </p:nvSpPr>
          <p:spPr>
            <a:xfrm>
              <a:off x="1687131" y="0"/>
              <a:ext cx="570962" cy="711200"/>
            </a:xfrm>
            <a:prstGeom prst="rect">
              <a:avLst/>
            </a:prstGeom>
            <a:solidFill>
              <a:srgbClr val="F9D2D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87" name="矩形 13"/>
            <p:cNvSpPr/>
            <p:nvPr/>
          </p:nvSpPr>
          <p:spPr>
            <a:xfrm>
              <a:off x="1124754" y="0"/>
              <a:ext cx="570962" cy="711200"/>
            </a:xfrm>
            <a:prstGeom prst="rect">
              <a:avLst/>
            </a:prstGeom>
            <a:solidFill>
              <a:srgbClr val="BFE6B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88" name="矩形 14"/>
            <p:cNvSpPr/>
            <p:nvPr/>
          </p:nvSpPr>
          <p:spPr>
            <a:xfrm>
              <a:off x="562377" y="0"/>
              <a:ext cx="570962" cy="711200"/>
            </a:xfrm>
            <a:prstGeom prst="rect">
              <a:avLst/>
            </a:prstGeom>
            <a:solidFill>
              <a:srgbClr val="D7CAD9"/>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89" name="矩形 15"/>
            <p:cNvSpPr/>
            <p:nvPr/>
          </p:nvSpPr>
          <p:spPr>
            <a:xfrm>
              <a:off x="2249508" y="0"/>
              <a:ext cx="570962" cy="711200"/>
            </a:xfrm>
            <a:prstGeom prst="rect">
              <a:avLst/>
            </a:prstGeom>
            <a:solidFill>
              <a:srgbClr val="F5F5C1"/>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90" name="矩形 16"/>
            <p:cNvSpPr/>
            <p:nvPr/>
          </p:nvSpPr>
          <p:spPr>
            <a:xfrm>
              <a:off x="0" y="0"/>
              <a:ext cx="570962" cy="711200"/>
            </a:xfrm>
            <a:prstGeom prst="rect">
              <a:avLst/>
            </a:prstGeom>
            <a:solidFill>
              <a:srgbClr val="BAE3F8"/>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91" name="矩形 17"/>
            <p:cNvSpPr/>
            <p:nvPr/>
          </p:nvSpPr>
          <p:spPr>
            <a:xfrm>
              <a:off x="2811885" y="0"/>
              <a:ext cx="9427339" cy="711200"/>
            </a:xfrm>
            <a:prstGeom prst="rect">
              <a:avLst/>
            </a:prstGeom>
            <a:solidFill>
              <a:srgbClr val="EDF7FD"/>
            </a:solidFill>
            <a:ln w="9525">
              <a:noFill/>
            </a:ln>
          </p:spPr>
          <p:txBody>
            <a:bodyPr anchor="ctr"/>
            <a:lstStyle/>
            <a:p>
              <a:pPr algn="ctr" eaLnBrk="1" hangingPunct="1"/>
              <a:r>
                <a:rPr lang="en-US" altLang="en-US" sz="1200" b="1" dirty="0">
                  <a:solidFill>
                    <a:schemeClr val="tx1"/>
                  </a:solidFill>
                  <a:latin typeface="SimSun" panose="02010600030101010101" pitchFamily="2" charset="-122"/>
                  <a:sym typeface="SimSun" panose="02010600030101010101" pitchFamily="2" charset="-122"/>
                </a:rPr>
                <a:t>http://testorigen.com/wp-content/uploads/2018/04/Basic-Principles-of-Software-Testing-Improving-QA.jpg</a:t>
              </a:r>
              <a:endParaRPr lang="en-US" altLang="en-US" sz="1200" b="1" dirty="0">
                <a:solidFill>
                  <a:schemeClr val="tx1"/>
                </a:solidFill>
                <a:latin typeface="SimSun" panose="02010600030101010101" pitchFamily="2" charset="-122"/>
                <a:sym typeface="SimSun" panose="02010600030101010101" pitchFamily="2" charset="-122"/>
              </a:endParaRPr>
            </a:p>
            <a:p>
              <a:pPr algn="ctr" eaLnBrk="1" hangingPunct="1"/>
              <a:r>
                <a:rPr lang="en-US" altLang="en-US" sz="1200" b="1" dirty="0">
                  <a:solidFill>
                    <a:schemeClr val="tx1"/>
                  </a:solidFill>
                  <a:latin typeface="SimSun" panose="02010600030101010101" pitchFamily="2" charset="-122"/>
                  <a:sym typeface="SimSun" panose="02010600030101010101" pitchFamily="2" charset="-122"/>
                </a:rPr>
                <a:t>https://testsigma.com/blog/wp-content/uploads/Software-testing-process-02.jpg</a:t>
              </a:r>
              <a:endParaRPr lang="en-US" altLang="en-US" sz="1200" b="1" dirty="0">
                <a:solidFill>
                  <a:schemeClr val="tx1"/>
                </a:solidFill>
                <a:latin typeface="SimSun" panose="02010600030101010101" pitchFamily="2" charset="-122"/>
                <a:sym typeface="SimSun" panose="02010600030101010101" pitchFamily="2" charset="-122"/>
              </a:endParaRPr>
            </a:p>
          </p:txBody>
        </p:sp>
      </p:grpSp>
      <p:sp>
        <p:nvSpPr>
          <p:cNvPr id="2" name="Text Box 1"/>
          <p:cNvSpPr txBox="1"/>
          <p:nvPr/>
        </p:nvSpPr>
        <p:spPr>
          <a:xfrm>
            <a:off x="635" y="711200"/>
            <a:ext cx="12191365" cy="5435600"/>
          </a:xfrm>
          <a:prstGeom prst="rect">
            <a:avLst/>
          </a:prstGeom>
        </p:spPr>
        <p:txBody>
          <a:bodyPr>
            <a:noAutofit/>
          </a:bodyPr>
          <a:lstStyle/>
          <a:p>
            <a:pPr>
              <a:buFont typeface="Arial" panose="020B0604020202020204"/>
            </a:pPr>
            <a:endParaRPr lang="en-US" altLang="en-US" sz="2200">
              <a:solidFill>
                <a:schemeClr val="accent2">
                  <a:lumMod val="75000"/>
                </a:schemeClr>
              </a:solidFill>
            </a:endParaRPr>
          </a:p>
        </p:txBody>
      </p:sp>
      <p:sp>
        <p:nvSpPr>
          <p:cNvPr id="4" name="Text Box 3"/>
          <p:cNvSpPr txBox="1"/>
          <p:nvPr/>
        </p:nvSpPr>
        <p:spPr>
          <a:xfrm>
            <a:off x="635" y="711200"/>
            <a:ext cx="12192000" cy="5436235"/>
          </a:xfrm>
          <a:prstGeom prst="rect">
            <a:avLst/>
          </a:prstGeom>
        </p:spPr>
        <p:txBody>
          <a:bodyPr>
            <a:noAutofit/>
          </a:bodyPr>
          <a:p>
            <a:pPr marL="457200" indent="-457200">
              <a:buFont typeface="Wingdings" panose="05000000000000000000" charset="0"/>
              <a:buChar char="ü"/>
            </a:pPr>
            <a:r>
              <a:rPr lang="en-US" altLang="zh-CN" sz="2800" b="1">
                <a:solidFill>
                  <a:srgbClr val="7030A0"/>
                </a:solidFill>
                <a:cs typeface="Arial" panose="020B0604020202020204" pitchFamily="34" charset="0"/>
              </a:rPr>
              <a:t>Testing shows the presence of defects:</a:t>
            </a:r>
            <a:endParaRPr lang="en-US" altLang="zh-CN" sz="2800" b="1">
              <a:solidFill>
                <a:srgbClr val="7030A0"/>
              </a:solidFill>
              <a:cs typeface="Arial" panose="020B0604020202020204" pitchFamily="34" charset="0"/>
            </a:endParaRPr>
          </a:p>
          <a:p>
            <a:pPr>
              <a:buFont typeface="Wingdings" panose="05000000000000000000" charset="0"/>
            </a:pPr>
            <a:r>
              <a:rPr lang="en-US" altLang="zh-CN" sz="2800" b="1">
                <a:solidFill>
                  <a:schemeClr val="accent4">
                    <a:lumMod val="50000"/>
                  </a:schemeClr>
                </a:solidFill>
                <a:latin typeface="Arial Black" panose="020B0A04020102020204" charset="0"/>
                <a:cs typeface="Arial Black" panose="020B0A04020102020204" charset="0"/>
              </a:rPr>
              <a:t> </a:t>
            </a:r>
            <a:endParaRPr lang="en-US" altLang="zh-CN" sz="2800" b="1">
              <a:solidFill>
                <a:schemeClr val="accent4">
                  <a:lumMod val="50000"/>
                </a:schemeClr>
              </a:solidFill>
              <a:latin typeface="Arial Black" panose="020B0A04020102020204" charset="0"/>
              <a:cs typeface="Arial Black" panose="020B0A04020102020204" charset="0"/>
            </a:endParaRPr>
          </a:p>
          <a:p>
            <a:pPr marL="342900" indent="-342900" algn="l">
              <a:buFont typeface="Wingdings" panose="05000000000000000000" charset="0"/>
              <a:buChar char="§"/>
            </a:pPr>
            <a:r>
              <a:rPr lang="en-US" altLang="zh-CN" sz="2000">
                <a:solidFill>
                  <a:schemeClr val="tx1"/>
                </a:solidFill>
              </a:rPr>
              <a:t>             Testing helps find bugs or issues in the software. </a:t>
            </a:r>
            <a:endParaRPr lang="en-US" altLang="zh-CN" sz="2000">
              <a:solidFill>
                <a:schemeClr val="tx1"/>
              </a:solidFill>
            </a:endParaRPr>
          </a:p>
          <a:p>
            <a:pPr marL="342900" indent="-342900" algn="l">
              <a:buFont typeface="Wingdings" panose="05000000000000000000" charset="0"/>
              <a:buChar char="§"/>
            </a:pPr>
            <a:r>
              <a:rPr lang="en-US" altLang="zh-CN" sz="2000">
                <a:solidFill>
                  <a:schemeClr val="tx1"/>
                </a:solidFill>
              </a:rPr>
              <a:t>              It cannot prove that the software is 100% bug-free,</a:t>
            </a:r>
            <a:endParaRPr lang="en-US" altLang="zh-CN" sz="2000">
              <a:solidFill>
                <a:schemeClr val="tx1"/>
              </a:solidFill>
            </a:endParaRPr>
          </a:p>
          <a:p>
            <a:pPr marL="342900" indent="-342900" algn="l">
              <a:buFont typeface="Wingdings" panose="05000000000000000000" charset="0"/>
              <a:buChar char="§"/>
            </a:pPr>
            <a:r>
              <a:rPr lang="en-US" altLang="zh-CN" sz="2000">
                <a:solidFill>
                  <a:schemeClr val="tx1"/>
                </a:solidFill>
              </a:rPr>
              <a:t>              It only shows where problems exist.</a:t>
            </a:r>
            <a:endParaRPr lang="en-US" altLang="zh-CN" sz="2000">
              <a:solidFill>
                <a:schemeClr val="tx1"/>
              </a:solidFill>
            </a:endParaRPr>
          </a:p>
          <a:p>
            <a:pPr marL="342900" indent="-342900" algn="l">
              <a:buFont typeface="Wingdings" panose="05000000000000000000" charset="0"/>
              <a:buChar char="§"/>
            </a:pPr>
            <a:endParaRPr lang="en-US" altLang="zh-CN" sz="2000">
              <a:solidFill>
                <a:schemeClr val="tx1"/>
              </a:solidFill>
            </a:endParaRPr>
          </a:p>
          <a:p>
            <a:pPr marL="342900" indent="-342900" algn="l">
              <a:buFont typeface="Wingdings" panose="05000000000000000000" charset="0"/>
              <a:buChar char="§"/>
            </a:pPr>
            <a:endParaRPr lang="en-US" altLang="zh-CN" sz="2000">
              <a:solidFill>
                <a:schemeClr val="tx1"/>
              </a:solidFill>
            </a:endParaRPr>
          </a:p>
          <a:p>
            <a:pPr marL="342900" indent="-342900" algn="l">
              <a:buFont typeface="Wingdings" panose="05000000000000000000" charset="0"/>
              <a:buChar char="§"/>
            </a:pPr>
            <a:endParaRPr lang="en-US" altLang="zh-CN" sz="2000">
              <a:solidFill>
                <a:schemeClr val="tx1"/>
              </a:solidFill>
            </a:endParaRPr>
          </a:p>
          <a:p>
            <a:pPr marL="342900" indent="-342900" algn="l">
              <a:buFont typeface="Wingdings" panose="05000000000000000000" charset="0"/>
              <a:buChar char="§"/>
            </a:pPr>
            <a:endParaRPr lang="en-US" altLang="zh-CN" sz="2000">
              <a:solidFill>
                <a:schemeClr val="tx1"/>
              </a:solidFill>
            </a:endParaRPr>
          </a:p>
          <a:p>
            <a:pPr marL="342900" indent="-342900" algn="l">
              <a:buFont typeface="Wingdings" panose="05000000000000000000" charset="0"/>
              <a:buChar char="§"/>
            </a:pPr>
            <a:endParaRPr lang="en-US" altLang="zh-CN" sz="2000">
              <a:solidFill>
                <a:schemeClr val="tx1"/>
              </a:solidFill>
            </a:endParaRPr>
          </a:p>
          <a:p>
            <a:endParaRPr lang="en-US" altLang="en-US" sz="1600"/>
          </a:p>
        </p:txBody>
      </p:sp>
      <p:pic>
        <p:nvPicPr>
          <p:cNvPr id="5" name="Picture 4" descr="th"/>
          <p:cNvPicPr>
            <a:picLocks noChangeAspect="1"/>
          </p:cNvPicPr>
          <p:nvPr/>
        </p:nvPicPr>
        <p:blipFill>
          <a:blip r:embed="rId1"/>
          <a:srcRect b="31543"/>
          <a:stretch>
            <a:fillRect/>
          </a:stretch>
        </p:blipFill>
        <p:spPr>
          <a:xfrm>
            <a:off x="8455660" y="784225"/>
            <a:ext cx="3281680" cy="2645410"/>
          </a:xfrm>
          <a:prstGeom prst="rect">
            <a:avLst/>
          </a:prstGeom>
        </p:spPr>
      </p:pic>
      <p:sp>
        <p:nvSpPr>
          <p:cNvPr id="6" name="Text Box 5"/>
          <p:cNvSpPr txBox="1"/>
          <p:nvPr/>
        </p:nvSpPr>
        <p:spPr>
          <a:xfrm>
            <a:off x="635" y="3429635"/>
            <a:ext cx="11729085" cy="2717800"/>
          </a:xfrm>
          <a:prstGeom prst="rect">
            <a:avLst/>
          </a:prstGeom>
          <a:noFill/>
        </p:spPr>
        <p:txBody>
          <a:bodyPr wrap="square" rtlCol="0" anchor="t">
            <a:noAutofit/>
          </a:bodyPr>
          <a:p>
            <a:pPr marL="457200" indent="-457200">
              <a:buFont typeface="Wingdings" panose="05000000000000000000" charset="0"/>
              <a:buChar char="ü"/>
            </a:pPr>
            <a:r>
              <a:rPr lang="en-US" altLang="en-US" sz="2800" b="1">
                <a:solidFill>
                  <a:srgbClr val="7030A0"/>
                </a:solidFill>
                <a:sym typeface="+mn-ea"/>
              </a:rPr>
              <a:t>Exhaustive testing is impossible:</a:t>
            </a:r>
            <a:endParaRPr lang="en-US" altLang="en-US" sz="2800" b="1">
              <a:solidFill>
                <a:srgbClr val="7030A0"/>
              </a:solidFill>
              <a:sym typeface="+mn-ea"/>
            </a:endParaRPr>
          </a:p>
          <a:p>
            <a:pPr marL="457200" indent="-457200">
              <a:buFont typeface="Wingdings" panose="05000000000000000000" charset="0"/>
              <a:buChar char="ü"/>
            </a:pPr>
            <a:endParaRPr lang="en-US" altLang="en-US" sz="2800" b="1">
              <a:solidFill>
                <a:srgbClr val="7030A0"/>
              </a:solidFill>
            </a:endParaRPr>
          </a:p>
          <a:p>
            <a:pPr marL="285750" indent="-285750" algn="l">
              <a:buFont typeface="Wingdings" panose="05000000000000000000" charset="0"/>
              <a:buChar char="§"/>
            </a:pPr>
            <a:r>
              <a:rPr lang="en-US" altLang="en-US" sz="2000">
                <a:sym typeface="+mn-ea"/>
              </a:rPr>
              <a:t> </a:t>
            </a:r>
            <a:r>
              <a:rPr lang="en-US" altLang="en-US" sz="1600">
                <a:sym typeface="+mn-ea"/>
              </a:rPr>
              <a:t>                   </a:t>
            </a:r>
            <a:r>
              <a:rPr lang="en-US" altLang="en-US" sz="2000">
                <a:sym typeface="+mn-ea"/>
              </a:rPr>
              <a:t>It's practically impossible to test every possible scenario </a:t>
            </a:r>
            <a:endParaRPr lang="en-US" altLang="en-US" sz="2000">
              <a:sym typeface="+mn-ea"/>
            </a:endParaRPr>
          </a:p>
          <a:p>
            <a:pPr algn="l">
              <a:buFont typeface="Wingdings" panose="05000000000000000000" charset="0"/>
            </a:pPr>
            <a:r>
              <a:rPr lang="en-US" altLang="en-US" sz="2000">
                <a:sym typeface="+mn-ea"/>
              </a:rPr>
              <a:t>               or combination of inputs in a program.</a:t>
            </a:r>
            <a:endParaRPr lang="en-US" altLang="en-US" sz="2000">
              <a:sym typeface="+mn-ea"/>
            </a:endParaRPr>
          </a:p>
          <a:p>
            <a:pPr marL="342900" indent="-342900" algn="l">
              <a:buFont typeface="Wingdings" panose="05000000000000000000" charset="0"/>
              <a:buChar char="§"/>
            </a:pPr>
            <a:r>
              <a:rPr lang="en-US" altLang="en-US" sz="2000">
                <a:sym typeface="+mn-ea"/>
              </a:rPr>
              <a:t>               There are just too many possibilities, so testing focuses on</a:t>
            </a:r>
            <a:endParaRPr lang="en-US" altLang="en-US" sz="2000">
              <a:sym typeface="+mn-ea"/>
            </a:endParaRPr>
          </a:p>
          <a:p>
            <a:pPr algn="l">
              <a:buFont typeface="Wingdings" panose="05000000000000000000" charset="0"/>
            </a:pPr>
            <a:r>
              <a:rPr lang="en-US" altLang="en-US" sz="2000">
                <a:sym typeface="+mn-ea"/>
              </a:rPr>
              <a:t>                the most critical or likely cases.</a:t>
            </a:r>
            <a:endParaRPr lang="en-US" altLang="en-US" sz="2000">
              <a:sym typeface="+mn-ea"/>
            </a:endParaRPr>
          </a:p>
        </p:txBody>
      </p:sp>
      <p:pic>
        <p:nvPicPr>
          <p:cNvPr id="7" name="Picture 6" descr="th (1)"/>
          <p:cNvPicPr>
            <a:picLocks noChangeAspect="1"/>
          </p:cNvPicPr>
          <p:nvPr/>
        </p:nvPicPr>
        <p:blipFill>
          <a:blip r:embed="rId2"/>
          <a:stretch>
            <a:fillRect/>
          </a:stretch>
        </p:blipFill>
        <p:spPr>
          <a:xfrm>
            <a:off x="8456295" y="3638550"/>
            <a:ext cx="3273425" cy="231838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71830"/>
            <a:ext cx="11353800" cy="1019175"/>
          </a:xfrm>
        </p:spPr>
        <p:txBody>
          <a:bodyPr/>
          <a:lstStyle/>
          <a:p>
            <a:pPr marL="685800" indent="-685800">
              <a:buFont typeface="Wingdings" panose="05000000000000000000" charset="0"/>
              <a:buChar char="Ü"/>
            </a:pPr>
            <a:r>
              <a:rPr lang="en-US" sz="3600" b="1" dirty="0">
                <a:solidFill>
                  <a:srgbClr val="F1B960"/>
                </a:solidFill>
                <a:latin typeface="Microsoft YaHei" panose="020B0503020204020204" charset="-122"/>
                <a:ea typeface="Microsoft YaHei" panose="020B0503020204020204" charset="-122"/>
              </a:rPr>
              <a:t>What is Software?</a:t>
            </a:r>
            <a:endParaRPr lang="en-US" sz="3600" b="1" dirty="0">
              <a:solidFill>
                <a:srgbClr val="F1B960"/>
              </a:solidFill>
              <a:latin typeface="Microsoft YaHei" panose="020B0503020204020204" charset="-122"/>
              <a:ea typeface="Microsoft YaHei" panose="020B0503020204020204" charset="-122"/>
            </a:endParaRPr>
          </a:p>
        </p:txBody>
      </p:sp>
      <p:sp>
        <p:nvSpPr>
          <p:cNvPr id="3" name="Content Placeholder 2"/>
          <p:cNvSpPr>
            <a:spLocks noGrp="1"/>
          </p:cNvSpPr>
          <p:nvPr>
            <p:ph idx="1"/>
          </p:nvPr>
        </p:nvSpPr>
        <p:spPr>
          <a:xfrm>
            <a:off x="114935" y="1825625"/>
            <a:ext cx="11238865" cy="4351655"/>
          </a:xfrm>
        </p:spPr>
        <p:txBody>
          <a:bodyPr/>
          <a:lstStyle/>
          <a:p>
            <a:pPr algn="ctr"/>
            <a:r>
              <a:rPr lang="en-US" b="1" dirty="0">
                <a:solidFill>
                  <a:srgbClr val="A7CDA4"/>
                </a:solidFill>
              </a:rPr>
              <a:t>Software is basically a set of </a:t>
            </a:r>
            <a:r>
              <a:rPr lang="en-US" b="1" dirty="0" err="1">
                <a:solidFill>
                  <a:srgbClr val="A7CDA4"/>
                </a:solidFill>
              </a:rPr>
              <a:t>intrustions</a:t>
            </a:r>
            <a:r>
              <a:rPr lang="en-US" b="1" dirty="0">
                <a:solidFill>
                  <a:srgbClr val="A7CDA4"/>
                </a:solidFill>
              </a:rPr>
              <a:t> or commands that tells a computer what to do.</a:t>
            </a:r>
            <a:endParaRPr lang="en-US" b="1" dirty="0">
              <a:solidFill>
                <a:srgbClr val="A7CDA4"/>
              </a:solidFill>
            </a:endParaRPr>
          </a:p>
          <a:p>
            <a:pPr algn="ctr"/>
            <a:endParaRPr lang="en-US" b="1" dirty="0">
              <a:solidFill>
                <a:srgbClr val="A7CDA4"/>
              </a:solidFill>
            </a:endParaRPr>
          </a:p>
          <a:p>
            <a:pPr algn="ctr"/>
            <a:endParaRPr lang="en-US" b="1" dirty="0">
              <a:solidFill>
                <a:srgbClr val="002060"/>
              </a:solidFill>
            </a:endParaRPr>
          </a:p>
          <a:p>
            <a:pPr algn="ctr"/>
            <a:endParaRPr lang="en-US" b="1" dirty="0">
              <a:solidFill>
                <a:srgbClr val="002060"/>
              </a:solidFill>
            </a:endParaRPr>
          </a:p>
          <a:p>
            <a:pPr algn="ctr"/>
            <a:r>
              <a:rPr lang="en-US" b="1" dirty="0">
                <a:solidFill>
                  <a:srgbClr val="002060"/>
                </a:solidFill>
              </a:rPr>
              <a:t>                             </a:t>
            </a:r>
            <a:endParaRPr lang="en-US" b="1" dirty="0">
              <a:solidFill>
                <a:srgbClr val="002060"/>
              </a:solidFill>
            </a:endParaRP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6089D77C-1E56-4976-965D-869ABF7A103F}" type="datetime1">
              <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SimSun" panose="02010600030101010101" pitchFamily="2" charset="-122"/>
                <a:cs typeface="+mn-cs"/>
              </a:rPr>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grpSp>
        <p:nvGrpSpPr>
          <p:cNvPr id="3075" name="组合 13"/>
          <p:cNvGrpSpPr/>
          <p:nvPr/>
        </p:nvGrpSpPr>
        <p:grpSpPr>
          <a:xfrm>
            <a:off x="0" y="6154738"/>
            <a:ext cx="12239625" cy="711200"/>
            <a:chOff x="0" y="0"/>
            <a:chExt cx="12239224" cy="711200"/>
          </a:xfrm>
        </p:grpSpPr>
        <p:sp>
          <p:nvSpPr>
            <p:cNvPr id="3078" name="矩形 14"/>
            <p:cNvSpPr/>
            <p:nvPr/>
          </p:nvSpPr>
          <p:spPr>
            <a:xfrm>
              <a:off x="1687131" y="0"/>
              <a:ext cx="570962" cy="711200"/>
            </a:xfrm>
            <a:prstGeom prst="rect">
              <a:avLst/>
            </a:prstGeom>
            <a:solidFill>
              <a:srgbClr val="F9D2D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3079" name="矩形 15"/>
            <p:cNvSpPr/>
            <p:nvPr/>
          </p:nvSpPr>
          <p:spPr>
            <a:xfrm>
              <a:off x="1124754" y="0"/>
              <a:ext cx="570962" cy="711200"/>
            </a:xfrm>
            <a:prstGeom prst="rect">
              <a:avLst/>
            </a:prstGeom>
            <a:solidFill>
              <a:srgbClr val="BFE6B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3080" name="矩形 16"/>
            <p:cNvSpPr/>
            <p:nvPr/>
          </p:nvSpPr>
          <p:spPr>
            <a:xfrm>
              <a:off x="562377" y="0"/>
              <a:ext cx="570962" cy="711200"/>
            </a:xfrm>
            <a:prstGeom prst="rect">
              <a:avLst/>
            </a:prstGeom>
            <a:solidFill>
              <a:srgbClr val="D7CAD9"/>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3081" name="矩形 17"/>
            <p:cNvSpPr/>
            <p:nvPr/>
          </p:nvSpPr>
          <p:spPr>
            <a:xfrm>
              <a:off x="2249508" y="0"/>
              <a:ext cx="570962" cy="711200"/>
            </a:xfrm>
            <a:prstGeom prst="rect">
              <a:avLst/>
            </a:prstGeom>
            <a:solidFill>
              <a:srgbClr val="F5F5C1"/>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3082" name="矩形 18"/>
            <p:cNvSpPr/>
            <p:nvPr/>
          </p:nvSpPr>
          <p:spPr>
            <a:xfrm>
              <a:off x="0" y="0"/>
              <a:ext cx="570962" cy="711200"/>
            </a:xfrm>
            <a:prstGeom prst="rect">
              <a:avLst/>
            </a:prstGeom>
            <a:solidFill>
              <a:srgbClr val="BAE3F8"/>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3083" name="矩形 19"/>
            <p:cNvSpPr/>
            <p:nvPr/>
          </p:nvSpPr>
          <p:spPr>
            <a:xfrm>
              <a:off x="2811885" y="0"/>
              <a:ext cx="9427339" cy="711200"/>
            </a:xfrm>
            <a:prstGeom prst="rect">
              <a:avLst/>
            </a:prstGeom>
            <a:solidFill>
              <a:srgbClr val="EDF7FD"/>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grpSp>
        <p:nvGrpSpPr>
          <p:cNvPr id="4098" name="组合 4"/>
          <p:cNvGrpSpPr/>
          <p:nvPr/>
        </p:nvGrpSpPr>
        <p:grpSpPr>
          <a:xfrm>
            <a:off x="-44450" y="-64135"/>
            <a:ext cx="12247563" cy="711200"/>
            <a:chOff x="0" y="0"/>
            <a:chExt cx="12247809" cy="711200"/>
          </a:xfrm>
        </p:grpSpPr>
        <p:sp>
          <p:nvSpPr>
            <p:cNvPr id="4122" name="矩形 5"/>
            <p:cNvSpPr/>
            <p:nvPr/>
          </p:nvSpPr>
          <p:spPr>
            <a:xfrm>
              <a:off x="11114470" y="0"/>
              <a:ext cx="570962" cy="711200"/>
            </a:xfrm>
            <a:prstGeom prst="rect">
              <a:avLst/>
            </a:prstGeom>
            <a:solidFill>
              <a:srgbClr val="F9D2D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3" name="矩形 6"/>
            <p:cNvSpPr/>
            <p:nvPr/>
          </p:nvSpPr>
          <p:spPr>
            <a:xfrm>
              <a:off x="10552093" y="0"/>
              <a:ext cx="570962" cy="711200"/>
            </a:xfrm>
            <a:prstGeom prst="rect">
              <a:avLst/>
            </a:prstGeom>
            <a:solidFill>
              <a:srgbClr val="BFE6B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4" name="矩形 7"/>
            <p:cNvSpPr/>
            <p:nvPr/>
          </p:nvSpPr>
          <p:spPr>
            <a:xfrm>
              <a:off x="9989716" y="0"/>
              <a:ext cx="570962" cy="711200"/>
            </a:xfrm>
            <a:prstGeom prst="rect">
              <a:avLst/>
            </a:prstGeom>
            <a:solidFill>
              <a:srgbClr val="D7CAD9"/>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5" name="矩形 8"/>
            <p:cNvSpPr/>
            <p:nvPr/>
          </p:nvSpPr>
          <p:spPr>
            <a:xfrm>
              <a:off x="11676847" y="0"/>
              <a:ext cx="570962" cy="711200"/>
            </a:xfrm>
            <a:prstGeom prst="rect">
              <a:avLst/>
            </a:prstGeom>
            <a:solidFill>
              <a:srgbClr val="F5F5C1"/>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6" name="矩形 9"/>
            <p:cNvSpPr/>
            <p:nvPr/>
          </p:nvSpPr>
          <p:spPr>
            <a:xfrm>
              <a:off x="9427339" y="0"/>
              <a:ext cx="570962" cy="711200"/>
            </a:xfrm>
            <a:prstGeom prst="rect">
              <a:avLst/>
            </a:prstGeom>
            <a:solidFill>
              <a:srgbClr val="BAE3F8"/>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7" name="矩形 10"/>
            <p:cNvSpPr/>
            <p:nvPr/>
          </p:nvSpPr>
          <p:spPr>
            <a:xfrm>
              <a:off x="0" y="0"/>
              <a:ext cx="9427339" cy="711200"/>
            </a:xfrm>
            <a:prstGeom prst="rect">
              <a:avLst/>
            </a:prstGeom>
            <a:solidFill>
              <a:srgbClr val="EDF7FD"/>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pic>
        <p:nvPicPr>
          <p:cNvPr id="5" name="Picture 4" descr="H2x1_NSwitchDS_Calculator_image1600w"/>
          <p:cNvPicPr>
            <a:picLocks noChangeAspect="1"/>
          </p:cNvPicPr>
          <p:nvPr/>
        </p:nvPicPr>
        <p:blipFill>
          <a:blip r:embed="rId1"/>
          <a:stretch>
            <a:fillRect/>
          </a:stretch>
        </p:blipFill>
        <p:spPr>
          <a:xfrm>
            <a:off x="838200" y="3694430"/>
            <a:ext cx="3164840" cy="2314575"/>
          </a:xfrm>
          <a:prstGeom prst="rect">
            <a:avLst/>
          </a:prstGeom>
        </p:spPr>
      </p:pic>
      <p:pic>
        <p:nvPicPr>
          <p:cNvPr id="6" name="Picture 5" descr="images"/>
          <p:cNvPicPr>
            <a:picLocks noChangeAspect="1"/>
          </p:cNvPicPr>
          <p:nvPr/>
        </p:nvPicPr>
        <p:blipFill>
          <a:blip r:embed="rId2"/>
          <a:stretch>
            <a:fillRect/>
          </a:stretch>
        </p:blipFill>
        <p:spPr>
          <a:xfrm>
            <a:off x="4965065" y="3968750"/>
            <a:ext cx="2857500" cy="1600200"/>
          </a:xfrm>
          <a:prstGeom prst="rect">
            <a:avLst/>
          </a:prstGeom>
        </p:spPr>
      </p:pic>
      <p:pic>
        <p:nvPicPr>
          <p:cNvPr id="7" name="Picture 6" descr="unnamed"/>
          <p:cNvPicPr>
            <a:picLocks noChangeAspect="1"/>
          </p:cNvPicPr>
          <p:nvPr/>
        </p:nvPicPr>
        <p:blipFill>
          <a:blip r:embed="rId3"/>
          <a:stretch>
            <a:fillRect/>
          </a:stretch>
        </p:blipFill>
        <p:spPr>
          <a:xfrm>
            <a:off x="8286750" y="3898900"/>
            <a:ext cx="3175000" cy="167005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482" name="组合 4"/>
          <p:cNvGrpSpPr/>
          <p:nvPr/>
        </p:nvGrpSpPr>
        <p:grpSpPr>
          <a:xfrm>
            <a:off x="0" y="0"/>
            <a:ext cx="11737057" cy="711200"/>
            <a:chOff x="0" y="0"/>
            <a:chExt cx="12247809" cy="711200"/>
          </a:xfrm>
        </p:grpSpPr>
        <p:sp>
          <p:nvSpPr>
            <p:cNvPr id="20492" name="矩形 5"/>
            <p:cNvSpPr/>
            <p:nvPr/>
          </p:nvSpPr>
          <p:spPr>
            <a:xfrm>
              <a:off x="11114470" y="0"/>
              <a:ext cx="570962" cy="711200"/>
            </a:xfrm>
            <a:prstGeom prst="rect">
              <a:avLst/>
            </a:prstGeom>
            <a:solidFill>
              <a:srgbClr val="F9D2D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93" name="矩形 6"/>
            <p:cNvSpPr/>
            <p:nvPr/>
          </p:nvSpPr>
          <p:spPr>
            <a:xfrm>
              <a:off x="10552093" y="0"/>
              <a:ext cx="570962" cy="711200"/>
            </a:xfrm>
            <a:prstGeom prst="rect">
              <a:avLst/>
            </a:prstGeom>
            <a:solidFill>
              <a:srgbClr val="BFE6B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94" name="矩形 7"/>
            <p:cNvSpPr/>
            <p:nvPr/>
          </p:nvSpPr>
          <p:spPr>
            <a:xfrm>
              <a:off x="9989716" y="0"/>
              <a:ext cx="570962" cy="711200"/>
            </a:xfrm>
            <a:prstGeom prst="rect">
              <a:avLst/>
            </a:prstGeom>
            <a:solidFill>
              <a:srgbClr val="D7CAD9"/>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95" name="矩形 8"/>
            <p:cNvSpPr/>
            <p:nvPr/>
          </p:nvSpPr>
          <p:spPr>
            <a:xfrm>
              <a:off x="11676847" y="0"/>
              <a:ext cx="570962" cy="711200"/>
            </a:xfrm>
            <a:prstGeom prst="rect">
              <a:avLst/>
            </a:prstGeom>
            <a:solidFill>
              <a:srgbClr val="F5F5C1"/>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96" name="矩形 9"/>
            <p:cNvSpPr/>
            <p:nvPr/>
          </p:nvSpPr>
          <p:spPr>
            <a:xfrm>
              <a:off x="9427339" y="0"/>
              <a:ext cx="570962" cy="711200"/>
            </a:xfrm>
            <a:prstGeom prst="rect">
              <a:avLst/>
            </a:prstGeom>
            <a:solidFill>
              <a:srgbClr val="BAE3F8"/>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97" name="矩形 10"/>
            <p:cNvSpPr/>
            <p:nvPr/>
          </p:nvSpPr>
          <p:spPr>
            <a:xfrm>
              <a:off x="0" y="0"/>
              <a:ext cx="9427339" cy="711200"/>
            </a:xfrm>
            <a:prstGeom prst="rect">
              <a:avLst/>
            </a:prstGeom>
            <a:solidFill>
              <a:srgbClr val="EDF7FD"/>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grpSp>
        <p:nvGrpSpPr>
          <p:cNvPr id="20483" name="组合 11"/>
          <p:cNvGrpSpPr/>
          <p:nvPr/>
        </p:nvGrpSpPr>
        <p:grpSpPr>
          <a:xfrm>
            <a:off x="1" y="6146800"/>
            <a:ext cx="11729450" cy="711200"/>
            <a:chOff x="0" y="0"/>
            <a:chExt cx="12239224" cy="711200"/>
          </a:xfrm>
        </p:grpSpPr>
        <p:sp>
          <p:nvSpPr>
            <p:cNvPr id="20486" name="矩形 12"/>
            <p:cNvSpPr/>
            <p:nvPr/>
          </p:nvSpPr>
          <p:spPr>
            <a:xfrm>
              <a:off x="1687131" y="0"/>
              <a:ext cx="570962" cy="711200"/>
            </a:xfrm>
            <a:prstGeom prst="rect">
              <a:avLst/>
            </a:prstGeom>
            <a:solidFill>
              <a:srgbClr val="F9D2D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87" name="矩形 13"/>
            <p:cNvSpPr/>
            <p:nvPr/>
          </p:nvSpPr>
          <p:spPr>
            <a:xfrm>
              <a:off x="1124754" y="0"/>
              <a:ext cx="570962" cy="711200"/>
            </a:xfrm>
            <a:prstGeom prst="rect">
              <a:avLst/>
            </a:prstGeom>
            <a:solidFill>
              <a:srgbClr val="BFE6B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88" name="矩形 14"/>
            <p:cNvSpPr/>
            <p:nvPr/>
          </p:nvSpPr>
          <p:spPr>
            <a:xfrm>
              <a:off x="562377" y="0"/>
              <a:ext cx="570962" cy="711200"/>
            </a:xfrm>
            <a:prstGeom prst="rect">
              <a:avLst/>
            </a:prstGeom>
            <a:solidFill>
              <a:srgbClr val="D7CAD9"/>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89" name="矩形 15"/>
            <p:cNvSpPr/>
            <p:nvPr/>
          </p:nvSpPr>
          <p:spPr>
            <a:xfrm>
              <a:off x="2249508" y="0"/>
              <a:ext cx="570962" cy="711200"/>
            </a:xfrm>
            <a:prstGeom prst="rect">
              <a:avLst/>
            </a:prstGeom>
            <a:solidFill>
              <a:srgbClr val="F5F5C1"/>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90" name="矩形 16"/>
            <p:cNvSpPr/>
            <p:nvPr/>
          </p:nvSpPr>
          <p:spPr>
            <a:xfrm>
              <a:off x="0" y="0"/>
              <a:ext cx="570962" cy="711200"/>
            </a:xfrm>
            <a:prstGeom prst="rect">
              <a:avLst/>
            </a:prstGeom>
            <a:solidFill>
              <a:srgbClr val="BAE3F8"/>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91" name="矩形 17"/>
            <p:cNvSpPr/>
            <p:nvPr/>
          </p:nvSpPr>
          <p:spPr>
            <a:xfrm>
              <a:off x="2811885" y="0"/>
              <a:ext cx="9427339" cy="711200"/>
            </a:xfrm>
            <a:prstGeom prst="rect">
              <a:avLst/>
            </a:prstGeom>
            <a:solidFill>
              <a:srgbClr val="EDF7FD"/>
            </a:solidFill>
            <a:ln w="9525">
              <a:noFill/>
            </a:ln>
          </p:spPr>
          <p:txBody>
            <a:bodyPr anchor="ctr"/>
            <a:lstStyle/>
            <a:p>
              <a:pPr algn="ctr" eaLnBrk="1" hangingPunct="1"/>
              <a:r>
                <a:rPr lang="en-US" altLang="en-US" sz="1200" b="1" dirty="0">
                  <a:solidFill>
                    <a:schemeClr val="tx1"/>
                  </a:solidFill>
                  <a:latin typeface="SimSun" panose="02010600030101010101" pitchFamily="2" charset="-122"/>
                  <a:sym typeface="SimSun" panose="02010600030101010101" pitchFamily="2" charset="-122"/>
                </a:rPr>
                <a:t>https://pmo.its.uconn.edu/wp-content/uploads/sites/2518/2019/02/Early-Testing-1.png</a:t>
              </a:r>
              <a:endParaRPr lang="en-US" altLang="en-US" sz="1200" b="1" dirty="0">
                <a:solidFill>
                  <a:schemeClr val="tx1"/>
                </a:solidFill>
                <a:latin typeface="SimSun" panose="02010600030101010101" pitchFamily="2" charset="-122"/>
                <a:sym typeface="SimSun" panose="02010600030101010101" pitchFamily="2" charset="-122"/>
              </a:endParaRPr>
            </a:p>
            <a:p>
              <a:pPr algn="ctr" eaLnBrk="1" hangingPunct="1"/>
              <a:r>
                <a:rPr lang="en-US" altLang="en-US" sz="1200" b="1" dirty="0">
                  <a:solidFill>
                    <a:schemeClr val="tx1"/>
                  </a:solidFill>
                  <a:latin typeface="SimSun" panose="02010600030101010101" pitchFamily="2" charset="-122"/>
                  <a:sym typeface="SimSun" panose="02010600030101010101" pitchFamily="2" charset="-122"/>
                </a:rPr>
                <a:t>https://www.interviewbit.com/blog/wp-content/uploads/2022/02/Defect-clustering-1024x764.png</a:t>
              </a:r>
              <a:endParaRPr lang="en-US" altLang="en-US" sz="1200" b="1" dirty="0">
                <a:solidFill>
                  <a:schemeClr val="tx1"/>
                </a:solidFill>
                <a:latin typeface="SimSun" panose="02010600030101010101" pitchFamily="2" charset="-122"/>
                <a:sym typeface="SimSun" panose="02010600030101010101" pitchFamily="2" charset="-122"/>
              </a:endParaRPr>
            </a:p>
          </p:txBody>
        </p:sp>
      </p:grpSp>
      <p:sp>
        <p:nvSpPr>
          <p:cNvPr id="3" name="Text Box 2"/>
          <p:cNvSpPr txBox="1"/>
          <p:nvPr/>
        </p:nvSpPr>
        <p:spPr>
          <a:xfrm>
            <a:off x="0" y="711200"/>
            <a:ext cx="8581390" cy="3206115"/>
          </a:xfrm>
          <a:prstGeom prst="rect">
            <a:avLst/>
          </a:prstGeom>
          <a:noFill/>
        </p:spPr>
        <p:txBody>
          <a:bodyPr wrap="square" rtlCol="0" anchor="t">
            <a:noAutofit/>
          </a:bodyPr>
          <a:p>
            <a:pPr marL="457200" indent="-457200">
              <a:buFont typeface="Wingdings" panose="05000000000000000000" charset="0"/>
              <a:buChar char="ü"/>
            </a:pPr>
            <a:r>
              <a:rPr lang="en-US" altLang="en-US" sz="2800" b="1">
                <a:solidFill>
                  <a:schemeClr val="accent3">
                    <a:lumMod val="50000"/>
                  </a:schemeClr>
                </a:solidFill>
                <a:sym typeface="+mn-ea"/>
              </a:rPr>
              <a:t>Early testing:</a:t>
            </a:r>
            <a:r>
              <a:rPr lang="en-US" altLang="en-US" sz="1600">
                <a:sym typeface="+mn-ea"/>
              </a:rPr>
              <a:t> </a:t>
            </a:r>
            <a:endParaRPr lang="en-US" altLang="en-US" sz="1600">
              <a:sym typeface="+mn-ea"/>
            </a:endParaRPr>
          </a:p>
          <a:p>
            <a:pPr marL="457200" indent="-457200">
              <a:buFont typeface="Wingdings" panose="05000000000000000000" charset="0"/>
              <a:buChar char="ü"/>
            </a:pPr>
            <a:endParaRPr lang="en-US" altLang="en-US" sz="1600"/>
          </a:p>
          <a:p>
            <a:pPr marL="342900" indent="-342900">
              <a:buFont typeface="Wingdings" panose="05000000000000000000" charset="0"/>
              <a:buChar char="§"/>
            </a:pPr>
            <a:r>
              <a:rPr lang="en-US" altLang="en-US" sz="2000">
                <a:sym typeface="+mn-ea"/>
              </a:rPr>
              <a:t>                         Testing should start as early as possible in the software                  development process.</a:t>
            </a:r>
            <a:endParaRPr lang="en-US" altLang="en-US" sz="2000">
              <a:sym typeface="+mn-ea"/>
            </a:endParaRPr>
          </a:p>
          <a:p>
            <a:pPr marL="342900" indent="-342900">
              <a:buFont typeface="Wingdings" panose="05000000000000000000" charset="0"/>
              <a:buChar char="§"/>
            </a:pPr>
            <a:r>
              <a:rPr lang="en-US" altLang="en-US" sz="2000">
                <a:sym typeface="+mn-ea"/>
              </a:rPr>
              <a:t>                         The earlier defects are found, the cheaper and easier it is to fix them.</a:t>
            </a:r>
            <a:endParaRPr lang="en-US" altLang="en-US" sz="2000">
              <a:sym typeface="+mn-ea"/>
            </a:endParaRPr>
          </a:p>
        </p:txBody>
      </p:sp>
      <p:pic>
        <p:nvPicPr>
          <p:cNvPr id="4" name="Picture 3" descr="Early-Testing-1"/>
          <p:cNvPicPr>
            <a:picLocks noChangeAspect="1"/>
          </p:cNvPicPr>
          <p:nvPr/>
        </p:nvPicPr>
        <p:blipFill>
          <a:blip r:embed="rId1"/>
          <a:stretch>
            <a:fillRect/>
          </a:stretch>
        </p:blipFill>
        <p:spPr>
          <a:xfrm>
            <a:off x="8581390" y="710565"/>
            <a:ext cx="3501390" cy="2509520"/>
          </a:xfrm>
          <a:prstGeom prst="rect">
            <a:avLst/>
          </a:prstGeom>
        </p:spPr>
      </p:pic>
      <p:sp>
        <p:nvSpPr>
          <p:cNvPr id="5" name="Text Box 4"/>
          <p:cNvSpPr txBox="1"/>
          <p:nvPr/>
        </p:nvSpPr>
        <p:spPr>
          <a:xfrm>
            <a:off x="0" y="3220720"/>
            <a:ext cx="8298815" cy="2926080"/>
          </a:xfrm>
          <a:prstGeom prst="rect">
            <a:avLst/>
          </a:prstGeom>
          <a:noFill/>
        </p:spPr>
        <p:txBody>
          <a:bodyPr wrap="square" rtlCol="0" anchor="t">
            <a:noAutofit/>
          </a:bodyPr>
          <a:p>
            <a:pPr marL="457200" indent="-457200">
              <a:buFont typeface="Wingdings" panose="05000000000000000000" charset="0"/>
              <a:buChar char="ü"/>
            </a:pPr>
            <a:r>
              <a:rPr lang="en-US" altLang="en-US" sz="2800" b="1">
                <a:solidFill>
                  <a:schemeClr val="accent3">
                    <a:lumMod val="50000"/>
                  </a:schemeClr>
                </a:solidFill>
                <a:sym typeface="+mn-ea"/>
              </a:rPr>
              <a:t>Defects clustering:</a:t>
            </a:r>
            <a:r>
              <a:rPr lang="en-US" altLang="en-US" sz="2800">
                <a:solidFill>
                  <a:schemeClr val="accent3">
                    <a:lumMod val="50000"/>
                  </a:schemeClr>
                </a:solidFill>
                <a:sym typeface="+mn-ea"/>
              </a:rPr>
              <a:t> </a:t>
            </a:r>
            <a:endParaRPr lang="en-US" altLang="en-US" sz="2800">
              <a:solidFill>
                <a:schemeClr val="accent3">
                  <a:lumMod val="50000"/>
                </a:schemeClr>
              </a:solidFill>
              <a:sym typeface="+mn-ea"/>
            </a:endParaRPr>
          </a:p>
          <a:p>
            <a:pPr marL="457200" indent="-457200">
              <a:buFont typeface="Wingdings" panose="05000000000000000000" charset="0"/>
              <a:buChar char="ü"/>
            </a:pPr>
            <a:endParaRPr lang="en-US" altLang="en-US" sz="2800">
              <a:solidFill>
                <a:schemeClr val="accent3">
                  <a:lumMod val="50000"/>
                </a:schemeClr>
              </a:solidFill>
            </a:endParaRPr>
          </a:p>
          <a:p>
            <a:pPr marL="285750" indent="-285750">
              <a:buFont typeface="Wingdings" panose="05000000000000000000" charset="0"/>
              <a:buChar char="§"/>
            </a:pPr>
            <a:r>
              <a:rPr lang="en-US" altLang="en-US" sz="1600">
                <a:sym typeface="+mn-ea"/>
              </a:rPr>
              <a:t>                           </a:t>
            </a:r>
            <a:r>
              <a:rPr lang="en-US" altLang="en-US" sz="2000">
                <a:sym typeface="+mn-ea"/>
              </a:rPr>
              <a:t> This principle states that defects tend to appear in a small number of areas in the software.</a:t>
            </a:r>
            <a:endParaRPr lang="en-US" altLang="en-US" sz="2000">
              <a:sym typeface="+mn-ea"/>
            </a:endParaRPr>
          </a:p>
          <a:p>
            <a:pPr marL="342900" indent="-342900">
              <a:buFont typeface="Wingdings" panose="05000000000000000000" charset="0"/>
              <a:buChar char="§"/>
            </a:pPr>
            <a:r>
              <a:rPr lang="en-US" altLang="en-US" sz="2000">
                <a:sym typeface="+mn-ea"/>
              </a:rPr>
              <a:t>                            A few parts of the code might have more bugs than others, so focus should be placed there during testing.</a:t>
            </a:r>
            <a:endParaRPr lang="en-US" altLang="en-US" sz="2000">
              <a:sym typeface="+mn-ea"/>
            </a:endParaRPr>
          </a:p>
        </p:txBody>
      </p:sp>
      <p:pic>
        <p:nvPicPr>
          <p:cNvPr id="6" name="Picture 5" descr="Defect-clustering-1024x764"/>
          <p:cNvPicPr>
            <a:picLocks noChangeAspect="1"/>
          </p:cNvPicPr>
          <p:nvPr/>
        </p:nvPicPr>
        <p:blipFill>
          <a:blip r:embed="rId2"/>
          <a:stretch>
            <a:fillRect/>
          </a:stretch>
        </p:blipFill>
        <p:spPr>
          <a:xfrm>
            <a:off x="9034145" y="3530600"/>
            <a:ext cx="3048635" cy="252793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482" name="组合 4"/>
          <p:cNvGrpSpPr/>
          <p:nvPr/>
        </p:nvGrpSpPr>
        <p:grpSpPr>
          <a:xfrm>
            <a:off x="0" y="0"/>
            <a:ext cx="11737057" cy="711200"/>
            <a:chOff x="0" y="0"/>
            <a:chExt cx="12247809" cy="711200"/>
          </a:xfrm>
        </p:grpSpPr>
        <p:sp>
          <p:nvSpPr>
            <p:cNvPr id="20492" name="矩形 5"/>
            <p:cNvSpPr/>
            <p:nvPr/>
          </p:nvSpPr>
          <p:spPr>
            <a:xfrm>
              <a:off x="11114470" y="0"/>
              <a:ext cx="570962" cy="711200"/>
            </a:xfrm>
            <a:prstGeom prst="rect">
              <a:avLst/>
            </a:prstGeom>
            <a:solidFill>
              <a:srgbClr val="F9D2D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93" name="矩形 6"/>
            <p:cNvSpPr/>
            <p:nvPr/>
          </p:nvSpPr>
          <p:spPr>
            <a:xfrm>
              <a:off x="10552093" y="0"/>
              <a:ext cx="570962" cy="711200"/>
            </a:xfrm>
            <a:prstGeom prst="rect">
              <a:avLst/>
            </a:prstGeom>
            <a:solidFill>
              <a:srgbClr val="BFE6B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94" name="矩形 7"/>
            <p:cNvSpPr/>
            <p:nvPr/>
          </p:nvSpPr>
          <p:spPr>
            <a:xfrm>
              <a:off x="9989716" y="0"/>
              <a:ext cx="570962" cy="711200"/>
            </a:xfrm>
            <a:prstGeom prst="rect">
              <a:avLst/>
            </a:prstGeom>
            <a:solidFill>
              <a:srgbClr val="D7CAD9"/>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95" name="矩形 8"/>
            <p:cNvSpPr/>
            <p:nvPr/>
          </p:nvSpPr>
          <p:spPr>
            <a:xfrm>
              <a:off x="11676847" y="0"/>
              <a:ext cx="570962" cy="711200"/>
            </a:xfrm>
            <a:prstGeom prst="rect">
              <a:avLst/>
            </a:prstGeom>
            <a:solidFill>
              <a:srgbClr val="F5F5C1"/>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96" name="矩形 9"/>
            <p:cNvSpPr/>
            <p:nvPr/>
          </p:nvSpPr>
          <p:spPr>
            <a:xfrm>
              <a:off x="9427339" y="0"/>
              <a:ext cx="570962" cy="711200"/>
            </a:xfrm>
            <a:prstGeom prst="rect">
              <a:avLst/>
            </a:prstGeom>
            <a:solidFill>
              <a:srgbClr val="BAE3F8"/>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97" name="矩形 10"/>
            <p:cNvSpPr/>
            <p:nvPr/>
          </p:nvSpPr>
          <p:spPr>
            <a:xfrm>
              <a:off x="0" y="0"/>
              <a:ext cx="9427339" cy="711200"/>
            </a:xfrm>
            <a:prstGeom prst="rect">
              <a:avLst/>
            </a:prstGeom>
            <a:solidFill>
              <a:srgbClr val="EDF7FD"/>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grpSp>
        <p:nvGrpSpPr>
          <p:cNvPr id="20483" name="组合 11"/>
          <p:cNvGrpSpPr/>
          <p:nvPr/>
        </p:nvGrpSpPr>
        <p:grpSpPr>
          <a:xfrm>
            <a:off x="1" y="6146800"/>
            <a:ext cx="11729450" cy="711200"/>
            <a:chOff x="0" y="0"/>
            <a:chExt cx="12239224" cy="711200"/>
          </a:xfrm>
        </p:grpSpPr>
        <p:sp>
          <p:nvSpPr>
            <p:cNvPr id="20486" name="矩形 12"/>
            <p:cNvSpPr/>
            <p:nvPr/>
          </p:nvSpPr>
          <p:spPr>
            <a:xfrm>
              <a:off x="1687131" y="0"/>
              <a:ext cx="570962" cy="711200"/>
            </a:xfrm>
            <a:prstGeom prst="rect">
              <a:avLst/>
            </a:prstGeom>
            <a:solidFill>
              <a:srgbClr val="F9D2D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87" name="矩形 13"/>
            <p:cNvSpPr/>
            <p:nvPr/>
          </p:nvSpPr>
          <p:spPr>
            <a:xfrm>
              <a:off x="1124754" y="0"/>
              <a:ext cx="570962" cy="711200"/>
            </a:xfrm>
            <a:prstGeom prst="rect">
              <a:avLst/>
            </a:prstGeom>
            <a:solidFill>
              <a:srgbClr val="BFE6B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88" name="矩形 14"/>
            <p:cNvSpPr/>
            <p:nvPr/>
          </p:nvSpPr>
          <p:spPr>
            <a:xfrm>
              <a:off x="562377" y="0"/>
              <a:ext cx="570962" cy="711200"/>
            </a:xfrm>
            <a:prstGeom prst="rect">
              <a:avLst/>
            </a:prstGeom>
            <a:solidFill>
              <a:srgbClr val="D7CAD9"/>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89" name="矩形 15"/>
            <p:cNvSpPr/>
            <p:nvPr/>
          </p:nvSpPr>
          <p:spPr>
            <a:xfrm>
              <a:off x="2249508" y="0"/>
              <a:ext cx="570962" cy="711200"/>
            </a:xfrm>
            <a:prstGeom prst="rect">
              <a:avLst/>
            </a:prstGeom>
            <a:solidFill>
              <a:srgbClr val="F5F5C1"/>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90" name="矩形 16"/>
            <p:cNvSpPr/>
            <p:nvPr/>
          </p:nvSpPr>
          <p:spPr>
            <a:xfrm>
              <a:off x="0" y="0"/>
              <a:ext cx="570962" cy="711200"/>
            </a:xfrm>
            <a:prstGeom prst="rect">
              <a:avLst/>
            </a:prstGeom>
            <a:solidFill>
              <a:srgbClr val="BAE3F8"/>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91" name="矩形 17"/>
            <p:cNvSpPr/>
            <p:nvPr/>
          </p:nvSpPr>
          <p:spPr>
            <a:xfrm>
              <a:off x="2811885" y="0"/>
              <a:ext cx="9427339" cy="711200"/>
            </a:xfrm>
            <a:prstGeom prst="rect">
              <a:avLst/>
            </a:prstGeom>
            <a:solidFill>
              <a:srgbClr val="EDF7FD"/>
            </a:solidFill>
            <a:ln w="9525">
              <a:noFill/>
            </a:ln>
          </p:spPr>
          <p:txBody>
            <a:bodyPr anchor="ctr"/>
            <a:lstStyle/>
            <a:p>
              <a:pPr algn="ctr" eaLnBrk="1" hangingPunct="1"/>
              <a:r>
                <a:rPr lang="en-US" altLang="en-US" sz="1200" b="1" dirty="0">
                  <a:solidFill>
                    <a:schemeClr val="tx1"/>
                  </a:solidFill>
                  <a:latin typeface="SimSun" panose="02010600030101010101" pitchFamily="2" charset="-122"/>
                  <a:sym typeface="SimSun" panose="02010600030101010101" pitchFamily="2" charset="-122"/>
                </a:rPr>
                <a:t>https://www.interviewbit.com/blog/wp-content/uploads/2022/02/Pesticide-paradox-2048x1379.png</a:t>
              </a:r>
              <a:endParaRPr lang="en-US" altLang="en-US" sz="1200" b="1" dirty="0">
                <a:solidFill>
                  <a:schemeClr val="tx1"/>
                </a:solidFill>
                <a:latin typeface="SimSun" panose="02010600030101010101" pitchFamily="2" charset="-122"/>
                <a:sym typeface="SimSun" panose="02010600030101010101" pitchFamily="2" charset="-122"/>
              </a:endParaRPr>
            </a:p>
            <a:p>
              <a:pPr algn="ctr" eaLnBrk="1" hangingPunct="1"/>
              <a:r>
                <a:rPr lang="en-US" altLang="en-US" sz="1200" b="1" dirty="0">
                  <a:solidFill>
                    <a:schemeClr val="tx1"/>
                  </a:solidFill>
                  <a:latin typeface="SimSun" panose="02010600030101010101" pitchFamily="2" charset="-122"/>
                  <a:sym typeface="SimSun" panose="02010600030101010101" pitchFamily="2" charset="-122"/>
                </a:rPr>
                <a:t>https://image.slidesharecdn.com/whatarethefundamentalprinciplesoftesting-221208115819-bf83cdaa/85/What-are-the-fundamental-principles-of-testing-pdf-2-320.jpg</a:t>
              </a:r>
              <a:endParaRPr lang="en-US" altLang="en-US" sz="1200" b="1" dirty="0">
                <a:solidFill>
                  <a:schemeClr val="tx1"/>
                </a:solidFill>
                <a:latin typeface="SimSun" panose="02010600030101010101" pitchFamily="2" charset="-122"/>
                <a:sym typeface="SimSun" panose="02010600030101010101" pitchFamily="2" charset="-122"/>
              </a:endParaRPr>
            </a:p>
          </p:txBody>
        </p:sp>
      </p:grpSp>
      <p:sp>
        <p:nvSpPr>
          <p:cNvPr id="3" name="Text Box 2"/>
          <p:cNvSpPr txBox="1"/>
          <p:nvPr/>
        </p:nvSpPr>
        <p:spPr>
          <a:xfrm>
            <a:off x="-635" y="711200"/>
            <a:ext cx="12192635" cy="5435600"/>
          </a:xfrm>
          <a:prstGeom prst="rect">
            <a:avLst/>
          </a:prstGeom>
          <a:noFill/>
        </p:spPr>
        <p:txBody>
          <a:bodyPr wrap="square" rtlCol="0" anchor="t">
            <a:noAutofit/>
          </a:bodyPr>
          <a:p>
            <a:pPr marL="457200" indent="-457200">
              <a:buFont typeface="Wingdings" panose="05000000000000000000" charset="0"/>
              <a:buChar char="ü"/>
            </a:pPr>
            <a:r>
              <a:rPr lang="en-US" altLang="en-US" sz="2800" b="1">
                <a:solidFill>
                  <a:schemeClr val="accent2">
                    <a:lumMod val="50000"/>
                  </a:schemeClr>
                </a:solidFill>
                <a:sym typeface="+mn-ea"/>
              </a:rPr>
              <a:t>Pesticide Paradox: </a:t>
            </a:r>
            <a:endParaRPr lang="en-US" altLang="en-US" sz="2800" b="1">
              <a:solidFill>
                <a:schemeClr val="accent2">
                  <a:lumMod val="50000"/>
                </a:schemeClr>
              </a:solidFill>
              <a:sym typeface="+mn-ea"/>
            </a:endParaRPr>
          </a:p>
          <a:p>
            <a:pPr marL="457200" indent="-457200">
              <a:buFont typeface="Wingdings" panose="05000000000000000000" charset="0"/>
              <a:buChar char="ü"/>
            </a:pPr>
            <a:endParaRPr lang="en-US" altLang="en-US" sz="2800">
              <a:solidFill>
                <a:schemeClr val="accent2">
                  <a:lumMod val="50000"/>
                </a:schemeClr>
              </a:solidFill>
              <a:sym typeface="+mn-ea"/>
            </a:endParaRPr>
          </a:p>
          <a:p>
            <a:pPr marL="342900" indent="-342900">
              <a:buFont typeface="Wingdings" panose="05000000000000000000" charset="0"/>
              <a:buChar char="§"/>
            </a:pPr>
            <a:r>
              <a:rPr lang="en-US" altLang="en-US" sz="2000">
                <a:sym typeface="+mn-ea"/>
              </a:rPr>
              <a:t>                        Running the same set of tests repeatedly won’t find</a:t>
            </a:r>
            <a:endParaRPr lang="en-US" altLang="en-US" sz="2000">
              <a:sym typeface="+mn-ea"/>
            </a:endParaRPr>
          </a:p>
          <a:p>
            <a:pPr>
              <a:buFont typeface="Wingdings" panose="05000000000000000000" charset="0"/>
            </a:pPr>
            <a:r>
              <a:rPr lang="en-US" altLang="en-US" sz="2000">
                <a:sym typeface="+mn-ea"/>
              </a:rPr>
              <a:t>      new bugs. </a:t>
            </a:r>
            <a:endParaRPr lang="en-US" altLang="en-US" sz="2000">
              <a:sym typeface="+mn-ea"/>
            </a:endParaRPr>
          </a:p>
          <a:p>
            <a:pPr marL="342900" indent="-342900">
              <a:buFont typeface="Wingdings" panose="05000000000000000000" charset="0"/>
              <a:buChar char="§"/>
            </a:pPr>
            <a:r>
              <a:rPr lang="en-US" altLang="en-US" sz="2000">
                <a:sym typeface="+mn-ea"/>
              </a:rPr>
              <a:t> Just like using the same pesticide won't eliminate all the pests,</a:t>
            </a:r>
            <a:endParaRPr lang="en-US" altLang="en-US" sz="2000">
              <a:sym typeface="+mn-ea"/>
            </a:endParaRPr>
          </a:p>
          <a:p>
            <a:pPr>
              <a:buFont typeface="Wingdings" panose="05000000000000000000" charset="0"/>
            </a:pPr>
            <a:r>
              <a:rPr lang="en-US" altLang="en-US" sz="2000">
                <a:sym typeface="+mn-ea"/>
              </a:rPr>
              <a:t>       you need to create new tests to find more issues.</a:t>
            </a:r>
            <a:endParaRPr lang="en-US" altLang="en-US" sz="2000"/>
          </a:p>
          <a:p>
            <a:pPr marL="285750" indent="-285750">
              <a:buFont typeface="Wingdings" panose="05000000000000000000" charset="0"/>
              <a:buChar char="§"/>
            </a:pPr>
            <a:endParaRPr lang="en-US" altLang="en-US" sz="1600"/>
          </a:p>
          <a:p>
            <a:pPr marL="285750" indent="-285750">
              <a:buFont typeface="Wingdings" panose="05000000000000000000" charset="0"/>
              <a:buChar char="§"/>
            </a:pPr>
            <a:endParaRPr lang="en-US" altLang="en-US" sz="1600"/>
          </a:p>
          <a:p>
            <a:pPr marL="285750" indent="-285750">
              <a:buFont typeface="Wingdings" panose="05000000000000000000" charset="0"/>
              <a:buChar char="§"/>
            </a:pPr>
            <a:endParaRPr lang="en-US" altLang="en-US" sz="1600"/>
          </a:p>
          <a:p>
            <a:pPr marL="285750" indent="-285750">
              <a:buFont typeface="Wingdings" panose="05000000000000000000" charset="0"/>
              <a:buChar char="§"/>
            </a:pPr>
            <a:endParaRPr lang="en-US" altLang="en-US" sz="1600"/>
          </a:p>
          <a:p>
            <a:pPr marL="285750" indent="-285750">
              <a:buFont typeface="Wingdings" panose="05000000000000000000" charset="0"/>
              <a:buChar char="§"/>
            </a:pPr>
            <a:endParaRPr lang="en-US" altLang="en-US" sz="1600"/>
          </a:p>
          <a:p>
            <a:pPr marL="285750" indent="-285750">
              <a:buFont typeface="Wingdings" panose="05000000000000000000" charset="0"/>
              <a:buChar char="§"/>
            </a:pPr>
            <a:endParaRPr lang="en-US" altLang="en-US" sz="1600"/>
          </a:p>
          <a:p>
            <a:pPr marL="457200" indent="-457200">
              <a:buFont typeface="Wingdings" panose="05000000000000000000" charset="0"/>
              <a:buChar char="ü"/>
            </a:pPr>
            <a:r>
              <a:rPr lang="en-US" altLang="en-US" sz="2800" b="1">
                <a:solidFill>
                  <a:schemeClr val="accent2">
                    <a:lumMod val="50000"/>
                  </a:schemeClr>
                </a:solidFill>
                <a:sym typeface="+mn-ea"/>
              </a:rPr>
              <a:t>Testing is context-dependent: </a:t>
            </a:r>
            <a:endParaRPr lang="en-US" altLang="en-US" sz="2800" b="1">
              <a:solidFill>
                <a:schemeClr val="accent2">
                  <a:lumMod val="50000"/>
                </a:schemeClr>
              </a:solidFill>
              <a:sym typeface="+mn-ea"/>
            </a:endParaRPr>
          </a:p>
          <a:p>
            <a:pPr marL="342900" indent="-342900">
              <a:buFont typeface="Wingdings" panose="05000000000000000000" charset="0"/>
              <a:buChar char="§"/>
            </a:pPr>
            <a:r>
              <a:rPr lang="en-US" altLang="en-US" sz="2000">
                <a:sym typeface="+mn-ea"/>
              </a:rPr>
              <a:t>                        The way you test software depends on the type of</a:t>
            </a:r>
            <a:endParaRPr lang="en-US" altLang="en-US" sz="2000">
              <a:sym typeface="+mn-ea"/>
            </a:endParaRPr>
          </a:p>
          <a:p>
            <a:pPr>
              <a:buFont typeface="Wingdings" panose="05000000000000000000" charset="0"/>
            </a:pPr>
            <a:r>
              <a:rPr lang="en-US" altLang="en-US" sz="2000">
                <a:sym typeface="+mn-ea"/>
              </a:rPr>
              <a:t>     software you're testing, its purpose, and its environment. </a:t>
            </a:r>
            <a:endParaRPr lang="en-US" altLang="en-US" sz="2000">
              <a:sym typeface="+mn-ea"/>
            </a:endParaRPr>
          </a:p>
          <a:p>
            <a:pPr marL="457200" indent="-457200">
              <a:buFont typeface="Wingdings" panose="05000000000000000000" charset="0"/>
              <a:buChar char="§"/>
            </a:pPr>
            <a:r>
              <a:rPr lang="en-US" altLang="en-US" sz="2000">
                <a:sym typeface="+mn-ea"/>
              </a:rPr>
              <a:t>      For example: Testing for a mobile app might differ from testing for </a:t>
            </a:r>
            <a:endParaRPr lang="en-US" altLang="en-US" sz="2000">
              <a:sym typeface="+mn-ea"/>
            </a:endParaRPr>
          </a:p>
          <a:p>
            <a:pPr>
              <a:buFont typeface="Wingdings" panose="05000000000000000000" charset="0"/>
            </a:pPr>
            <a:r>
              <a:rPr lang="en-US" altLang="en-US" sz="2000">
                <a:sym typeface="+mn-ea"/>
              </a:rPr>
              <a:t>     a banking system, for example.</a:t>
            </a:r>
            <a:endParaRPr lang="en-US" altLang="en-US" sz="2000">
              <a:sym typeface="+mn-ea"/>
            </a:endParaRPr>
          </a:p>
        </p:txBody>
      </p:sp>
      <p:pic>
        <p:nvPicPr>
          <p:cNvPr id="4" name="Picture 3" descr="th (2)"/>
          <p:cNvPicPr>
            <a:picLocks noChangeAspect="1"/>
          </p:cNvPicPr>
          <p:nvPr/>
        </p:nvPicPr>
        <p:blipFill>
          <a:blip r:embed="rId1"/>
          <a:stretch>
            <a:fillRect/>
          </a:stretch>
        </p:blipFill>
        <p:spPr>
          <a:xfrm>
            <a:off x="8289925" y="941705"/>
            <a:ext cx="3787775" cy="2301240"/>
          </a:xfrm>
          <a:prstGeom prst="rect">
            <a:avLst/>
          </a:prstGeom>
        </p:spPr>
      </p:pic>
      <p:pic>
        <p:nvPicPr>
          <p:cNvPr id="5" name="Picture 4"/>
          <p:cNvPicPr>
            <a:picLocks noChangeAspect="1"/>
          </p:cNvPicPr>
          <p:nvPr/>
        </p:nvPicPr>
        <p:blipFill>
          <a:blip r:embed="rId2"/>
          <a:stretch>
            <a:fillRect/>
          </a:stretch>
        </p:blipFill>
        <p:spPr>
          <a:xfrm>
            <a:off x="8289925" y="3709035"/>
            <a:ext cx="3787775" cy="223774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482" name="组合 4"/>
          <p:cNvGrpSpPr/>
          <p:nvPr/>
        </p:nvGrpSpPr>
        <p:grpSpPr>
          <a:xfrm>
            <a:off x="0" y="0"/>
            <a:ext cx="11737057" cy="711200"/>
            <a:chOff x="0" y="0"/>
            <a:chExt cx="12247809" cy="711200"/>
          </a:xfrm>
        </p:grpSpPr>
        <p:sp>
          <p:nvSpPr>
            <p:cNvPr id="20492" name="矩形 5"/>
            <p:cNvSpPr/>
            <p:nvPr/>
          </p:nvSpPr>
          <p:spPr>
            <a:xfrm>
              <a:off x="11114470" y="0"/>
              <a:ext cx="570962" cy="711200"/>
            </a:xfrm>
            <a:prstGeom prst="rect">
              <a:avLst/>
            </a:prstGeom>
            <a:solidFill>
              <a:srgbClr val="F9D2D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93" name="矩形 6"/>
            <p:cNvSpPr/>
            <p:nvPr/>
          </p:nvSpPr>
          <p:spPr>
            <a:xfrm>
              <a:off x="10552093" y="0"/>
              <a:ext cx="570962" cy="711200"/>
            </a:xfrm>
            <a:prstGeom prst="rect">
              <a:avLst/>
            </a:prstGeom>
            <a:solidFill>
              <a:srgbClr val="BFE6B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94" name="矩形 7"/>
            <p:cNvSpPr/>
            <p:nvPr/>
          </p:nvSpPr>
          <p:spPr>
            <a:xfrm>
              <a:off x="9989716" y="0"/>
              <a:ext cx="570962" cy="711200"/>
            </a:xfrm>
            <a:prstGeom prst="rect">
              <a:avLst/>
            </a:prstGeom>
            <a:solidFill>
              <a:srgbClr val="D7CAD9"/>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95" name="矩形 8"/>
            <p:cNvSpPr/>
            <p:nvPr/>
          </p:nvSpPr>
          <p:spPr>
            <a:xfrm>
              <a:off x="11676847" y="0"/>
              <a:ext cx="570962" cy="711200"/>
            </a:xfrm>
            <a:prstGeom prst="rect">
              <a:avLst/>
            </a:prstGeom>
            <a:solidFill>
              <a:srgbClr val="F5F5C1"/>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96" name="矩形 9"/>
            <p:cNvSpPr/>
            <p:nvPr/>
          </p:nvSpPr>
          <p:spPr>
            <a:xfrm>
              <a:off x="9427339" y="0"/>
              <a:ext cx="570962" cy="711200"/>
            </a:xfrm>
            <a:prstGeom prst="rect">
              <a:avLst/>
            </a:prstGeom>
            <a:solidFill>
              <a:srgbClr val="BAE3F8"/>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97" name="矩形 10"/>
            <p:cNvSpPr/>
            <p:nvPr/>
          </p:nvSpPr>
          <p:spPr>
            <a:xfrm>
              <a:off x="0" y="0"/>
              <a:ext cx="9427339" cy="711200"/>
            </a:xfrm>
            <a:prstGeom prst="rect">
              <a:avLst/>
            </a:prstGeom>
            <a:solidFill>
              <a:srgbClr val="EDF7FD"/>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grpSp>
        <p:nvGrpSpPr>
          <p:cNvPr id="20483" name="组合 11"/>
          <p:cNvGrpSpPr/>
          <p:nvPr/>
        </p:nvGrpSpPr>
        <p:grpSpPr>
          <a:xfrm>
            <a:off x="1" y="6146800"/>
            <a:ext cx="11729450" cy="711200"/>
            <a:chOff x="0" y="0"/>
            <a:chExt cx="12239224" cy="711200"/>
          </a:xfrm>
        </p:grpSpPr>
        <p:sp>
          <p:nvSpPr>
            <p:cNvPr id="20486" name="矩形 12"/>
            <p:cNvSpPr/>
            <p:nvPr/>
          </p:nvSpPr>
          <p:spPr>
            <a:xfrm>
              <a:off x="1687131" y="0"/>
              <a:ext cx="570962" cy="711200"/>
            </a:xfrm>
            <a:prstGeom prst="rect">
              <a:avLst/>
            </a:prstGeom>
            <a:solidFill>
              <a:srgbClr val="F9D2D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87" name="矩形 13"/>
            <p:cNvSpPr/>
            <p:nvPr/>
          </p:nvSpPr>
          <p:spPr>
            <a:xfrm>
              <a:off x="1124754" y="0"/>
              <a:ext cx="570962" cy="711200"/>
            </a:xfrm>
            <a:prstGeom prst="rect">
              <a:avLst/>
            </a:prstGeom>
            <a:solidFill>
              <a:srgbClr val="BFE6B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88" name="矩形 14"/>
            <p:cNvSpPr/>
            <p:nvPr/>
          </p:nvSpPr>
          <p:spPr>
            <a:xfrm>
              <a:off x="562377" y="0"/>
              <a:ext cx="570962" cy="711200"/>
            </a:xfrm>
            <a:prstGeom prst="rect">
              <a:avLst/>
            </a:prstGeom>
            <a:solidFill>
              <a:srgbClr val="D7CAD9"/>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89" name="矩形 15"/>
            <p:cNvSpPr/>
            <p:nvPr/>
          </p:nvSpPr>
          <p:spPr>
            <a:xfrm>
              <a:off x="2249508" y="0"/>
              <a:ext cx="570962" cy="711200"/>
            </a:xfrm>
            <a:prstGeom prst="rect">
              <a:avLst/>
            </a:prstGeom>
            <a:solidFill>
              <a:srgbClr val="F5F5C1"/>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90" name="矩形 16"/>
            <p:cNvSpPr/>
            <p:nvPr/>
          </p:nvSpPr>
          <p:spPr>
            <a:xfrm>
              <a:off x="0" y="0"/>
              <a:ext cx="570962" cy="711200"/>
            </a:xfrm>
            <a:prstGeom prst="rect">
              <a:avLst/>
            </a:prstGeom>
            <a:solidFill>
              <a:srgbClr val="BAE3F8"/>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91" name="矩形 17"/>
            <p:cNvSpPr/>
            <p:nvPr/>
          </p:nvSpPr>
          <p:spPr>
            <a:xfrm>
              <a:off x="2811885" y="0"/>
              <a:ext cx="9427339" cy="711200"/>
            </a:xfrm>
            <a:prstGeom prst="rect">
              <a:avLst/>
            </a:prstGeom>
            <a:solidFill>
              <a:srgbClr val="EDF7FD"/>
            </a:solidFill>
            <a:ln w="9525">
              <a:noFill/>
            </a:ln>
          </p:spPr>
          <p:txBody>
            <a:bodyPr anchor="ctr"/>
            <a:lstStyle/>
            <a:p>
              <a:pPr algn="ctr" eaLnBrk="1" hangingPunct="1"/>
              <a:r>
                <a:rPr lang="en-US" altLang="en-US" b="1" dirty="0">
                  <a:solidFill>
                    <a:schemeClr val="tx1"/>
                  </a:solidFill>
                  <a:latin typeface="SimSun" panose="02010600030101010101" pitchFamily="2" charset="-122"/>
                  <a:sym typeface="SimSun" panose="02010600030101010101" pitchFamily="2" charset="-122"/>
                </a:rPr>
                <a:t>https://s3.amazonaws.com/media-p.slid.es/uploads/helbertrico/images/1186043/pasted-from-clipboard.png</a:t>
              </a:r>
              <a:endParaRPr lang="en-US" altLang="en-US" b="1" dirty="0">
                <a:solidFill>
                  <a:schemeClr val="tx1"/>
                </a:solidFill>
                <a:latin typeface="SimSun" panose="02010600030101010101" pitchFamily="2" charset="-122"/>
                <a:sym typeface="SimSun" panose="02010600030101010101" pitchFamily="2" charset="-122"/>
              </a:endParaRPr>
            </a:p>
          </p:txBody>
        </p:sp>
      </p:grpSp>
      <p:sp>
        <p:nvSpPr>
          <p:cNvPr id="3" name="Text Box 2"/>
          <p:cNvSpPr txBox="1"/>
          <p:nvPr/>
        </p:nvSpPr>
        <p:spPr>
          <a:xfrm>
            <a:off x="-635" y="711200"/>
            <a:ext cx="9144635" cy="3439795"/>
          </a:xfrm>
          <a:prstGeom prst="rect">
            <a:avLst/>
          </a:prstGeom>
          <a:noFill/>
        </p:spPr>
        <p:txBody>
          <a:bodyPr wrap="square" rtlCol="0" anchor="t">
            <a:noAutofit/>
          </a:bodyPr>
          <a:p>
            <a:pPr marL="457200" indent="-457200">
              <a:buFont typeface="Wingdings" panose="05000000000000000000" charset="0"/>
              <a:buChar char="ü"/>
            </a:pPr>
            <a:r>
              <a:rPr lang="en-US" altLang="en-US" sz="2800" b="1">
                <a:solidFill>
                  <a:srgbClr val="0070C0"/>
                </a:solidFill>
                <a:sym typeface="+mn-ea"/>
              </a:rPr>
              <a:t>Absence of error fallacy:</a:t>
            </a:r>
            <a:r>
              <a:rPr lang="en-US" altLang="en-US" sz="1600" b="1">
                <a:sym typeface="+mn-ea"/>
              </a:rPr>
              <a:t> </a:t>
            </a:r>
            <a:endParaRPr lang="en-US" altLang="en-US" sz="1600" b="1">
              <a:sym typeface="+mn-ea"/>
            </a:endParaRPr>
          </a:p>
          <a:p>
            <a:pPr>
              <a:buFont typeface="Wingdings" panose="05000000000000000000" charset="0"/>
            </a:pPr>
            <a:endParaRPr lang="en-US" altLang="en-US" sz="1600">
              <a:sym typeface="+mn-ea"/>
            </a:endParaRPr>
          </a:p>
          <a:p>
            <a:pPr marL="342900" indent="-342900">
              <a:buFont typeface="Wingdings" panose="05000000000000000000" charset="0"/>
              <a:buChar char="§"/>
            </a:pPr>
            <a:r>
              <a:rPr lang="en-US" altLang="en-US" sz="2000">
                <a:sym typeface="+mn-ea"/>
              </a:rPr>
              <a:t>                                  Just because the software doesn’t show errors doesn’t mean it's doing the right thing.</a:t>
            </a:r>
            <a:endParaRPr lang="en-US" altLang="en-US" sz="2000">
              <a:sym typeface="+mn-ea"/>
            </a:endParaRPr>
          </a:p>
          <a:p>
            <a:pPr marL="342900" indent="-342900">
              <a:buFont typeface="Wingdings" panose="05000000000000000000" charset="0"/>
              <a:buChar char="§"/>
            </a:pPr>
            <a:r>
              <a:rPr lang="en-US" altLang="en-US" sz="2000">
                <a:sym typeface="+mn-ea"/>
              </a:rPr>
              <a:t>                                  The absence of defects doesn’t mean the software meets its intended purpose or is user-friendly.</a:t>
            </a:r>
            <a:endParaRPr lang="en-US" altLang="en-US" sz="2000">
              <a:sym typeface="+mn-ea"/>
            </a:endParaRPr>
          </a:p>
        </p:txBody>
      </p:sp>
      <p:pic>
        <p:nvPicPr>
          <p:cNvPr id="4" name="Picture 3" descr="pasted-from-clipboard"/>
          <p:cNvPicPr>
            <a:picLocks noChangeAspect="1"/>
          </p:cNvPicPr>
          <p:nvPr/>
        </p:nvPicPr>
        <p:blipFill>
          <a:blip r:embed="rId1"/>
          <a:stretch>
            <a:fillRect/>
          </a:stretch>
        </p:blipFill>
        <p:spPr>
          <a:xfrm>
            <a:off x="6195695" y="2740660"/>
            <a:ext cx="5534660" cy="311213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482" name="组合 4"/>
          <p:cNvGrpSpPr/>
          <p:nvPr/>
        </p:nvGrpSpPr>
        <p:grpSpPr>
          <a:xfrm>
            <a:off x="0" y="0"/>
            <a:ext cx="11737057" cy="711200"/>
            <a:chOff x="0" y="0"/>
            <a:chExt cx="12247809" cy="711200"/>
          </a:xfrm>
        </p:grpSpPr>
        <p:sp>
          <p:nvSpPr>
            <p:cNvPr id="20492" name="矩形 5"/>
            <p:cNvSpPr/>
            <p:nvPr/>
          </p:nvSpPr>
          <p:spPr>
            <a:xfrm>
              <a:off x="11114470" y="0"/>
              <a:ext cx="570962" cy="711200"/>
            </a:xfrm>
            <a:prstGeom prst="rect">
              <a:avLst/>
            </a:prstGeom>
            <a:solidFill>
              <a:srgbClr val="F9D2D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93" name="矩形 6"/>
            <p:cNvSpPr/>
            <p:nvPr/>
          </p:nvSpPr>
          <p:spPr>
            <a:xfrm>
              <a:off x="10552093" y="0"/>
              <a:ext cx="570962" cy="711200"/>
            </a:xfrm>
            <a:prstGeom prst="rect">
              <a:avLst/>
            </a:prstGeom>
            <a:solidFill>
              <a:srgbClr val="BFE6B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94" name="矩形 7"/>
            <p:cNvSpPr/>
            <p:nvPr/>
          </p:nvSpPr>
          <p:spPr>
            <a:xfrm>
              <a:off x="9989716" y="0"/>
              <a:ext cx="570962" cy="711200"/>
            </a:xfrm>
            <a:prstGeom prst="rect">
              <a:avLst/>
            </a:prstGeom>
            <a:solidFill>
              <a:srgbClr val="D7CAD9"/>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95" name="矩形 8"/>
            <p:cNvSpPr/>
            <p:nvPr/>
          </p:nvSpPr>
          <p:spPr>
            <a:xfrm>
              <a:off x="11676847" y="0"/>
              <a:ext cx="570962" cy="711200"/>
            </a:xfrm>
            <a:prstGeom prst="rect">
              <a:avLst/>
            </a:prstGeom>
            <a:solidFill>
              <a:srgbClr val="F5F5C1"/>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96" name="矩形 9"/>
            <p:cNvSpPr/>
            <p:nvPr/>
          </p:nvSpPr>
          <p:spPr>
            <a:xfrm>
              <a:off x="9427339" y="0"/>
              <a:ext cx="570962" cy="711200"/>
            </a:xfrm>
            <a:prstGeom prst="rect">
              <a:avLst/>
            </a:prstGeom>
            <a:solidFill>
              <a:srgbClr val="BAE3F8"/>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97" name="矩形 10"/>
            <p:cNvSpPr/>
            <p:nvPr/>
          </p:nvSpPr>
          <p:spPr>
            <a:xfrm>
              <a:off x="0" y="0"/>
              <a:ext cx="9427339" cy="711200"/>
            </a:xfrm>
            <a:prstGeom prst="rect">
              <a:avLst/>
            </a:prstGeom>
            <a:solidFill>
              <a:srgbClr val="EDF7FD"/>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grpSp>
        <p:nvGrpSpPr>
          <p:cNvPr id="20483" name="组合 11"/>
          <p:cNvGrpSpPr/>
          <p:nvPr/>
        </p:nvGrpSpPr>
        <p:grpSpPr>
          <a:xfrm>
            <a:off x="1" y="6146800"/>
            <a:ext cx="11729450" cy="711200"/>
            <a:chOff x="0" y="0"/>
            <a:chExt cx="12239224" cy="711200"/>
          </a:xfrm>
        </p:grpSpPr>
        <p:sp>
          <p:nvSpPr>
            <p:cNvPr id="20486" name="矩形 12"/>
            <p:cNvSpPr/>
            <p:nvPr/>
          </p:nvSpPr>
          <p:spPr>
            <a:xfrm>
              <a:off x="1687131" y="0"/>
              <a:ext cx="570962" cy="711200"/>
            </a:xfrm>
            <a:prstGeom prst="rect">
              <a:avLst/>
            </a:prstGeom>
            <a:solidFill>
              <a:srgbClr val="F9D2D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87" name="矩形 13"/>
            <p:cNvSpPr/>
            <p:nvPr/>
          </p:nvSpPr>
          <p:spPr>
            <a:xfrm>
              <a:off x="1124754" y="0"/>
              <a:ext cx="570962" cy="711200"/>
            </a:xfrm>
            <a:prstGeom prst="rect">
              <a:avLst/>
            </a:prstGeom>
            <a:solidFill>
              <a:srgbClr val="BFE6B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88" name="矩形 14"/>
            <p:cNvSpPr/>
            <p:nvPr/>
          </p:nvSpPr>
          <p:spPr>
            <a:xfrm>
              <a:off x="562377" y="0"/>
              <a:ext cx="570962" cy="711200"/>
            </a:xfrm>
            <a:prstGeom prst="rect">
              <a:avLst/>
            </a:prstGeom>
            <a:solidFill>
              <a:srgbClr val="D7CAD9"/>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89" name="矩形 15"/>
            <p:cNvSpPr/>
            <p:nvPr/>
          </p:nvSpPr>
          <p:spPr>
            <a:xfrm>
              <a:off x="2249508" y="0"/>
              <a:ext cx="570962" cy="711200"/>
            </a:xfrm>
            <a:prstGeom prst="rect">
              <a:avLst/>
            </a:prstGeom>
            <a:solidFill>
              <a:srgbClr val="F5F5C1"/>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90" name="矩形 16"/>
            <p:cNvSpPr/>
            <p:nvPr/>
          </p:nvSpPr>
          <p:spPr>
            <a:xfrm>
              <a:off x="0" y="0"/>
              <a:ext cx="570962" cy="711200"/>
            </a:xfrm>
            <a:prstGeom prst="rect">
              <a:avLst/>
            </a:prstGeom>
            <a:solidFill>
              <a:srgbClr val="BAE3F8"/>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91" name="矩形 17"/>
            <p:cNvSpPr/>
            <p:nvPr/>
          </p:nvSpPr>
          <p:spPr>
            <a:xfrm>
              <a:off x="2811885" y="0"/>
              <a:ext cx="9427339" cy="711200"/>
            </a:xfrm>
            <a:prstGeom prst="rect">
              <a:avLst/>
            </a:prstGeom>
            <a:solidFill>
              <a:srgbClr val="EDF7FD"/>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sp>
        <p:nvSpPr>
          <p:cNvPr id="20" name="TextBox 19"/>
          <p:cNvSpPr txBox="1"/>
          <p:nvPr/>
        </p:nvSpPr>
        <p:spPr>
          <a:xfrm>
            <a:off x="1094363" y="2206285"/>
            <a:ext cx="9564844" cy="1938992"/>
          </a:xfrm>
          <a:prstGeom prst="rect">
            <a:avLst/>
          </a:prstGeom>
          <a:noFill/>
          <a:ln>
            <a:solidFill>
              <a:schemeClr val="tx1"/>
            </a:solidFill>
          </a:ln>
        </p:spPr>
        <p:txBody>
          <a:bodyPr wrap="square">
            <a:spAutoFit/>
          </a:bodyPr>
          <a:lstStyle/>
          <a:p>
            <a:pPr algn="ctr"/>
            <a:endParaRPr lang="en-US" sz="4000" b="1" dirty="0">
              <a:latin typeface="+mn-lt"/>
            </a:endParaRPr>
          </a:p>
          <a:p>
            <a:pPr algn="ctr"/>
            <a:r>
              <a:rPr lang="en-US" sz="4000" b="1" dirty="0">
                <a:latin typeface="+mn-lt"/>
              </a:rPr>
              <a:t>Why Testing is Crucial for Software Success?</a:t>
            </a:r>
            <a:endParaRPr lang="en-US" sz="4000" b="1" dirty="0">
              <a:latin typeface="+mn-lt"/>
            </a:endParaRPr>
          </a:p>
          <a:p>
            <a:pPr algn="ctr"/>
            <a:endParaRPr lang="en-US" sz="4000" b="1" dirty="0">
              <a:latin typeface="+mn-lt"/>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8" name="组合 4"/>
          <p:cNvGrpSpPr/>
          <p:nvPr/>
        </p:nvGrpSpPr>
        <p:grpSpPr>
          <a:xfrm>
            <a:off x="0" y="0"/>
            <a:ext cx="12247563" cy="711200"/>
            <a:chOff x="0" y="0"/>
            <a:chExt cx="12247809" cy="711200"/>
          </a:xfrm>
        </p:grpSpPr>
        <p:sp>
          <p:nvSpPr>
            <p:cNvPr id="4122" name="矩形 5"/>
            <p:cNvSpPr/>
            <p:nvPr/>
          </p:nvSpPr>
          <p:spPr>
            <a:xfrm>
              <a:off x="11114470" y="0"/>
              <a:ext cx="570962" cy="711200"/>
            </a:xfrm>
            <a:prstGeom prst="rect">
              <a:avLst/>
            </a:prstGeom>
            <a:solidFill>
              <a:srgbClr val="F9D2D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3" name="矩形 6"/>
            <p:cNvSpPr/>
            <p:nvPr/>
          </p:nvSpPr>
          <p:spPr>
            <a:xfrm>
              <a:off x="10552093" y="0"/>
              <a:ext cx="570962" cy="711200"/>
            </a:xfrm>
            <a:prstGeom prst="rect">
              <a:avLst/>
            </a:prstGeom>
            <a:solidFill>
              <a:srgbClr val="BFE6B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4" name="矩形 7"/>
            <p:cNvSpPr/>
            <p:nvPr/>
          </p:nvSpPr>
          <p:spPr>
            <a:xfrm>
              <a:off x="9989716" y="0"/>
              <a:ext cx="570962" cy="711200"/>
            </a:xfrm>
            <a:prstGeom prst="rect">
              <a:avLst/>
            </a:prstGeom>
            <a:solidFill>
              <a:srgbClr val="D7CAD9"/>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5" name="矩形 8"/>
            <p:cNvSpPr/>
            <p:nvPr/>
          </p:nvSpPr>
          <p:spPr>
            <a:xfrm>
              <a:off x="11676847" y="0"/>
              <a:ext cx="570962" cy="711200"/>
            </a:xfrm>
            <a:prstGeom prst="rect">
              <a:avLst/>
            </a:prstGeom>
            <a:solidFill>
              <a:srgbClr val="F5F5C1"/>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6" name="矩形 9"/>
            <p:cNvSpPr/>
            <p:nvPr/>
          </p:nvSpPr>
          <p:spPr>
            <a:xfrm>
              <a:off x="9427339" y="0"/>
              <a:ext cx="570962" cy="711200"/>
            </a:xfrm>
            <a:prstGeom prst="rect">
              <a:avLst/>
            </a:prstGeom>
            <a:solidFill>
              <a:srgbClr val="BAE3F8"/>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7" name="矩形 10"/>
            <p:cNvSpPr/>
            <p:nvPr/>
          </p:nvSpPr>
          <p:spPr>
            <a:xfrm>
              <a:off x="0" y="0"/>
              <a:ext cx="9427339" cy="711200"/>
            </a:xfrm>
            <a:prstGeom prst="rect">
              <a:avLst/>
            </a:prstGeom>
            <a:solidFill>
              <a:srgbClr val="EDF7FD"/>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grpSp>
        <p:nvGrpSpPr>
          <p:cNvPr id="4099" name="组合 11"/>
          <p:cNvGrpSpPr/>
          <p:nvPr/>
        </p:nvGrpSpPr>
        <p:grpSpPr>
          <a:xfrm>
            <a:off x="0" y="6146800"/>
            <a:ext cx="12239625" cy="711200"/>
            <a:chOff x="0" y="0"/>
            <a:chExt cx="12239224" cy="711200"/>
          </a:xfrm>
        </p:grpSpPr>
        <p:sp>
          <p:nvSpPr>
            <p:cNvPr id="4116" name="矩形 12"/>
            <p:cNvSpPr/>
            <p:nvPr/>
          </p:nvSpPr>
          <p:spPr>
            <a:xfrm>
              <a:off x="1687131" y="0"/>
              <a:ext cx="570962" cy="711200"/>
            </a:xfrm>
            <a:prstGeom prst="rect">
              <a:avLst/>
            </a:prstGeom>
            <a:solidFill>
              <a:srgbClr val="F9D2D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17" name="矩形 13"/>
            <p:cNvSpPr/>
            <p:nvPr/>
          </p:nvSpPr>
          <p:spPr>
            <a:xfrm>
              <a:off x="1124754" y="0"/>
              <a:ext cx="570962" cy="711200"/>
            </a:xfrm>
            <a:prstGeom prst="rect">
              <a:avLst/>
            </a:prstGeom>
            <a:solidFill>
              <a:srgbClr val="BFE6B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18" name="矩形 14"/>
            <p:cNvSpPr/>
            <p:nvPr/>
          </p:nvSpPr>
          <p:spPr>
            <a:xfrm>
              <a:off x="562377" y="0"/>
              <a:ext cx="570962" cy="711200"/>
            </a:xfrm>
            <a:prstGeom prst="rect">
              <a:avLst/>
            </a:prstGeom>
            <a:solidFill>
              <a:srgbClr val="D7CAD9"/>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19" name="矩形 15"/>
            <p:cNvSpPr/>
            <p:nvPr/>
          </p:nvSpPr>
          <p:spPr>
            <a:xfrm>
              <a:off x="2249508" y="0"/>
              <a:ext cx="570962" cy="711200"/>
            </a:xfrm>
            <a:prstGeom prst="rect">
              <a:avLst/>
            </a:prstGeom>
            <a:solidFill>
              <a:srgbClr val="F5F5C1"/>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0" name="矩形 16"/>
            <p:cNvSpPr/>
            <p:nvPr/>
          </p:nvSpPr>
          <p:spPr>
            <a:xfrm>
              <a:off x="0" y="0"/>
              <a:ext cx="570962" cy="711200"/>
            </a:xfrm>
            <a:prstGeom prst="rect">
              <a:avLst/>
            </a:prstGeom>
            <a:solidFill>
              <a:srgbClr val="BAE3F8"/>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1" name="矩形 17"/>
            <p:cNvSpPr/>
            <p:nvPr/>
          </p:nvSpPr>
          <p:spPr>
            <a:xfrm>
              <a:off x="2811885" y="0"/>
              <a:ext cx="9427339" cy="711200"/>
            </a:xfrm>
            <a:prstGeom prst="rect">
              <a:avLst/>
            </a:prstGeom>
            <a:solidFill>
              <a:srgbClr val="EDF7FD"/>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sp>
        <p:nvSpPr>
          <p:cNvPr id="4103" name="Rectangle 3"/>
          <p:cNvSpPr/>
          <p:nvPr/>
        </p:nvSpPr>
        <p:spPr>
          <a:xfrm>
            <a:off x="6269038" y="3209925"/>
            <a:ext cx="5149850" cy="635000"/>
          </a:xfrm>
          <a:custGeom>
            <a:avLst/>
            <a:gdLst>
              <a:gd name="txL" fmla="*/ 0 w 5149850"/>
              <a:gd name="txT" fmla="*/ 0 h 635000"/>
              <a:gd name="txR" fmla="*/ 5149850 w 5149850"/>
              <a:gd name="txB" fmla="*/ 635000 h 635000"/>
            </a:gdLst>
            <a:ahLst/>
            <a:cxnLst>
              <a:cxn ang="0">
                <a:pos x="0" y="0"/>
              </a:cxn>
              <a:cxn ang="0">
                <a:pos x="5149850" y="0"/>
              </a:cxn>
              <a:cxn ang="0">
                <a:pos x="5149850" y="635000"/>
              </a:cxn>
              <a:cxn ang="0">
                <a:pos x="9525" y="635000"/>
              </a:cxn>
              <a:cxn ang="0">
                <a:pos x="0" y="0"/>
              </a:cxn>
            </a:cxnLst>
            <a:rect l="txL" t="txT" r="txR" b="txB"/>
            <a:pathLst>
              <a:path w="5149850" h="635000">
                <a:moveTo>
                  <a:pt x="0" y="0"/>
                </a:moveTo>
                <a:lnTo>
                  <a:pt x="5149850" y="0"/>
                </a:lnTo>
                <a:lnTo>
                  <a:pt x="5149850" y="635000"/>
                </a:lnTo>
                <a:lnTo>
                  <a:pt x="9525" y="635000"/>
                </a:lnTo>
                <a:cubicBezTo>
                  <a:pt x="180975" y="299508"/>
                  <a:pt x="191352" y="357954"/>
                  <a:pt x="0" y="0"/>
                </a:cubicBezTo>
                <a:close/>
              </a:path>
            </a:pathLst>
          </a:custGeom>
          <a:solidFill>
            <a:srgbClr val="FFFFFF">
              <a:alpha val="69019"/>
            </a:srgbClr>
          </a:solidFill>
          <a:ln w="9525">
            <a:noFill/>
          </a:ln>
        </p:spPr>
        <p:txBody>
          <a:bodyPr/>
          <a:lstStyle/>
          <a:p>
            <a:endParaRPr lang="zh-CN" altLang="en-US"/>
          </a:p>
        </p:txBody>
      </p:sp>
      <p:sp>
        <p:nvSpPr>
          <p:cNvPr id="4108" name="Rectangle 3"/>
          <p:cNvSpPr/>
          <p:nvPr/>
        </p:nvSpPr>
        <p:spPr>
          <a:xfrm>
            <a:off x="6265863" y="4067175"/>
            <a:ext cx="5149850" cy="635000"/>
          </a:xfrm>
          <a:custGeom>
            <a:avLst/>
            <a:gdLst>
              <a:gd name="txL" fmla="*/ 0 w 5149850"/>
              <a:gd name="txT" fmla="*/ 0 h 635000"/>
              <a:gd name="txR" fmla="*/ 5149850 w 5149850"/>
              <a:gd name="txB" fmla="*/ 635000 h 635000"/>
            </a:gdLst>
            <a:ahLst/>
            <a:cxnLst>
              <a:cxn ang="0">
                <a:pos x="0" y="0"/>
              </a:cxn>
              <a:cxn ang="0">
                <a:pos x="5149850" y="0"/>
              </a:cxn>
              <a:cxn ang="0">
                <a:pos x="5149850" y="635000"/>
              </a:cxn>
              <a:cxn ang="0">
                <a:pos x="9525" y="635000"/>
              </a:cxn>
              <a:cxn ang="0">
                <a:pos x="0" y="0"/>
              </a:cxn>
            </a:cxnLst>
            <a:rect l="txL" t="txT" r="txR" b="txB"/>
            <a:pathLst>
              <a:path w="5149850" h="635000">
                <a:moveTo>
                  <a:pt x="0" y="0"/>
                </a:moveTo>
                <a:lnTo>
                  <a:pt x="5149850" y="0"/>
                </a:lnTo>
                <a:lnTo>
                  <a:pt x="5149850" y="635000"/>
                </a:lnTo>
                <a:lnTo>
                  <a:pt x="9525" y="635000"/>
                </a:lnTo>
                <a:cubicBezTo>
                  <a:pt x="180975" y="299508"/>
                  <a:pt x="191352" y="357954"/>
                  <a:pt x="0" y="0"/>
                </a:cubicBezTo>
                <a:close/>
              </a:path>
            </a:pathLst>
          </a:custGeom>
          <a:solidFill>
            <a:srgbClr val="FFFFFF">
              <a:alpha val="69019"/>
            </a:srgbClr>
          </a:solidFill>
          <a:ln w="9525">
            <a:noFill/>
          </a:ln>
        </p:spPr>
        <p:txBody>
          <a:bodyPr/>
          <a:lstStyle/>
          <a:p>
            <a:endParaRPr lang="zh-CN" altLang="en-US"/>
          </a:p>
        </p:txBody>
      </p:sp>
      <p:sp>
        <p:nvSpPr>
          <p:cNvPr id="4109" name="Text Box 15"/>
          <p:cNvSpPr/>
          <p:nvPr/>
        </p:nvSpPr>
        <p:spPr>
          <a:xfrm>
            <a:off x="635" y="711835"/>
            <a:ext cx="12191365" cy="5419725"/>
          </a:xfrm>
          <a:prstGeom prst="rect">
            <a:avLst/>
          </a:prstGeom>
          <a:noFill/>
          <a:ln w="9525">
            <a:noFill/>
          </a:ln>
        </p:spPr>
        <p:txBody>
          <a:bodyPr wrap="none">
            <a:noAutofit/>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00000"/>
              </a:lnSpc>
              <a:buNone/>
            </a:pPr>
            <a:r>
              <a:rPr lang="zh-CN" altLang="en-US" sz="2400" dirty="0">
                <a:solidFill>
                  <a:schemeClr val="bg1"/>
                </a:solidFill>
                <a:latin typeface="Microsoft YaHei Light" panose="020B0502040204020203" pitchFamily="34" charset="-122"/>
                <a:ea typeface="Microsoft YaHei Light" panose="020B0502040204020203" pitchFamily="34" charset="-122"/>
                <a:sym typeface="Microsoft YaHei Light" panose="020B0502040204020203" pitchFamily="34" charset="-122"/>
              </a:rPr>
              <a:t>Please click to edit text</a:t>
            </a:r>
            <a:endParaRPr lang="zh-CN" altLang="en-US" sz="1800" dirty="0">
              <a:latin typeface="Arial" panose="020B0604020202020204" pitchFamily="34" charset="0"/>
            </a:endParaRPr>
          </a:p>
        </p:txBody>
      </p:sp>
      <p:sp>
        <p:nvSpPr>
          <p:cNvPr id="4115" name="文本框 2"/>
          <p:cNvSpPr/>
          <p:nvPr/>
        </p:nvSpPr>
        <p:spPr>
          <a:xfrm>
            <a:off x="955123" y="1224766"/>
            <a:ext cx="10460590" cy="5016758"/>
          </a:xfrm>
          <a:prstGeom prst="rect">
            <a:avLst/>
          </a:prstGeom>
          <a:noFill/>
          <a:ln w="9525">
            <a:noFill/>
          </a:ln>
        </p:spPr>
        <p:txBody>
          <a:bodyPr wrap="square">
            <a:spAutoFit/>
          </a:bodyPr>
          <a:lstStyle/>
          <a:p>
            <a:pPr marL="0" indent="0">
              <a:buNone/>
            </a:pPr>
            <a:r>
              <a:rPr lang="en-US" sz="3600" b="1" dirty="0"/>
              <a:t>What do you mean by “Software Success”</a:t>
            </a:r>
            <a:endParaRPr lang="en-US" sz="3600" b="1" dirty="0"/>
          </a:p>
          <a:p>
            <a:pPr algn="l"/>
            <a:endParaRPr lang="en-US" sz="1400" b="1" dirty="0">
              <a:solidFill>
                <a:schemeClr val="tx1"/>
              </a:solidFill>
            </a:endParaRPr>
          </a:p>
          <a:p>
            <a:pPr marL="342900" indent="-342900" algn="l">
              <a:buFont typeface="Wingdings" panose="05000000000000000000" pitchFamily="2" charset="2"/>
              <a:buChar char="ü"/>
            </a:pPr>
            <a:r>
              <a:rPr lang="en-US" sz="2000" b="1" dirty="0">
                <a:solidFill>
                  <a:schemeClr val="accent3">
                    <a:lumMod val="75000"/>
                  </a:schemeClr>
                </a:solidFill>
              </a:rPr>
              <a:t>Response Time: </a:t>
            </a:r>
            <a:r>
              <a:rPr lang="en-US" sz="2000" dirty="0"/>
              <a:t>Measures how quickly the software responds to user requests.</a:t>
            </a:r>
            <a:endParaRPr lang="en-US" sz="2000" dirty="0"/>
          </a:p>
          <a:p>
            <a:pPr marL="342900" indent="-342900" algn="l">
              <a:buFont typeface="Wingdings" panose="05000000000000000000" pitchFamily="2" charset="2"/>
              <a:buChar char="ü"/>
            </a:pPr>
            <a:r>
              <a:rPr lang="en-US" sz="2000" b="1" dirty="0">
                <a:solidFill>
                  <a:schemeClr val="accent3">
                    <a:lumMod val="75000"/>
                  </a:schemeClr>
                </a:solidFill>
              </a:rPr>
              <a:t>Throughput: </a:t>
            </a:r>
            <a:r>
              <a:rPr lang="en-US" sz="2000" dirty="0"/>
              <a:t>Indicates the number of transactions the system can handle in a given time.</a:t>
            </a:r>
            <a:endParaRPr lang="en-US" sz="2000" dirty="0"/>
          </a:p>
          <a:p>
            <a:pPr marL="342900" indent="-342900" algn="l">
              <a:buFont typeface="Wingdings" panose="05000000000000000000" pitchFamily="2" charset="2"/>
              <a:buChar char="ü"/>
            </a:pPr>
            <a:r>
              <a:rPr lang="en-US" sz="2000" b="1" dirty="0">
                <a:solidFill>
                  <a:schemeClr val="accent3">
                    <a:lumMod val="75000"/>
                  </a:schemeClr>
                </a:solidFill>
              </a:rPr>
              <a:t>Error Rate: </a:t>
            </a:r>
            <a:r>
              <a:rPr lang="en-US" sz="2000" dirty="0"/>
              <a:t>Tracks the frequency of errors or failures in the software.</a:t>
            </a:r>
            <a:endParaRPr lang="en-US" sz="2000" dirty="0"/>
          </a:p>
          <a:p>
            <a:pPr marL="342900" indent="-342900" algn="l">
              <a:buFont typeface="Wingdings" panose="05000000000000000000" pitchFamily="2" charset="2"/>
              <a:buChar char="ü"/>
            </a:pPr>
            <a:r>
              <a:rPr lang="en-US" sz="2000" b="1" dirty="0">
                <a:solidFill>
                  <a:schemeClr val="accent3">
                    <a:lumMod val="75000"/>
                  </a:schemeClr>
                </a:solidFill>
              </a:rPr>
              <a:t>System Availability: </a:t>
            </a:r>
            <a:r>
              <a:rPr lang="en-US" sz="2000" dirty="0"/>
              <a:t>Measures the percentage of time the software is operational and accessible.</a:t>
            </a:r>
            <a:endParaRPr lang="en-US" sz="2000" dirty="0"/>
          </a:p>
          <a:p>
            <a:pPr marL="342900" indent="-342900" algn="l">
              <a:buFont typeface="Wingdings" panose="05000000000000000000" pitchFamily="2" charset="2"/>
              <a:buChar char="ü"/>
            </a:pPr>
            <a:r>
              <a:rPr lang="en-US" sz="2000" b="1" dirty="0">
                <a:solidFill>
                  <a:schemeClr val="accent3">
                    <a:lumMod val="75000"/>
                  </a:schemeClr>
                </a:solidFill>
              </a:rPr>
              <a:t>Scalability: </a:t>
            </a:r>
            <a:r>
              <a:rPr lang="en-US" sz="2000" dirty="0"/>
              <a:t>Assesses the software's ability to handle increasing user demands.</a:t>
            </a:r>
            <a:endParaRPr lang="en-US" sz="2000" dirty="0"/>
          </a:p>
          <a:p>
            <a:pPr marL="342900" indent="-342900" algn="l">
              <a:buFont typeface="Wingdings" panose="05000000000000000000" pitchFamily="2" charset="2"/>
              <a:buChar char="ü"/>
            </a:pPr>
            <a:r>
              <a:rPr lang="en-US" sz="2000" b="1" dirty="0">
                <a:solidFill>
                  <a:schemeClr val="accent3">
                    <a:lumMod val="75000"/>
                  </a:schemeClr>
                </a:solidFill>
              </a:rPr>
              <a:t>Customer Satisfaction: </a:t>
            </a:r>
            <a:r>
              <a:rPr lang="en-US" sz="2000" dirty="0"/>
              <a:t>Gauges user satisfaction through surveys.</a:t>
            </a:r>
            <a:endParaRPr lang="en-US" sz="2000" dirty="0"/>
          </a:p>
          <a:p>
            <a:pPr marL="342900" indent="-342900" algn="l">
              <a:buFont typeface="Wingdings" panose="05000000000000000000" pitchFamily="2" charset="2"/>
              <a:buChar char="ü"/>
            </a:pPr>
            <a:r>
              <a:rPr lang="en-US" sz="2000" b="1" dirty="0">
                <a:solidFill>
                  <a:schemeClr val="accent3">
                    <a:lumMod val="75000"/>
                  </a:schemeClr>
                </a:solidFill>
              </a:rPr>
              <a:t>Time to Market (TTM): </a:t>
            </a:r>
            <a:r>
              <a:rPr lang="en-US" sz="2000" dirty="0"/>
              <a:t>Measures how quickly a product is developed and launched.</a:t>
            </a:r>
            <a:endParaRPr lang="en-US" sz="2000" dirty="0"/>
          </a:p>
          <a:p>
            <a:pPr marL="342900" indent="-342900" algn="l">
              <a:buFont typeface="Wingdings" panose="05000000000000000000" pitchFamily="2" charset="2"/>
              <a:buChar char="ü"/>
            </a:pPr>
            <a:r>
              <a:rPr lang="en-US" sz="2000" b="1" dirty="0">
                <a:solidFill>
                  <a:schemeClr val="accent3">
                    <a:lumMod val="75000"/>
                  </a:schemeClr>
                </a:solidFill>
              </a:rPr>
              <a:t>Bug Resolution Time: </a:t>
            </a:r>
            <a:r>
              <a:rPr lang="en-US" sz="2000" dirty="0"/>
              <a:t>Average time taken to resolve reported bugs.</a:t>
            </a:r>
            <a:endParaRPr lang="en-US" sz="2000" dirty="0"/>
          </a:p>
          <a:p>
            <a:pPr marL="342900" indent="-342900" algn="l">
              <a:buFont typeface="Wingdings" panose="05000000000000000000" pitchFamily="2" charset="2"/>
              <a:buChar char="ü"/>
            </a:pPr>
            <a:r>
              <a:rPr lang="en-US" sz="2000" b="1" dirty="0">
                <a:solidFill>
                  <a:schemeClr val="accent3">
                    <a:lumMod val="75000"/>
                  </a:schemeClr>
                </a:solidFill>
              </a:rPr>
              <a:t>Deployment Frequency: </a:t>
            </a:r>
            <a:r>
              <a:rPr lang="en-US" sz="2000" dirty="0"/>
              <a:t>How often new code is deployed to production. </a:t>
            </a:r>
            <a:endParaRPr lang="en-US" sz="2000" dirty="0"/>
          </a:p>
          <a:p>
            <a:pPr marL="342900" indent="-342900" algn="l">
              <a:buFont typeface="Wingdings" panose="05000000000000000000" pitchFamily="2" charset="2"/>
              <a:buChar char="ü"/>
            </a:pPr>
            <a:r>
              <a:rPr lang="en-US" sz="2000" b="1" dirty="0">
                <a:solidFill>
                  <a:schemeClr val="accent3">
                    <a:lumMod val="75000"/>
                  </a:schemeClr>
                </a:solidFill>
              </a:rPr>
              <a:t>Mean Time to Recovery (MTTR): </a:t>
            </a:r>
            <a:r>
              <a:rPr lang="en-US" sz="2000" dirty="0"/>
              <a:t>Average time taken to recover from failures. </a:t>
            </a:r>
            <a:endParaRPr lang="en-US" sz="2000" dirty="0"/>
          </a:p>
          <a:p>
            <a:pPr marL="342900" indent="-342900" algn="l">
              <a:buFont typeface="Wingdings" panose="05000000000000000000" pitchFamily="2" charset="2"/>
              <a:buChar char="ü"/>
            </a:pPr>
            <a:r>
              <a:rPr lang="en-US" sz="2000" b="1" dirty="0">
                <a:solidFill>
                  <a:schemeClr val="accent3">
                    <a:lumMod val="75000"/>
                  </a:schemeClr>
                </a:solidFill>
              </a:rPr>
              <a:t>Test Coverage: </a:t>
            </a:r>
            <a:r>
              <a:rPr lang="en-US" sz="2000" dirty="0"/>
              <a:t>Percentage of code covered by automated tests.</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8" name="组合 4"/>
          <p:cNvGrpSpPr/>
          <p:nvPr/>
        </p:nvGrpSpPr>
        <p:grpSpPr>
          <a:xfrm>
            <a:off x="0" y="0"/>
            <a:ext cx="12247563" cy="711200"/>
            <a:chOff x="0" y="0"/>
            <a:chExt cx="12247809" cy="711200"/>
          </a:xfrm>
        </p:grpSpPr>
        <p:sp>
          <p:nvSpPr>
            <p:cNvPr id="4122" name="矩形 5"/>
            <p:cNvSpPr/>
            <p:nvPr/>
          </p:nvSpPr>
          <p:spPr>
            <a:xfrm>
              <a:off x="11114470" y="0"/>
              <a:ext cx="570962" cy="711200"/>
            </a:xfrm>
            <a:prstGeom prst="rect">
              <a:avLst/>
            </a:prstGeom>
            <a:solidFill>
              <a:srgbClr val="F9D2D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3" name="矩形 6"/>
            <p:cNvSpPr/>
            <p:nvPr/>
          </p:nvSpPr>
          <p:spPr>
            <a:xfrm>
              <a:off x="10552093" y="0"/>
              <a:ext cx="570962" cy="711200"/>
            </a:xfrm>
            <a:prstGeom prst="rect">
              <a:avLst/>
            </a:prstGeom>
            <a:solidFill>
              <a:srgbClr val="BFE6B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4" name="矩形 7"/>
            <p:cNvSpPr/>
            <p:nvPr/>
          </p:nvSpPr>
          <p:spPr>
            <a:xfrm>
              <a:off x="9989716" y="0"/>
              <a:ext cx="570962" cy="711200"/>
            </a:xfrm>
            <a:prstGeom prst="rect">
              <a:avLst/>
            </a:prstGeom>
            <a:solidFill>
              <a:srgbClr val="D7CAD9"/>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5" name="矩形 8"/>
            <p:cNvSpPr/>
            <p:nvPr/>
          </p:nvSpPr>
          <p:spPr>
            <a:xfrm>
              <a:off x="11676847" y="0"/>
              <a:ext cx="570962" cy="711200"/>
            </a:xfrm>
            <a:prstGeom prst="rect">
              <a:avLst/>
            </a:prstGeom>
            <a:solidFill>
              <a:srgbClr val="F5F5C1"/>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6" name="矩形 9"/>
            <p:cNvSpPr/>
            <p:nvPr/>
          </p:nvSpPr>
          <p:spPr>
            <a:xfrm>
              <a:off x="9427339" y="0"/>
              <a:ext cx="570962" cy="711200"/>
            </a:xfrm>
            <a:prstGeom prst="rect">
              <a:avLst/>
            </a:prstGeom>
            <a:solidFill>
              <a:srgbClr val="BAE3F8"/>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7" name="矩形 10"/>
            <p:cNvSpPr/>
            <p:nvPr/>
          </p:nvSpPr>
          <p:spPr>
            <a:xfrm>
              <a:off x="0" y="0"/>
              <a:ext cx="9427339" cy="711200"/>
            </a:xfrm>
            <a:prstGeom prst="rect">
              <a:avLst/>
            </a:prstGeom>
            <a:solidFill>
              <a:srgbClr val="EDF7FD"/>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grpSp>
        <p:nvGrpSpPr>
          <p:cNvPr id="4099" name="组合 11"/>
          <p:cNvGrpSpPr/>
          <p:nvPr/>
        </p:nvGrpSpPr>
        <p:grpSpPr>
          <a:xfrm>
            <a:off x="0" y="6146800"/>
            <a:ext cx="12239625" cy="711200"/>
            <a:chOff x="0" y="0"/>
            <a:chExt cx="12239224" cy="711200"/>
          </a:xfrm>
        </p:grpSpPr>
        <p:sp>
          <p:nvSpPr>
            <p:cNvPr id="4116" name="矩形 12"/>
            <p:cNvSpPr/>
            <p:nvPr/>
          </p:nvSpPr>
          <p:spPr>
            <a:xfrm>
              <a:off x="1687131" y="0"/>
              <a:ext cx="570962" cy="711200"/>
            </a:xfrm>
            <a:prstGeom prst="rect">
              <a:avLst/>
            </a:prstGeom>
            <a:solidFill>
              <a:srgbClr val="F9D2D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17" name="矩形 13"/>
            <p:cNvSpPr/>
            <p:nvPr/>
          </p:nvSpPr>
          <p:spPr>
            <a:xfrm>
              <a:off x="1124754" y="0"/>
              <a:ext cx="570962" cy="711200"/>
            </a:xfrm>
            <a:prstGeom prst="rect">
              <a:avLst/>
            </a:prstGeom>
            <a:solidFill>
              <a:srgbClr val="BFE6B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18" name="矩形 14"/>
            <p:cNvSpPr/>
            <p:nvPr/>
          </p:nvSpPr>
          <p:spPr>
            <a:xfrm>
              <a:off x="562377" y="0"/>
              <a:ext cx="570962" cy="711200"/>
            </a:xfrm>
            <a:prstGeom prst="rect">
              <a:avLst/>
            </a:prstGeom>
            <a:solidFill>
              <a:srgbClr val="D7CAD9"/>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19" name="矩形 15"/>
            <p:cNvSpPr/>
            <p:nvPr/>
          </p:nvSpPr>
          <p:spPr>
            <a:xfrm>
              <a:off x="2249508" y="0"/>
              <a:ext cx="570962" cy="711200"/>
            </a:xfrm>
            <a:prstGeom prst="rect">
              <a:avLst/>
            </a:prstGeom>
            <a:solidFill>
              <a:srgbClr val="F5F5C1"/>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0" name="矩形 16"/>
            <p:cNvSpPr/>
            <p:nvPr/>
          </p:nvSpPr>
          <p:spPr>
            <a:xfrm>
              <a:off x="0" y="0"/>
              <a:ext cx="570962" cy="711200"/>
            </a:xfrm>
            <a:prstGeom prst="rect">
              <a:avLst/>
            </a:prstGeom>
            <a:solidFill>
              <a:srgbClr val="BAE3F8"/>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1" name="矩形 17"/>
            <p:cNvSpPr/>
            <p:nvPr/>
          </p:nvSpPr>
          <p:spPr>
            <a:xfrm>
              <a:off x="2811885" y="0"/>
              <a:ext cx="9427339" cy="711200"/>
            </a:xfrm>
            <a:prstGeom prst="rect">
              <a:avLst/>
            </a:prstGeom>
            <a:solidFill>
              <a:srgbClr val="EDF7FD"/>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sp>
        <p:nvSpPr>
          <p:cNvPr id="4103" name="Rectangle 3"/>
          <p:cNvSpPr/>
          <p:nvPr/>
        </p:nvSpPr>
        <p:spPr>
          <a:xfrm>
            <a:off x="6269038" y="3209925"/>
            <a:ext cx="5149850" cy="635000"/>
          </a:xfrm>
          <a:custGeom>
            <a:avLst/>
            <a:gdLst>
              <a:gd name="txL" fmla="*/ 0 w 5149850"/>
              <a:gd name="txT" fmla="*/ 0 h 635000"/>
              <a:gd name="txR" fmla="*/ 5149850 w 5149850"/>
              <a:gd name="txB" fmla="*/ 635000 h 635000"/>
            </a:gdLst>
            <a:ahLst/>
            <a:cxnLst>
              <a:cxn ang="0">
                <a:pos x="0" y="0"/>
              </a:cxn>
              <a:cxn ang="0">
                <a:pos x="5149850" y="0"/>
              </a:cxn>
              <a:cxn ang="0">
                <a:pos x="5149850" y="635000"/>
              </a:cxn>
              <a:cxn ang="0">
                <a:pos x="9525" y="635000"/>
              </a:cxn>
              <a:cxn ang="0">
                <a:pos x="0" y="0"/>
              </a:cxn>
            </a:cxnLst>
            <a:rect l="txL" t="txT" r="txR" b="txB"/>
            <a:pathLst>
              <a:path w="5149850" h="635000">
                <a:moveTo>
                  <a:pt x="0" y="0"/>
                </a:moveTo>
                <a:lnTo>
                  <a:pt x="5149850" y="0"/>
                </a:lnTo>
                <a:lnTo>
                  <a:pt x="5149850" y="635000"/>
                </a:lnTo>
                <a:lnTo>
                  <a:pt x="9525" y="635000"/>
                </a:lnTo>
                <a:cubicBezTo>
                  <a:pt x="180975" y="299508"/>
                  <a:pt x="191352" y="357954"/>
                  <a:pt x="0" y="0"/>
                </a:cubicBezTo>
                <a:close/>
              </a:path>
            </a:pathLst>
          </a:custGeom>
          <a:solidFill>
            <a:srgbClr val="FFFFFF">
              <a:alpha val="69019"/>
            </a:srgbClr>
          </a:solidFill>
          <a:ln w="9525">
            <a:noFill/>
          </a:ln>
        </p:spPr>
        <p:txBody>
          <a:bodyPr/>
          <a:lstStyle/>
          <a:p>
            <a:endParaRPr lang="zh-CN" altLang="en-US"/>
          </a:p>
        </p:txBody>
      </p:sp>
      <p:sp>
        <p:nvSpPr>
          <p:cNvPr id="4108" name="Rectangle 3"/>
          <p:cNvSpPr/>
          <p:nvPr/>
        </p:nvSpPr>
        <p:spPr>
          <a:xfrm>
            <a:off x="6265863" y="4067175"/>
            <a:ext cx="5149850" cy="635000"/>
          </a:xfrm>
          <a:custGeom>
            <a:avLst/>
            <a:gdLst>
              <a:gd name="txL" fmla="*/ 0 w 5149850"/>
              <a:gd name="txT" fmla="*/ 0 h 635000"/>
              <a:gd name="txR" fmla="*/ 5149850 w 5149850"/>
              <a:gd name="txB" fmla="*/ 635000 h 635000"/>
            </a:gdLst>
            <a:ahLst/>
            <a:cxnLst>
              <a:cxn ang="0">
                <a:pos x="0" y="0"/>
              </a:cxn>
              <a:cxn ang="0">
                <a:pos x="5149850" y="0"/>
              </a:cxn>
              <a:cxn ang="0">
                <a:pos x="5149850" y="635000"/>
              </a:cxn>
              <a:cxn ang="0">
                <a:pos x="9525" y="635000"/>
              </a:cxn>
              <a:cxn ang="0">
                <a:pos x="0" y="0"/>
              </a:cxn>
            </a:cxnLst>
            <a:rect l="txL" t="txT" r="txR" b="txB"/>
            <a:pathLst>
              <a:path w="5149850" h="635000">
                <a:moveTo>
                  <a:pt x="0" y="0"/>
                </a:moveTo>
                <a:lnTo>
                  <a:pt x="5149850" y="0"/>
                </a:lnTo>
                <a:lnTo>
                  <a:pt x="5149850" y="635000"/>
                </a:lnTo>
                <a:lnTo>
                  <a:pt x="9525" y="635000"/>
                </a:lnTo>
                <a:cubicBezTo>
                  <a:pt x="180975" y="299508"/>
                  <a:pt x="191352" y="357954"/>
                  <a:pt x="0" y="0"/>
                </a:cubicBezTo>
                <a:close/>
              </a:path>
            </a:pathLst>
          </a:custGeom>
          <a:solidFill>
            <a:srgbClr val="FFFFFF">
              <a:alpha val="69019"/>
            </a:srgbClr>
          </a:solidFill>
          <a:ln w="9525">
            <a:noFill/>
          </a:ln>
        </p:spPr>
        <p:txBody>
          <a:bodyPr/>
          <a:lstStyle/>
          <a:p>
            <a:endParaRPr lang="zh-CN" altLang="en-US"/>
          </a:p>
        </p:txBody>
      </p:sp>
      <p:sp>
        <p:nvSpPr>
          <p:cNvPr id="4109" name="Text Box 15"/>
          <p:cNvSpPr/>
          <p:nvPr/>
        </p:nvSpPr>
        <p:spPr>
          <a:xfrm>
            <a:off x="635" y="711835"/>
            <a:ext cx="12191365" cy="5419725"/>
          </a:xfrm>
          <a:prstGeom prst="rect">
            <a:avLst/>
          </a:prstGeom>
          <a:noFill/>
          <a:ln w="9525">
            <a:noFill/>
          </a:ln>
        </p:spPr>
        <p:txBody>
          <a:bodyPr wrap="none">
            <a:noAutofit/>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00000"/>
              </a:lnSpc>
              <a:buNone/>
            </a:pPr>
            <a:r>
              <a:rPr lang="zh-CN" altLang="en-US" sz="2400" dirty="0">
                <a:solidFill>
                  <a:schemeClr val="bg1"/>
                </a:solidFill>
                <a:latin typeface="Microsoft YaHei Light" panose="020B0502040204020203" pitchFamily="34" charset="-122"/>
                <a:ea typeface="Microsoft YaHei Light" panose="020B0502040204020203" pitchFamily="34" charset="-122"/>
                <a:sym typeface="Microsoft YaHei Light" panose="020B0502040204020203" pitchFamily="34" charset="-122"/>
              </a:rPr>
              <a:t>Please click to edit text</a:t>
            </a:r>
            <a:endParaRPr lang="zh-CN" altLang="en-US" sz="1800" dirty="0">
              <a:latin typeface="Arial" panose="020B0604020202020204" pitchFamily="34" charset="0"/>
            </a:endParaRPr>
          </a:p>
        </p:txBody>
      </p:sp>
      <p:sp>
        <p:nvSpPr>
          <p:cNvPr id="4115" name="文本框 2"/>
          <p:cNvSpPr/>
          <p:nvPr/>
        </p:nvSpPr>
        <p:spPr>
          <a:xfrm>
            <a:off x="955123" y="1224766"/>
            <a:ext cx="10460590" cy="4893647"/>
          </a:xfrm>
          <a:prstGeom prst="rect">
            <a:avLst/>
          </a:prstGeom>
          <a:noFill/>
          <a:ln w="9525">
            <a:noFill/>
          </a:ln>
        </p:spPr>
        <p:txBody>
          <a:bodyPr wrap="square">
            <a:spAutoFit/>
          </a:bodyPr>
          <a:lstStyle/>
          <a:p>
            <a:pPr algn="ctr"/>
            <a:r>
              <a:rPr lang="en-US" sz="3600" b="1" dirty="0">
                <a:latin typeface="+mn-lt"/>
              </a:rPr>
              <a:t>Why Testing is Crucial for Software Success?</a:t>
            </a:r>
            <a:endParaRPr lang="en-US" sz="3600" b="1" dirty="0">
              <a:latin typeface="+mn-lt"/>
            </a:endParaRPr>
          </a:p>
          <a:p>
            <a:pPr marL="0" indent="0" algn="ctr">
              <a:buNone/>
            </a:pPr>
            <a:r>
              <a:rPr lang="en-US" sz="3600" b="1" dirty="0"/>
              <a:t>Clear Requirements Definition  </a:t>
            </a:r>
            <a:endParaRPr lang="en-US" sz="3600" b="1" dirty="0"/>
          </a:p>
          <a:p>
            <a:pPr algn="l"/>
            <a:endParaRPr lang="en-US" sz="2000" b="1" dirty="0">
              <a:solidFill>
                <a:schemeClr val="tx1"/>
              </a:solidFill>
            </a:endParaRPr>
          </a:p>
          <a:p>
            <a:pPr algn="l"/>
            <a:r>
              <a:rPr lang="en-US" sz="2400" b="1" dirty="0">
                <a:solidFill>
                  <a:schemeClr val="accent3">
                    <a:lumMod val="50000"/>
                  </a:schemeClr>
                </a:solidFill>
              </a:rPr>
              <a:t>Clarifying Requirements: </a:t>
            </a:r>
            <a:endParaRPr lang="en-US" sz="2400" b="1" dirty="0">
              <a:solidFill>
                <a:schemeClr val="accent3">
                  <a:lumMod val="50000"/>
                </a:schemeClr>
              </a:solidFill>
            </a:endParaRPr>
          </a:p>
          <a:p>
            <a:pPr marL="0" indent="0" algn="l">
              <a:buNone/>
            </a:pPr>
            <a:r>
              <a:rPr lang="en-US" sz="2400" dirty="0">
                <a:solidFill>
                  <a:schemeClr val="tx1"/>
                </a:solidFill>
              </a:rPr>
              <a:t>	Testing helps in refining and clarifying </a:t>
            </a:r>
            <a:endParaRPr lang="en-US" sz="2400" dirty="0">
              <a:solidFill>
                <a:schemeClr val="tx1"/>
              </a:solidFill>
            </a:endParaRPr>
          </a:p>
          <a:p>
            <a:pPr marL="0" indent="0" algn="l">
              <a:buNone/>
            </a:pPr>
            <a:r>
              <a:rPr lang="en-US" sz="2400" dirty="0">
                <a:solidFill>
                  <a:schemeClr val="tx1"/>
                </a:solidFill>
              </a:rPr>
              <a:t>requirements, which is vital since unclear or </a:t>
            </a:r>
            <a:endParaRPr lang="en-US" sz="2400" dirty="0">
              <a:solidFill>
                <a:schemeClr val="tx1"/>
              </a:solidFill>
            </a:endParaRPr>
          </a:p>
          <a:p>
            <a:pPr marL="0" indent="0" algn="l">
              <a:buNone/>
            </a:pPr>
            <a:r>
              <a:rPr lang="en-US" sz="2400" dirty="0"/>
              <a:t>c</a:t>
            </a:r>
            <a:r>
              <a:rPr lang="en-US" sz="2400" dirty="0">
                <a:solidFill>
                  <a:schemeClr val="tx1"/>
                </a:solidFill>
              </a:rPr>
              <a:t>hanging requirements are a common cause</a:t>
            </a:r>
            <a:endParaRPr lang="en-US" sz="2400" dirty="0">
              <a:solidFill>
                <a:schemeClr val="tx1"/>
              </a:solidFill>
            </a:endParaRPr>
          </a:p>
          <a:p>
            <a:pPr marL="0" indent="0" algn="l">
              <a:buNone/>
            </a:pPr>
            <a:r>
              <a:rPr lang="en-US" sz="2400" dirty="0">
                <a:solidFill>
                  <a:schemeClr val="tx1"/>
                </a:solidFill>
              </a:rPr>
              <a:t>of project failures.    </a:t>
            </a:r>
            <a:endParaRPr lang="en-US" sz="2400" dirty="0">
              <a:solidFill>
                <a:schemeClr val="tx1"/>
              </a:solidFill>
            </a:endParaRPr>
          </a:p>
          <a:p>
            <a:pPr algn="l"/>
            <a:r>
              <a:rPr lang="en-US" sz="2400" b="1" dirty="0">
                <a:solidFill>
                  <a:schemeClr val="accent3">
                    <a:lumMod val="50000"/>
                  </a:schemeClr>
                </a:solidFill>
              </a:rPr>
              <a:t>Acceptance Criteria: </a:t>
            </a:r>
            <a:endParaRPr lang="en-US" sz="2400" b="1" dirty="0">
              <a:solidFill>
                <a:schemeClr val="accent3">
                  <a:lumMod val="50000"/>
                </a:schemeClr>
              </a:solidFill>
            </a:endParaRPr>
          </a:p>
          <a:p>
            <a:pPr marL="0" indent="0" algn="l">
              <a:buNone/>
            </a:pPr>
            <a:r>
              <a:rPr lang="en-US" sz="2400" dirty="0">
                <a:solidFill>
                  <a:schemeClr val="tx1"/>
                </a:solidFill>
              </a:rPr>
              <a:t>Establishing clear acceptance criteria during the testing phase ensures </a:t>
            </a:r>
            <a:endParaRPr lang="en-US" sz="2400" dirty="0">
              <a:solidFill>
                <a:schemeClr val="tx1"/>
              </a:solidFill>
            </a:endParaRPr>
          </a:p>
          <a:p>
            <a:pPr marL="0" indent="0" algn="l">
              <a:buNone/>
            </a:pPr>
            <a:r>
              <a:rPr lang="en-US" sz="2400" dirty="0">
                <a:solidFill>
                  <a:schemeClr val="tx1"/>
                </a:solidFill>
              </a:rPr>
              <a:t>that all stakeholders have a shared understanding of what constitutes a successful implementation.</a:t>
            </a:r>
            <a:endParaRPr lang="en-US" sz="2400" dirty="0">
              <a:solidFill>
                <a:schemeClr val="tx1"/>
              </a:solidFill>
            </a:endParaRPr>
          </a:p>
        </p:txBody>
      </p:sp>
      <p:pic>
        <p:nvPicPr>
          <p:cNvPr id="2" name="Picture 2" descr="Requirements Testing: Process and Improvement | Geniusee"/>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525801" y="2511589"/>
            <a:ext cx="3476776" cy="231999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8" name="组合 4"/>
          <p:cNvGrpSpPr/>
          <p:nvPr/>
        </p:nvGrpSpPr>
        <p:grpSpPr>
          <a:xfrm>
            <a:off x="0" y="0"/>
            <a:ext cx="12247563" cy="711200"/>
            <a:chOff x="0" y="0"/>
            <a:chExt cx="12247809" cy="711200"/>
          </a:xfrm>
        </p:grpSpPr>
        <p:sp>
          <p:nvSpPr>
            <p:cNvPr id="4122" name="矩形 5"/>
            <p:cNvSpPr/>
            <p:nvPr/>
          </p:nvSpPr>
          <p:spPr>
            <a:xfrm>
              <a:off x="11114470" y="0"/>
              <a:ext cx="570962" cy="711200"/>
            </a:xfrm>
            <a:prstGeom prst="rect">
              <a:avLst/>
            </a:prstGeom>
            <a:solidFill>
              <a:srgbClr val="F9D2D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3" name="矩形 6"/>
            <p:cNvSpPr/>
            <p:nvPr/>
          </p:nvSpPr>
          <p:spPr>
            <a:xfrm>
              <a:off x="10552093" y="0"/>
              <a:ext cx="570962" cy="711200"/>
            </a:xfrm>
            <a:prstGeom prst="rect">
              <a:avLst/>
            </a:prstGeom>
            <a:solidFill>
              <a:srgbClr val="BFE6B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4" name="矩形 7"/>
            <p:cNvSpPr/>
            <p:nvPr/>
          </p:nvSpPr>
          <p:spPr>
            <a:xfrm>
              <a:off x="9989716" y="0"/>
              <a:ext cx="570962" cy="711200"/>
            </a:xfrm>
            <a:prstGeom prst="rect">
              <a:avLst/>
            </a:prstGeom>
            <a:solidFill>
              <a:srgbClr val="D7CAD9"/>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5" name="矩形 8"/>
            <p:cNvSpPr/>
            <p:nvPr/>
          </p:nvSpPr>
          <p:spPr>
            <a:xfrm>
              <a:off x="11676847" y="0"/>
              <a:ext cx="570962" cy="711200"/>
            </a:xfrm>
            <a:prstGeom prst="rect">
              <a:avLst/>
            </a:prstGeom>
            <a:solidFill>
              <a:srgbClr val="F5F5C1"/>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6" name="矩形 9"/>
            <p:cNvSpPr/>
            <p:nvPr/>
          </p:nvSpPr>
          <p:spPr>
            <a:xfrm>
              <a:off x="9427339" y="0"/>
              <a:ext cx="570962" cy="711200"/>
            </a:xfrm>
            <a:prstGeom prst="rect">
              <a:avLst/>
            </a:prstGeom>
            <a:solidFill>
              <a:srgbClr val="BAE3F8"/>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7" name="矩形 10"/>
            <p:cNvSpPr/>
            <p:nvPr/>
          </p:nvSpPr>
          <p:spPr>
            <a:xfrm>
              <a:off x="0" y="0"/>
              <a:ext cx="9427339" cy="711200"/>
            </a:xfrm>
            <a:prstGeom prst="rect">
              <a:avLst/>
            </a:prstGeom>
            <a:solidFill>
              <a:srgbClr val="EDF7FD"/>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grpSp>
        <p:nvGrpSpPr>
          <p:cNvPr id="4099" name="组合 11"/>
          <p:cNvGrpSpPr/>
          <p:nvPr/>
        </p:nvGrpSpPr>
        <p:grpSpPr>
          <a:xfrm>
            <a:off x="0" y="6146800"/>
            <a:ext cx="12239625" cy="711200"/>
            <a:chOff x="0" y="0"/>
            <a:chExt cx="12239224" cy="711200"/>
          </a:xfrm>
        </p:grpSpPr>
        <p:sp>
          <p:nvSpPr>
            <p:cNvPr id="4116" name="矩形 12"/>
            <p:cNvSpPr/>
            <p:nvPr/>
          </p:nvSpPr>
          <p:spPr>
            <a:xfrm>
              <a:off x="1687131" y="0"/>
              <a:ext cx="570962" cy="711200"/>
            </a:xfrm>
            <a:prstGeom prst="rect">
              <a:avLst/>
            </a:prstGeom>
            <a:solidFill>
              <a:srgbClr val="F9D2D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17" name="矩形 13"/>
            <p:cNvSpPr/>
            <p:nvPr/>
          </p:nvSpPr>
          <p:spPr>
            <a:xfrm>
              <a:off x="1124754" y="0"/>
              <a:ext cx="570962" cy="711200"/>
            </a:xfrm>
            <a:prstGeom prst="rect">
              <a:avLst/>
            </a:prstGeom>
            <a:solidFill>
              <a:srgbClr val="BFE6B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18" name="矩形 14"/>
            <p:cNvSpPr/>
            <p:nvPr/>
          </p:nvSpPr>
          <p:spPr>
            <a:xfrm>
              <a:off x="562377" y="0"/>
              <a:ext cx="570962" cy="711200"/>
            </a:xfrm>
            <a:prstGeom prst="rect">
              <a:avLst/>
            </a:prstGeom>
            <a:solidFill>
              <a:srgbClr val="D7CAD9"/>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19" name="矩形 15"/>
            <p:cNvSpPr/>
            <p:nvPr/>
          </p:nvSpPr>
          <p:spPr>
            <a:xfrm>
              <a:off x="2249508" y="0"/>
              <a:ext cx="570962" cy="711200"/>
            </a:xfrm>
            <a:prstGeom prst="rect">
              <a:avLst/>
            </a:prstGeom>
            <a:solidFill>
              <a:srgbClr val="F5F5C1"/>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0" name="矩形 16"/>
            <p:cNvSpPr/>
            <p:nvPr/>
          </p:nvSpPr>
          <p:spPr>
            <a:xfrm>
              <a:off x="0" y="0"/>
              <a:ext cx="570962" cy="711200"/>
            </a:xfrm>
            <a:prstGeom prst="rect">
              <a:avLst/>
            </a:prstGeom>
            <a:solidFill>
              <a:srgbClr val="BAE3F8"/>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1" name="矩形 17"/>
            <p:cNvSpPr/>
            <p:nvPr/>
          </p:nvSpPr>
          <p:spPr>
            <a:xfrm>
              <a:off x="2811885" y="0"/>
              <a:ext cx="9427339" cy="711200"/>
            </a:xfrm>
            <a:prstGeom prst="rect">
              <a:avLst/>
            </a:prstGeom>
            <a:solidFill>
              <a:srgbClr val="EDF7FD"/>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sp>
        <p:nvSpPr>
          <p:cNvPr id="4103" name="Rectangle 3"/>
          <p:cNvSpPr/>
          <p:nvPr/>
        </p:nvSpPr>
        <p:spPr>
          <a:xfrm>
            <a:off x="6269038" y="3209925"/>
            <a:ext cx="5149850" cy="635000"/>
          </a:xfrm>
          <a:custGeom>
            <a:avLst/>
            <a:gdLst>
              <a:gd name="txL" fmla="*/ 0 w 5149850"/>
              <a:gd name="txT" fmla="*/ 0 h 635000"/>
              <a:gd name="txR" fmla="*/ 5149850 w 5149850"/>
              <a:gd name="txB" fmla="*/ 635000 h 635000"/>
            </a:gdLst>
            <a:ahLst/>
            <a:cxnLst>
              <a:cxn ang="0">
                <a:pos x="0" y="0"/>
              </a:cxn>
              <a:cxn ang="0">
                <a:pos x="5149850" y="0"/>
              </a:cxn>
              <a:cxn ang="0">
                <a:pos x="5149850" y="635000"/>
              </a:cxn>
              <a:cxn ang="0">
                <a:pos x="9525" y="635000"/>
              </a:cxn>
              <a:cxn ang="0">
                <a:pos x="0" y="0"/>
              </a:cxn>
            </a:cxnLst>
            <a:rect l="txL" t="txT" r="txR" b="txB"/>
            <a:pathLst>
              <a:path w="5149850" h="635000">
                <a:moveTo>
                  <a:pt x="0" y="0"/>
                </a:moveTo>
                <a:lnTo>
                  <a:pt x="5149850" y="0"/>
                </a:lnTo>
                <a:lnTo>
                  <a:pt x="5149850" y="635000"/>
                </a:lnTo>
                <a:lnTo>
                  <a:pt x="9525" y="635000"/>
                </a:lnTo>
                <a:cubicBezTo>
                  <a:pt x="180975" y="299508"/>
                  <a:pt x="191352" y="357954"/>
                  <a:pt x="0" y="0"/>
                </a:cubicBezTo>
                <a:close/>
              </a:path>
            </a:pathLst>
          </a:custGeom>
          <a:solidFill>
            <a:srgbClr val="FFFFFF">
              <a:alpha val="69019"/>
            </a:srgbClr>
          </a:solidFill>
          <a:ln w="9525">
            <a:noFill/>
          </a:ln>
        </p:spPr>
        <p:txBody>
          <a:bodyPr/>
          <a:lstStyle/>
          <a:p>
            <a:endParaRPr lang="zh-CN" altLang="en-US"/>
          </a:p>
        </p:txBody>
      </p:sp>
      <p:sp>
        <p:nvSpPr>
          <p:cNvPr id="4108" name="Rectangle 3"/>
          <p:cNvSpPr/>
          <p:nvPr/>
        </p:nvSpPr>
        <p:spPr>
          <a:xfrm>
            <a:off x="6265863" y="4067175"/>
            <a:ext cx="5149850" cy="635000"/>
          </a:xfrm>
          <a:custGeom>
            <a:avLst/>
            <a:gdLst>
              <a:gd name="txL" fmla="*/ 0 w 5149850"/>
              <a:gd name="txT" fmla="*/ 0 h 635000"/>
              <a:gd name="txR" fmla="*/ 5149850 w 5149850"/>
              <a:gd name="txB" fmla="*/ 635000 h 635000"/>
            </a:gdLst>
            <a:ahLst/>
            <a:cxnLst>
              <a:cxn ang="0">
                <a:pos x="0" y="0"/>
              </a:cxn>
              <a:cxn ang="0">
                <a:pos x="5149850" y="0"/>
              </a:cxn>
              <a:cxn ang="0">
                <a:pos x="5149850" y="635000"/>
              </a:cxn>
              <a:cxn ang="0">
                <a:pos x="9525" y="635000"/>
              </a:cxn>
              <a:cxn ang="0">
                <a:pos x="0" y="0"/>
              </a:cxn>
            </a:cxnLst>
            <a:rect l="txL" t="txT" r="txR" b="txB"/>
            <a:pathLst>
              <a:path w="5149850" h="635000">
                <a:moveTo>
                  <a:pt x="0" y="0"/>
                </a:moveTo>
                <a:lnTo>
                  <a:pt x="5149850" y="0"/>
                </a:lnTo>
                <a:lnTo>
                  <a:pt x="5149850" y="635000"/>
                </a:lnTo>
                <a:lnTo>
                  <a:pt x="9525" y="635000"/>
                </a:lnTo>
                <a:cubicBezTo>
                  <a:pt x="180975" y="299508"/>
                  <a:pt x="191352" y="357954"/>
                  <a:pt x="0" y="0"/>
                </a:cubicBezTo>
                <a:close/>
              </a:path>
            </a:pathLst>
          </a:custGeom>
          <a:solidFill>
            <a:srgbClr val="FFFFFF">
              <a:alpha val="69019"/>
            </a:srgbClr>
          </a:solidFill>
          <a:ln w="9525">
            <a:noFill/>
          </a:ln>
        </p:spPr>
        <p:txBody>
          <a:bodyPr/>
          <a:lstStyle/>
          <a:p>
            <a:endParaRPr lang="zh-CN" altLang="en-US"/>
          </a:p>
        </p:txBody>
      </p:sp>
      <p:sp>
        <p:nvSpPr>
          <p:cNvPr id="4109" name="Text Box 15"/>
          <p:cNvSpPr/>
          <p:nvPr/>
        </p:nvSpPr>
        <p:spPr>
          <a:xfrm>
            <a:off x="635" y="711835"/>
            <a:ext cx="12191365" cy="5419725"/>
          </a:xfrm>
          <a:prstGeom prst="rect">
            <a:avLst/>
          </a:prstGeom>
          <a:noFill/>
          <a:ln w="9525">
            <a:noFill/>
          </a:ln>
        </p:spPr>
        <p:txBody>
          <a:bodyPr wrap="none">
            <a:noAutofit/>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00000"/>
              </a:lnSpc>
              <a:buNone/>
            </a:pPr>
            <a:r>
              <a:rPr lang="zh-CN" altLang="en-US" sz="2400" dirty="0">
                <a:solidFill>
                  <a:schemeClr val="bg1"/>
                </a:solidFill>
                <a:latin typeface="Microsoft YaHei Light" panose="020B0502040204020203" pitchFamily="34" charset="-122"/>
                <a:ea typeface="Microsoft YaHei Light" panose="020B0502040204020203" pitchFamily="34" charset="-122"/>
                <a:sym typeface="Microsoft YaHei Light" panose="020B0502040204020203" pitchFamily="34" charset="-122"/>
              </a:rPr>
              <a:t>Please click to edit text</a:t>
            </a:r>
            <a:endParaRPr lang="zh-CN" altLang="en-US" sz="1800" dirty="0">
              <a:latin typeface="Arial" panose="020B0604020202020204" pitchFamily="34" charset="0"/>
            </a:endParaRPr>
          </a:p>
        </p:txBody>
      </p:sp>
      <p:sp>
        <p:nvSpPr>
          <p:cNvPr id="4115" name="文本框 2"/>
          <p:cNvSpPr/>
          <p:nvPr/>
        </p:nvSpPr>
        <p:spPr>
          <a:xfrm>
            <a:off x="955123" y="1224766"/>
            <a:ext cx="10460590" cy="4031873"/>
          </a:xfrm>
          <a:prstGeom prst="rect">
            <a:avLst/>
          </a:prstGeom>
          <a:noFill/>
          <a:ln w="9525">
            <a:noFill/>
          </a:ln>
        </p:spPr>
        <p:txBody>
          <a:bodyPr wrap="square">
            <a:spAutoFit/>
          </a:bodyPr>
          <a:lstStyle/>
          <a:p>
            <a:pPr marL="0" indent="0" algn="ctr">
              <a:buNone/>
            </a:pPr>
            <a:r>
              <a:rPr lang="en-US" sz="4000" b="1" dirty="0"/>
              <a:t>Clear Requirements Definition  </a:t>
            </a:r>
            <a:endParaRPr lang="en-US" sz="4000" b="1" dirty="0"/>
          </a:p>
          <a:p>
            <a:pPr algn="l"/>
            <a:endParaRPr lang="en-US" sz="2400" dirty="0"/>
          </a:p>
          <a:p>
            <a:pPr algn="l"/>
            <a:r>
              <a:rPr lang="en-US" sz="2400" b="1" dirty="0">
                <a:solidFill>
                  <a:schemeClr val="accent3">
                    <a:lumMod val="50000"/>
                  </a:schemeClr>
                </a:solidFill>
              </a:rPr>
              <a:t>Acceptance Criteria: </a:t>
            </a:r>
            <a:endParaRPr lang="en-US" sz="2400" b="1" dirty="0">
              <a:solidFill>
                <a:schemeClr val="accent3">
                  <a:lumMod val="50000"/>
                </a:schemeClr>
              </a:solidFill>
            </a:endParaRPr>
          </a:p>
          <a:p>
            <a:pPr marL="0" indent="0" algn="l">
              <a:buNone/>
            </a:pPr>
            <a:r>
              <a:rPr lang="en-US" sz="2400" dirty="0">
                <a:solidFill>
                  <a:schemeClr val="tx1"/>
                </a:solidFill>
              </a:rPr>
              <a:t>Establishing clear </a:t>
            </a:r>
            <a:endParaRPr lang="en-US" sz="2400" dirty="0">
              <a:solidFill>
                <a:schemeClr val="tx1"/>
              </a:solidFill>
            </a:endParaRPr>
          </a:p>
          <a:p>
            <a:pPr marL="0" indent="0" algn="l">
              <a:buNone/>
            </a:pPr>
            <a:r>
              <a:rPr lang="en-US" sz="2400" dirty="0">
                <a:solidFill>
                  <a:schemeClr val="tx1"/>
                </a:solidFill>
              </a:rPr>
              <a:t>acceptance criteria </a:t>
            </a:r>
            <a:r>
              <a:rPr lang="en-US" sz="2400" dirty="0"/>
              <a:t>d</a:t>
            </a:r>
            <a:r>
              <a:rPr lang="en-US" sz="2400" dirty="0">
                <a:solidFill>
                  <a:schemeClr val="tx1"/>
                </a:solidFill>
              </a:rPr>
              <a:t>uring </a:t>
            </a:r>
            <a:endParaRPr lang="en-US" sz="2400" dirty="0">
              <a:solidFill>
                <a:schemeClr val="tx1"/>
              </a:solidFill>
            </a:endParaRPr>
          </a:p>
          <a:p>
            <a:pPr marL="0" indent="0" algn="l">
              <a:buNone/>
            </a:pPr>
            <a:r>
              <a:rPr lang="en-US" sz="2400" dirty="0">
                <a:solidFill>
                  <a:schemeClr val="tx1"/>
                </a:solidFill>
              </a:rPr>
              <a:t>the testing phase ensures </a:t>
            </a:r>
            <a:endParaRPr lang="en-US" sz="2400" dirty="0">
              <a:solidFill>
                <a:schemeClr val="tx1"/>
              </a:solidFill>
            </a:endParaRPr>
          </a:p>
          <a:p>
            <a:pPr marL="0" indent="0" algn="l">
              <a:buNone/>
            </a:pPr>
            <a:r>
              <a:rPr lang="en-US" sz="2400" dirty="0">
                <a:solidFill>
                  <a:schemeClr val="tx1"/>
                </a:solidFill>
              </a:rPr>
              <a:t>that all stakeholders have </a:t>
            </a:r>
            <a:endParaRPr lang="en-US" sz="2400" dirty="0">
              <a:solidFill>
                <a:schemeClr val="tx1"/>
              </a:solidFill>
            </a:endParaRPr>
          </a:p>
          <a:p>
            <a:pPr marL="0" indent="0" algn="l">
              <a:buNone/>
            </a:pPr>
            <a:r>
              <a:rPr lang="en-US" sz="2400" dirty="0">
                <a:solidFill>
                  <a:schemeClr val="tx1"/>
                </a:solidFill>
              </a:rPr>
              <a:t>a shared understanding of </a:t>
            </a:r>
            <a:endParaRPr lang="en-US" sz="2400" dirty="0">
              <a:solidFill>
                <a:schemeClr val="tx1"/>
              </a:solidFill>
            </a:endParaRPr>
          </a:p>
          <a:p>
            <a:pPr marL="0" indent="0" algn="l">
              <a:buNone/>
            </a:pPr>
            <a:r>
              <a:rPr lang="en-US" sz="2400" dirty="0">
                <a:solidFill>
                  <a:schemeClr val="tx1"/>
                </a:solidFill>
              </a:rPr>
              <a:t>what constitutes a successful </a:t>
            </a:r>
            <a:endParaRPr lang="en-US" sz="2400" dirty="0">
              <a:solidFill>
                <a:schemeClr val="tx1"/>
              </a:solidFill>
            </a:endParaRPr>
          </a:p>
          <a:p>
            <a:pPr marL="0" indent="0" algn="l">
              <a:buNone/>
            </a:pPr>
            <a:r>
              <a:rPr lang="en-US" sz="2400" dirty="0">
                <a:solidFill>
                  <a:schemeClr val="tx1"/>
                </a:solidFill>
              </a:rPr>
              <a:t>implementation.</a:t>
            </a:r>
            <a:endParaRPr lang="en-US" sz="2400" dirty="0">
              <a:solidFill>
                <a:schemeClr val="tx1"/>
              </a:solidFill>
            </a:endParaRPr>
          </a:p>
        </p:txBody>
      </p:sp>
      <p:pic>
        <p:nvPicPr>
          <p:cNvPr id="1026" name="Picture 2" descr="Flow of Acceptance Testi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024618" y="2558294"/>
            <a:ext cx="1915217" cy="190883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67383" y="2536354"/>
            <a:ext cx="4248330" cy="3038594"/>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8" name="组合 4"/>
          <p:cNvGrpSpPr/>
          <p:nvPr/>
        </p:nvGrpSpPr>
        <p:grpSpPr>
          <a:xfrm>
            <a:off x="0" y="0"/>
            <a:ext cx="12247563" cy="711200"/>
            <a:chOff x="0" y="0"/>
            <a:chExt cx="12247809" cy="711200"/>
          </a:xfrm>
        </p:grpSpPr>
        <p:sp>
          <p:nvSpPr>
            <p:cNvPr id="4122" name="矩形 5"/>
            <p:cNvSpPr/>
            <p:nvPr/>
          </p:nvSpPr>
          <p:spPr>
            <a:xfrm>
              <a:off x="11114470" y="0"/>
              <a:ext cx="570962" cy="711200"/>
            </a:xfrm>
            <a:prstGeom prst="rect">
              <a:avLst/>
            </a:prstGeom>
            <a:solidFill>
              <a:srgbClr val="F9D2D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3" name="矩形 6"/>
            <p:cNvSpPr/>
            <p:nvPr/>
          </p:nvSpPr>
          <p:spPr>
            <a:xfrm>
              <a:off x="10552093" y="0"/>
              <a:ext cx="570962" cy="711200"/>
            </a:xfrm>
            <a:prstGeom prst="rect">
              <a:avLst/>
            </a:prstGeom>
            <a:solidFill>
              <a:srgbClr val="BFE6B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4" name="矩形 7"/>
            <p:cNvSpPr/>
            <p:nvPr/>
          </p:nvSpPr>
          <p:spPr>
            <a:xfrm>
              <a:off x="9989716" y="0"/>
              <a:ext cx="570962" cy="711200"/>
            </a:xfrm>
            <a:prstGeom prst="rect">
              <a:avLst/>
            </a:prstGeom>
            <a:solidFill>
              <a:srgbClr val="D7CAD9"/>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5" name="矩形 8"/>
            <p:cNvSpPr/>
            <p:nvPr/>
          </p:nvSpPr>
          <p:spPr>
            <a:xfrm>
              <a:off x="11676847" y="0"/>
              <a:ext cx="570962" cy="711200"/>
            </a:xfrm>
            <a:prstGeom prst="rect">
              <a:avLst/>
            </a:prstGeom>
            <a:solidFill>
              <a:srgbClr val="F5F5C1"/>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6" name="矩形 9"/>
            <p:cNvSpPr/>
            <p:nvPr/>
          </p:nvSpPr>
          <p:spPr>
            <a:xfrm>
              <a:off x="9427339" y="0"/>
              <a:ext cx="570962" cy="711200"/>
            </a:xfrm>
            <a:prstGeom prst="rect">
              <a:avLst/>
            </a:prstGeom>
            <a:solidFill>
              <a:srgbClr val="BAE3F8"/>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7" name="矩形 10"/>
            <p:cNvSpPr/>
            <p:nvPr/>
          </p:nvSpPr>
          <p:spPr>
            <a:xfrm>
              <a:off x="0" y="0"/>
              <a:ext cx="9427339" cy="711200"/>
            </a:xfrm>
            <a:prstGeom prst="rect">
              <a:avLst/>
            </a:prstGeom>
            <a:solidFill>
              <a:srgbClr val="EDF7FD"/>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grpSp>
        <p:nvGrpSpPr>
          <p:cNvPr id="4099" name="组合 11"/>
          <p:cNvGrpSpPr/>
          <p:nvPr/>
        </p:nvGrpSpPr>
        <p:grpSpPr>
          <a:xfrm>
            <a:off x="0" y="6146800"/>
            <a:ext cx="12239625" cy="711200"/>
            <a:chOff x="0" y="0"/>
            <a:chExt cx="12239224" cy="711200"/>
          </a:xfrm>
        </p:grpSpPr>
        <p:sp>
          <p:nvSpPr>
            <p:cNvPr id="4116" name="矩形 12"/>
            <p:cNvSpPr/>
            <p:nvPr/>
          </p:nvSpPr>
          <p:spPr>
            <a:xfrm>
              <a:off x="1687131" y="0"/>
              <a:ext cx="570962" cy="711200"/>
            </a:xfrm>
            <a:prstGeom prst="rect">
              <a:avLst/>
            </a:prstGeom>
            <a:solidFill>
              <a:srgbClr val="F9D2D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17" name="矩形 13"/>
            <p:cNvSpPr/>
            <p:nvPr/>
          </p:nvSpPr>
          <p:spPr>
            <a:xfrm>
              <a:off x="1124754" y="0"/>
              <a:ext cx="570962" cy="711200"/>
            </a:xfrm>
            <a:prstGeom prst="rect">
              <a:avLst/>
            </a:prstGeom>
            <a:solidFill>
              <a:srgbClr val="BFE6B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18" name="矩形 14"/>
            <p:cNvSpPr/>
            <p:nvPr/>
          </p:nvSpPr>
          <p:spPr>
            <a:xfrm>
              <a:off x="562377" y="0"/>
              <a:ext cx="570962" cy="711200"/>
            </a:xfrm>
            <a:prstGeom prst="rect">
              <a:avLst/>
            </a:prstGeom>
            <a:solidFill>
              <a:srgbClr val="D7CAD9"/>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19" name="矩形 15"/>
            <p:cNvSpPr/>
            <p:nvPr/>
          </p:nvSpPr>
          <p:spPr>
            <a:xfrm>
              <a:off x="2249508" y="0"/>
              <a:ext cx="570962" cy="711200"/>
            </a:xfrm>
            <a:prstGeom prst="rect">
              <a:avLst/>
            </a:prstGeom>
            <a:solidFill>
              <a:srgbClr val="F5F5C1"/>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0" name="矩形 16"/>
            <p:cNvSpPr/>
            <p:nvPr/>
          </p:nvSpPr>
          <p:spPr>
            <a:xfrm>
              <a:off x="0" y="0"/>
              <a:ext cx="570962" cy="711200"/>
            </a:xfrm>
            <a:prstGeom prst="rect">
              <a:avLst/>
            </a:prstGeom>
            <a:solidFill>
              <a:srgbClr val="BAE3F8"/>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1" name="矩形 17"/>
            <p:cNvSpPr/>
            <p:nvPr/>
          </p:nvSpPr>
          <p:spPr>
            <a:xfrm>
              <a:off x="2811885" y="0"/>
              <a:ext cx="9427339" cy="711200"/>
            </a:xfrm>
            <a:prstGeom prst="rect">
              <a:avLst/>
            </a:prstGeom>
            <a:solidFill>
              <a:srgbClr val="EDF7FD"/>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sp>
        <p:nvSpPr>
          <p:cNvPr id="4103" name="Rectangle 3"/>
          <p:cNvSpPr/>
          <p:nvPr/>
        </p:nvSpPr>
        <p:spPr>
          <a:xfrm>
            <a:off x="6269038" y="3209925"/>
            <a:ext cx="5149850" cy="635000"/>
          </a:xfrm>
          <a:custGeom>
            <a:avLst/>
            <a:gdLst>
              <a:gd name="txL" fmla="*/ 0 w 5149850"/>
              <a:gd name="txT" fmla="*/ 0 h 635000"/>
              <a:gd name="txR" fmla="*/ 5149850 w 5149850"/>
              <a:gd name="txB" fmla="*/ 635000 h 635000"/>
            </a:gdLst>
            <a:ahLst/>
            <a:cxnLst>
              <a:cxn ang="0">
                <a:pos x="0" y="0"/>
              </a:cxn>
              <a:cxn ang="0">
                <a:pos x="5149850" y="0"/>
              </a:cxn>
              <a:cxn ang="0">
                <a:pos x="5149850" y="635000"/>
              </a:cxn>
              <a:cxn ang="0">
                <a:pos x="9525" y="635000"/>
              </a:cxn>
              <a:cxn ang="0">
                <a:pos x="0" y="0"/>
              </a:cxn>
            </a:cxnLst>
            <a:rect l="txL" t="txT" r="txR" b="txB"/>
            <a:pathLst>
              <a:path w="5149850" h="635000">
                <a:moveTo>
                  <a:pt x="0" y="0"/>
                </a:moveTo>
                <a:lnTo>
                  <a:pt x="5149850" y="0"/>
                </a:lnTo>
                <a:lnTo>
                  <a:pt x="5149850" y="635000"/>
                </a:lnTo>
                <a:lnTo>
                  <a:pt x="9525" y="635000"/>
                </a:lnTo>
                <a:cubicBezTo>
                  <a:pt x="180975" y="299508"/>
                  <a:pt x="191352" y="357954"/>
                  <a:pt x="0" y="0"/>
                </a:cubicBezTo>
                <a:close/>
              </a:path>
            </a:pathLst>
          </a:custGeom>
          <a:solidFill>
            <a:srgbClr val="FFFFFF">
              <a:alpha val="69019"/>
            </a:srgbClr>
          </a:solidFill>
          <a:ln w="9525">
            <a:noFill/>
          </a:ln>
        </p:spPr>
        <p:txBody>
          <a:bodyPr/>
          <a:lstStyle/>
          <a:p>
            <a:endParaRPr lang="zh-CN" altLang="en-US"/>
          </a:p>
        </p:txBody>
      </p:sp>
      <p:sp>
        <p:nvSpPr>
          <p:cNvPr id="4108" name="Rectangle 3"/>
          <p:cNvSpPr/>
          <p:nvPr/>
        </p:nvSpPr>
        <p:spPr>
          <a:xfrm>
            <a:off x="6265863" y="4067175"/>
            <a:ext cx="5149850" cy="635000"/>
          </a:xfrm>
          <a:custGeom>
            <a:avLst/>
            <a:gdLst>
              <a:gd name="txL" fmla="*/ 0 w 5149850"/>
              <a:gd name="txT" fmla="*/ 0 h 635000"/>
              <a:gd name="txR" fmla="*/ 5149850 w 5149850"/>
              <a:gd name="txB" fmla="*/ 635000 h 635000"/>
            </a:gdLst>
            <a:ahLst/>
            <a:cxnLst>
              <a:cxn ang="0">
                <a:pos x="0" y="0"/>
              </a:cxn>
              <a:cxn ang="0">
                <a:pos x="5149850" y="0"/>
              </a:cxn>
              <a:cxn ang="0">
                <a:pos x="5149850" y="635000"/>
              </a:cxn>
              <a:cxn ang="0">
                <a:pos x="9525" y="635000"/>
              </a:cxn>
              <a:cxn ang="0">
                <a:pos x="0" y="0"/>
              </a:cxn>
            </a:cxnLst>
            <a:rect l="txL" t="txT" r="txR" b="txB"/>
            <a:pathLst>
              <a:path w="5149850" h="635000">
                <a:moveTo>
                  <a:pt x="0" y="0"/>
                </a:moveTo>
                <a:lnTo>
                  <a:pt x="5149850" y="0"/>
                </a:lnTo>
                <a:lnTo>
                  <a:pt x="5149850" y="635000"/>
                </a:lnTo>
                <a:lnTo>
                  <a:pt x="9525" y="635000"/>
                </a:lnTo>
                <a:cubicBezTo>
                  <a:pt x="180975" y="299508"/>
                  <a:pt x="191352" y="357954"/>
                  <a:pt x="0" y="0"/>
                </a:cubicBezTo>
                <a:close/>
              </a:path>
            </a:pathLst>
          </a:custGeom>
          <a:solidFill>
            <a:srgbClr val="FFFFFF">
              <a:alpha val="69019"/>
            </a:srgbClr>
          </a:solidFill>
          <a:ln w="9525">
            <a:noFill/>
          </a:ln>
        </p:spPr>
        <p:txBody>
          <a:bodyPr/>
          <a:lstStyle/>
          <a:p>
            <a:endParaRPr lang="zh-CN" altLang="en-US"/>
          </a:p>
        </p:txBody>
      </p:sp>
      <p:sp>
        <p:nvSpPr>
          <p:cNvPr id="4109" name="Text Box 15"/>
          <p:cNvSpPr/>
          <p:nvPr/>
        </p:nvSpPr>
        <p:spPr>
          <a:xfrm>
            <a:off x="635" y="711835"/>
            <a:ext cx="12191365" cy="5419725"/>
          </a:xfrm>
          <a:prstGeom prst="rect">
            <a:avLst/>
          </a:prstGeom>
          <a:noFill/>
          <a:ln w="9525">
            <a:noFill/>
          </a:ln>
        </p:spPr>
        <p:txBody>
          <a:bodyPr wrap="none">
            <a:noAutofit/>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00000"/>
              </a:lnSpc>
              <a:buNone/>
            </a:pPr>
            <a:r>
              <a:rPr lang="zh-CN" altLang="en-US" sz="2400" dirty="0">
                <a:solidFill>
                  <a:schemeClr val="bg1"/>
                </a:solidFill>
                <a:latin typeface="Microsoft YaHei Light" panose="020B0502040204020203" pitchFamily="34" charset="-122"/>
                <a:ea typeface="Microsoft YaHei Light" panose="020B0502040204020203" pitchFamily="34" charset="-122"/>
                <a:sym typeface="Microsoft YaHei Light" panose="020B0502040204020203" pitchFamily="34" charset="-122"/>
              </a:rPr>
              <a:t>Please click to edit text</a:t>
            </a:r>
            <a:endParaRPr lang="zh-CN" altLang="en-US" sz="1800" dirty="0">
              <a:latin typeface="Arial" panose="020B0604020202020204" pitchFamily="34" charset="0"/>
            </a:endParaRPr>
          </a:p>
        </p:txBody>
      </p:sp>
      <p:sp>
        <p:nvSpPr>
          <p:cNvPr id="4115" name="文本框 2"/>
          <p:cNvSpPr/>
          <p:nvPr/>
        </p:nvSpPr>
        <p:spPr>
          <a:xfrm>
            <a:off x="955123" y="1224766"/>
            <a:ext cx="10460590" cy="4462760"/>
          </a:xfrm>
          <a:prstGeom prst="rect">
            <a:avLst/>
          </a:prstGeom>
          <a:noFill/>
          <a:ln w="9525">
            <a:noFill/>
          </a:ln>
        </p:spPr>
        <p:txBody>
          <a:bodyPr wrap="square">
            <a:spAutoFit/>
          </a:bodyPr>
          <a:lstStyle/>
          <a:p>
            <a:pPr algn="ctr"/>
            <a:r>
              <a:rPr lang="en-US" sz="4000" b="1" dirty="0"/>
              <a:t>Enhanced Communication  </a:t>
            </a:r>
            <a:endParaRPr lang="en-US" sz="4000" b="1" dirty="0"/>
          </a:p>
          <a:p>
            <a:pPr algn="l"/>
            <a:endParaRPr lang="en-US" sz="2400" dirty="0"/>
          </a:p>
          <a:p>
            <a:pPr algn="l"/>
            <a:r>
              <a:rPr lang="en-US" sz="2400" b="1" dirty="0">
                <a:solidFill>
                  <a:schemeClr val="accent3">
                    <a:lumMod val="50000"/>
                  </a:schemeClr>
                </a:solidFill>
              </a:rPr>
              <a:t>Regular Updates and Meetings: </a:t>
            </a:r>
            <a:endParaRPr lang="en-US" sz="2400" b="1" dirty="0">
              <a:solidFill>
                <a:schemeClr val="accent3">
                  <a:lumMod val="50000"/>
                </a:schemeClr>
              </a:solidFill>
            </a:endParaRPr>
          </a:p>
          <a:p>
            <a:pPr algn="l"/>
            <a:r>
              <a:rPr lang="en-US" sz="2400" dirty="0"/>
              <a:t>Continuous communication among team members </a:t>
            </a:r>
            <a:endParaRPr lang="en-US" sz="2400" dirty="0"/>
          </a:p>
          <a:p>
            <a:pPr algn="l"/>
            <a:r>
              <a:rPr lang="en-US" sz="2400" dirty="0"/>
              <a:t>fosters a culture of transparency and collaboration, </a:t>
            </a:r>
            <a:endParaRPr lang="en-US" sz="2400" dirty="0"/>
          </a:p>
          <a:p>
            <a:pPr algn="l"/>
            <a:r>
              <a:rPr lang="en-US" sz="2400" dirty="0"/>
              <a:t>which is crucial for identifying issues early.  </a:t>
            </a:r>
            <a:endParaRPr lang="en-US" sz="2400" dirty="0"/>
          </a:p>
          <a:p>
            <a:pPr algn="l"/>
            <a:endParaRPr lang="en-US" sz="2400" dirty="0"/>
          </a:p>
          <a:p>
            <a:pPr algn="l"/>
            <a:r>
              <a:rPr lang="en-US" sz="2400" b="1" dirty="0">
                <a:solidFill>
                  <a:schemeClr val="accent3">
                    <a:lumMod val="50000"/>
                  </a:schemeClr>
                </a:solidFill>
              </a:rPr>
              <a:t>Involvement of Stakeholders: </a:t>
            </a:r>
            <a:endParaRPr lang="en-US" sz="2400" b="1" dirty="0">
              <a:solidFill>
                <a:schemeClr val="accent3">
                  <a:lumMod val="50000"/>
                </a:schemeClr>
              </a:solidFill>
            </a:endParaRPr>
          </a:p>
          <a:p>
            <a:pPr algn="l"/>
            <a:r>
              <a:rPr lang="en-US" sz="2400" dirty="0"/>
              <a:t>Engaging all relevant stakeholders throughout the testing process ensures that user needs and expectations are met, contributing to overall product success.</a:t>
            </a:r>
            <a:endParaRPr lang="en-US" sz="2400" dirty="0"/>
          </a:p>
        </p:txBody>
      </p:sp>
      <p:pic>
        <p:nvPicPr>
          <p:cNvPr id="2" name="Picture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435083" y="2072782"/>
            <a:ext cx="2436652" cy="2436652"/>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266" name="组合 4"/>
          <p:cNvGrpSpPr/>
          <p:nvPr/>
        </p:nvGrpSpPr>
        <p:grpSpPr>
          <a:xfrm>
            <a:off x="0" y="0"/>
            <a:ext cx="12247563" cy="711200"/>
            <a:chOff x="0" y="0"/>
            <a:chExt cx="12247809" cy="711200"/>
          </a:xfrm>
        </p:grpSpPr>
        <p:sp>
          <p:nvSpPr>
            <p:cNvPr id="11278" name="矩形 5"/>
            <p:cNvSpPr/>
            <p:nvPr/>
          </p:nvSpPr>
          <p:spPr>
            <a:xfrm>
              <a:off x="11114470" y="0"/>
              <a:ext cx="570962" cy="711200"/>
            </a:xfrm>
            <a:prstGeom prst="rect">
              <a:avLst/>
            </a:prstGeom>
            <a:solidFill>
              <a:srgbClr val="F9D2D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1279" name="矩形 6"/>
            <p:cNvSpPr/>
            <p:nvPr/>
          </p:nvSpPr>
          <p:spPr>
            <a:xfrm>
              <a:off x="10552093" y="0"/>
              <a:ext cx="570962" cy="711200"/>
            </a:xfrm>
            <a:prstGeom prst="rect">
              <a:avLst/>
            </a:prstGeom>
            <a:solidFill>
              <a:srgbClr val="BFE6B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1280" name="矩形 7"/>
            <p:cNvSpPr/>
            <p:nvPr/>
          </p:nvSpPr>
          <p:spPr>
            <a:xfrm>
              <a:off x="9989716" y="0"/>
              <a:ext cx="570962" cy="711200"/>
            </a:xfrm>
            <a:prstGeom prst="rect">
              <a:avLst/>
            </a:prstGeom>
            <a:solidFill>
              <a:srgbClr val="D7CAD9"/>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1281" name="矩形 8"/>
            <p:cNvSpPr/>
            <p:nvPr/>
          </p:nvSpPr>
          <p:spPr>
            <a:xfrm>
              <a:off x="11676847" y="0"/>
              <a:ext cx="570962" cy="711200"/>
            </a:xfrm>
            <a:prstGeom prst="rect">
              <a:avLst/>
            </a:prstGeom>
            <a:solidFill>
              <a:srgbClr val="F5F5C1"/>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1282" name="矩形 9"/>
            <p:cNvSpPr/>
            <p:nvPr/>
          </p:nvSpPr>
          <p:spPr>
            <a:xfrm>
              <a:off x="9427339" y="0"/>
              <a:ext cx="570962" cy="711200"/>
            </a:xfrm>
            <a:prstGeom prst="rect">
              <a:avLst/>
            </a:prstGeom>
            <a:solidFill>
              <a:srgbClr val="BAE3F8"/>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1283" name="矩形 10"/>
            <p:cNvSpPr/>
            <p:nvPr/>
          </p:nvSpPr>
          <p:spPr>
            <a:xfrm>
              <a:off x="0" y="0"/>
              <a:ext cx="9427339" cy="711200"/>
            </a:xfrm>
            <a:prstGeom prst="rect">
              <a:avLst/>
            </a:prstGeom>
            <a:solidFill>
              <a:srgbClr val="EDF7FD"/>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grpSp>
        <p:nvGrpSpPr>
          <p:cNvPr id="11267" name="组合 11"/>
          <p:cNvGrpSpPr/>
          <p:nvPr/>
        </p:nvGrpSpPr>
        <p:grpSpPr>
          <a:xfrm>
            <a:off x="0" y="6146800"/>
            <a:ext cx="12239625" cy="711200"/>
            <a:chOff x="0" y="0"/>
            <a:chExt cx="12239224" cy="711200"/>
          </a:xfrm>
        </p:grpSpPr>
        <p:sp>
          <p:nvSpPr>
            <p:cNvPr id="11272" name="矩形 12"/>
            <p:cNvSpPr/>
            <p:nvPr/>
          </p:nvSpPr>
          <p:spPr>
            <a:xfrm>
              <a:off x="1687131" y="0"/>
              <a:ext cx="570962" cy="711200"/>
            </a:xfrm>
            <a:prstGeom prst="rect">
              <a:avLst/>
            </a:prstGeom>
            <a:solidFill>
              <a:srgbClr val="F9D2D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1273" name="矩形 13"/>
            <p:cNvSpPr/>
            <p:nvPr/>
          </p:nvSpPr>
          <p:spPr>
            <a:xfrm>
              <a:off x="1124754" y="0"/>
              <a:ext cx="570962" cy="711200"/>
            </a:xfrm>
            <a:prstGeom prst="rect">
              <a:avLst/>
            </a:prstGeom>
            <a:solidFill>
              <a:srgbClr val="BFE6B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1274" name="矩形 14"/>
            <p:cNvSpPr/>
            <p:nvPr/>
          </p:nvSpPr>
          <p:spPr>
            <a:xfrm>
              <a:off x="562377" y="0"/>
              <a:ext cx="570962" cy="711200"/>
            </a:xfrm>
            <a:prstGeom prst="rect">
              <a:avLst/>
            </a:prstGeom>
            <a:solidFill>
              <a:srgbClr val="D7CAD9"/>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1275" name="矩形 15"/>
            <p:cNvSpPr/>
            <p:nvPr/>
          </p:nvSpPr>
          <p:spPr>
            <a:xfrm>
              <a:off x="2249508" y="0"/>
              <a:ext cx="570962" cy="711200"/>
            </a:xfrm>
            <a:prstGeom prst="rect">
              <a:avLst/>
            </a:prstGeom>
            <a:solidFill>
              <a:srgbClr val="F5F5C1"/>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1276" name="矩形 16"/>
            <p:cNvSpPr/>
            <p:nvPr/>
          </p:nvSpPr>
          <p:spPr>
            <a:xfrm>
              <a:off x="0" y="0"/>
              <a:ext cx="570962" cy="711200"/>
            </a:xfrm>
            <a:prstGeom prst="rect">
              <a:avLst/>
            </a:prstGeom>
            <a:solidFill>
              <a:srgbClr val="BAE3F8"/>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1277" name="矩形 17"/>
            <p:cNvSpPr/>
            <p:nvPr/>
          </p:nvSpPr>
          <p:spPr>
            <a:xfrm>
              <a:off x="2811885" y="0"/>
              <a:ext cx="9427339" cy="711200"/>
            </a:xfrm>
            <a:prstGeom prst="rect">
              <a:avLst/>
            </a:prstGeom>
            <a:solidFill>
              <a:srgbClr val="EDF7FD"/>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sp>
        <p:nvSpPr>
          <p:cNvPr id="11268" name="Text Box 17"/>
          <p:cNvSpPr/>
          <p:nvPr/>
        </p:nvSpPr>
        <p:spPr>
          <a:xfrm>
            <a:off x="680806" y="871995"/>
            <a:ext cx="4433650" cy="646331"/>
          </a:xfrm>
          <a:prstGeom prst="rect">
            <a:avLst/>
          </a:prstGeom>
          <a:noFill/>
          <a:ln w="9525">
            <a:noFill/>
          </a:ln>
        </p:spPr>
        <p:txBody>
          <a:bodyPr wrap="none">
            <a:spAutoFit/>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00000"/>
              </a:lnSpc>
              <a:buNone/>
            </a:pPr>
            <a:r>
              <a:rPr lang="en-US" sz="3600" b="1" dirty="0">
                <a:latin typeface="Arial" panose="020B0604020202020204" pitchFamily="34" charset="0"/>
                <a:cs typeface="Arial" panose="020B0604020202020204" pitchFamily="34" charset="0"/>
              </a:rPr>
              <a:t>Risk-Based Testing</a:t>
            </a:r>
            <a:endParaRPr lang="zh-CN" altLang="en-US" sz="3600" b="1" dirty="0">
              <a:latin typeface="Arial" panose="020B0604020202020204" pitchFamily="34" charset="0"/>
              <a:ea typeface="Microsoft YaHei" panose="020B0503020204020204" charset="-122"/>
              <a:cs typeface="Arial" panose="020B0604020202020204" pitchFamily="34" charset="0"/>
              <a:sym typeface="Microsoft YaHei" panose="020B0503020204020204" charset="-122"/>
            </a:endParaRPr>
          </a:p>
        </p:txBody>
      </p:sp>
      <p:sp>
        <p:nvSpPr>
          <p:cNvPr id="11269" name="Text Box 18"/>
          <p:cNvSpPr/>
          <p:nvPr/>
        </p:nvSpPr>
        <p:spPr>
          <a:xfrm>
            <a:off x="680806" y="1783483"/>
            <a:ext cx="7502782" cy="2067233"/>
          </a:xfrm>
          <a:prstGeom prst="rect">
            <a:avLst/>
          </a:prstGeom>
          <a:noFill/>
          <a:ln w="9525">
            <a:noFill/>
          </a:ln>
        </p:spPr>
        <p:txBody>
          <a:bodyPr wrap="square">
            <a:spAutoFit/>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algn="just" eaLnBrk="1" hangingPunct="1">
              <a:lnSpc>
                <a:spcPct val="100000"/>
              </a:lnSpc>
              <a:buNone/>
            </a:pPr>
            <a:r>
              <a:rPr lang="en-US" sz="2400" b="1" dirty="0">
                <a:solidFill>
                  <a:schemeClr val="accent3">
                    <a:lumMod val="50000"/>
                  </a:schemeClr>
                </a:solidFill>
                <a:latin typeface="Arial" panose="020B0604020202020204" pitchFamily="34" charset="0"/>
                <a:cs typeface="Arial" panose="020B0604020202020204" pitchFamily="34" charset="0"/>
              </a:rPr>
              <a:t>Focus on High-Risk Areas: </a:t>
            </a:r>
            <a:endParaRPr lang="en-US" sz="2400" b="1" dirty="0">
              <a:solidFill>
                <a:schemeClr val="accent3">
                  <a:lumMod val="50000"/>
                </a:schemeClr>
              </a:solidFill>
              <a:latin typeface="Arial" panose="020B0604020202020204" pitchFamily="34" charset="0"/>
              <a:cs typeface="Arial" panose="020B0604020202020204" pitchFamily="34" charset="0"/>
            </a:endParaRPr>
          </a:p>
          <a:p>
            <a:pPr marL="0" lvl="0" indent="0" algn="just" eaLnBrk="1" hangingPunct="1">
              <a:lnSpc>
                <a:spcPct val="100000"/>
              </a:lnSpc>
              <a:buNone/>
            </a:pPr>
            <a:r>
              <a:rPr lang="en-US" sz="2400" dirty="0">
                <a:latin typeface="Arial" panose="020B0604020202020204" pitchFamily="34" charset="0"/>
                <a:cs typeface="Arial" panose="020B0604020202020204" pitchFamily="34" charset="0"/>
              </a:rPr>
              <a:t>By identifying and prioritizing high-risk components, testing can effectively target areas that are most likely to fail, ensuring critical functionalities are robust before release.</a:t>
            </a:r>
            <a:endParaRPr lang="zh-CN" altLang="en-US" sz="2400" dirty="0">
              <a:latin typeface="Arial" panose="020B0604020202020204" pitchFamily="34" charset="0"/>
              <a:ea typeface="Microsoft YaHei Light" panose="020B0502040204020203" pitchFamily="34" charset="-122"/>
              <a:cs typeface="Arial" panose="020B0604020202020204" pitchFamily="34" charset="0"/>
              <a:sym typeface="Microsoft YaHei Light" panose="020B0502040204020203" pitchFamily="34" charset="-122"/>
            </a:endParaRPr>
          </a:p>
        </p:txBody>
      </p:sp>
      <p:sp>
        <p:nvSpPr>
          <p:cNvPr id="11270" name="Text Box 18"/>
          <p:cNvSpPr/>
          <p:nvPr/>
        </p:nvSpPr>
        <p:spPr>
          <a:xfrm>
            <a:off x="680806" y="3870447"/>
            <a:ext cx="7048500" cy="1697901"/>
          </a:xfrm>
          <a:prstGeom prst="rect">
            <a:avLst/>
          </a:prstGeom>
          <a:noFill/>
          <a:ln w="9525">
            <a:noFill/>
          </a:ln>
        </p:spPr>
        <p:txBody>
          <a:bodyPr>
            <a:spAutoFit/>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algn="just" eaLnBrk="1" hangingPunct="1">
              <a:lnSpc>
                <a:spcPct val="100000"/>
              </a:lnSpc>
              <a:buNone/>
            </a:pPr>
            <a:r>
              <a:rPr lang="en-US" sz="2400" b="1" dirty="0">
                <a:solidFill>
                  <a:schemeClr val="accent3">
                    <a:lumMod val="50000"/>
                  </a:schemeClr>
                </a:solidFill>
                <a:latin typeface="Arial" panose="020B0604020202020204" pitchFamily="34" charset="0"/>
                <a:cs typeface="Arial" panose="020B0604020202020204" pitchFamily="34" charset="0"/>
              </a:rPr>
              <a:t>Resource Optimization: </a:t>
            </a:r>
            <a:endParaRPr lang="en-US" sz="2400" b="1" dirty="0">
              <a:solidFill>
                <a:schemeClr val="accent3">
                  <a:lumMod val="50000"/>
                </a:schemeClr>
              </a:solidFill>
              <a:latin typeface="Arial" panose="020B0604020202020204" pitchFamily="34" charset="0"/>
              <a:cs typeface="Arial" panose="020B0604020202020204" pitchFamily="34" charset="0"/>
            </a:endParaRPr>
          </a:p>
          <a:p>
            <a:pPr marL="0" lvl="0" indent="0" algn="just" eaLnBrk="1" hangingPunct="1">
              <a:lnSpc>
                <a:spcPct val="100000"/>
              </a:lnSpc>
              <a:buNone/>
            </a:pPr>
            <a:r>
              <a:rPr lang="en-US" sz="2400" dirty="0">
                <a:latin typeface="Arial" panose="020B0604020202020204" pitchFamily="34" charset="0"/>
                <a:cs typeface="Arial" panose="020B0604020202020204" pitchFamily="34" charset="0"/>
              </a:rPr>
              <a:t>Allocating resources to test the most crucial parts of the application maximizes the impact of testing efforts, leading to a more reliable product.</a:t>
            </a:r>
            <a:endParaRPr lang="zh-CN" altLang="en-US" sz="2400" dirty="0">
              <a:latin typeface="Arial" panose="020B0604020202020204" pitchFamily="34" charset="0"/>
              <a:ea typeface="Microsoft YaHei Light" panose="020B0502040204020203" pitchFamily="34" charset="-122"/>
              <a:cs typeface="Arial" panose="020B0604020202020204" pitchFamily="34" charset="0"/>
              <a:sym typeface="Microsoft YaHei Light" panose="020B0502040204020203" pitchFamily="34" charset="-122"/>
            </a:endParaRPr>
          </a:p>
        </p:txBody>
      </p:sp>
      <p:pic>
        <p:nvPicPr>
          <p:cNvPr id="2" name="Picture 2" descr="Risk Management in Software Engineering - Software Engineering Tutorial"/>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183588" y="1533992"/>
            <a:ext cx="3629025" cy="39719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22" name="组合 4"/>
          <p:cNvGrpSpPr/>
          <p:nvPr/>
        </p:nvGrpSpPr>
        <p:grpSpPr>
          <a:xfrm>
            <a:off x="0" y="0"/>
            <a:ext cx="12247563" cy="711200"/>
            <a:chOff x="0" y="0"/>
            <a:chExt cx="12247809" cy="711200"/>
          </a:xfrm>
        </p:grpSpPr>
        <p:sp>
          <p:nvSpPr>
            <p:cNvPr id="5136" name="矩形 5"/>
            <p:cNvSpPr/>
            <p:nvPr/>
          </p:nvSpPr>
          <p:spPr>
            <a:xfrm>
              <a:off x="11114470" y="0"/>
              <a:ext cx="570962" cy="711200"/>
            </a:xfrm>
            <a:prstGeom prst="rect">
              <a:avLst/>
            </a:prstGeom>
            <a:solidFill>
              <a:srgbClr val="F9D2D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5137" name="矩形 6"/>
            <p:cNvSpPr/>
            <p:nvPr/>
          </p:nvSpPr>
          <p:spPr>
            <a:xfrm>
              <a:off x="10552093" y="0"/>
              <a:ext cx="570962" cy="711200"/>
            </a:xfrm>
            <a:prstGeom prst="rect">
              <a:avLst/>
            </a:prstGeom>
            <a:solidFill>
              <a:srgbClr val="BFE6B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5138" name="矩形 7"/>
            <p:cNvSpPr/>
            <p:nvPr/>
          </p:nvSpPr>
          <p:spPr>
            <a:xfrm>
              <a:off x="9989716" y="0"/>
              <a:ext cx="570962" cy="711200"/>
            </a:xfrm>
            <a:prstGeom prst="rect">
              <a:avLst/>
            </a:prstGeom>
            <a:solidFill>
              <a:srgbClr val="D7CAD9"/>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5139" name="矩形 8"/>
            <p:cNvSpPr/>
            <p:nvPr/>
          </p:nvSpPr>
          <p:spPr>
            <a:xfrm>
              <a:off x="11676847" y="0"/>
              <a:ext cx="570962" cy="711200"/>
            </a:xfrm>
            <a:prstGeom prst="rect">
              <a:avLst/>
            </a:prstGeom>
            <a:solidFill>
              <a:srgbClr val="F5F5C1"/>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5140" name="矩形 9"/>
            <p:cNvSpPr/>
            <p:nvPr/>
          </p:nvSpPr>
          <p:spPr>
            <a:xfrm>
              <a:off x="9427339" y="0"/>
              <a:ext cx="570962" cy="711200"/>
            </a:xfrm>
            <a:prstGeom prst="rect">
              <a:avLst/>
            </a:prstGeom>
            <a:solidFill>
              <a:srgbClr val="BAE3F8"/>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5141" name="矩形 10"/>
            <p:cNvSpPr/>
            <p:nvPr/>
          </p:nvSpPr>
          <p:spPr>
            <a:xfrm>
              <a:off x="0" y="0"/>
              <a:ext cx="9427339" cy="711200"/>
            </a:xfrm>
            <a:prstGeom prst="rect">
              <a:avLst/>
            </a:prstGeom>
            <a:solidFill>
              <a:srgbClr val="EDF7FD"/>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grpSp>
        <p:nvGrpSpPr>
          <p:cNvPr id="5123" name="组合 11"/>
          <p:cNvGrpSpPr/>
          <p:nvPr/>
        </p:nvGrpSpPr>
        <p:grpSpPr>
          <a:xfrm>
            <a:off x="0" y="6146800"/>
            <a:ext cx="12239625" cy="711200"/>
            <a:chOff x="0" y="0"/>
            <a:chExt cx="12239224" cy="711200"/>
          </a:xfrm>
        </p:grpSpPr>
        <p:sp>
          <p:nvSpPr>
            <p:cNvPr id="5130" name="矩形 12"/>
            <p:cNvSpPr/>
            <p:nvPr/>
          </p:nvSpPr>
          <p:spPr>
            <a:xfrm>
              <a:off x="1687131" y="0"/>
              <a:ext cx="570962" cy="711200"/>
            </a:xfrm>
            <a:prstGeom prst="rect">
              <a:avLst/>
            </a:prstGeom>
            <a:solidFill>
              <a:srgbClr val="F9D2D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5131" name="矩形 13"/>
            <p:cNvSpPr/>
            <p:nvPr/>
          </p:nvSpPr>
          <p:spPr>
            <a:xfrm>
              <a:off x="1124754" y="0"/>
              <a:ext cx="570962" cy="711200"/>
            </a:xfrm>
            <a:prstGeom prst="rect">
              <a:avLst/>
            </a:prstGeom>
            <a:solidFill>
              <a:srgbClr val="BFE6B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5132" name="矩形 14"/>
            <p:cNvSpPr/>
            <p:nvPr/>
          </p:nvSpPr>
          <p:spPr>
            <a:xfrm>
              <a:off x="562377" y="0"/>
              <a:ext cx="570962" cy="711200"/>
            </a:xfrm>
            <a:prstGeom prst="rect">
              <a:avLst/>
            </a:prstGeom>
            <a:solidFill>
              <a:srgbClr val="D7CAD9"/>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5133" name="矩形 15"/>
            <p:cNvSpPr/>
            <p:nvPr/>
          </p:nvSpPr>
          <p:spPr>
            <a:xfrm>
              <a:off x="2249508" y="0"/>
              <a:ext cx="570962" cy="711200"/>
            </a:xfrm>
            <a:prstGeom prst="rect">
              <a:avLst/>
            </a:prstGeom>
            <a:solidFill>
              <a:srgbClr val="F5F5C1"/>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5134" name="矩形 16"/>
            <p:cNvSpPr/>
            <p:nvPr/>
          </p:nvSpPr>
          <p:spPr>
            <a:xfrm>
              <a:off x="0" y="0"/>
              <a:ext cx="570962" cy="711200"/>
            </a:xfrm>
            <a:prstGeom prst="rect">
              <a:avLst/>
            </a:prstGeom>
            <a:solidFill>
              <a:srgbClr val="BAE3F8"/>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5135" name="矩形 17"/>
            <p:cNvSpPr/>
            <p:nvPr/>
          </p:nvSpPr>
          <p:spPr>
            <a:xfrm>
              <a:off x="2811885" y="0"/>
              <a:ext cx="9427339" cy="711200"/>
            </a:xfrm>
            <a:prstGeom prst="rect">
              <a:avLst/>
            </a:prstGeom>
            <a:solidFill>
              <a:srgbClr val="EDF7FD"/>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sp>
        <p:nvSpPr>
          <p:cNvPr id="5124" name="矩形 7"/>
          <p:cNvSpPr/>
          <p:nvPr/>
        </p:nvSpPr>
        <p:spPr>
          <a:xfrm>
            <a:off x="0" y="0"/>
            <a:ext cx="6169025" cy="6858000"/>
          </a:xfrm>
          <a:prstGeom prst="rect">
            <a:avLst/>
          </a:prstGeom>
          <a:solidFill>
            <a:schemeClr val="bg1"/>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5125" name="矩形 1"/>
          <p:cNvSpPr/>
          <p:nvPr/>
        </p:nvSpPr>
        <p:spPr>
          <a:xfrm>
            <a:off x="6169025" y="0"/>
            <a:ext cx="6022975" cy="6858000"/>
          </a:xfrm>
          <a:prstGeom prst="rect">
            <a:avLst/>
          </a:prstGeom>
          <a:solidFill>
            <a:srgbClr val="D7CAD9"/>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5126" name="等腰三角形 2"/>
          <p:cNvSpPr/>
          <p:nvPr/>
        </p:nvSpPr>
        <p:spPr>
          <a:xfrm rot="5400000">
            <a:off x="6145213" y="3284538"/>
            <a:ext cx="330200" cy="282575"/>
          </a:xfrm>
          <a:prstGeom prst="triangle">
            <a:avLst>
              <a:gd name="adj" fmla="val 50000"/>
            </a:avLst>
          </a:prstGeom>
          <a:solidFill>
            <a:schemeClr val="bg1"/>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5127" name="文本框 3"/>
          <p:cNvSpPr/>
          <p:nvPr/>
        </p:nvSpPr>
        <p:spPr>
          <a:xfrm>
            <a:off x="352845" y="928134"/>
            <a:ext cx="5236455" cy="1446550"/>
          </a:xfrm>
          <a:prstGeom prst="rect">
            <a:avLst/>
          </a:prstGeom>
          <a:noFill/>
          <a:ln w="9525">
            <a:noFill/>
          </a:ln>
        </p:spPr>
        <p:txBody>
          <a:bodyPr wrap="square">
            <a:spAutoFit/>
          </a:bodyPr>
          <a:lstStyle/>
          <a:p>
            <a:pPr algn="ctr" eaLnBrk="1" hangingPunct="1"/>
            <a:r>
              <a:rPr lang="en-US" sz="4400" b="1" u="sng" dirty="0">
                <a:latin typeface="Calibri" panose="020F0502020204030204" pitchFamily="34" charset="0"/>
                <a:cs typeface="Calibri" panose="020F0502020204030204" pitchFamily="34" charset="0"/>
              </a:rPr>
              <a:t>Automation for Efficiency</a:t>
            </a:r>
            <a:endParaRPr lang="zh-CN" altLang="en-US" sz="4400" b="1" u="sng" dirty="0">
              <a:solidFill>
                <a:srgbClr val="000000"/>
              </a:solidFill>
              <a:latin typeface="Microsoft YaHei Light" panose="020B0502040204020203" pitchFamily="34" charset="-122"/>
              <a:ea typeface="Microsoft YaHei Light" panose="020B0502040204020203" pitchFamily="34" charset="-122"/>
              <a:sym typeface="Microsoft YaHei Light" panose="020B0502040204020203" pitchFamily="34" charset="-122"/>
            </a:endParaRPr>
          </a:p>
        </p:txBody>
      </p:sp>
      <p:sp>
        <p:nvSpPr>
          <p:cNvPr id="5129" name="Text Box 18"/>
          <p:cNvSpPr/>
          <p:nvPr/>
        </p:nvSpPr>
        <p:spPr>
          <a:xfrm>
            <a:off x="6521870" y="721568"/>
            <a:ext cx="5717755" cy="4926477"/>
          </a:xfrm>
          <a:prstGeom prst="rect">
            <a:avLst/>
          </a:prstGeom>
          <a:noFill/>
          <a:ln w="9525">
            <a:noFill/>
          </a:ln>
        </p:spPr>
        <p:txBody>
          <a:bodyPr wrap="square">
            <a:spAutoFit/>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indent="0">
              <a:buNone/>
            </a:pPr>
            <a:r>
              <a:rPr lang="en-US" sz="3200" b="1" dirty="0">
                <a:solidFill>
                  <a:schemeClr val="accent3">
                    <a:lumMod val="50000"/>
                  </a:schemeClr>
                </a:solidFill>
                <a:latin typeface="Calibri" panose="020F0502020204030204" pitchFamily="34" charset="0"/>
                <a:cs typeface="Calibri" panose="020F0502020204030204" pitchFamily="34" charset="0"/>
              </a:rPr>
              <a:t>Test Automation Frameworks: </a:t>
            </a:r>
            <a:endParaRPr lang="en-US" sz="3200" b="1" dirty="0">
              <a:solidFill>
                <a:schemeClr val="accent3">
                  <a:lumMod val="50000"/>
                </a:schemeClr>
              </a:solidFill>
              <a:latin typeface="Calibri" panose="020F0502020204030204" pitchFamily="34" charset="0"/>
              <a:cs typeface="Calibri" panose="020F0502020204030204" pitchFamily="34" charset="0"/>
            </a:endParaRPr>
          </a:p>
          <a:p>
            <a:pPr marL="0" indent="0">
              <a:buNone/>
            </a:pPr>
            <a:r>
              <a:rPr lang="en-US" sz="2400" dirty="0">
                <a:latin typeface="Calibri" panose="020F0502020204030204" pitchFamily="34" charset="0"/>
                <a:cs typeface="Calibri" panose="020F0502020204030204" pitchFamily="34" charset="0"/>
              </a:rPr>
              <a:t>	Implementing robust automation frameworks can significantly reduce manual testing time, allowing for more comprehensive testing cycles.</a:t>
            </a:r>
            <a:endParaRPr lang="en-US" sz="2400" dirty="0">
              <a:latin typeface="Calibri" panose="020F0502020204030204" pitchFamily="34" charset="0"/>
              <a:cs typeface="Calibri" panose="020F0502020204030204" pitchFamily="34" charset="0"/>
            </a:endParaRPr>
          </a:p>
          <a:p>
            <a:pPr marL="0" indent="0">
              <a:buNone/>
            </a:pPr>
            <a:endParaRPr lang="en-US" sz="2400" dirty="0">
              <a:latin typeface="Calibri" panose="020F0502020204030204" pitchFamily="34" charset="0"/>
              <a:cs typeface="Calibri" panose="020F0502020204030204" pitchFamily="34" charset="0"/>
            </a:endParaRPr>
          </a:p>
          <a:p>
            <a:pPr marL="0" indent="0">
              <a:buNone/>
            </a:pPr>
            <a:r>
              <a:rPr lang="en-US" sz="3200" b="1" dirty="0">
                <a:solidFill>
                  <a:schemeClr val="accent3">
                    <a:lumMod val="50000"/>
                  </a:schemeClr>
                </a:solidFill>
                <a:latin typeface="Calibri" panose="020F0502020204030204" pitchFamily="34" charset="0"/>
                <a:cs typeface="Calibri" panose="020F0502020204030204" pitchFamily="34" charset="0"/>
              </a:rPr>
              <a:t>Continuous Integration/ Continuous Deployment (CI/CD): </a:t>
            </a:r>
            <a:endParaRPr lang="en-US" sz="3200" b="1" dirty="0">
              <a:solidFill>
                <a:schemeClr val="accent3">
                  <a:lumMod val="50000"/>
                </a:schemeClr>
              </a:solidFill>
              <a:latin typeface="Calibri" panose="020F0502020204030204" pitchFamily="34" charset="0"/>
              <a:cs typeface="Calibri" panose="020F0502020204030204" pitchFamily="34" charset="0"/>
            </a:endParaRPr>
          </a:p>
          <a:p>
            <a:pPr marL="0" indent="0">
              <a:buNone/>
            </a:pPr>
            <a:r>
              <a:rPr lang="en-US" sz="2400" dirty="0">
                <a:latin typeface="Calibri" panose="020F0502020204030204" pitchFamily="34" charset="0"/>
                <a:cs typeface="Calibri" panose="020F0502020204030204" pitchFamily="34" charset="0"/>
              </a:rPr>
              <a:t>Automated tests integrated into CI/CD pipelines enable rapid feedback on code changes, improving development efficiency and product quality.</a:t>
            </a:r>
            <a:endParaRPr lang="en-US" sz="2400" dirty="0">
              <a:latin typeface="Calibri" panose="020F0502020204030204" pitchFamily="34" charset="0"/>
              <a:cs typeface="Calibri" panose="020F0502020204030204" pitchFamily="34" charset="0"/>
            </a:endParaRPr>
          </a:p>
        </p:txBody>
      </p:sp>
      <p:pic>
        <p:nvPicPr>
          <p:cNvPr id="3074" name="Picture 2" descr="Business Efficiency and Automation | Advivo Business ..."/>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53055" y="2898819"/>
            <a:ext cx="4581073" cy="324798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482" name="组合 4"/>
          <p:cNvGrpSpPr/>
          <p:nvPr/>
        </p:nvGrpSpPr>
        <p:grpSpPr>
          <a:xfrm>
            <a:off x="0" y="0"/>
            <a:ext cx="11737057" cy="711200"/>
            <a:chOff x="0" y="0"/>
            <a:chExt cx="12247809" cy="711200"/>
          </a:xfrm>
        </p:grpSpPr>
        <p:sp>
          <p:nvSpPr>
            <p:cNvPr id="20492" name="矩形 5"/>
            <p:cNvSpPr/>
            <p:nvPr/>
          </p:nvSpPr>
          <p:spPr>
            <a:xfrm>
              <a:off x="11114470" y="0"/>
              <a:ext cx="570962" cy="711200"/>
            </a:xfrm>
            <a:prstGeom prst="rect">
              <a:avLst/>
            </a:prstGeom>
            <a:solidFill>
              <a:srgbClr val="F9D2D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93" name="矩形 6"/>
            <p:cNvSpPr/>
            <p:nvPr/>
          </p:nvSpPr>
          <p:spPr>
            <a:xfrm>
              <a:off x="10552093" y="0"/>
              <a:ext cx="570962" cy="711200"/>
            </a:xfrm>
            <a:prstGeom prst="rect">
              <a:avLst/>
            </a:prstGeom>
            <a:solidFill>
              <a:srgbClr val="BFE6B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94" name="矩形 7"/>
            <p:cNvSpPr/>
            <p:nvPr/>
          </p:nvSpPr>
          <p:spPr>
            <a:xfrm>
              <a:off x="9989716" y="0"/>
              <a:ext cx="570962" cy="711200"/>
            </a:xfrm>
            <a:prstGeom prst="rect">
              <a:avLst/>
            </a:prstGeom>
            <a:solidFill>
              <a:srgbClr val="D7CAD9"/>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95" name="矩形 8"/>
            <p:cNvSpPr/>
            <p:nvPr/>
          </p:nvSpPr>
          <p:spPr>
            <a:xfrm>
              <a:off x="11676847" y="0"/>
              <a:ext cx="570962" cy="711200"/>
            </a:xfrm>
            <a:prstGeom prst="rect">
              <a:avLst/>
            </a:prstGeom>
            <a:solidFill>
              <a:srgbClr val="F5F5C1"/>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96" name="矩形 9"/>
            <p:cNvSpPr/>
            <p:nvPr/>
          </p:nvSpPr>
          <p:spPr>
            <a:xfrm>
              <a:off x="9427339" y="0"/>
              <a:ext cx="570962" cy="711200"/>
            </a:xfrm>
            <a:prstGeom prst="rect">
              <a:avLst/>
            </a:prstGeom>
            <a:solidFill>
              <a:srgbClr val="BAE3F8"/>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97" name="矩形 10"/>
            <p:cNvSpPr/>
            <p:nvPr/>
          </p:nvSpPr>
          <p:spPr>
            <a:xfrm>
              <a:off x="0" y="0"/>
              <a:ext cx="9427339" cy="711200"/>
            </a:xfrm>
            <a:prstGeom prst="rect">
              <a:avLst/>
            </a:prstGeom>
            <a:solidFill>
              <a:srgbClr val="EDF7FD"/>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grpSp>
        <p:nvGrpSpPr>
          <p:cNvPr id="20483" name="组合 11"/>
          <p:cNvGrpSpPr/>
          <p:nvPr/>
        </p:nvGrpSpPr>
        <p:grpSpPr>
          <a:xfrm>
            <a:off x="1" y="6146800"/>
            <a:ext cx="11729450" cy="711200"/>
            <a:chOff x="0" y="0"/>
            <a:chExt cx="12239224" cy="711200"/>
          </a:xfrm>
        </p:grpSpPr>
        <p:sp>
          <p:nvSpPr>
            <p:cNvPr id="20486" name="矩形 12"/>
            <p:cNvSpPr/>
            <p:nvPr/>
          </p:nvSpPr>
          <p:spPr>
            <a:xfrm>
              <a:off x="1687131" y="0"/>
              <a:ext cx="570962" cy="711200"/>
            </a:xfrm>
            <a:prstGeom prst="rect">
              <a:avLst/>
            </a:prstGeom>
            <a:solidFill>
              <a:srgbClr val="F9D2D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87" name="矩形 13"/>
            <p:cNvSpPr/>
            <p:nvPr/>
          </p:nvSpPr>
          <p:spPr>
            <a:xfrm>
              <a:off x="1124754" y="0"/>
              <a:ext cx="570962" cy="711200"/>
            </a:xfrm>
            <a:prstGeom prst="rect">
              <a:avLst/>
            </a:prstGeom>
            <a:solidFill>
              <a:srgbClr val="BFE6B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88" name="矩形 14"/>
            <p:cNvSpPr/>
            <p:nvPr/>
          </p:nvSpPr>
          <p:spPr>
            <a:xfrm>
              <a:off x="562377" y="0"/>
              <a:ext cx="570962" cy="711200"/>
            </a:xfrm>
            <a:prstGeom prst="rect">
              <a:avLst/>
            </a:prstGeom>
            <a:solidFill>
              <a:srgbClr val="D7CAD9"/>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89" name="矩形 15"/>
            <p:cNvSpPr/>
            <p:nvPr/>
          </p:nvSpPr>
          <p:spPr>
            <a:xfrm>
              <a:off x="2249508" y="0"/>
              <a:ext cx="570962" cy="711200"/>
            </a:xfrm>
            <a:prstGeom prst="rect">
              <a:avLst/>
            </a:prstGeom>
            <a:solidFill>
              <a:srgbClr val="F5F5C1"/>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90" name="矩形 16"/>
            <p:cNvSpPr/>
            <p:nvPr/>
          </p:nvSpPr>
          <p:spPr>
            <a:xfrm>
              <a:off x="0" y="0"/>
              <a:ext cx="570962" cy="711200"/>
            </a:xfrm>
            <a:prstGeom prst="rect">
              <a:avLst/>
            </a:prstGeom>
            <a:solidFill>
              <a:srgbClr val="BAE3F8"/>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91" name="矩形 17"/>
            <p:cNvSpPr/>
            <p:nvPr/>
          </p:nvSpPr>
          <p:spPr>
            <a:xfrm>
              <a:off x="2811885" y="0"/>
              <a:ext cx="9427339" cy="711200"/>
            </a:xfrm>
            <a:prstGeom prst="rect">
              <a:avLst/>
            </a:prstGeom>
            <a:solidFill>
              <a:srgbClr val="EDF7FD"/>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sp>
        <p:nvSpPr>
          <p:cNvPr id="20" name="TextBox 19"/>
          <p:cNvSpPr txBox="1"/>
          <p:nvPr/>
        </p:nvSpPr>
        <p:spPr>
          <a:xfrm>
            <a:off x="1094363" y="2206285"/>
            <a:ext cx="10095542" cy="2185214"/>
          </a:xfrm>
          <a:prstGeom prst="rect">
            <a:avLst/>
          </a:prstGeom>
          <a:noFill/>
          <a:ln>
            <a:solidFill>
              <a:schemeClr val="tx1"/>
            </a:solidFill>
          </a:ln>
        </p:spPr>
        <p:txBody>
          <a:bodyPr wrap="square">
            <a:spAutoFit/>
          </a:bodyPr>
          <a:lstStyle/>
          <a:p>
            <a:pPr algn="ctr"/>
            <a:endParaRPr lang="en-US" sz="4400" b="1" dirty="0"/>
          </a:p>
          <a:p>
            <a:pPr algn="ctr"/>
            <a:r>
              <a:rPr lang="en-US" sz="4400" b="1" dirty="0"/>
              <a:t>What is Software Testing?</a:t>
            </a:r>
            <a:endParaRPr lang="en-US" sz="4400" b="1" dirty="0"/>
          </a:p>
          <a:p>
            <a:pPr algn="ctr"/>
            <a:endParaRPr lang="en-US" sz="4800" b="1" dirty="0">
              <a:latin typeface="+mn-lt"/>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8" name="组合 4"/>
          <p:cNvGrpSpPr/>
          <p:nvPr/>
        </p:nvGrpSpPr>
        <p:grpSpPr>
          <a:xfrm>
            <a:off x="0" y="0"/>
            <a:ext cx="12247563" cy="711200"/>
            <a:chOff x="0" y="0"/>
            <a:chExt cx="12247809" cy="711200"/>
          </a:xfrm>
        </p:grpSpPr>
        <p:sp>
          <p:nvSpPr>
            <p:cNvPr id="4122" name="矩形 5"/>
            <p:cNvSpPr/>
            <p:nvPr/>
          </p:nvSpPr>
          <p:spPr>
            <a:xfrm>
              <a:off x="11114470" y="0"/>
              <a:ext cx="570962" cy="711200"/>
            </a:xfrm>
            <a:prstGeom prst="rect">
              <a:avLst/>
            </a:prstGeom>
            <a:solidFill>
              <a:srgbClr val="F9D2D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3" name="矩形 6"/>
            <p:cNvSpPr/>
            <p:nvPr/>
          </p:nvSpPr>
          <p:spPr>
            <a:xfrm>
              <a:off x="10552093" y="0"/>
              <a:ext cx="570962" cy="711200"/>
            </a:xfrm>
            <a:prstGeom prst="rect">
              <a:avLst/>
            </a:prstGeom>
            <a:solidFill>
              <a:srgbClr val="BFE6B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4" name="矩形 7"/>
            <p:cNvSpPr/>
            <p:nvPr/>
          </p:nvSpPr>
          <p:spPr>
            <a:xfrm>
              <a:off x="9989716" y="0"/>
              <a:ext cx="570962" cy="711200"/>
            </a:xfrm>
            <a:prstGeom prst="rect">
              <a:avLst/>
            </a:prstGeom>
            <a:solidFill>
              <a:srgbClr val="D7CAD9"/>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5" name="矩形 8"/>
            <p:cNvSpPr/>
            <p:nvPr/>
          </p:nvSpPr>
          <p:spPr>
            <a:xfrm>
              <a:off x="11676847" y="0"/>
              <a:ext cx="570962" cy="711200"/>
            </a:xfrm>
            <a:prstGeom prst="rect">
              <a:avLst/>
            </a:prstGeom>
            <a:solidFill>
              <a:srgbClr val="F5F5C1"/>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6" name="矩形 9"/>
            <p:cNvSpPr/>
            <p:nvPr/>
          </p:nvSpPr>
          <p:spPr>
            <a:xfrm>
              <a:off x="9427339" y="0"/>
              <a:ext cx="570962" cy="711200"/>
            </a:xfrm>
            <a:prstGeom prst="rect">
              <a:avLst/>
            </a:prstGeom>
            <a:solidFill>
              <a:srgbClr val="BAE3F8"/>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7" name="矩形 10"/>
            <p:cNvSpPr/>
            <p:nvPr/>
          </p:nvSpPr>
          <p:spPr>
            <a:xfrm>
              <a:off x="0" y="0"/>
              <a:ext cx="9427339" cy="711200"/>
            </a:xfrm>
            <a:prstGeom prst="rect">
              <a:avLst/>
            </a:prstGeom>
            <a:solidFill>
              <a:srgbClr val="EDF7FD"/>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grpSp>
        <p:nvGrpSpPr>
          <p:cNvPr id="4099" name="组合 11"/>
          <p:cNvGrpSpPr/>
          <p:nvPr/>
        </p:nvGrpSpPr>
        <p:grpSpPr>
          <a:xfrm>
            <a:off x="0" y="6146800"/>
            <a:ext cx="12239625" cy="711200"/>
            <a:chOff x="0" y="0"/>
            <a:chExt cx="12239224" cy="711200"/>
          </a:xfrm>
        </p:grpSpPr>
        <p:sp>
          <p:nvSpPr>
            <p:cNvPr id="4116" name="矩形 12"/>
            <p:cNvSpPr/>
            <p:nvPr/>
          </p:nvSpPr>
          <p:spPr>
            <a:xfrm>
              <a:off x="1687131" y="0"/>
              <a:ext cx="570962" cy="711200"/>
            </a:xfrm>
            <a:prstGeom prst="rect">
              <a:avLst/>
            </a:prstGeom>
            <a:solidFill>
              <a:srgbClr val="F9D2D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17" name="矩形 13"/>
            <p:cNvSpPr/>
            <p:nvPr/>
          </p:nvSpPr>
          <p:spPr>
            <a:xfrm>
              <a:off x="1124754" y="0"/>
              <a:ext cx="570962" cy="711200"/>
            </a:xfrm>
            <a:prstGeom prst="rect">
              <a:avLst/>
            </a:prstGeom>
            <a:solidFill>
              <a:srgbClr val="BFE6B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18" name="矩形 14"/>
            <p:cNvSpPr/>
            <p:nvPr/>
          </p:nvSpPr>
          <p:spPr>
            <a:xfrm>
              <a:off x="562377" y="0"/>
              <a:ext cx="570962" cy="711200"/>
            </a:xfrm>
            <a:prstGeom prst="rect">
              <a:avLst/>
            </a:prstGeom>
            <a:solidFill>
              <a:srgbClr val="D7CAD9"/>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19" name="矩形 15"/>
            <p:cNvSpPr/>
            <p:nvPr/>
          </p:nvSpPr>
          <p:spPr>
            <a:xfrm>
              <a:off x="2249508" y="0"/>
              <a:ext cx="570962" cy="711200"/>
            </a:xfrm>
            <a:prstGeom prst="rect">
              <a:avLst/>
            </a:prstGeom>
            <a:solidFill>
              <a:srgbClr val="F5F5C1"/>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0" name="矩形 16"/>
            <p:cNvSpPr/>
            <p:nvPr/>
          </p:nvSpPr>
          <p:spPr>
            <a:xfrm>
              <a:off x="0" y="0"/>
              <a:ext cx="570962" cy="711200"/>
            </a:xfrm>
            <a:prstGeom prst="rect">
              <a:avLst/>
            </a:prstGeom>
            <a:solidFill>
              <a:srgbClr val="BAE3F8"/>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1" name="矩形 17"/>
            <p:cNvSpPr/>
            <p:nvPr/>
          </p:nvSpPr>
          <p:spPr>
            <a:xfrm>
              <a:off x="2811885" y="0"/>
              <a:ext cx="9427339" cy="711200"/>
            </a:xfrm>
            <a:prstGeom prst="rect">
              <a:avLst/>
            </a:prstGeom>
            <a:solidFill>
              <a:srgbClr val="EDF7FD"/>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sp>
        <p:nvSpPr>
          <p:cNvPr id="4103" name="Rectangle 3"/>
          <p:cNvSpPr/>
          <p:nvPr/>
        </p:nvSpPr>
        <p:spPr>
          <a:xfrm>
            <a:off x="6269038" y="3209925"/>
            <a:ext cx="5149850" cy="635000"/>
          </a:xfrm>
          <a:custGeom>
            <a:avLst/>
            <a:gdLst>
              <a:gd name="txL" fmla="*/ 0 w 5149850"/>
              <a:gd name="txT" fmla="*/ 0 h 635000"/>
              <a:gd name="txR" fmla="*/ 5149850 w 5149850"/>
              <a:gd name="txB" fmla="*/ 635000 h 635000"/>
            </a:gdLst>
            <a:ahLst/>
            <a:cxnLst>
              <a:cxn ang="0">
                <a:pos x="0" y="0"/>
              </a:cxn>
              <a:cxn ang="0">
                <a:pos x="5149850" y="0"/>
              </a:cxn>
              <a:cxn ang="0">
                <a:pos x="5149850" y="635000"/>
              </a:cxn>
              <a:cxn ang="0">
                <a:pos x="9525" y="635000"/>
              </a:cxn>
              <a:cxn ang="0">
                <a:pos x="0" y="0"/>
              </a:cxn>
            </a:cxnLst>
            <a:rect l="txL" t="txT" r="txR" b="txB"/>
            <a:pathLst>
              <a:path w="5149850" h="635000">
                <a:moveTo>
                  <a:pt x="0" y="0"/>
                </a:moveTo>
                <a:lnTo>
                  <a:pt x="5149850" y="0"/>
                </a:lnTo>
                <a:lnTo>
                  <a:pt x="5149850" y="635000"/>
                </a:lnTo>
                <a:lnTo>
                  <a:pt x="9525" y="635000"/>
                </a:lnTo>
                <a:cubicBezTo>
                  <a:pt x="180975" y="299508"/>
                  <a:pt x="191352" y="357954"/>
                  <a:pt x="0" y="0"/>
                </a:cubicBezTo>
                <a:close/>
              </a:path>
            </a:pathLst>
          </a:custGeom>
          <a:solidFill>
            <a:srgbClr val="FFFFFF">
              <a:alpha val="69019"/>
            </a:srgbClr>
          </a:solidFill>
          <a:ln w="9525">
            <a:noFill/>
          </a:ln>
        </p:spPr>
        <p:txBody>
          <a:bodyPr/>
          <a:lstStyle/>
          <a:p>
            <a:endParaRPr lang="zh-CN" altLang="en-US"/>
          </a:p>
        </p:txBody>
      </p:sp>
      <p:sp>
        <p:nvSpPr>
          <p:cNvPr id="4108" name="Rectangle 3"/>
          <p:cNvSpPr/>
          <p:nvPr/>
        </p:nvSpPr>
        <p:spPr>
          <a:xfrm>
            <a:off x="6265863" y="4067175"/>
            <a:ext cx="5149850" cy="635000"/>
          </a:xfrm>
          <a:custGeom>
            <a:avLst/>
            <a:gdLst>
              <a:gd name="txL" fmla="*/ 0 w 5149850"/>
              <a:gd name="txT" fmla="*/ 0 h 635000"/>
              <a:gd name="txR" fmla="*/ 5149850 w 5149850"/>
              <a:gd name="txB" fmla="*/ 635000 h 635000"/>
            </a:gdLst>
            <a:ahLst/>
            <a:cxnLst>
              <a:cxn ang="0">
                <a:pos x="0" y="0"/>
              </a:cxn>
              <a:cxn ang="0">
                <a:pos x="5149850" y="0"/>
              </a:cxn>
              <a:cxn ang="0">
                <a:pos x="5149850" y="635000"/>
              </a:cxn>
              <a:cxn ang="0">
                <a:pos x="9525" y="635000"/>
              </a:cxn>
              <a:cxn ang="0">
                <a:pos x="0" y="0"/>
              </a:cxn>
            </a:cxnLst>
            <a:rect l="txL" t="txT" r="txR" b="txB"/>
            <a:pathLst>
              <a:path w="5149850" h="635000">
                <a:moveTo>
                  <a:pt x="0" y="0"/>
                </a:moveTo>
                <a:lnTo>
                  <a:pt x="5149850" y="0"/>
                </a:lnTo>
                <a:lnTo>
                  <a:pt x="5149850" y="635000"/>
                </a:lnTo>
                <a:lnTo>
                  <a:pt x="9525" y="635000"/>
                </a:lnTo>
                <a:cubicBezTo>
                  <a:pt x="180975" y="299508"/>
                  <a:pt x="191352" y="357954"/>
                  <a:pt x="0" y="0"/>
                </a:cubicBezTo>
                <a:close/>
              </a:path>
            </a:pathLst>
          </a:custGeom>
          <a:solidFill>
            <a:srgbClr val="FFFFFF">
              <a:alpha val="69019"/>
            </a:srgbClr>
          </a:solidFill>
          <a:ln w="9525">
            <a:noFill/>
          </a:ln>
        </p:spPr>
        <p:txBody>
          <a:bodyPr/>
          <a:lstStyle/>
          <a:p>
            <a:endParaRPr lang="zh-CN" altLang="en-US"/>
          </a:p>
        </p:txBody>
      </p:sp>
      <p:sp>
        <p:nvSpPr>
          <p:cNvPr id="4109" name="Text Box 15"/>
          <p:cNvSpPr/>
          <p:nvPr/>
        </p:nvSpPr>
        <p:spPr>
          <a:xfrm>
            <a:off x="635" y="711835"/>
            <a:ext cx="12191365" cy="5419725"/>
          </a:xfrm>
          <a:prstGeom prst="rect">
            <a:avLst/>
          </a:prstGeom>
          <a:noFill/>
          <a:ln w="9525">
            <a:noFill/>
          </a:ln>
        </p:spPr>
        <p:txBody>
          <a:bodyPr wrap="none">
            <a:noAutofit/>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00000"/>
              </a:lnSpc>
              <a:buNone/>
            </a:pPr>
            <a:r>
              <a:rPr lang="zh-CN" altLang="en-US" sz="2400" dirty="0">
                <a:solidFill>
                  <a:schemeClr val="bg1"/>
                </a:solidFill>
                <a:latin typeface="Microsoft YaHei Light" panose="020B0502040204020203" pitchFamily="34" charset="-122"/>
                <a:ea typeface="Microsoft YaHei Light" panose="020B0502040204020203" pitchFamily="34" charset="-122"/>
                <a:sym typeface="Microsoft YaHei Light" panose="020B0502040204020203" pitchFamily="34" charset="-122"/>
              </a:rPr>
              <a:t>Please click to edit text</a:t>
            </a:r>
            <a:endParaRPr lang="zh-CN" altLang="en-US" sz="1800" dirty="0">
              <a:latin typeface="Arial" panose="020B0604020202020204" pitchFamily="34" charset="0"/>
            </a:endParaRPr>
          </a:p>
        </p:txBody>
      </p:sp>
      <p:sp>
        <p:nvSpPr>
          <p:cNvPr id="4115" name="文本框 2"/>
          <p:cNvSpPr/>
          <p:nvPr/>
        </p:nvSpPr>
        <p:spPr>
          <a:xfrm>
            <a:off x="955122" y="1224766"/>
            <a:ext cx="10898627" cy="4339650"/>
          </a:xfrm>
          <a:prstGeom prst="rect">
            <a:avLst/>
          </a:prstGeom>
          <a:noFill/>
          <a:ln w="9525">
            <a:noFill/>
          </a:ln>
        </p:spPr>
        <p:txBody>
          <a:bodyPr wrap="square">
            <a:spAutoFit/>
          </a:bodyPr>
          <a:lstStyle/>
          <a:p>
            <a:pPr algn="ctr"/>
            <a:r>
              <a:rPr lang="en-US" sz="4000" b="1" dirty="0"/>
              <a:t>Performance Testing  </a:t>
            </a:r>
            <a:endParaRPr lang="en-US" sz="4000" b="1" dirty="0"/>
          </a:p>
          <a:p>
            <a:pPr algn="ctr"/>
            <a:endParaRPr lang="en-US" sz="1600" b="1" dirty="0"/>
          </a:p>
          <a:p>
            <a:r>
              <a:rPr lang="en-US" sz="2800" b="1" dirty="0">
                <a:solidFill>
                  <a:schemeClr val="accent3">
                    <a:lumMod val="50000"/>
                  </a:schemeClr>
                </a:solidFill>
              </a:rPr>
              <a:t>					</a:t>
            </a:r>
            <a:r>
              <a:rPr lang="en-US" sz="2400" b="1" dirty="0">
                <a:solidFill>
                  <a:schemeClr val="accent3">
                    <a:lumMod val="50000"/>
                  </a:schemeClr>
                </a:solidFill>
              </a:rPr>
              <a:t>Real-World Simulations:</a:t>
            </a:r>
            <a:endParaRPr lang="en-US" sz="2400" b="1" dirty="0">
              <a:solidFill>
                <a:schemeClr val="accent3">
                  <a:lumMod val="50000"/>
                </a:schemeClr>
              </a:solidFill>
            </a:endParaRPr>
          </a:p>
          <a:p>
            <a:r>
              <a:rPr lang="en-US" sz="2400" dirty="0"/>
              <a:t>					Conducting performance tests that simulate real-					world usage scenarios helps identify potential 					bottlenecks and scalability issues before 					deployment.   </a:t>
            </a:r>
            <a:endParaRPr lang="en-US" sz="2400" dirty="0"/>
          </a:p>
          <a:p>
            <a:r>
              <a:rPr lang="en-US" sz="2400" b="1" dirty="0">
                <a:solidFill>
                  <a:schemeClr val="accent3">
                    <a:lumMod val="50000"/>
                  </a:schemeClr>
                </a:solidFill>
              </a:rPr>
              <a:t>					User Experience Focus:</a:t>
            </a:r>
            <a:endParaRPr lang="en-US" sz="2400" b="1" dirty="0">
              <a:solidFill>
                <a:schemeClr val="accent3">
                  <a:lumMod val="50000"/>
                </a:schemeClr>
              </a:solidFill>
            </a:endParaRPr>
          </a:p>
          <a:p>
            <a:r>
              <a:rPr lang="en-US" sz="2400" dirty="0"/>
              <a:t> 					Ensuring that the software performs well under 					expected loads enhances user satisfaction 					and retention.</a:t>
            </a:r>
            <a:endParaRPr lang="en-US" sz="2400" dirty="0"/>
          </a:p>
        </p:txBody>
      </p:sp>
      <p:pic>
        <p:nvPicPr>
          <p:cNvPr id="2" name="Picture 1"/>
          <p:cNvPicPr>
            <a:picLocks noChangeAspect="1"/>
          </p:cNvPicPr>
          <p:nvPr/>
        </p:nvPicPr>
        <p:blipFill>
          <a:blip r:embed="rId1"/>
          <a:stretch>
            <a:fillRect/>
          </a:stretch>
        </p:blipFill>
        <p:spPr>
          <a:xfrm>
            <a:off x="752312" y="2288976"/>
            <a:ext cx="4427300" cy="3166602"/>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22" name="组合 4"/>
          <p:cNvGrpSpPr/>
          <p:nvPr/>
        </p:nvGrpSpPr>
        <p:grpSpPr>
          <a:xfrm>
            <a:off x="0" y="0"/>
            <a:ext cx="12247563" cy="711200"/>
            <a:chOff x="0" y="0"/>
            <a:chExt cx="12247809" cy="711200"/>
          </a:xfrm>
        </p:grpSpPr>
        <p:sp>
          <p:nvSpPr>
            <p:cNvPr id="5136" name="矩形 5"/>
            <p:cNvSpPr/>
            <p:nvPr/>
          </p:nvSpPr>
          <p:spPr>
            <a:xfrm>
              <a:off x="11114470" y="0"/>
              <a:ext cx="570962" cy="711200"/>
            </a:xfrm>
            <a:prstGeom prst="rect">
              <a:avLst/>
            </a:prstGeom>
            <a:solidFill>
              <a:srgbClr val="F9D2D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5137" name="矩形 6"/>
            <p:cNvSpPr/>
            <p:nvPr/>
          </p:nvSpPr>
          <p:spPr>
            <a:xfrm>
              <a:off x="10552093" y="0"/>
              <a:ext cx="570962" cy="711200"/>
            </a:xfrm>
            <a:prstGeom prst="rect">
              <a:avLst/>
            </a:prstGeom>
            <a:solidFill>
              <a:srgbClr val="BFE6B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5138" name="矩形 7"/>
            <p:cNvSpPr/>
            <p:nvPr/>
          </p:nvSpPr>
          <p:spPr>
            <a:xfrm>
              <a:off x="9989716" y="0"/>
              <a:ext cx="570962" cy="711200"/>
            </a:xfrm>
            <a:prstGeom prst="rect">
              <a:avLst/>
            </a:prstGeom>
            <a:solidFill>
              <a:srgbClr val="D7CAD9"/>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5139" name="矩形 8"/>
            <p:cNvSpPr/>
            <p:nvPr/>
          </p:nvSpPr>
          <p:spPr>
            <a:xfrm>
              <a:off x="11676847" y="0"/>
              <a:ext cx="570962" cy="711200"/>
            </a:xfrm>
            <a:prstGeom prst="rect">
              <a:avLst/>
            </a:prstGeom>
            <a:solidFill>
              <a:srgbClr val="F5F5C1"/>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5140" name="矩形 9"/>
            <p:cNvSpPr/>
            <p:nvPr/>
          </p:nvSpPr>
          <p:spPr>
            <a:xfrm>
              <a:off x="9427339" y="0"/>
              <a:ext cx="570962" cy="711200"/>
            </a:xfrm>
            <a:prstGeom prst="rect">
              <a:avLst/>
            </a:prstGeom>
            <a:solidFill>
              <a:srgbClr val="BAE3F8"/>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5141" name="矩形 10"/>
            <p:cNvSpPr/>
            <p:nvPr/>
          </p:nvSpPr>
          <p:spPr>
            <a:xfrm>
              <a:off x="0" y="0"/>
              <a:ext cx="9427339" cy="711200"/>
            </a:xfrm>
            <a:prstGeom prst="rect">
              <a:avLst/>
            </a:prstGeom>
            <a:solidFill>
              <a:srgbClr val="EDF7FD"/>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grpSp>
        <p:nvGrpSpPr>
          <p:cNvPr id="5123" name="组合 11"/>
          <p:cNvGrpSpPr/>
          <p:nvPr/>
        </p:nvGrpSpPr>
        <p:grpSpPr>
          <a:xfrm>
            <a:off x="0" y="6146800"/>
            <a:ext cx="12239625" cy="711200"/>
            <a:chOff x="0" y="0"/>
            <a:chExt cx="12239224" cy="711200"/>
          </a:xfrm>
        </p:grpSpPr>
        <p:sp>
          <p:nvSpPr>
            <p:cNvPr id="5130" name="矩形 12"/>
            <p:cNvSpPr/>
            <p:nvPr/>
          </p:nvSpPr>
          <p:spPr>
            <a:xfrm>
              <a:off x="1687131" y="0"/>
              <a:ext cx="570962" cy="711200"/>
            </a:xfrm>
            <a:prstGeom prst="rect">
              <a:avLst/>
            </a:prstGeom>
            <a:solidFill>
              <a:srgbClr val="F9D2D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5131" name="矩形 13"/>
            <p:cNvSpPr/>
            <p:nvPr/>
          </p:nvSpPr>
          <p:spPr>
            <a:xfrm>
              <a:off x="1124754" y="0"/>
              <a:ext cx="570962" cy="711200"/>
            </a:xfrm>
            <a:prstGeom prst="rect">
              <a:avLst/>
            </a:prstGeom>
            <a:solidFill>
              <a:srgbClr val="BFE6B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5132" name="矩形 14"/>
            <p:cNvSpPr/>
            <p:nvPr/>
          </p:nvSpPr>
          <p:spPr>
            <a:xfrm>
              <a:off x="562377" y="0"/>
              <a:ext cx="570962" cy="711200"/>
            </a:xfrm>
            <a:prstGeom prst="rect">
              <a:avLst/>
            </a:prstGeom>
            <a:solidFill>
              <a:srgbClr val="D7CAD9"/>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5133" name="矩形 15"/>
            <p:cNvSpPr/>
            <p:nvPr/>
          </p:nvSpPr>
          <p:spPr>
            <a:xfrm>
              <a:off x="2249508" y="0"/>
              <a:ext cx="570962" cy="711200"/>
            </a:xfrm>
            <a:prstGeom prst="rect">
              <a:avLst/>
            </a:prstGeom>
            <a:solidFill>
              <a:srgbClr val="F5F5C1"/>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5134" name="矩形 16"/>
            <p:cNvSpPr/>
            <p:nvPr/>
          </p:nvSpPr>
          <p:spPr>
            <a:xfrm>
              <a:off x="0" y="0"/>
              <a:ext cx="570962" cy="711200"/>
            </a:xfrm>
            <a:prstGeom prst="rect">
              <a:avLst/>
            </a:prstGeom>
            <a:solidFill>
              <a:srgbClr val="BAE3F8"/>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5135" name="矩形 17"/>
            <p:cNvSpPr/>
            <p:nvPr/>
          </p:nvSpPr>
          <p:spPr>
            <a:xfrm>
              <a:off x="2811885" y="0"/>
              <a:ext cx="9427339" cy="711200"/>
            </a:xfrm>
            <a:prstGeom prst="rect">
              <a:avLst/>
            </a:prstGeom>
            <a:solidFill>
              <a:srgbClr val="EDF7FD"/>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sp>
        <p:nvSpPr>
          <p:cNvPr id="5124" name="矩形 7"/>
          <p:cNvSpPr/>
          <p:nvPr/>
        </p:nvSpPr>
        <p:spPr>
          <a:xfrm>
            <a:off x="0" y="0"/>
            <a:ext cx="6169025" cy="6858000"/>
          </a:xfrm>
          <a:prstGeom prst="rect">
            <a:avLst/>
          </a:prstGeom>
          <a:solidFill>
            <a:schemeClr val="bg1"/>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5125" name="矩形 1"/>
          <p:cNvSpPr/>
          <p:nvPr/>
        </p:nvSpPr>
        <p:spPr>
          <a:xfrm>
            <a:off x="6169025" y="0"/>
            <a:ext cx="6022975" cy="6858000"/>
          </a:xfrm>
          <a:prstGeom prst="rect">
            <a:avLst/>
          </a:prstGeom>
          <a:solidFill>
            <a:srgbClr val="D7CAD9"/>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5126" name="等腰三角形 2"/>
          <p:cNvSpPr/>
          <p:nvPr/>
        </p:nvSpPr>
        <p:spPr>
          <a:xfrm rot="5400000">
            <a:off x="6145213" y="3284538"/>
            <a:ext cx="330200" cy="282575"/>
          </a:xfrm>
          <a:prstGeom prst="triangle">
            <a:avLst>
              <a:gd name="adj" fmla="val 50000"/>
            </a:avLst>
          </a:prstGeom>
          <a:solidFill>
            <a:schemeClr val="bg1"/>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5127" name="文本框 3"/>
          <p:cNvSpPr/>
          <p:nvPr/>
        </p:nvSpPr>
        <p:spPr>
          <a:xfrm>
            <a:off x="352845" y="928134"/>
            <a:ext cx="5236455" cy="1446550"/>
          </a:xfrm>
          <a:prstGeom prst="rect">
            <a:avLst/>
          </a:prstGeom>
          <a:noFill/>
          <a:ln w="9525">
            <a:noFill/>
          </a:ln>
        </p:spPr>
        <p:txBody>
          <a:bodyPr wrap="square">
            <a:spAutoFit/>
          </a:bodyPr>
          <a:lstStyle/>
          <a:p>
            <a:pPr algn="ctr" eaLnBrk="1" hangingPunct="1"/>
            <a:r>
              <a:rPr lang="en-US" sz="4400" b="1" u="sng" dirty="0">
                <a:latin typeface="Calibri" panose="020F0502020204030204" pitchFamily="34" charset="0"/>
                <a:cs typeface="Calibri" panose="020F0502020204030204" pitchFamily="34" charset="0"/>
              </a:rPr>
              <a:t>Feedback Loop</a:t>
            </a:r>
            <a:endParaRPr lang="en-US" sz="4400" b="1" u="sng" dirty="0">
              <a:latin typeface="Calibri" panose="020F0502020204030204" pitchFamily="34" charset="0"/>
              <a:cs typeface="Calibri" panose="020F0502020204030204" pitchFamily="34" charset="0"/>
            </a:endParaRPr>
          </a:p>
          <a:p>
            <a:pPr algn="ctr" eaLnBrk="1" hangingPunct="1"/>
            <a:r>
              <a:rPr lang="en-US" sz="4400" b="1" u="sng" dirty="0">
                <a:latin typeface="Calibri" panose="020F0502020204030204" pitchFamily="34" charset="0"/>
                <a:cs typeface="Calibri" panose="020F0502020204030204" pitchFamily="34" charset="0"/>
              </a:rPr>
              <a:t> Creation</a:t>
            </a:r>
            <a:endParaRPr lang="zh-CN" altLang="en-US" sz="4400" b="1" u="sng" dirty="0">
              <a:solidFill>
                <a:srgbClr val="000000"/>
              </a:solidFill>
              <a:latin typeface="Microsoft YaHei Light" panose="020B0502040204020203" pitchFamily="34" charset="-122"/>
              <a:ea typeface="Microsoft YaHei Light" panose="020B0502040204020203" pitchFamily="34" charset="-122"/>
              <a:sym typeface="Microsoft YaHei Light" panose="020B0502040204020203" pitchFamily="34" charset="-122"/>
            </a:endParaRPr>
          </a:p>
        </p:txBody>
      </p:sp>
      <p:sp>
        <p:nvSpPr>
          <p:cNvPr id="5129" name="Text Box 18"/>
          <p:cNvSpPr/>
          <p:nvPr/>
        </p:nvSpPr>
        <p:spPr>
          <a:xfrm>
            <a:off x="7070457" y="721568"/>
            <a:ext cx="4559148" cy="5019836"/>
          </a:xfrm>
          <a:prstGeom prst="rect">
            <a:avLst/>
          </a:prstGeom>
          <a:noFill/>
          <a:ln w="9525">
            <a:noFill/>
          </a:ln>
        </p:spPr>
        <p:txBody>
          <a:bodyPr wrap="square">
            <a:spAutoFit/>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indent="0">
              <a:buNone/>
            </a:pPr>
            <a:r>
              <a:rPr lang="en-US" sz="3200" b="1" dirty="0">
                <a:solidFill>
                  <a:schemeClr val="accent3">
                    <a:lumMod val="50000"/>
                  </a:schemeClr>
                </a:solidFill>
                <a:latin typeface="Calibri" panose="020F0502020204030204" pitchFamily="34" charset="0"/>
                <a:cs typeface="Calibri" panose="020F0502020204030204" pitchFamily="34" charset="0"/>
              </a:rPr>
              <a:t>Learning from Tests:</a:t>
            </a:r>
            <a:endParaRPr lang="en-US" sz="3200" b="1" dirty="0">
              <a:solidFill>
                <a:schemeClr val="accent3">
                  <a:lumMod val="50000"/>
                </a:schemeClr>
              </a:solidFill>
              <a:latin typeface="Calibri" panose="020F0502020204030204" pitchFamily="34" charset="0"/>
              <a:cs typeface="Calibri" panose="020F0502020204030204" pitchFamily="34" charset="0"/>
            </a:endParaRPr>
          </a:p>
          <a:p>
            <a:pPr marL="0" indent="0">
              <a:buNone/>
            </a:pPr>
            <a:r>
              <a:rPr lang="en-US" sz="2400" dirty="0">
                <a:latin typeface="Calibri" panose="020F0502020204030204" pitchFamily="34" charset="0"/>
                <a:cs typeface="Calibri" panose="020F0502020204030204" pitchFamily="34" charset="0"/>
              </a:rPr>
              <a:t>	 Regularly analyzing test results creates a feedback loop that informs future development and testing strategies, leading to continuous improvement in software quality.</a:t>
            </a:r>
            <a:endParaRPr lang="en-US" sz="2400" dirty="0">
              <a:latin typeface="Calibri" panose="020F0502020204030204" pitchFamily="34" charset="0"/>
              <a:cs typeface="Calibri" panose="020F0502020204030204" pitchFamily="34" charset="0"/>
            </a:endParaRPr>
          </a:p>
          <a:p>
            <a:pPr marL="0" indent="0">
              <a:buNone/>
            </a:pPr>
            <a:r>
              <a:rPr lang="en-US" sz="3200" b="1" dirty="0">
                <a:solidFill>
                  <a:schemeClr val="accent3">
                    <a:lumMod val="50000"/>
                  </a:schemeClr>
                </a:solidFill>
                <a:latin typeface="Calibri" panose="020F0502020204030204" pitchFamily="34" charset="0"/>
                <a:cs typeface="Calibri" panose="020F0502020204030204" pitchFamily="34" charset="0"/>
              </a:rPr>
              <a:t>Adaptation to Changes: </a:t>
            </a:r>
            <a:endParaRPr lang="en-US" sz="3200" b="1" dirty="0">
              <a:solidFill>
                <a:schemeClr val="accent3">
                  <a:lumMod val="50000"/>
                </a:schemeClr>
              </a:solidFill>
              <a:latin typeface="Calibri" panose="020F0502020204030204" pitchFamily="34" charset="0"/>
              <a:cs typeface="Calibri" panose="020F0502020204030204" pitchFamily="34" charset="0"/>
            </a:endParaRPr>
          </a:p>
          <a:p>
            <a:pPr marL="0" indent="0">
              <a:buNone/>
            </a:pPr>
            <a:r>
              <a:rPr lang="en-US" sz="2400" dirty="0">
                <a:latin typeface="Calibri" panose="020F0502020204030204" pitchFamily="34" charset="0"/>
                <a:cs typeface="Calibri" panose="020F0502020204030204" pitchFamily="34" charset="0"/>
              </a:rPr>
              <a:t>	This iterative process allows teams to adapt quickly to changes in requirements or technology, maintaining alignment with business goals.</a:t>
            </a:r>
            <a:endParaRPr lang="en-US" sz="2400" dirty="0">
              <a:latin typeface="Calibri" panose="020F0502020204030204" pitchFamily="34" charset="0"/>
              <a:cs typeface="Calibri" panose="020F0502020204030204" pitchFamily="34" charset="0"/>
            </a:endParaRPr>
          </a:p>
        </p:txBody>
      </p:sp>
      <p:pic>
        <p:nvPicPr>
          <p:cNvPr id="1026" name="Picture 2" descr="User Feedback: How to Perform Usability Testing (+Free Download) - Altitude  Accelerator"/>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85932" y="2546990"/>
            <a:ext cx="5035568" cy="359981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0" name="组合 4"/>
          <p:cNvGrpSpPr/>
          <p:nvPr/>
        </p:nvGrpSpPr>
        <p:grpSpPr>
          <a:xfrm>
            <a:off x="0" y="0"/>
            <a:ext cx="12247563" cy="711200"/>
            <a:chOff x="0" y="0"/>
            <a:chExt cx="12247809" cy="711200"/>
          </a:xfrm>
        </p:grpSpPr>
        <p:sp>
          <p:nvSpPr>
            <p:cNvPr id="7187" name="矩形 5"/>
            <p:cNvSpPr/>
            <p:nvPr/>
          </p:nvSpPr>
          <p:spPr>
            <a:xfrm>
              <a:off x="11114470" y="0"/>
              <a:ext cx="570962" cy="711200"/>
            </a:xfrm>
            <a:prstGeom prst="rect">
              <a:avLst/>
            </a:prstGeom>
            <a:solidFill>
              <a:srgbClr val="F9D2D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7188" name="矩形 6"/>
            <p:cNvSpPr/>
            <p:nvPr/>
          </p:nvSpPr>
          <p:spPr>
            <a:xfrm>
              <a:off x="10552093" y="0"/>
              <a:ext cx="570962" cy="711200"/>
            </a:xfrm>
            <a:prstGeom prst="rect">
              <a:avLst/>
            </a:prstGeom>
            <a:solidFill>
              <a:srgbClr val="BFE6B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7189" name="矩形 7"/>
            <p:cNvSpPr/>
            <p:nvPr/>
          </p:nvSpPr>
          <p:spPr>
            <a:xfrm>
              <a:off x="9989716" y="0"/>
              <a:ext cx="570962" cy="711200"/>
            </a:xfrm>
            <a:prstGeom prst="rect">
              <a:avLst/>
            </a:prstGeom>
            <a:solidFill>
              <a:srgbClr val="D7CAD9"/>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7190" name="矩形 8"/>
            <p:cNvSpPr/>
            <p:nvPr/>
          </p:nvSpPr>
          <p:spPr>
            <a:xfrm>
              <a:off x="11676847" y="0"/>
              <a:ext cx="570962" cy="711200"/>
            </a:xfrm>
            <a:prstGeom prst="rect">
              <a:avLst/>
            </a:prstGeom>
            <a:solidFill>
              <a:srgbClr val="F5F5C1"/>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7191" name="矩形 9"/>
            <p:cNvSpPr/>
            <p:nvPr/>
          </p:nvSpPr>
          <p:spPr>
            <a:xfrm>
              <a:off x="9427339" y="0"/>
              <a:ext cx="570962" cy="711200"/>
            </a:xfrm>
            <a:prstGeom prst="rect">
              <a:avLst/>
            </a:prstGeom>
            <a:solidFill>
              <a:srgbClr val="BAE3F8"/>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7192" name="矩形 10"/>
            <p:cNvSpPr/>
            <p:nvPr/>
          </p:nvSpPr>
          <p:spPr>
            <a:xfrm>
              <a:off x="0" y="0"/>
              <a:ext cx="9427339" cy="711200"/>
            </a:xfrm>
            <a:prstGeom prst="rect">
              <a:avLst/>
            </a:prstGeom>
            <a:solidFill>
              <a:srgbClr val="EDF7FD"/>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grpSp>
        <p:nvGrpSpPr>
          <p:cNvPr id="7171" name="组合 11"/>
          <p:cNvGrpSpPr/>
          <p:nvPr/>
        </p:nvGrpSpPr>
        <p:grpSpPr>
          <a:xfrm>
            <a:off x="0" y="6146800"/>
            <a:ext cx="12239625" cy="711200"/>
            <a:chOff x="0" y="0"/>
            <a:chExt cx="12239224" cy="711200"/>
          </a:xfrm>
        </p:grpSpPr>
        <p:sp>
          <p:nvSpPr>
            <p:cNvPr id="7181" name="矩形 12"/>
            <p:cNvSpPr/>
            <p:nvPr/>
          </p:nvSpPr>
          <p:spPr>
            <a:xfrm>
              <a:off x="1687131" y="0"/>
              <a:ext cx="570962" cy="711200"/>
            </a:xfrm>
            <a:prstGeom prst="rect">
              <a:avLst/>
            </a:prstGeom>
            <a:solidFill>
              <a:srgbClr val="F9D2D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7182" name="矩形 13"/>
            <p:cNvSpPr/>
            <p:nvPr/>
          </p:nvSpPr>
          <p:spPr>
            <a:xfrm>
              <a:off x="1124754" y="0"/>
              <a:ext cx="570962" cy="711200"/>
            </a:xfrm>
            <a:prstGeom prst="rect">
              <a:avLst/>
            </a:prstGeom>
            <a:solidFill>
              <a:srgbClr val="BFE6B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7183" name="矩形 14"/>
            <p:cNvSpPr/>
            <p:nvPr/>
          </p:nvSpPr>
          <p:spPr>
            <a:xfrm>
              <a:off x="562377" y="0"/>
              <a:ext cx="570962" cy="711200"/>
            </a:xfrm>
            <a:prstGeom prst="rect">
              <a:avLst/>
            </a:prstGeom>
            <a:solidFill>
              <a:srgbClr val="D7CAD9"/>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7184" name="矩形 15"/>
            <p:cNvSpPr/>
            <p:nvPr/>
          </p:nvSpPr>
          <p:spPr>
            <a:xfrm>
              <a:off x="2249508" y="0"/>
              <a:ext cx="570962" cy="711200"/>
            </a:xfrm>
            <a:prstGeom prst="rect">
              <a:avLst/>
            </a:prstGeom>
            <a:solidFill>
              <a:srgbClr val="F5F5C1"/>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7185" name="矩形 16"/>
            <p:cNvSpPr/>
            <p:nvPr/>
          </p:nvSpPr>
          <p:spPr>
            <a:xfrm>
              <a:off x="0" y="0"/>
              <a:ext cx="570962" cy="711200"/>
            </a:xfrm>
            <a:prstGeom prst="rect">
              <a:avLst/>
            </a:prstGeom>
            <a:solidFill>
              <a:srgbClr val="BAE3F8"/>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7186" name="矩形 17"/>
            <p:cNvSpPr/>
            <p:nvPr/>
          </p:nvSpPr>
          <p:spPr>
            <a:xfrm>
              <a:off x="2811885" y="0"/>
              <a:ext cx="9427339" cy="711200"/>
            </a:xfrm>
            <a:prstGeom prst="rect">
              <a:avLst/>
            </a:prstGeom>
            <a:solidFill>
              <a:srgbClr val="EDF7FD"/>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sp>
        <p:nvSpPr>
          <p:cNvPr id="7172" name="Line 2"/>
          <p:cNvSpPr/>
          <p:nvPr/>
        </p:nvSpPr>
        <p:spPr>
          <a:xfrm>
            <a:off x="2286000" y="1922463"/>
            <a:ext cx="7546975" cy="0"/>
          </a:xfrm>
          <a:prstGeom prst="line">
            <a:avLst/>
          </a:prstGeom>
          <a:ln w="3175" cap="flat" cmpd="sng">
            <a:solidFill>
              <a:schemeClr val="tx1"/>
            </a:solidFill>
            <a:prstDash val="sysDot"/>
            <a:miter/>
            <a:headEnd type="oval" w="med" len="med"/>
            <a:tailEnd type="oval" w="med" len="med"/>
          </a:ln>
        </p:spPr>
      </p:sp>
      <p:sp>
        <p:nvSpPr>
          <p:cNvPr id="7173" name="Text Box 3"/>
          <p:cNvSpPr/>
          <p:nvPr/>
        </p:nvSpPr>
        <p:spPr>
          <a:xfrm>
            <a:off x="2159000" y="1216025"/>
            <a:ext cx="6509711" cy="707886"/>
          </a:xfrm>
          <a:prstGeom prst="rect">
            <a:avLst/>
          </a:prstGeom>
          <a:noFill/>
          <a:ln w="9525">
            <a:noFill/>
          </a:ln>
        </p:spPr>
        <p:txBody>
          <a:bodyPr wrap="square">
            <a:spAutoFit/>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00000"/>
              </a:lnSpc>
              <a:buNone/>
            </a:pPr>
            <a:r>
              <a:rPr lang="en-US" altLang="zh-CN" sz="4000" b="1" dirty="0">
                <a:solidFill>
                  <a:schemeClr val="accent3">
                    <a:lumMod val="50000"/>
                  </a:schemeClr>
                </a:solidFill>
                <a:ea typeface="Microsoft YaHei" panose="020B0503020204020204" charset="-122"/>
              </a:rPr>
              <a:t>Prioritization of Test Cases</a:t>
            </a:r>
            <a:endParaRPr lang="zh-CN" altLang="en-US" sz="4000" dirty="0">
              <a:solidFill>
                <a:schemeClr val="accent3">
                  <a:lumMod val="50000"/>
                </a:schemeClr>
              </a:solidFill>
              <a:latin typeface="Arial" panose="020B0604020202020204" pitchFamily="34" charset="0"/>
            </a:endParaRPr>
          </a:p>
        </p:txBody>
      </p:sp>
      <p:sp>
        <p:nvSpPr>
          <p:cNvPr id="7174" name="Text Box 4"/>
          <p:cNvSpPr/>
          <p:nvPr/>
        </p:nvSpPr>
        <p:spPr>
          <a:xfrm>
            <a:off x="2151062" y="2004965"/>
            <a:ext cx="8359775" cy="1938992"/>
          </a:xfrm>
          <a:prstGeom prst="rect">
            <a:avLst/>
          </a:prstGeom>
          <a:noFill/>
          <a:ln w="9525">
            <a:noFill/>
          </a:ln>
        </p:spPr>
        <p:txBody>
          <a:bodyPr wrap="square">
            <a:spAutoFit/>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00000"/>
              </a:lnSpc>
              <a:buNone/>
            </a:pPr>
            <a:r>
              <a:rPr lang="en-US" altLang="zh-CN" sz="2400" dirty="0">
                <a:ea typeface="Microsoft YaHei Light" panose="020B0502040204020203" pitchFamily="34" charset="-122"/>
                <a:sym typeface="Microsoft YaHei Light" panose="020B0502040204020203" pitchFamily="34" charset="-122"/>
              </a:rPr>
              <a:t>Prioritizing test cases based on their importance and risk allows teams to focus on critical functionalities first, ensuring that essential features are tested thoroughly before less critical ones. </a:t>
            </a:r>
            <a:r>
              <a:rPr lang="en-US" altLang="zh-CN" sz="2400" dirty="0"/>
              <a:t>This approach helps in managing time and resources effectively, especially when deadlines are tight.</a:t>
            </a:r>
            <a:endParaRPr lang="zh-CN" altLang="en-US" sz="2400" dirty="0"/>
          </a:p>
        </p:txBody>
      </p:sp>
      <p:sp>
        <p:nvSpPr>
          <p:cNvPr id="7175" name="Rectangle 5"/>
          <p:cNvSpPr/>
          <p:nvPr/>
        </p:nvSpPr>
        <p:spPr>
          <a:xfrm>
            <a:off x="8528050" y="1376363"/>
            <a:ext cx="396875" cy="398462"/>
          </a:xfrm>
          <a:prstGeom prst="rect">
            <a:avLst/>
          </a:prstGeom>
          <a:solidFill>
            <a:schemeClr val="tx1"/>
          </a:solidFill>
          <a:ln w="9525">
            <a:noFill/>
          </a:ln>
        </p:spPr>
        <p:txBody>
          <a:bodyPr anchor="ct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00000"/>
              </a:lnSpc>
              <a:buNone/>
            </a:pPr>
            <a:endParaRPr lang="zh-CN" altLang="zh-CN" sz="1800" dirty="0"/>
          </a:p>
        </p:txBody>
      </p:sp>
      <p:sp>
        <p:nvSpPr>
          <p:cNvPr id="7176" name="Rectangle 6"/>
          <p:cNvSpPr/>
          <p:nvPr/>
        </p:nvSpPr>
        <p:spPr>
          <a:xfrm>
            <a:off x="9085263" y="1492250"/>
            <a:ext cx="285750" cy="285750"/>
          </a:xfrm>
          <a:prstGeom prst="rect">
            <a:avLst/>
          </a:prstGeom>
          <a:solidFill>
            <a:schemeClr val="tx1"/>
          </a:solidFill>
          <a:ln w="9525">
            <a:noFill/>
          </a:ln>
        </p:spPr>
        <p:txBody>
          <a:bodyPr anchor="ct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00000"/>
              </a:lnSpc>
              <a:buNone/>
            </a:pPr>
            <a:endParaRPr lang="zh-CN" altLang="zh-CN" sz="1800" dirty="0"/>
          </a:p>
        </p:txBody>
      </p:sp>
      <p:sp>
        <p:nvSpPr>
          <p:cNvPr id="7177" name="Rectangle 7"/>
          <p:cNvSpPr/>
          <p:nvPr/>
        </p:nvSpPr>
        <p:spPr>
          <a:xfrm>
            <a:off x="9513888" y="1555750"/>
            <a:ext cx="227012" cy="227013"/>
          </a:xfrm>
          <a:prstGeom prst="rect">
            <a:avLst/>
          </a:prstGeom>
          <a:solidFill>
            <a:schemeClr val="tx1"/>
          </a:solidFill>
          <a:ln w="9525">
            <a:noFill/>
          </a:ln>
        </p:spPr>
        <p:txBody>
          <a:bodyPr anchor="ct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00000"/>
              </a:lnSpc>
              <a:buNone/>
            </a:pPr>
            <a:endParaRPr lang="zh-CN" altLang="zh-CN" sz="1800" dirty="0"/>
          </a:p>
        </p:txBody>
      </p:sp>
      <p:pic>
        <p:nvPicPr>
          <p:cNvPr id="6" name="Picture 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695772" y="4316341"/>
            <a:ext cx="2916148" cy="1458074"/>
          </a:xfrm>
          <a:prstGeom prst="rect">
            <a:avLst/>
          </a:prstGeom>
        </p:spPr>
      </p:pic>
      <p:pic>
        <p:nvPicPr>
          <p:cNvPr id="4104" name="Picture 8" descr="Test Cases: 8 Types of Test Cases Testers Write | Kualite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77409" y="4316341"/>
            <a:ext cx="2682246" cy="1408179"/>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4106" name="Picture 10" descr="How to Write Test Cases for Software (with a Sampl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56022" y="4316341"/>
            <a:ext cx="2777284" cy="145807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482" name="组合 4"/>
          <p:cNvGrpSpPr/>
          <p:nvPr/>
        </p:nvGrpSpPr>
        <p:grpSpPr>
          <a:xfrm>
            <a:off x="0" y="0"/>
            <a:ext cx="11737057" cy="711200"/>
            <a:chOff x="0" y="0"/>
            <a:chExt cx="12247809" cy="711200"/>
          </a:xfrm>
        </p:grpSpPr>
        <p:sp>
          <p:nvSpPr>
            <p:cNvPr id="20492" name="矩形 5"/>
            <p:cNvSpPr/>
            <p:nvPr/>
          </p:nvSpPr>
          <p:spPr>
            <a:xfrm>
              <a:off x="11114470" y="0"/>
              <a:ext cx="570962" cy="711200"/>
            </a:xfrm>
            <a:prstGeom prst="rect">
              <a:avLst/>
            </a:prstGeom>
            <a:solidFill>
              <a:srgbClr val="F9D2D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93" name="矩形 6"/>
            <p:cNvSpPr/>
            <p:nvPr/>
          </p:nvSpPr>
          <p:spPr>
            <a:xfrm>
              <a:off x="10552093" y="0"/>
              <a:ext cx="570962" cy="711200"/>
            </a:xfrm>
            <a:prstGeom prst="rect">
              <a:avLst/>
            </a:prstGeom>
            <a:solidFill>
              <a:srgbClr val="BFE6B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94" name="矩形 7"/>
            <p:cNvSpPr/>
            <p:nvPr/>
          </p:nvSpPr>
          <p:spPr>
            <a:xfrm>
              <a:off x="9989716" y="0"/>
              <a:ext cx="570962" cy="711200"/>
            </a:xfrm>
            <a:prstGeom prst="rect">
              <a:avLst/>
            </a:prstGeom>
            <a:solidFill>
              <a:srgbClr val="D7CAD9"/>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95" name="矩形 8"/>
            <p:cNvSpPr/>
            <p:nvPr/>
          </p:nvSpPr>
          <p:spPr>
            <a:xfrm>
              <a:off x="11676847" y="0"/>
              <a:ext cx="570962" cy="711200"/>
            </a:xfrm>
            <a:prstGeom prst="rect">
              <a:avLst/>
            </a:prstGeom>
            <a:solidFill>
              <a:srgbClr val="F5F5C1"/>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96" name="矩形 9"/>
            <p:cNvSpPr/>
            <p:nvPr/>
          </p:nvSpPr>
          <p:spPr>
            <a:xfrm>
              <a:off x="9427339" y="0"/>
              <a:ext cx="570962" cy="711200"/>
            </a:xfrm>
            <a:prstGeom prst="rect">
              <a:avLst/>
            </a:prstGeom>
            <a:solidFill>
              <a:srgbClr val="BAE3F8"/>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97" name="矩形 10"/>
            <p:cNvSpPr/>
            <p:nvPr/>
          </p:nvSpPr>
          <p:spPr>
            <a:xfrm>
              <a:off x="0" y="0"/>
              <a:ext cx="9427339" cy="711200"/>
            </a:xfrm>
            <a:prstGeom prst="rect">
              <a:avLst/>
            </a:prstGeom>
            <a:solidFill>
              <a:srgbClr val="EDF7FD"/>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grpSp>
        <p:nvGrpSpPr>
          <p:cNvPr id="20483" name="组合 11"/>
          <p:cNvGrpSpPr/>
          <p:nvPr/>
        </p:nvGrpSpPr>
        <p:grpSpPr>
          <a:xfrm>
            <a:off x="1" y="6146800"/>
            <a:ext cx="11729450" cy="711200"/>
            <a:chOff x="0" y="0"/>
            <a:chExt cx="12239224" cy="711200"/>
          </a:xfrm>
        </p:grpSpPr>
        <p:sp>
          <p:nvSpPr>
            <p:cNvPr id="20486" name="矩形 12"/>
            <p:cNvSpPr/>
            <p:nvPr/>
          </p:nvSpPr>
          <p:spPr>
            <a:xfrm>
              <a:off x="1687131" y="0"/>
              <a:ext cx="570962" cy="711200"/>
            </a:xfrm>
            <a:prstGeom prst="rect">
              <a:avLst/>
            </a:prstGeom>
            <a:solidFill>
              <a:srgbClr val="F9D2D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87" name="矩形 13"/>
            <p:cNvSpPr/>
            <p:nvPr/>
          </p:nvSpPr>
          <p:spPr>
            <a:xfrm>
              <a:off x="1124754" y="0"/>
              <a:ext cx="570962" cy="711200"/>
            </a:xfrm>
            <a:prstGeom prst="rect">
              <a:avLst/>
            </a:prstGeom>
            <a:solidFill>
              <a:srgbClr val="BFE6B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88" name="矩形 14"/>
            <p:cNvSpPr/>
            <p:nvPr/>
          </p:nvSpPr>
          <p:spPr>
            <a:xfrm>
              <a:off x="562377" y="0"/>
              <a:ext cx="570962" cy="711200"/>
            </a:xfrm>
            <a:prstGeom prst="rect">
              <a:avLst/>
            </a:prstGeom>
            <a:solidFill>
              <a:srgbClr val="D7CAD9"/>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89" name="矩形 15"/>
            <p:cNvSpPr/>
            <p:nvPr/>
          </p:nvSpPr>
          <p:spPr>
            <a:xfrm>
              <a:off x="2249508" y="0"/>
              <a:ext cx="570962" cy="711200"/>
            </a:xfrm>
            <a:prstGeom prst="rect">
              <a:avLst/>
            </a:prstGeom>
            <a:solidFill>
              <a:srgbClr val="F5F5C1"/>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90" name="矩形 16"/>
            <p:cNvSpPr/>
            <p:nvPr/>
          </p:nvSpPr>
          <p:spPr>
            <a:xfrm>
              <a:off x="0" y="0"/>
              <a:ext cx="570962" cy="711200"/>
            </a:xfrm>
            <a:prstGeom prst="rect">
              <a:avLst/>
            </a:prstGeom>
            <a:solidFill>
              <a:srgbClr val="BAE3F8"/>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91" name="矩形 17"/>
            <p:cNvSpPr/>
            <p:nvPr/>
          </p:nvSpPr>
          <p:spPr>
            <a:xfrm>
              <a:off x="2811885" y="0"/>
              <a:ext cx="9427339" cy="711200"/>
            </a:xfrm>
            <a:prstGeom prst="rect">
              <a:avLst/>
            </a:prstGeom>
            <a:solidFill>
              <a:srgbClr val="EDF7FD"/>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sp>
        <p:nvSpPr>
          <p:cNvPr id="20" name="TextBox 19"/>
          <p:cNvSpPr txBox="1"/>
          <p:nvPr/>
        </p:nvSpPr>
        <p:spPr>
          <a:xfrm>
            <a:off x="1094363" y="2417356"/>
            <a:ext cx="9564844" cy="1508105"/>
          </a:xfrm>
          <a:prstGeom prst="rect">
            <a:avLst/>
          </a:prstGeom>
          <a:noFill/>
          <a:ln>
            <a:solidFill>
              <a:schemeClr val="tx1"/>
            </a:solidFill>
          </a:ln>
        </p:spPr>
        <p:txBody>
          <a:bodyPr wrap="square">
            <a:spAutoFit/>
          </a:bodyPr>
          <a:lstStyle/>
          <a:p>
            <a:pPr algn="ctr"/>
            <a:r>
              <a:rPr kumimoji="0" lang="en-US" sz="2400" b="1" i="0" u="none" strike="noStrike" kern="1200" cap="none" spc="0" normalizeH="0" baseline="0" noProof="0" dirty="0">
                <a:ln>
                  <a:noFill/>
                </a:ln>
                <a:solidFill>
                  <a:srgbClr val="000000"/>
                </a:solidFill>
                <a:effectLst/>
                <a:uLnTx/>
                <a:uFillTx/>
                <a:latin typeface="Arial" panose="020B0604020202020204" pitchFamily="34" charset="0"/>
                <a:ea typeface="SimSun" panose="02010600030101010101" pitchFamily="2" charset="-122"/>
                <a:cs typeface="+mn-cs"/>
              </a:rPr>
              <a:t> </a:t>
            </a:r>
            <a:endParaRPr kumimoji="0" lang="en-US" sz="2400" b="1" i="0" u="none" strike="noStrike" kern="1200" cap="none" spc="0" normalizeH="0" baseline="0" noProof="0" dirty="0">
              <a:ln>
                <a:noFill/>
              </a:ln>
              <a:solidFill>
                <a:srgbClr val="000000"/>
              </a:solidFill>
              <a:effectLst/>
              <a:uLnTx/>
              <a:uFillTx/>
              <a:latin typeface="Arial" panose="020B0604020202020204" pitchFamily="34" charset="0"/>
              <a:ea typeface="SimSun" panose="02010600030101010101" pitchFamily="2" charset="-122"/>
              <a:cs typeface="+mn-cs"/>
            </a:endParaRPr>
          </a:p>
          <a:p>
            <a:pPr algn="ctr"/>
            <a:r>
              <a:rPr kumimoji="0" lang="en-US" sz="4400" b="1" i="0" u="none" strike="noStrike" kern="1200" cap="none" spc="0" normalizeH="0" baseline="0" noProof="0" dirty="0">
                <a:ln>
                  <a:noFill/>
                </a:ln>
                <a:solidFill>
                  <a:srgbClr val="000000"/>
                </a:solidFill>
                <a:effectLst/>
                <a:uLnTx/>
                <a:uFillTx/>
                <a:latin typeface="Arial" panose="020B0604020202020204" pitchFamily="34" charset="0"/>
                <a:ea typeface="SimSun" panose="02010600030101010101" pitchFamily="2" charset="-122"/>
                <a:cs typeface="+mn-cs"/>
              </a:rPr>
              <a:t>Benefits of Software Testing</a:t>
            </a:r>
            <a:endParaRPr kumimoji="0" lang="en-US" sz="4400" b="1" i="0" u="none" strike="noStrike" kern="1200" cap="none" spc="0" normalizeH="0" baseline="0" noProof="0" dirty="0">
              <a:ln>
                <a:noFill/>
              </a:ln>
              <a:solidFill>
                <a:srgbClr val="000000"/>
              </a:solidFill>
              <a:effectLst/>
              <a:uLnTx/>
              <a:uFillTx/>
              <a:latin typeface="Arial" panose="020B0604020202020204" pitchFamily="34" charset="0"/>
              <a:ea typeface="SimSun" panose="02010600030101010101" pitchFamily="2" charset="-122"/>
              <a:cs typeface="+mn-cs"/>
            </a:endParaRPr>
          </a:p>
          <a:p>
            <a:pPr algn="ctr"/>
            <a:endParaRPr lang="en-US" sz="24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482" name="组合 4"/>
          <p:cNvGrpSpPr/>
          <p:nvPr/>
        </p:nvGrpSpPr>
        <p:grpSpPr>
          <a:xfrm>
            <a:off x="0" y="0"/>
            <a:ext cx="12247563" cy="711200"/>
            <a:chOff x="0" y="0"/>
            <a:chExt cx="12247809" cy="711200"/>
          </a:xfrm>
        </p:grpSpPr>
        <p:sp>
          <p:nvSpPr>
            <p:cNvPr id="20492" name="矩形 5"/>
            <p:cNvSpPr/>
            <p:nvPr/>
          </p:nvSpPr>
          <p:spPr>
            <a:xfrm>
              <a:off x="11114470" y="0"/>
              <a:ext cx="570962" cy="711200"/>
            </a:xfrm>
            <a:prstGeom prst="rect">
              <a:avLst/>
            </a:prstGeom>
            <a:solidFill>
              <a:srgbClr val="F9D2D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93" name="矩形 6"/>
            <p:cNvSpPr/>
            <p:nvPr/>
          </p:nvSpPr>
          <p:spPr>
            <a:xfrm>
              <a:off x="10552093" y="0"/>
              <a:ext cx="570962" cy="711200"/>
            </a:xfrm>
            <a:prstGeom prst="rect">
              <a:avLst/>
            </a:prstGeom>
            <a:solidFill>
              <a:srgbClr val="BFE6B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94" name="矩形 7"/>
            <p:cNvSpPr/>
            <p:nvPr/>
          </p:nvSpPr>
          <p:spPr>
            <a:xfrm>
              <a:off x="9989716" y="0"/>
              <a:ext cx="570962" cy="711200"/>
            </a:xfrm>
            <a:prstGeom prst="rect">
              <a:avLst/>
            </a:prstGeom>
            <a:solidFill>
              <a:srgbClr val="D7CAD9"/>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95" name="矩形 8"/>
            <p:cNvSpPr/>
            <p:nvPr/>
          </p:nvSpPr>
          <p:spPr>
            <a:xfrm>
              <a:off x="11676847" y="0"/>
              <a:ext cx="570962" cy="711200"/>
            </a:xfrm>
            <a:prstGeom prst="rect">
              <a:avLst/>
            </a:prstGeom>
            <a:solidFill>
              <a:srgbClr val="F5F5C1"/>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96" name="矩形 9"/>
            <p:cNvSpPr/>
            <p:nvPr/>
          </p:nvSpPr>
          <p:spPr>
            <a:xfrm>
              <a:off x="9427339" y="0"/>
              <a:ext cx="570962" cy="711200"/>
            </a:xfrm>
            <a:prstGeom prst="rect">
              <a:avLst/>
            </a:prstGeom>
            <a:solidFill>
              <a:srgbClr val="BAE3F8"/>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97" name="矩形 10"/>
            <p:cNvSpPr/>
            <p:nvPr/>
          </p:nvSpPr>
          <p:spPr>
            <a:xfrm>
              <a:off x="0" y="0"/>
              <a:ext cx="9427339" cy="711200"/>
            </a:xfrm>
            <a:prstGeom prst="rect">
              <a:avLst/>
            </a:prstGeom>
            <a:solidFill>
              <a:srgbClr val="EDF7FD"/>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grpSp>
        <p:nvGrpSpPr>
          <p:cNvPr id="20483" name="组合 11"/>
          <p:cNvGrpSpPr/>
          <p:nvPr/>
        </p:nvGrpSpPr>
        <p:grpSpPr>
          <a:xfrm>
            <a:off x="0" y="6146800"/>
            <a:ext cx="12239625" cy="711200"/>
            <a:chOff x="0" y="0"/>
            <a:chExt cx="12239224" cy="711200"/>
          </a:xfrm>
        </p:grpSpPr>
        <p:sp>
          <p:nvSpPr>
            <p:cNvPr id="20486" name="矩形 12"/>
            <p:cNvSpPr/>
            <p:nvPr/>
          </p:nvSpPr>
          <p:spPr>
            <a:xfrm>
              <a:off x="1687131" y="0"/>
              <a:ext cx="570962" cy="711200"/>
            </a:xfrm>
            <a:prstGeom prst="rect">
              <a:avLst/>
            </a:prstGeom>
            <a:solidFill>
              <a:srgbClr val="F9D2D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87" name="矩形 13"/>
            <p:cNvSpPr/>
            <p:nvPr/>
          </p:nvSpPr>
          <p:spPr>
            <a:xfrm>
              <a:off x="1124754" y="0"/>
              <a:ext cx="570962" cy="711200"/>
            </a:xfrm>
            <a:prstGeom prst="rect">
              <a:avLst/>
            </a:prstGeom>
            <a:solidFill>
              <a:srgbClr val="BFE6B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88" name="矩形 14"/>
            <p:cNvSpPr/>
            <p:nvPr/>
          </p:nvSpPr>
          <p:spPr>
            <a:xfrm>
              <a:off x="562377" y="0"/>
              <a:ext cx="570962" cy="711200"/>
            </a:xfrm>
            <a:prstGeom prst="rect">
              <a:avLst/>
            </a:prstGeom>
            <a:solidFill>
              <a:srgbClr val="D7CAD9"/>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89" name="矩形 15"/>
            <p:cNvSpPr/>
            <p:nvPr/>
          </p:nvSpPr>
          <p:spPr>
            <a:xfrm>
              <a:off x="2249508" y="0"/>
              <a:ext cx="570962" cy="711200"/>
            </a:xfrm>
            <a:prstGeom prst="rect">
              <a:avLst/>
            </a:prstGeom>
            <a:solidFill>
              <a:srgbClr val="F5F5C1"/>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90" name="矩形 16"/>
            <p:cNvSpPr/>
            <p:nvPr/>
          </p:nvSpPr>
          <p:spPr>
            <a:xfrm>
              <a:off x="0" y="0"/>
              <a:ext cx="570962" cy="711200"/>
            </a:xfrm>
            <a:prstGeom prst="rect">
              <a:avLst/>
            </a:prstGeom>
            <a:solidFill>
              <a:srgbClr val="BAE3F8"/>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91" name="矩形 17"/>
            <p:cNvSpPr/>
            <p:nvPr/>
          </p:nvSpPr>
          <p:spPr>
            <a:xfrm>
              <a:off x="2811885" y="0"/>
              <a:ext cx="9427339" cy="711200"/>
            </a:xfrm>
            <a:prstGeom prst="rect">
              <a:avLst/>
            </a:prstGeom>
            <a:solidFill>
              <a:srgbClr val="EDF7FD"/>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sp>
        <p:nvSpPr>
          <p:cNvPr id="2" name="Rectangle 1"/>
          <p:cNvSpPr/>
          <p:nvPr/>
        </p:nvSpPr>
        <p:spPr>
          <a:xfrm>
            <a:off x="124393" y="1353364"/>
            <a:ext cx="5033812" cy="1877437"/>
          </a:xfrm>
          <a:prstGeom prst="rect">
            <a:avLst/>
          </a:prstGeom>
        </p:spPr>
        <p:txBody>
          <a:bodyPr wrap="square">
            <a:spAutoFit/>
          </a:bodyPr>
          <a:lstStyle/>
          <a:p>
            <a:pPr lvl="1"/>
            <a:r>
              <a:rPr lang="en-US" sz="2800" b="1" dirty="0">
                <a:solidFill>
                  <a:schemeClr val="accent3">
                    <a:lumMod val="75000"/>
                  </a:schemeClr>
                </a:solidFill>
              </a:rPr>
              <a:t>1.Bug-Free Application</a:t>
            </a:r>
            <a:endParaRPr lang="en-US" sz="2800" b="1" dirty="0">
              <a:solidFill>
                <a:schemeClr val="accent3">
                  <a:lumMod val="75000"/>
                </a:schemeClr>
              </a:solidFill>
            </a:endParaRPr>
          </a:p>
          <a:p>
            <a:pPr marL="742950" lvl="1" indent="-285750">
              <a:buFont typeface="Courier New" panose="02070309020205020404" pitchFamily="49" charset="0"/>
              <a:buChar char="o"/>
            </a:pPr>
            <a:r>
              <a:rPr lang="en-US" dirty="0"/>
              <a:t>Identify and fix bugs.</a:t>
            </a:r>
            <a:endParaRPr lang="en-US" dirty="0"/>
          </a:p>
          <a:p>
            <a:pPr marL="742950" lvl="1" indent="-285750">
              <a:buFont typeface="Courier New" panose="02070309020205020404" pitchFamily="49" charset="0"/>
              <a:buChar char="o"/>
            </a:pPr>
            <a:r>
              <a:rPr lang="en-US" dirty="0"/>
              <a:t>A bug-free app functions smoothly and meets user requirements.</a:t>
            </a:r>
            <a:endParaRPr lang="en-US" dirty="0"/>
          </a:p>
          <a:p>
            <a:pPr lvl="1"/>
            <a:r>
              <a:rPr lang="en-US" sz="1600" dirty="0"/>
              <a:t>Reference: </a:t>
            </a:r>
            <a:r>
              <a:rPr lang="en-US" sz="1600" dirty="0">
                <a:solidFill>
                  <a:srgbClr val="00B050"/>
                </a:solidFill>
              </a:rPr>
              <a:t>"Software Testing: Principles and Practices" by </a:t>
            </a:r>
            <a:r>
              <a:rPr lang="en-US" sz="1600" dirty="0" err="1">
                <a:solidFill>
                  <a:srgbClr val="00B050"/>
                </a:solidFill>
              </a:rPr>
              <a:t>Naresh</a:t>
            </a:r>
            <a:r>
              <a:rPr lang="en-US" sz="1600" dirty="0">
                <a:solidFill>
                  <a:srgbClr val="00B050"/>
                </a:solidFill>
              </a:rPr>
              <a:t> Chauhan.</a:t>
            </a:r>
            <a:endParaRPr lang="en-US" sz="1600" dirty="0">
              <a:solidFill>
                <a:srgbClr val="00B050"/>
              </a:solidFill>
            </a:endParaRPr>
          </a:p>
        </p:txBody>
      </p:sp>
      <p:sp>
        <p:nvSpPr>
          <p:cNvPr id="7" name="Rectangle 3"/>
          <p:cNvSpPr>
            <a:spLocks noChangeArrowheads="1"/>
          </p:cNvSpPr>
          <p:nvPr/>
        </p:nvSpPr>
        <p:spPr bwMode="auto">
          <a:xfrm>
            <a:off x="0" y="-184666"/>
            <a:ext cx="2487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pPr>
            <a:r>
              <a:rPr kumimoji="0" lang="en-US" altLang="en-US" sz="1800" b="0" i="0" u="none" strike="noStrike" cap="none" normalizeH="0" baseline="0" dirty="0">
                <a:ln>
                  <a:noFill/>
                </a:ln>
                <a:solidFill>
                  <a:schemeClr val="tx1"/>
                </a:solidFill>
                <a:effectLst/>
                <a:latin typeface="Arial" panose="020B060402020202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7"/>
          <p:cNvSpPr/>
          <p:nvPr/>
        </p:nvSpPr>
        <p:spPr>
          <a:xfrm>
            <a:off x="624486" y="3459572"/>
            <a:ext cx="4855575" cy="1877437"/>
          </a:xfrm>
          <a:prstGeom prst="rect">
            <a:avLst/>
          </a:prstGeom>
        </p:spPr>
        <p:txBody>
          <a:bodyPr wrap="square">
            <a:spAutoFit/>
          </a:bodyPr>
          <a:lstStyle/>
          <a:p>
            <a:r>
              <a:rPr lang="en-US" sz="2800" b="1" dirty="0">
                <a:solidFill>
                  <a:schemeClr val="accent3">
                    <a:lumMod val="75000"/>
                  </a:schemeClr>
                </a:solidFill>
              </a:rPr>
              <a:t>2.Data Security</a:t>
            </a:r>
            <a:endParaRPr lang="en-US" sz="2800" dirty="0">
              <a:solidFill>
                <a:schemeClr val="accent3">
                  <a:lumMod val="75000"/>
                </a:schemeClr>
              </a:solidFill>
            </a:endParaRPr>
          </a:p>
          <a:p>
            <a:pPr marL="285750" indent="-285750">
              <a:buFont typeface="Courier New" panose="02070309020205020404" pitchFamily="49" charset="0"/>
              <a:buChar char="o"/>
            </a:pPr>
            <a:r>
              <a:rPr lang="en-US" altLang="en-US" dirty="0"/>
              <a:t>Keeps data safe from improper use.</a:t>
            </a:r>
            <a:endParaRPr lang="en-US" altLang="en-US" dirty="0"/>
          </a:p>
          <a:p>
            <a:pPr marL="285750" lvl="0" indent="-285750">
              <a:buFont typeface="Courier New" panose="02070309020205020404" pitchFamily="49" charset="0"/>
              <a:buChar char="o"/>
            </a:pPr>
            <a:r>
              <a:rPr lang="en-US" altLang="en-US" dirty="0"/>
              <a:t>Reduce security risks.</a:t>
            </a:r>
            <a:endParaRPr lang="en-US" altLang="en-US" dirty="0"/>
          </a:p>
          <a:p>
            <a:pPr marL="285750" lvl="0" indent="-285750">
              <a:buFont typeface="Courier New" panose="02070309020205020404" pitchFamily="49" charset="0"/>
              <a:buChar char="o"/>
            </a:pPr>
            <a:r>
              <a:rPr lang="en-US" altLang="en-US" dirty="0"/>
              <a:t>Protects against cyberattacks</a:t>
            </a:r>
            <a:endParaRPr lang="en-US" dirty="0"/>
          </a:p>
          <a:p>
            <a:pPr lvl="1"/>
            <a:r>
              <a:rPr lang="en-US" dirty="0"/>
              <a:t>  </a:t>
            </a:r>
            <a:r>
              <a:rPr lang="en-US" sz="1600" dirty="0">
                <a:solidFill>
                  <a:srgbClr val="00B050"/>
                </a:solidFill>
              </a:rPr>
              <a:t>Reference: OWASP (Open Web Application Security Project) Website.</a:t>
            </a:r>
            <a:endParaRPr lang="en-US" sz="1600" dirty="0">
              <a:solidFill>
                <a:srgbClr val="00B050"/>
              </a:solidFill>
            </a:endParaRPr>
          </a:p>
        </p:txBody>
      </p:sp>
      <p:pic>
        <p:nvPicPr>
          <p:cNvPr id="12" name="Picture 11"/>
          <p:cNvPicPr>
            <a:picLocks noChangeAspect="1"/>
          </p:cNvPicPr>
          <p:nvPr/>
        </p:nvPicPr>
        <p:blipFill rotWithShape="1">
          <a:blip r:embed="rId1">
            <a:extLst>
              <a:ext uri="{28A0092B-C50C-407E-A947-70E740481C1C}">
                <a14:useLocalDpi xmlns:a14="http://schemas.microsoft.com/office/drawing/2010/main" val="0"/>
              </a:ext>
            </a:extLst>
          </a:blip>
          <a:srcRect l="688" t="8190" r="9489" b="3670"/>
          <a:stretch>
            <a:fillRect/>
          </a:stretch>
        </p:blipFill>
        <p:spPr>
          <a:xfrm>
            <a:off x="5801918" y="1576168"/>
            <a:ext cx="6160169" cy="4533499"/>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482" name="组合 4"/>
          <p:cNvGrpSpPr/>
          <p:nvPr/>
        </p:nvGrpSpPr>
        <p:grpSpPr>
          <a:xfrm>
            <a:off x="0" y="0"/>
            <a:ext cx="11737057" cy="711200"/>
            <a:chOff x="0" y="0"/>
            <a:chExt cx="12247809" cy="711200"/>
          </a:xfrm>
        </p:grpSpPr>
        <p:sp>
          <p:nvSpPr>
            <p:cNvPr id="20492" name="矩形 5"/>
            <p:cNvSpPr/>
            <p:nvPr/>
          </p:nvSpPr>
          <p:spPr>
            <a:xfrm>
              <a:off x="11114470" y="0"/>
              <a:ext cx="570962" cy="711200"/>
            </a:xfrm>
            <a:prstGeom prst="rect">
              <a:avLst/>
            </a:prstGeom>
            <a:solidFill>
              <a:srgbClr val="F9D2D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93" name="矩形 6"/>
            <p:cNvSpPr/>
            <p:nvPr/>
          </p:nvSpPr>
          <p:spPr>
            <a:xfrm>
              <a:off x="10552093" y="0"/>
              <a:ext cx="570962" cy="711200"/>
            </a:xfrm>
            <a:prstGeom prst="rect">
              <a:avLst/>
            </a:prstGeom>
            <a:solidFill>
              <a:srgbClr val="BFE6B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94" name="矩形 7"/>
            <p:cNvSpPr/>
            <p:nvPr/>
          </p:nvSpPr>
          <p:spPr>
            <a:xfrm>
              <a:off x="9989716" y="0"/>
              <a:ext cx="570962" cy="711200"/>
            </a:xfrm>
            <a:prstGeom prst="rect">
              <a:avLst/>
            </a:prstGeom>
            <a:solidFill>
              <a:srgbClr val="D7CAD9"/>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95" name="矩形 8"/>
            <p:cNvSpPr/>
            <p:nvPr/>
          </p:nvSpPr>
          <p:spPr>
            <a:xfrm>
              <a:off x="11676847" y="0"/>
              <a:ext cx="570962" cy="711200"/>
            </a:xfrm>
            <a:prstGeom prst="rect">
              <a:avLst/>
            </a:prstGeom>
            <a:solidFill>
              <a:srgbClr val="F5F5C1"/>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96" name="矩形 9"/>
            <p:cNvSpPr/>
            <p:nvPr/>
          </p:nvSpPr>
          <p:spPr>
            <a:xfrm>
              <a:off x="9427339" y="0"/>
              <a:ext cx="570962" cy="711200"/>
            </a:xfrm>
            <a:prstGeom prst="rect">
              <a:avLst/>
            </a:prstGeom>
            <a:solidFill>
              <a:srgbClr val="BAE3F8"/>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97" name="矩形 10"/>
            <p:cNvSpPr/>
            <p:nvPr/>
          </p:nvSpPr>
          <p:spPr>
            <a:xfrm>
              <a:off x="0" y="0"/>
              <a:ext cx="9427339" cy="711200"/>
            </a:xfrm>
            <a:prstGeom prst="rect">
              <a:avLst/>
            </a:prstGeom>
            <a:solidFill>
              <a:srgbClr val="EDF7FD"/>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grpSp>
        <p:nvGrpSpPr>
          <p:cNvPr id="20483" name="组合 11"/>
          <p:cNvGrpSpPr/>
          <p:nvPr/>
        </p:nvGrpSpPr>
        <p:grpSpPr>
          <a:xfrm>
            <a:off x="1" y="6146800"/>
            <a:ext cx="11729450" cy="711200"/>
            <a:chOff x="0" y="0"/>
            <a:chExt cx="12239224" cy="711200"/>
          </a:xfrm>
        </p:grpSpPr>
        <p:sp>
          <p:nvSpPr>
            <p:cNvPr id="20486" name="矩形 12"/>
            <p:cNvSpPr/>
            <p:nvPr/>
          </p:nvSpPr>
          <p:spPr>
            <a:xfrm>
              <a:off x="1687131" y="0"/>
              <a:ext cx="570962" cy="711200"/>
            </a:xfrm>
            <a:prstGeom prst="rect">
              <a:avLst/>
            </a:prstGeom>
            <a:solidFill>
              <a:srgbClr val="F9D2D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87" name="矩形 13"/>
            <p:cNvSpPr/>
            <p:nvPr/>
          </p:nvSpPr>
          <p:spPr>
            <a:xfrm>
              <a:off x="1124754" y="0"/>
              <a:ext cx="570962" cy="711200"/>
            </a:xfrm>
            <a:prstGeom prst="rect">
              <a:avLst/>
            </a:prstGeom>
            <a:solidFill>
              <a:srgbClr val="BFE6B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88" name="矩形 14"/>
            <p:cNvSpPr/>
            <p:nvPr/>
          </p:nvSpPr>
          <p:spPr>
            <a:xfrm>
              <a:off x="562377" y="0"/>
              <a:ext cx="570962" cy="711200"/>
            </a:xfrm>
            <a:prstGeom prst="rect">
              <a:avLst/>
            </a:prstGeom>
            <a:solidFill>
              <a:srgbClr val="D7CAD9"/>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89" name="矩形 15"/>
            <p:cNvSpPr/>
            <p:nvPr/>
          </p:nvSpPr>
          <p:spPr>
            <a:xfrm>
              <a:off x="2249508" y="0"/>
              <a:ext cx="570962" cy="711200"/>
            </a:xfrm>
            <a:prstGeom prst="rect">
              <a:avLst/>
            </a:prstGeom>
            <a:solidFill>
              <a:srgbClr val="F5F5C1"/>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90" name="矩形 16"/>
            <p:cNvSpPr/>
            <p:nvPr/>
          </p:nvSpPr>
          <p:spPr>
            <a:xfrm>
              <a:off x="0" y="0"/>
              <a:ext cx="570962" cy="711200"/>
            </a:xfrm>
            <a:prstGeom prst="rect">
              <a:avLst/>
            </a:prstGeom>
            <a:solidFill>
              <a:srgbClr val="BAE3F8"/>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91" name="矩形 17"/>
            <p:cNvSpPr/>
            <p:nvPr/>
          </p:nvSpPr>
          <p:spPr>
            <a:xfrm>
              <a:off x="2811885" y="0"/>
              <a:ext cx="9427339" cy="711200"/>
            </a:xfrm>
            <a:prstGeom prst="rect">
              <a:avLst/>
            </a:prstGeom>
            <a:solidFill>
              <a:srgbClr val="EDF7FD"/>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sp>
        <p:nvSpPr>
          <p:cNvPr id="2" name="Rectangle 1"/>
          <p:cNvSpPr/>
          <p:nvPr/>
        </p:nvSpPr>
        <p:spPr>
          <a:xfrm>
            <a:off x="538955" y="1539561"/>
            <a:ext cx="6245892" cy="4001095"/>
          </a:xfrm>
          <a:prstGeom prst="rect">
            <a:avLst/>
          </a:prstGeom>
        </p:spPr>
        <p:txBody>
          <a:bodyPr wrap="square">
            <a:spAutoFit/>
          </a:bodyPr>
          <a:lstStyle/>
          <a:p>
            <a:r>
              <a:rPr lang="en-US" sz="2800" b="1" dirty="0">
                <a:solidFill>
                  <a:srgbClr val="0070C0"/>
                </a:solidFill>
              </a:rPr>
              <a:t>3.Early Defect Detection</a:t>
            </a:r>
            <a:endParaRPr lang="en-US" sz="2800" b="1" dirty="0">
              <a:solidFill>
                <a:srgbClr val="0070C0"/>
              </a:solidFill>
            </a:endParaRPr>
          </a:p>
          <a:p>
            <a:endParaRPr lang="en-US" dirty="0"/>
          </a:p>
          <a:p>
            <a:pPr marL="742950" lvl="1" indent="-285750">
              <a:buFont typeface="Courier New" panose="02070309020205020404" pitchFamily="49" charset="0"/>
              <a:buChar char="o"/>
            </a:pPr>
            <a:r>
              <a:rPr lang="en-US" dirty="0"/>
              <a:t>Identifies defects early, before they become complex.</a:t>
            </a:r>
            <a:endParaRPr lang="en-US" dirty="0"/>
          </a:p>
          <a:p>
            <a:pPr marL="742950" lvl="1" indent="-285750">
              <a:buFont typeface="Courier New" panose="02070309020205020404" pitchFamily="49" charset="0"/>
              <a:buChar char="o"/>
            </a:pPr>
            <a:r>
              <a:rPr lang="en-US" dirty="0"/>
              <a:t>Allows the development team to address issues during </a:t>
            </a:r>
            <a:r>
              <a:rPr lang="en-US" dirty="0" err="1"/>
              <a:t>devevelopment</a:t>
            </a:r>
            <a:r>
              <a:rPr lang="en-US" dirty="0"/>
              <a:t> process. </a:t>
            </a:r>
            <a:endParaRPr lang="en-US" dirty="0"/>
          </a:p>
          <a:p>
            <a:pPr lvl="1"/>
            <a:r>
              <a:rPr lang="en-US" sz="1600" dirty="0">
                <a:solidFill>
                  <a:srgbClr val="00B050"/>
                </a:solidFill>
              </a:rPr>
              <a:t>Reference: </a:t>
            </a:r>
            <a:r>
              <a:rPr lang="en-US" sz="1600" dirty="0" err="1">
                <a:solidFill>
                  <a:srgbClr val="00B050"/>
                </a:solidFill>
              </a:rPr>
              <a:t>Atlassian</a:t>
            </a:r>
            <a:r>
              <a:rPr lang="en-US" sz="1600" dirty="0">
                <a:solidFill>
                  <a:srgbClr val="00B050"/>
                </a:solidFill>
              </a:rPr>
              <a:t> - Early Bug Detection</a:t>
            </a:r>
            <a:r>
              <a:rPr lang="en-US" dirty="0"/>
              <a:t>.</a:t>
            </a:r>
            <a:endParaRPr lang="en-US" dirty="0"/>
          </a:p>
          <a:p>
            <a:pPr marL="742950" lvl="1" indent="-285750">
              <a:buFont typeface="+mj-lt"/>
              <a:buAutoNum type="arabicPeriod"/>
            </a:pPr>
            <a:endParaRPr lang="en-US" dirty="0"/>
          </a:p>
          <a:p>
            <a:r>
              <a:rPr lang="en-US" sz="2800" b="1" dirty="0">
                <a:solidFill>
                  <a:srgbClr val="0070C0"/>
                </a:solidFill>
              </a:rPr>
              <a:t>4.Quality Product</a:t>
            </a:r>
            <a:endParaRPr lang="en-US" sz="2800" dirty="0">
              <a:solidFill>
                <a:srgbClr val="0070C0"/>
              </a:solidFill>
            </a:endParaRPr>
          </a:p>
          <a:p>
            <a:pPr marL="742950" lvl="1" indent="-285750">
              <a:buFont typeface="Courier New" panose="02070309020205020404" pitchFamily="49" charset="0"/>
              <a:buChar char="o"/>
            </a:pPr>
            <a:r>
              <a:rPr lang="en-US" dirty="0"/>
              <a:t>Increases the overall quality and reliability of the application.</a:t>
            </a:r>
            <a:endParaRPr lang="en-US" dirty="0"/>
          </a:p>
          <a:p>
            <a:pPr marL="742950" lvl="1" indent="-285750">
              <a:buFont typeface="Courier New" panose="02070309020205020404" pitchFamily="49" charset="0"/>
              <a:buChar char="o"/>
            </a:pPr>
            <a:r>
              <a:rPr lang="en-US" dirty="0"/>
              <a:t>Security, performance, and functionality are priority.</a:t>
            </a:r>
            <a:endParaRPr lang="en-US" dirty="0"/>
          </a:p>
          <a:p>
            <a:endParaRPr lang="en-US" dirty="0"/>
          </a:p>
        </p:txBody>
      </p:sp>
      <p:pic>
        <p:nvPicPr>
          <p:cNvPr id="5" name="Picture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291791" y="1789207"/>
            <a:ext cx="4171690" cy="3255583"/>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483" name="组合 11"/>
          <p:cNvGrpSpPr/>
          <p:nvPr/>
        </p:nvGrpSpPr>
        <p:grpSpPr>
          <a:xfrm>
            <a:off x="0" y="6146800"/>
            <a:ext cx="12239625" cy="711200"/>
            <a:chOff x="0" y="0"/>
            <a:chExt cx="12239224" cy="711200"/>
          </a:xfrm>
        </p:grpSpPr>
        <p:sp>
          <p:nvSpPr>
            <p:cNvPr id="20486" name="矩形 12"/>
            <p:cNvSpPr/>
            <p:nvPr/>
          </p:nvSpPr>
          <p:spPr>
            <a:xfrm>
              <a:off x="1687131" y="0"/>
              <a:ext cx="570962" cy="711200"/>
            </a:xfrm>
            <a:prstGeom prst="rect">
              <a:avLst/>
            </a:prstGeom>
            <a:solidFill>
              <a:srgbClr val="F9D2D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87" name="矩形 13"/>
            <p:cNvSpPr/>
            <p:nvPr/>
          </p:nvSpPr>
          <p:spPr>
            <a:xfrm>
              <a:off x="1124754" y="0"/>
              <a:ext cx="570962" cy="711200"/>
            </a:xfrm>
            <a:prstGeom prst="rect">
              <a:avLst/>
            </a:prstGeom>
            <a:solidFill>
              <a:srgbClr val="BFE6B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88" name="矩形 14"/>
            <p:cNvSpPr/>
            <p:nvPr/>
          </p:nvSpPr>
          <p:spPr>
            <a:xfrm>
              <a:off x="562377" y="0"/>
              <a:ext cx="570962" cy="711200"/>
            </a:xfrm>
            <a:prstGeom prst="rect">
              <a:avLst/>
            </a:prstGeom>
            <a:solidFill>
              <a:srgbClr val="D7CAD9"/>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89" name="矩形 15"/>
            <p:cNvSpPr/>
            <p:nvPr/>
          </p:nvSpPr>
          <p:spPr>
            <a:xfrm>
              <a:off x="2249508" y="0"/>
              <a:ext cx="570962" cy="711200"/>
            </a:xfrm>
            <a:prstGeom prst="rect">
              <a:avLst/>
            </a:prstGeom>
            <a:solidFill>
              <a:srgbClr val="F5F5C1"/>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90" name="矩形 16"/>
            <p:cNvSpPr/>
            <p:nvPr/>
          </p:nvSpPr>
          <p:spPr>
            <a:xfrm>
              <a:off x="0" y="0"/>
              <a:ext cx="570962" cy="711200"/>
            </a:xfrm>
            <a:prstGeom prst="rect">
              <a:avLst/>
            </a:prstGeom>
            <a:solidFill>
              <a:srgbClr val="BAE3F8"/>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91" name="矩形 17"/>
            <p:cNvSpPr/>
            <p:nvPr/>
          </p:nvSpPr>
          <p:spPr>
            <a:xfrm>
              <a:off x="2811885" y="0"/>
              <a:ext cx="9427339" cy="711200"/>
            </a:xfrm>
            <a:prstGeom prst="rect">
              <a:avLst/>
            </a:prstGeom>
            <a:solidFill>
              <a:srgbClr val="EDF7FD"/>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sp>
        <p:nvSpPr>
          <p:cNvPr id="20485" name="文本框 14"/>
          <p:cNvSpPr/>
          <p:nvPr/>
        </p:nvSpPr>
        <p:spPr>
          <a:xfrm>
            <a:off x="4921250" y="3784600"/>
            <a:ext cx="184731" cy="461665"/>
          </a:xfrm>
          <a:prstGeom prst="rect">
            <a:avLst/>
          </a:prstGeom>
          <a:noFill/>
          <a:ln w="9525">
            <a:noFill/>
          </a:ln>
        </p:spPr>
        <p:txBody>
          <a:bodyPr wrap="none">
            <a:spAutoFit/>
          </a:bodyPr>
          <a:lstStyle/>
          <a:p>
            <a:pPr eaLnBrk="1" hangingPunct="1"/>
            <a:endParaRPr lang="zh-CN" altLang="en-US" sz="2400" dirty="0">
              <a:solidFill>
                <a:srgbClr val="000000"/>
              </a:solidFill>
              <a:latin typeface="Microsoft YaHei Light" panose="020B0502040204020203" pitchFamily="34" charset="-122"/>
              <a:ea typeface="Microsoft YaHei Light" panose="020B0502040204020203" pitchFamily="34" charset="-122"/>
              <a:sym typeface="Microsoft YaHei Light" panose="020B0502040204020203" pitchFamily="34" charset="-122"/>
            </a:endParaRPr>
          </a:p>
        </p:txBody>
      </p:sp>
      <p:sp>
        <p:nvSpPr>
          <p:cNvPr id="2" name="Rectangle 1"/>
          <p:cNvSpPr/>
          <p:nvPr/>
        </p:nvSpPr>
        <p:spPr>
          <a:xfrm>
            <a:off x="735123" y="890674"/>
            <a:ext cx="10199175" cy="4678204"/>
          </a:xfrm>
          <a:prstGeom prst="rect">
            <a:avLst/>
          </a:prstGeom>
        </p:spPr>
        <p:txBody>
          <a:bodyPr wrap="square">
            <a:spAutoFit/>
          </a:bodyPr>
          <a:lstStyle/>
          <a:p>
            <a:endParaRPr lang="en-US" b="1" dirty="0"/>
          </a:p>
          <a:p>
            <a:r>
              <a:rPr lang="en-US" sz="2800" b="1" dirty="0">
                <a:solidFill>
                  <a:srgbClr val="0070C0"/>
                </a:solidFill>
              </a:rPr>
              <a:t>5.Cost-Effective</a:t>
            </a:r>
            <a:endParaRPr lang="en-US" sz="2800" b="1" dirty="0">
              <a:solidFill>
                <a:srgbClr val="0070C0"/>
              </a:solidFill>
            </a:endParaRPr>
          </a:p>
          <a:p>
            <a:pPr marL="285750" lvl="1" indent="-285750">
              <a:buFont typeface="Courier New" panose="02070309020205020404" pitchFamily="49" charset="0"/>
              <a:buChar char="o"/>
            </a:pPr>
            <a:r>
              <a:rPr lang="en-US" dirty="0"/>
              <a:t>Reduces time and costs in the long run.</a:t>
            </a:r>
            <a:endParaRPr lang="en-US" sz="2000" dirty="0">
              <a:solidFill>
                <a:srgbClr val="0070C0"/>
              </a:solidFill>
            </a:endParaRPr>
          </a:p>
          <a:p>
            <a:pPr marL="285750" lvl="1" indent="-285750">
              <a:buFont typeface="Courier New" panose="02070309020205020404" pitchFamily="49" charset="0"/>
              <a:buChar char="o"/>
            </a:pPr>
            <a:r>
              <a:rPr lang="en-US" dirty="0"/>
              <a:t>Fixing errors during the design stage is 100 times cheaper than post-release fixes.</a:t>
            </a:r>
            <a:endParaRPr lang="en-US" dirty="0"/>
          </a:p>
          <a:p>
            <a:pPr lvl="1"/>
            <a:r>
              <a:rPr lang="en-US" sz="1600" dirty="0">
                <a:solidFill>
                  <a:srgbClr val="00B050"/>
                </a:solidFill>
              </a:rPr>
              <a:t>Reference: IBM’s Cost of Defects Study (IBM Systems Sciences Institute).</a:t>
            </a:r>
            <a:endParaRPr lang="en-US" sz="1600" dirty="0">
              <a:solidFill>
                <a:srgbClr val="00B050"/>
              </a:solidFill>
            </a:endParaRPr>
          </a:p>
          <a:p>
            <a:pPr marL="742950" lvl="1" indent="-285750">
              <a:buFont typeface="+mj-lt"/>
              <a:buAutoNum type="arabicPeriod"/>
            </a:pPr>
            <a:endParaRPr lang="en-US" sz="1600" dirty="0">
              <a:solidFill>
                <a:srgbClr val="00B050"/>
              </a:solidFill>
            </a:endParaRPr>
          </a:p>
          <a:p>
            <a:pPr lvl="0"/>
            <a:r>
              <a:rPr lang="en-US" altLang="en-US" sz="2800" b="1" dirty="0">
                <a:solidFill>
                  <a:srgbClr val="0070C0"/>
                </a:solidFill>
              </a:rPr>
              <a:t>6. Low Failure Rate</a:t>
            </a:r>
            <a:endParaRPr lang="en-US" altLang="en-US" sz="2800" dirty="0">
              <a:solidFill>
                <a:srgbClr val="0070C0"/>
              </a:solidFill>
            </a:endParaRPr>
          </a:p>
          <a:p>
            <a:pPr marL="742950" lvl="1" indent="-285750">
              <a:buFont typeface="Courier New" panose="02070309020205020404" pitchFamily="49" charset="0"/>
              <a:buChar char="o"/>
            </a:pPr>
            <a:r>
              <a:rPr lang="en-US" altLang="en-US" dirty="0"/>
              <a:t>Finds issues to improve stability.</a:t>
            </a:r>
            <a:endParaRPr lang="en-US" altLang="en-US" dirty="0"/>
          </a:p>
          <a:p>
            <a:pPr marL="742950" lvl="1" indent="-285750">
              <a:buFont typeface="Courier New" panose="02070309020205020404" pitchFamily="49" charset="0"/>
              <a:buChar char="o"/>
            </a:pPr>
            <a:r>
              <a:rPr lang="en-US" altLang="en-US" dirty="0"/>
              <a:t>Stress testing checks reliability.</a:t>
            </a:r>
            <a:endParaRPr lang="en-US" altLang="en-US" dirty="0"/>
          </a:p>
          <a:p>
            <a:pPr marL="742950" lvl="1" indent="-285750">
              <a:buFont typeface="Courier New" panose="02070309020205020404" pitchFamily="49" charset="0"/>
              <a:buChar char="o"/>
            </a:pPr>
            <a:r>
              <a:rPr lang="en-US" altLang="en-US" dirty="0"/>
              <a:t>Makes the product more stable and dependable.</a:t>
            </a:r>
            <a:endParaRPr lang="en-US" altLang="en-US" dirty="0"/>
          </a:p>
          <a:p>
            <a:pPr lvl="1"/>
            <a:endParaRPr lang="en-US" altLang="en-US" dirty="0">
              <a:solidFill>
                <a:srgbClr val="0070C0"/>
              </a:solidFill>
            </a:endParaRPr>
          </a:p>
          <a:p>
            <a:pPr lvl="0"/>
            <a:r>
              <a:rPr lang="en-US" altLang="en-US" sz="2800" b="1" dirty="0">
                <a:solidFill>
                  <a:srgbClr val="0070C0"/>
                </a:solidFill>
              </a:rPr>
              <a:t>7. Customer Satisfaction</a:t>
            </a:r>
            <a:endParaRPr lang="en-US" altLang="en-US" sz="2800" b="1" dirty="0">
              <a:solidFill>
                <a:srgbClr val="0070C0"/>
              </a:solidFill>
            </a:endParaRPr>
          </a:p>
          <a:p>
            <a:pPr marL="285750" lvl="0" indent="-285750">
              <a:buFont typeface="Courier New" panose="02070309020205020404" pitchFamily="49" charset="0"/>
              <a:buChar char="o"/>
            </a:pPr>
            <a:r>
              <a:rPr lang="en-US" altLang="en-US" dirty="0"/>
              <a:t>Gives a bug-free experience.</a:t>
            </a:r>
            <a:endParaRPr lang="en-US" altLang="en-US" dirty="0"/>
          </a:p>
          <a:p>
            <a:pPr marL="285750" lvl="0" indent="-285750">
              <a:buFont typeface="Courier New" panose="02070309020205020404" pitchFamily="49" charset="0"/>
              <a:buChar char="o"/>
            </a:pPr>
            <a:r>
              <a:rPr lang="en-US" altLang="en-US" dirty="0"/>
              <a:t>Builds trust and keeps customers happy.</a:t>
            </a:r>
            <a:endParaRPr lang="en-US" dirty="0"/>
          </a:p>
          <a:p>
            <a:pPr marL="742950" lvl="1" indent="-285750">
              <a:buFont typeface="+mj-lt"/>
              <a:buAutoNum type="arabicPeriod"/>
            </a:pPr>
            <a:endParaRPr lang="en-US" dirty="0"/>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392202" y="2377440"/>
            <a:ext cx="2916456" cy="2940388"/>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8" name="组合 4"/>
          <p:cNvGrpSpPr/>
          <p:nvPr/>
        </p:nvGrpSpPr>
        <p:grpSpPr>
          <a:xfrm>
            <a:off x="0" y="0"/>
            <a:ext cx="12247563" cy="711200"/>
            <a:chOff x="0" y="0"/>
            <a:chExt cx="12247809" cy="711200"/>
          </a:xfrm>
        </p:grpSpPr>
        <p:sp>
          <p:nvSpPr>
            <p:cNvPr id="4122" name="矩形 5"/>
            <p:cNvSpPr/>
            <p:nvPr/>
          </p:nvSpPr>
          <p:spPr>
            <a:xfrm>
              <a:off x="11114470" y="0"/>
              <a:ext cx="570962" cy="711200"/>
            </a:xfrm>
            <a:prstGeom prst="rect">
              <a:avLst/>
            </a:prstGeom>
            <a:solidFill>
              <a:srgbClr val="F9D2D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3" name="矩形 6"/>
            <p:cNvSpPr/>
            <p:nvPr/>
          </p:nvSpPr>
          <p:spPr>
            <a:xfrm>
              <a:off x="10552093" y="0"/>
              <a:ext cx="570962" cy="711200"/>
            </a:xfrm>
            <a:prstGeom prst="rect">
              <a:avLst/>
            </a:prstGeom>
            <a:solidFill>
              <a:srgbClr val="BFE6B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4" name="矩形 7"/>
            <p:cNvSpPr/>
            <p:nvPr/>
          </p:nvSpPr>
          <p:spPr>
            <a:xfrm>
              <a:off x="9989716" y="0"/>
              <a:ext cx="570962" cy="711200"/>
            </a:xfrm>
            <a:prstGeom prst="rect">
              <a:avLst/>
            </a:prstGeom>
            <a:solidFill>
              <a:srgbClr val="D7CAD9"/>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5" name="矩形 8"/>
            <p:cNvSpPr/>
            <p:nvPr/>
          </p:nvSpPr>
          <p:spPr>
            <a:xfrm>
              <a:off x="11676847" y="0"/>
              <a:ext cx="570962" cy="711200"/>
            </a:xfrm>
            <a:prstGeom prst="rect">
              <a:avLst/>
            </a:prstGeom>
            <a:solidFill>
              <a:srgbClr val="F5F5C1"/>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6" name="矩形 9"/>
            <p:cNvSpPr/>
            <p:nvPr/>
          </p:nvSpPr>
          <p:spPr>
            <a:xfrm>
              <a:off x="9427339" y="0"/>
              <a:ext cx="570962" cy="711200"/>
            </a:xfrm>
            <a:prstGeom prst="rect">
              <a:avLst/>
            </a:prstGeom>
            <a:solidFill>
              <a:srgbClr val="BAE3F8"/>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7" name="矩形 10"/>
            <p:cNvSpPr/>
            <p:nvPr/>
          </p:nvSpPr>
          <p:spPr>
            <a:xfrm>
              <a:off x="0" y="0"/>
              <a:ext cx="9427339" cy="711200"/>
            </a:xfrm>
            <a:prstGeom prst="rect">
              <a:avLst/>
            </a:prstGeom>
            <a:solidFill>
              <a:srgbClr val="EDF7FD"/>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grpSp>
        <p:nvGrpSpPr>
          <p:cNvPr id="4099" name="组合 11"/>
          <p:cNvGrpSpPr/>
          <p:nvPr/>
        </p:nvGrpSpPr>
        <p:grpSpPr>
          <a:xfrm>
            <a:off x="0" y="6146800"/>
            <a:ext cx="12239625" cy="711200"/>
            <a:chOff x="0" y="0"/>
            <a:chExt cx="12239224" cy="711200"/>
          </a:xfrm>
        </p:grpSpPr>
        <p:sp>
          <p:nvSpPr>
            <p:cNvPr id="4116" name="矩形 12"/>
            <p:cNvSpPr/>
            <p:nvPr/>
          </p:nvSpPr>
          <p:spPr>
            <a:xfrm>
              <a:off x="1687131" y="0"/>
              <a:ext cx="570962" cy="711200"/>
            </a:xfrm>
            <a:prstGeom prst="rect">
              <a:avLst/>
            </a:prstGeom>
            <a:solidFill>
              <a:srgbClr val="F9D2D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17" name="矩形 13"/>
            <p:cNvSpPr/>
            <p:nvPr/>
          </p:nvSpPr>
          <p:spPr>
            <a:xfrm>
              <a:off x="1124754" y="0"/>
              <a:ext cx="570962" cy="711200"/>
            </a:xfrm>
            <a:prstGeom prst="rect">
              <a:avLst/>
            </a:prstGeom>
            <a:solidFill>
              <a:srgbClr val="BFE6B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18" name="矩形 14"/>
            <p:cNvSpPr/>
            <p:nvPr/>
          </p:nvSpPr>
          <p:spPr>
            <a:xfrm>
              <a:off x="562377" y="0"/>
              <a:ext cx="570962" cy="711200"/>
            </a:xfrm>
            <a:prstGeom prst="rect">
              <a:avLst/>
            </a:prstGeom>
            <a:solidFill>
              <a:srgbClr val="D7CAD9"/>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19" name="矩形 15"/>
            <p:cNvSpPr/>
            <p:nvPr/>
          </p:nvSpPr>
          <p:spPr>
            <a:xfrm>
              <a:off x="2249508" y="0"/>
              <a:ext cx="570962" cy="711200"/>
            </a:xfrm>
            <a:prstGeom prst="rect">
              <a:avLst/>
            </a:prstGeom>
            <a:solidFill>
              <a:srgbClr val="F5F5C1"/>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0" name="矩形 16"/>
            <p:cNvSpPr/>
            <p:nvPr/>
          </p:nvSpPr>
          <p:spPr>
            <a:xfrm>
              <a:off x="0" y="0"/>
              <a:ext cx="570962" cy="711200"/>
            </a:xfrm>
            <a:prstGeom prst="rect">
              <a:avLst/>
            </a:prstGeom>
            <a:solidFill>
              <a:srgbClr val="BAE3F8"/>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1" name="矩形 17"/>
            <p:cNvSpPr/>
            <p:nvPr/>
          </p:nvSpPr>
          <p:spPr>
            <a:xfrm>
              <a:off x="2811885" y="0"/>
              <a:ext cx="9427339" cy="711200"/>
            </a:xfrm>
            <a:prstGeom prst="rect">
              <a:avLst/>
            </a:prstGeom>
            <a:solidFill>
              <a:srgbClr val="EDF7FD"/>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sp>
        <p:nvSpPr>
          <p:cNvPr id="4103" name="Rectangle 3"/>
          <p:cNvSpPr/>
          <p:nvPr/>
        </p:nvSpPr>
        <p:spPr>
          <a:xfrm>
            <a:off x="6269038" y="3209925"/>
            <a:ext cx="5149850" cy="635000"/>
          </a:xfrm>
          <a:custGeom>
            <a:avLst/>
            <a:gdLst>
              <a:gd name="txL" fmla="*/ 0 w 5149850"/>
              <a:gd name="txT" fmla="*/ 0 h 635000"/>
              <a:gd name="txR" fmla="*/ 5149850 w 5149850"/>
              <a:gd name="txB" fmla="*/ 635000 h 635000"/>
            </a:gdLst>
            <a:ahLst/>
            <a:cxnLst>
              <a:cxn ang="0">
                <a:pos x="0" y="0"/>
              </a:cxn>
              <a:cxn ang="0">
                <a:pos x="5149850" y="0"/>
              </a:cxn>
              <a:cxn ang="0">
                <a:pos x="5149850" y="635000"/>
              </a:cxn>
              <a:cxn ang="0">
                <a:pos x="9525" y="635000"/>
              </a:cxn>
              <a:cxn ang="0">
                <a:pos x="0" y="0"/>
              </a:cxn>
            </a:cxnLst>
            <a:rect l="txL" t="txT" r="txR" b="txB"/>
            <a:pathLst>
              <a:path w="5149850" h="635000">
                <a:moveTo>
                  <a:pt x="0" y="0"/>
                </a:moveTo>
                <a:lnTo>
                  <a:pt x="5149850" y="0"/>
                </a:lnTo>
                <a:lnTo>
                  <a:pt x="5149850" y="635000"/>
                </a:lnTo>
                <a:lnTo>
                  <a:pt x="9525" y="635000"/>
                </a:lnTo>
                <a:cubicBezTo>
                  <a:pt x="180975" y="299508"/>
                  <a:pt x="191352" y="357954"/>
                  <a:pt x="0" y="0"/>
                </a:cubicBezTo>
                <a:close/>
              </a:path>
            </a:pathLst>
          </a:custGeom>
          <a:solidFill>
            <a:srgbClr val="FFFFFF">
              <a:alpha val="69019"/>
            </a:srgbClr>
          </a:solidFill>
          <a:ln w="9525">
            <a:noFill/>
          </a:ln>
        </p:spPr>
        <p:txBody>
          <a:bodyPr/>
          <a:lstStyle/>
          <a:p>
            <a:endParaRPr lang="zh-CN" altLang="en-US"/>
          </a:p>
        </p:txBody>
      </p:sp>
      <p:sp>
        <p:nvSpPr>
          <p:cNvPr id="4108" name="Rectangle 3"/>
          <p:cNvSpPr/>
          <p:nvPr/>
        </p:nvSpPr>
        <p:spPr>
          <a:xfrm>
            <a:off x="6265863" y="4067175"/>
            <a:ext cx="5149850" cy="635000"/>
          </a:xfrm>
          <a:custGeom>
            <a:avLst/>
            <a:gdLst>
              <a:gd name="txL" fmla="*/ 0 w 5149850"/>
              <a:gd name="txT" fmla="*/ 0 h 635000"/>
              <a:gd name="txR" fmla="*/ 5149850 w 5149850"/>
              <a:gd name="txB" fmla="*/ 635000 h 635000"/>
            </a:gdLst>
            <a:ahLst/>
            <a:cxnLst>
              <a:cxn ang="0">
                <a:pos x="0" y="0"/>
              </a:cxn>
              <a:cxn ang="0">
                <a:pos x="5149850" y="0"/>
              </a:cxn>
              <a:cxn ang="0">
                <a:pos x="5149850" y="635000"/>
              </a:cxn>
              <a:cxn ang="0">
                <a:pos x="9525" y="635000"/>
              </a:cxn>
              <a:cxn ang="0">
                <a:pos x="0" y="0"/>
              </a:cxn>
            </a:cxnLst>
            <a:rect l="txL" t="txT" r="txR" b="txB"/>
            <a:pathLst>
              <a:path w="5149850" h="635000">
                <a:moveTo>
                  <a:pt x="0" y="0"/>
                </a:moveTo>
                <a:lnTo>
                  <a:pt x="5149850" y="0"/>
                </a:lnTo>
                <a:lnTo>
                  <a:pt x="5149850" y="635000"/>
                </a:lnTo>
                <a:lnTo>
                  <a:pt x="9525" y="635000"/>
                </a:lnTo>
                <a:cubicBezTo>
                  <a:pt x="180975" y="299508"/>
                  <a:pt x="191352" y="357954"/>
                  <a:pt x="0" y="0"/>
                </a:cubicBezTo>
                <a:close/>
              </a:path>
            </a:pathLst>
          </a:custGeom>
          <a:solidFill>
            <a:srgbClr val="FFFFFF">
              <a:alpha val="69019"/>
            </a:srgbClr>
          </a:solidFill>
          <a:ln w="9525">
            <a:noFill/>
          </a:ln>
        </p:spPr>
        <p:txBody>
          <a:bodyPr/>
          <a:lstStyle/>
          <a:p>
            <a:endParaRPr lang="zh-CN" altLang="en-US"/>
          </a:p>
        </p:txBody>
      </p:sp>
      <p:sp>
        <p:nvSpPr>
          <p:cNvPr id="4109" name="Text Box 15"/>
          <p:cNvSpPr/>
          <p:nvPr/>
        </p:nvSpPr>
        <p:spPr>
          <a:xfrm>
            <a:off x="635" y="711835"/>
            <a:ext cx="12191365" cy="5419725"/>
          </a:xfrm>
          <a:prstGeom prst="rect">
            <a:avLst/>
          </a:prstGeom>
          <a:noFill/>
          <a:ln w="9525">
            <a:noFill/>
          </a:ln>
        </p:spPr>
        <p:txBody>
          <a:bodyPr wrap="none">
            <a:noAutofit/>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00000"/>
              </a:lnSpc>
              <a:buNone/>
            </a:pPr>
            <a:r>
              <a:rPr lang="zh-CN" altLang="en-US" sz="2400" dirty="0">
                <a:solidFill>
                  <a:schemeClr val="bg1"/>
                </a:solidFill>
                <a:latin typeface="Microsoft YaHei Light" panose="020B0502040204020203" pitchFamily="34" charset="-122"/>
                <a:ea typeface="Microsoft YaHei Light" panose="020B0502040204020203" pitchFamily="34" charset="-122"/>
                <a:sym typeface="Microsoft YaHei Light" panose="020B0502040204020203" pitchFamily="34" charset="-122"/>
              </a:rPr>
              <a:t>Please click to edit text</a:t>
            </a:r>
            <a:endParaRPr lang="zh-CN" altLang="en-US" sz="1800" dirty="0">
              <a:latin typeface="Arial" panose="020B0604020202020204" pitchFamily="34" charset="0"/>
            </a:endParaRPr>
          </a:p>
        </p:txBody>
      </p:sp>
      <p:sp>
        <p:nvSpPr>
          <p:cNvPr id="4115" name="文本框 2"/>
          <p:cNvSpPr/>
          <p:nvPr/>
        </p:nvSpPr>
        <p:spPr>
          <a:xfrm>
            <a:off x="955123" y="1224766"/>
            <a:ext cx="10460590" cy="4955203"/>
          </a:xfrm>
          <a:prstGeom prst="rect">
            <a:avLst/>
          </a:prstGeom>
          <a:noFill/>
          <a:ln w="9525">
            <a:noFill/>
          </a:ln>
        </p:spPr>
        <p:txBody>
          <a:bodyPr wrap="square">
            <a:spAutoFit/>
          </a:bodyPr>
          <a:lstStyle/>
          <a:p>
            <a:r>
              <a:rPr lang="fr-FR" sz="3200" b="1" i="1" u="sng" dirty="0"/>
              <a:t>Citations:</a:t>
            </a:r>
            <a:endParaRPr lang="fr-FR" sz="3200" b="1" i="1" u="sng" dirty="0"/>
          </a:p>
          <a:p>
            <a:endParaRPr lang="fr-FR" sz="1400" b="1" i="1" u="sng" dirty="0"/>
          </a:p>
          <a:p>
            <a:r>
              <a:rPr lang="en-US" i="1" u="sng" dirty="0">
                <a:solidFill>
                  <a:schemeClr val="bg1">
                    <a:lumMod val="50000"/>
                  </a:schemeClr>
                </a:solidFill>
              </a:rPr>
              <a:t>Software Performance Indicators: Key Metrics To Track - </a:t>
            </a:r>
            <a:r>
              <a:rPr lang="en-US" i="1" u="sng" dirty="0" err="1">
                <a:solidFill>
                  <a:schemeClr val="bg1">
                    <a:lumMod val="50000"/>
                  </a:schemeClr>
                </a:solidFill>
              </a:rPr>
              <a:t>Metridev</a:t>
            </a:r>
            <a:r>
              <a:rPr lang="en-US" i="1" u="sng" dirty="0">
                <a:solidFill>
                  <a:schemeClr val="bg1">
                    <a:lumMod val="50000"/>
                  </a:schemeClr>
                </a:solidFill>
              </a:rPr>
              <a:t> </a:t>
            </a:r>
            <a:r>
              <a:rPr lang="en-US" i="1" u="sng" dirty="0">
                <a:solidFill>
                  <a:schemeClr val="accent3">
                    <a:lumMod val="75000"/>
                  </a:schemeClr>
                </a:solidFill>
                <a:hlinkClick r:id="rId1"/>
              </a:rPr>
              <a:t>https://www.metridev.com/metrics/software-performance-indicators-key-metrics-to-track/</a:t>
            </a:r>
            <a:endParaRPr lang="en-US" i="1" u="sng" dirty="0">
              <a:solidFill>
                <a:schemeClr val="accent3">
                  <a:lumMod val="75000"/>
                </a:schemeClr>
              </a:solidFill>
            </a:endParaRPr>
          </a:p>
          <a:p>
            <a:endParaRPr lang="en-US" i="1" u="sng" dirty="0">
              <a:solidFill>
                <a:schemeClr val="bg1">
                  <a:lumMod val="50000"/>
                </a:schemeClr>
              </a:solidFill>
            </a:endParaRPr>
          </a:p>
          <a:p>
            <a:r>
              <a:rPr lang="en-US" i="1" u="sng" dirty="0">
                <a:solidFill>
                  <a:schemeClr val="bg1">
                    <a:lumMod val="50000"/>
                  </a:schemeClr>
                </a:solidFill>
              </a:rPr>
              <a:t>34 Software Testing Metrics And KPIs: Complete Guide 2025 | </a:t>
            </a:r>
            <a:r>
              <a:rPr lang="en-US" i="1" u="sng" dirty="0" err="1">
                <a:solidFill>
                  <a:schemeClr val="bg1">
                    <a:lumMod val="50000"/>
                  </a:schemeClr>
                </a:solidFill>
              </a:rPr>
              <a:t>Thinksys</a:t>
            </a:r>
            <a:r>
              <a:rPr lang="en-US" i="1" u="sng" dirty="0">
                <a:solidFill>
                  <a:schemeClr val="bg1">
                    <a:lumMod val="50000"/>
                  </a:schemeClr>
                </a:solidFill>
              </a:rPr>
              <a:t> Inc. </a:t>
            </a:r>
            <a:r>
              <a:rPr lang="en-US" i="1" u="sng" dirty="0">
                <a:solidFill>
                  <a:schemeClr val="accent3">
                    <a:lumMod val="75000"/>
                  </a:schemeClr>
                </a:solidFill>
              </a:rPr>
              <a:t>https://thinksys.com/qa-testing/software-testing-metrics-kpis/ </a:t>
            </a:r>
            <a:endParaRPr lang="en-US" i="1" u="sng" dirty="0">
              <a:solidFill>
                <a:schemeClr val="accent3">
                  <a:lumMod val="75000"/>
                </a:schemeClr>
              </a:solidFill>
            </a:endParaRPr>
          </a:p>
          <a:p>
            <a:endParaRPr lang="fr-FR" i="1" u="sng" dirty="0">
              <a:solidFill>
                <a:schemeClr val="accent3">
                  <a:lumMod val="75000"/>
                </a:schemeClr>
              </a:solidFill>
            </a:endParaRPr>
          </a:p>
          <a:p>
            <a:r>
              <a:rPr lang="fr-FR" i="1" u="sng" dirty="0">
                <a:solidFill>
                  <a:schemeClr val="accent3">
                    <a:lumMod val="75000"/>
                  </a:schemeClr>
                </a:solidFill>
                <a:hlinkClick r:id="rId2"/>
              </a:rPr>
              <a:t>https://www.geeksforgeeks.org/performance-testing-software-testing/</a:t>
            </a:r>
            <a:endParaRPr lang="fr-FR" i="1" u="sng" dirty="0">
              <a:solidFill>
                <a:schemeClr val="accent3">
                  <a:lumMod val="75000"/>
                </a:schemeClr>
              </a:solidFill>
            </a:endParaRPr>
          </a:p>
          <a:p>
            <a:endParaRPr lang="fr-FR" i="1" u="sng" dirty="0">
              <a:solidFill>
                <a:schemeClr val="accent3">
                  <a:lumMod val="75000"/>
                </a:schemeClr>
              </a:solidFill>
            </a:endParaRPr>
          </a:p>
          <a:p>
            <a:r>
              <a:rPr lang="fr-FR" i="1" dirty="0">
                <a:solidFill>
                  <a:schemeClr val="accent3">
                    <a:lumMod val="75000"/>
                  </a:schemeClr>
                </a:solidFill>
                <a:hlinkClick r:id="rId3"/>
              </a:rPr>
              <a:t>https://mike.cpe.ku.ac.th/uwe/SWTest2016Talk/</a:t>
            </a:r>
            <a:r>
              <a:rPr lang="fr-FR" i="1" dirty="0">
                <a:solidFill>
                  <a:schemeClr val="bg1">
                    <a:lumMod val="50000"/>
                  </a:schemeClr>
                </a:solidFill>
                <a:hlinkClick r:id="rId3"/>
              </a:rPr>
              <a:t>KU-Bangkok_SuccessFactor-SWTesting_2015-16_v1.0.pdf</a:t>
            </a:r>
            <a:endParaRPr lang="fr-FR" i="1" dirty="0">
              <a:solidFill>
                <a:schemeClr val="bg1">
                  <a:lumMod val="50000"/>
                </a:schemeClr>
              </a:solidFill>
            </a:endParaRPr>
          </a:p>
          <a:p>
            <a:endParaRPr lang="fr-FR" i="1" dirty="0">
              <a:solidFill>
                <a:schemeClr val="accent3">
                  <a:lumMod val="75000"/>
                </a:schemeClr>
              </a:solidFill>
            </a:endParaRPr>
          </a:p>
          <a:p>
            <a:r>
              <a:rPr lang="fr-FR" i="1" dirty="0">
                <a:solidFill>
                  <a:schemeClr val="accent3">
                    <a:lumMod val="75000"/>
                  </a:schemeClr>
                </a:solidFill>
                <a:hlinkClick r:id="rId4"/>
              </a:rPr>
              <a:t>https://www.kualitatem.com/blog/performance-testing/factors-must-considered-success-performance-testing/</a:t>
            </a:r>
            <a:endParaRPr lang="fr-FR" i="1" dirty="0">
              <a:solidFill>
                <a:schemeClr val="accent3">
                  <a:lumMod val="75000"/>
                </a:schemeClr>
              </a:solidFill>
            </a:endParaRPr>
          </a:p>
          <a:p>
            <a:endParaRPr lang="fr-FR" i="1" dirty="0">
              <a:solidFill>
                <a:schemeClr val="accent3">
                  <a:lumMod val="75000"/>
                </a:schemeClr>
              </a:solidFill>
            </a:endParaRPr>
          </a:p>
          <a:p>
            <a:r>
              <a:rPr lang="fr-FR" i="1" dirty="0">
                <a:solidFill>
                  <a:schemeClr val="accent3">
                    <a:lumMod val="75000"/>
                  </a:schemeClr>
                </a:solidFill>
              </a:rPr>
              <a:t>https://www.vtestcorp.com/blog/test-automation-10-success-factors/</a:t>
            </a:r>
            <a:endParaRPr lang="en-US" i="1" dirty="0">
              <a:solidFill>
                <a:schemeClr val="accent3">
                  <a:lumMod val="75000"/>
                </a:schemeClr>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8" name="组合 4"/>
          <p:cNvGrpSpPr/>
          <p:nvPr/>
        </p:nvGrpSpPr>
        <p:grpSpPr>
          <a:xfrm>
            <a:off x="0" y="0"/>
            <a:ext cx="12247563" cy="711200"/>
            <a:chOff x="0" y="0"/>
            <a:chExt cx="12247809" cy="711200"/>
          </a:xfrm>
        </p:grpSpPr>
        <p:sp>
          <p:nvSpPr>
            <p:cNvPr id="4122" name="矩形 5"/>
            <p:cNvSpPr/>
            <p:nvPr/>
          </p:nvSpPr>
          <p:spPr>
            <a:xfrm>
              <a:off x="11114470" y="0"/>
              <a:ext cx="570962" cy="711200"/>
            </a:xfrm>
            <a:prstGeom prst="rect">
              <a:avLst/>
            </a:prstGeom>
            <a:solidFill>
              <a:srgbClr val="F9D2D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3" name="矩形 6"/>
            <p:cNvSpPr/>
            <p:nvPr/>
          </p:nvSpPr>
          <p:spPr>
            <a:xfrm>
              <a:off x="10552093" y="0"/>
              <a:ext cx="570962" cy="711200"/>
            </a:xfrm>
            <a:prstGeom prst="rect">
              <a:avLst/>
            </a:prstGeom>
            <a:solidFill>
              <a:srgbClr val="BFE6B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4" name="矩形 7"/>
            <p:cNvSpPr/>
            <p:nvPr/>
          </p:nvSpPr>
          <p:spPr>
            <a:xfrm>
              <a:off x="9989716" y="0"/>
              <a:ext cx="570962" cy="711200"/>
            </a:xfrm>
            <a:prstGeom prst="rect">
              <a:avLst/>
            </a:prstGeom>
            <a:solidFill>
              <a:srgbClr val="D7CAD9"/>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5" name="矩形 8"/>
            <p:cNvSpPr/>
            <p:nvPr/>
          </p:nvSpPr>
          <p:spPr>
            <a:xfrm>
              <a:off x="11676847" y="0"/>
              <a:ext cx="570962" cy="711200"/>
            </a:xfrm>
            <a:prstGeom prst="rect">
              <a:avLst/>
            </a:prstGeom>
            <a:solidFill>
              <a:srgbClr val="F5F5C1"/>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6" name="矩形 9"/>
            <p:cNvSpPr/>
            <p:nvPr/>
          </p:nvSpPr>
          <p:spPr>
            <a:xfrm>
              <a:off x="9427339" y="0"/>
              <a:ext cx="570962" cy="711200"/>
            </a:xfrm>
            <a:prstGeom prst="rect">
              <a:avLst/>
            </a:prstGeom>
            <a:solidFill>
              <a:srgbClr val="BAE3F8"/>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7" name="矩形 10"/>
            <p:cNvSpPr/>
            <p:nvPr/>
          </p:nvSpPr>
          <p:spPr>
            <a:xfrm>
              <a:off x="0" y="0"/>
              <a:ext cx="9427339" cy="711200"/>
            </a:xfrm>
            <a:prstGeom prst="rect">
              <a:avLst/>
            </a:prstGeom>
            <a:solidFill>
              <a:srgbClr val="EDF7FD"/>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grpSp>
        <p:nvGrpSpPr>
          <p:cNvPr id="4099" name="组合 11"/>
          <p:cNvGrpSpPr/>
          <p:nvPr/>
        </p:nvGrpSpPr>
        <p:grpSpPr>
          <a:xfrm>
            <a:off x="0" y="6146800"/>
            <a:ext cx="12239625" cy="711200"/>
            <a:chOff x="0" y="0"/>
            <a:chExt cx="12239224" cy="711200"/>
          </a:xfrm>
        </p:grpSpPr>
        <p:sp>
          <p:nvSpPr>
            <p:cNvPr id="4116" name="矩形 12"/>
            <p:cNvSpPr/>
            <p:nvPr/>
          </p:nvSpPr>
          <p:spPr>
            <a:xfrm>
              <a:off x="1687131" y="0"/>
              <a:ext cx="570962" cy="711200"/>
            </a:xfrm>
            <a:prstGeom prst="rect">
              <a:avLst/>
            </a:prstGeom>
            <a:solidFill>
              <a:srgbClr val="F9D2D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17" name="矩形 13"/>
            <p:cNvSpPr/>
            <p:nvPr/>
          </p:nvSpPr>
          <p:spPr>
            <a:xfrm>
              <a:off x="1124754" y="0"/>
              <a:ext cx="570962" cy="711200"/>
            </a:xfrm>
            <a:prstGeom prst="rect">
              <a:avLst/>
            </a:prstGeom>
            <a:solidFill>
              <a:srgbClr val="BFE6B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18" name="矩形 14"/>
            <p:cNvSpPr/>
            <p:nvPr/>
          </p:nvSpPr>
          <p:spPr>
            <a:xfrm>
              <a:off x="562377" y="0"/>
              <a:ext cx="570962" cy="711200"/>
            </a:xfrm>
            <a:prstGeom prst="rect">
              <a:avLst/>
            </a:prstGeom>
            <a:solidFill>
              <a:srgbClr val="D7CAD9"/>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19" name="矩形 15"/>
            <p:cNvSpPr/>
            <p:nvPr/>
          </p:nvSpPr>
          <p:spPr>
            <a:xfrm>
              <a:off x="2249508" y="0"/>
              <a:ext cx="570962" cy="711200"/>
            </a:xfrm>
            <a:prstGeom prst="rect">
              <a:avLst/>
            </a:prstGeom>
            <a:solidFill>
              <a:srgbClr val="F5F5C1"/>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0" name="矩形 16"/>
            <p:cNvSpPr/>
            <p:nvPr/>
          </p:nvSpPr>
          <p:spPr>
            <a:xfrm>
              <a:off x="0" y="0"/>
              <a:ext cx="570962" cy="711200"/>
            </a:xfrm>
            <a:prstGeom prst="rect">
              <a:avLst/>
            </a:prstGeom>
            <a:solidFill>
              <a:srgbClr val="BAE3F8"/>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1" name="矩形 17"/>
            <p:cNvSpPr/>
            <p:nvPr/>
          </p:nvSpPr>
          <p:spPr>
            <a:xfrm>
              <a:off x="2811885" y="0"/>
              <a:ext cx="9427339" cy="711200"/>
            </a:xfrm>
            <a:prstGeom prst="rect">
              <a:avLst/>
            </a:prstGeom>
            <a:solidFill>
              <a:srgbClr val="EDF7FD"/>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sp>
        <p:nvSpPr>
          <p:cNvPr id="4103" name="Rectangle 3"/>
          <p:cNvSpPr/>
          <p:nvPr/>
        </p:nvSpPr>
        <p:spPr>
          <a:xfrm>
            <a:off x="6269038" y="3209925"/>
            <a:ext cx="5149850" cy="635000"/>
          </a:xfrm>
          <a:custGeom>
            <a:avLst/>
            <a:gdLst>
              <a:gd name="txL" fmla="*/ 0 w 5149850"/>
              <a:gd name="txT" fmla="*/ 0 h 635000"/>
              <a:gd name="txR" fmla="*/ 5149850 w 5149850"/>
              <a:gd name="txB" fmla="*/ 635000 h 635000"/>
            </a:gdLst>
            <a:ahLst/>
            <a:cxnLst>
              <a:cxn ang="0">
                <a:pos x="0" y="0"/>
              </a:cxn>
              <a:cxn ang="0">
                <a:pos x="5149850" y="0"/>
              </a:cxn>
              <a:cxn ang="0">
                <a:pos x="5149850" y="635000"/>
              </a:cxn>
              <a:cxn ang="0">
                <a:pos x="9525" y="635000"/>
              </a:cxn>
              <a:cxn ang="0">
                <a:pos x="0" y="0"/>
              </a:cxn>
            </a:cxnLst>
            <a:rect l="txL" t="txT" r="txR" b="txB"/>
            <a:pathLst>
              <a:path w="5149850" h="635000">
                <a:moveTo>
                  <a:pt x="0" y="0"/>
                </a:moveTo>
                <a:lnTo>
                  <a:pt x="5149850" y="0"/>
                </a:lnTo>
                <a:lnTo>
                  <a:pt x="5149850" y="635000"/>
                </a:lnTo>
                <a:lnTo>
                  <a:pt x="9525" y="635000"/>
                </a:lnTo>
                <a:cubicBezTo>
                  <a:pt x="180975" y="299508"/>
                  <a:pt x="191352" y="357954"/>
                  <a:pt x="0" y="0"/>
                </a:cubicBezTo>
                <a:close/>
              </a:path>
            </a:pathLst>
          </a:custGeom>
          <a:solidFill>
            <a:srgbClr val="FFFFFF">
              <a:alpha val="69019"/>
            </a:srgbClr>
          </a:solidFill>
          <a:ln w="9525">
            <a:noFill/>
          </a:ln>
        </p:spPr>
        <p:txBody>
          <a:bodyPr/>
          <a:lstStyle/>
          <a:p>
            <a:endParaRPr lang="zh-CN" altLang="en-US"/>
          </a:p>
        </p:txBody>
      </p:sp>
      <p:sp>
        <p:nvSpPr>
          <p:cNvPr id="4108" name="Rectangle 3"/>
          <p:cNvSpPr/>
          <p:nvPr/>
        </p:nvSpPr>
        <p:spPr>
          <a:xfrm>
            <a:off x="6265863" y="4067175"/>
            <a:ext cx="5149850" cy="635000"/>
          </a:xfrm>
          <a:custGeom>
            <a:avLst/>
            <a:gdLst>
              <a:gd name="txL" fmla="*/ 0 w 5149850"/>
              <a:gd name="txT" fmla="*/ 0 h 635000"/>
              <a:gd name="txR" fmla="*/ 5149850 w 5149850"/>
              <a:gd name="txB" fmla="*/ 635000 h 635000"/>
            </a:gdLst>
            <a:ahLst/>
            <a:cxnLst>
              <a:cxn ang="0">
                <a:pos x="0" y="0"/>
              </a:cxn>
              <a:cxn ang="0">
                <a:pos x="5149850" y="0"/>
              </a:cxn>
              <a:cxn ang="0">
                <a:pos x="5149850" y="635000"/>
              </a:cxn>
              <a:cxn ang="0">
                <a:pos x="9525" y="635000"/>
              </a:cxn>
              <a:cxn ang="0">
                <a:pos x="0" y="0"/>
              </a:cxn>
            </a:cxnLst>
            <a:rect l="txL" t="txT" r="txR" b="txB"/>
            <a:pathLst>
              <a:path w="5149850" h="635000">
                <a:moveTo>
                  <a:pt x="0" y="0"/>
                </a:moveTo>
                <a:lnTo>
                  <a:pt x="5149850" y="0"/>
                </a:lnTo>
                <a:lnTo>
                  <a:pt x="5149850" y="635000"/>
                </a:lnTo>
                <a:lnTo>
                  <a:pt x="9525" y="635000"/>
                </a:lnTo>
                <a:cubicBezTo>
                  <a:pt x="180975" y="299508"/>
                  <a:pt x="191352" y="357954"/>
                  <a:pt x="0" y="0"/>
                </a:cubicBezTo>
                <a:close/>
              </a:path>
            </a:pathLst>
          </a:custGeom>
          <a:solidFill>
            <a:srgbClr val="FFFFFF">
              <a:alpha val="69019"/>
            </a:srgbClr>
          </a:solidFill>
          <a:ln w="9525">
            <a:noFill/>
          </a:ln>
        </p:spPr>
        <p:txBody>
          <a:bodyPr/>
          <a:lstStyle/>
          <a:p>
            <a:endParaRPr lang="zh-CN" altLang="en-US"/>
          </a:p>
        </p:txBody>
      </p:sp>
      <p:sp>
        <p:nvSpPr>
          <p:cNvPr id="4109" name="Text Box 15"/>
          <p:cNvSpPr/>
          <p:nvPr/>
        </p:nvSpPr>
        <p:spPr>
          <a:xfrm>
            <a:off x="635" y="711835"/>
            <a:ext cx="12191365" cy="5419725"/>
          </a:xfrm>
          <a:prstGeom prst="rect">
            <a:avLst/>
          </a:prstGeom>
          <a:noFill/>
          <a:ln w="9525">
            <a:noFill/>
          </a:ln>
        </p:spPr>
        <p:txBody>
          <a:bodyPr wrap="none">
            <a:noAutofit/>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00000"/>
              </a:lnSpc>
              <a:buNone/>
            </a:pPr>
            <a:r>
              <a:rPr lang="zh-CN" altLang="en-US" sz="2400" dirty="0">
                <a:solidFill>
                  <a:schemeClr val="bg1"/>
                </a:solidFill>
                <a:latin typeface="Microsoft YaHei Light" panose="020B0502040204020203" pitchFamily="34" charset="-122"/>
                <a:ea typeface="Microsoft YaHei Light" panose="020B0502040204020203" pitchFamily="34" charset="-122"/>
                <a:sym typeface="Microsoft YaHei Light" panose="020B0502040204020203" pitchFamily="34" charset="-122"/>
              </a:rPr>
              <a:t>Please click to edit text</a:t>
            </a:r>
            <a:endParaRPr lang="zh-CN" altLang="en-US" sz="1800" dirty="0">
              <a:latin typeface="Arial" panose="020B0604020202020204" pitchFamily="34" charset="0"/>
            </a:endParaRPr>
          </a:p>
        </p:txBody>
      </p:sp>
      <p:sp>
        <p:nvSpPr>
          <p:cNvPr id="4115" name="文本框 2"/>
          <p:cNvSpPr/>
          <p:nvPr/>
        </p:nvSpPr>
        <p:spPr>
          <a:xfrm>
            <a:off x="955123" y="1224766"/>
            <a:ext cx="10460590" cy="3014980"/>
          </a:xfrm>
          <a:prstGeom prst="rect">
            <a:avLst/>
          </a:prstGeom>
          <a:noFill/>
          <a:ln w="9525">
            <a:noFill/>
          </a:ln>
        </p:spPr>
        <p:txBody>
          <a:bodyPr wrap="square">
            <a:spAutoFit/>
          </a:bodyPr>
          <a:lstStyle/>
          <a:p>
            <a:r>
              <a:rPr lang="fr-FR" sz="3200" b="1" i="1" u="sng" dirty="0"/>
              <a:t>Citations:</a:t>
            </a:r>
            <a:endParaRPr lang="fr-FR" sz="3200" b="1" i="1" u="sng" dirty="0"/>
          </a:p>
          <a:p>
            <a:endParaRPr lang="fr-FR" sz="1400" b="1" i="1" u="sng" dirty="0"/>
          </a:p>
          <a:p>
            <a:r>
              <a:rPr lang="en-US" altLang="en-US" i="1" u="sng" dirty="0">
                <a:solidFill>
                  <a:schemeClr val="accent3">
                    <a:lumMod val="75000"/>
                  </a:schemeClr>
                </a:solidFill>
              </a:rPr>
              <a:t>https://www.youtube.com/watch?v=T0TynxN77oY</a:t>
            </a:r>
            <a:endParaRPr lang="en-US" altLang="en-US" i="1" u="sng" dirty="0">
              <a:solidFill>
                <a:schemeClr val="accent3">
                  <a:lumMod val="75000"/>
                </a:schemeClr>
              </a:solidFill>
            </a:endParaRPr>
          </a:p>
          <a:p>
            <a:r>
              <a:rPr lang="en-US" altLang="en-US" i="1" u="sng" dirty="0">
                <a:solidFill>
                  <a:schemeClr val="accent3">
                    <a:lumMod val="75000"/>
                  </a:schemeClr>
                </a:solidFill>
              </a:rPr>
              <a:t>https://www.youtube.com/watch?v=NY7k2qoe4OY</a:t>
            </a:r>
            <a:endParaRPr lang="en-US" altLang="en-US" i="1" u="sng" dirty="0">
              <a:solidFill>
                <a:schemeClr val="accent3">
                  <a:lumMod val="75000"/>
                </a:schemeClr>
              </a:solidFill>
            </a:endParaRPr>
          </a:p>
          <a:p>
            <a:r>
              <a:rPr lang="en-US" altLang="en-US" i="1" u="sng" dirty="0">
                <a:solidFill>
                  <a:schemeClr val="accent3">
                    <a:lumMod val="75000"/>
                  </a:schemeClr>
                </a:solidFill>
              </a:rPr>
              <a:t>https://www.youtube.com/watch?v=5496sXljdnQ&amp;t=9s</a:t>
            </a:r>
            <a:endParaRPr lang="en-US" altLang="en-US" i="1" u="sng" dirty="0">
              <a:solidFill>
                <a:schemeClr val="accent3">
                  <a:lumMod val="75000"/>
                </a:schemeClr>
              </a:solidFill>
            </a:endParaRPr>
          </a:p>
          <a:p>
            <a:r>
              <a:rPr lang="en-US" altLang="en-US" i="1" u="sng" dirty="0">
                <a:solidFill>
                  <a:schemeClr val="accent3">
                    <a:lumMod val="75000"/>
                  </a:schemeClr>
                </a:solidFill>
              </a:rPr>
              <a:t>https://www.youtube.com/results?search_query=integration+testing+in+software+testing</a:t>
            </a:r>
            <a:endParaRPr lang="en-US" altLang="en-US" i="1" u="sng" dirty="0">
              <a:solidFill>
                <a:schemeClr val="accent3">
                  <a:lumMod val="75000"/>
                </a:schemeClr>
              </a:solidFill>
            </a:endParaRPr>
          </a:p>
          <a:p>
            <a:r>
              <a:rPr lang="en-US" altLang="en-US" b="1" i="1" u="sng" dirty="0">
                <a:solidFill>
                  <a:srgbClr val="0070C0"/>
                </a:solidFill>
                <a:latin typeface="SimSun" panose="02010600030101010101" pitchFamily="2" charset="-122"/>
                <a:sym typeface="SimSun" panose="02010600030101010101" pitchFamily="2" charset="-122"/>
              </a:rPr>
              <a:t>https://www.https://www.javatpoint.com/software-testing-principle</a:t>
            </a:r>
            <a:r>
              <a:rPr lang="en-US" altLang="en-US" b="1" u="sng" dirty="0">
                <a:solidFill>
                  <a:srgbClr val="0070C0"/>
                </a:solidFill>
                <a:latin typeface="SimSun" panose="02010600030101010101" pitchFamily="2" charset="-122"/>
                <a:sym typeface="SimSun" panose="02010600030101010101" pitchFamily="2" charset="-122"/>
              </a:rPr>
              <a:t>s</a:t>
            </a:r>
            <a:endParaRPr lang="en-US" altLang="en-US" b="1" u="sng" dirty="0">
              <a:solidFill>
                <a:srgbClr val="0070C0"/>
              </a:solidFill>
              <a:latin typeface="SimSun" panose="02010600030101010101" pitchFamily="2" charset="-122"/>
              <a:sym typeface="SimSun" panose="02010600030101010101" pitchFamily="2" charset="-122"/>
            </a:endParaRPr>
          </a:p>
          <a:p>
            <a:r>
              <a:rPr lang="en-US" altLang="en-US" b="1" u="sng">
                <a:solidFill>
                  <a:srgbClr val="0070C0"/>
                </a:solidFill>
                <a:latin typeface="Times New Roman" panose="02020603050405020304" charset="0"/>
                <a:cs typeface="Times New Roman" panose="02020603050405020304" charset="0"/>
                <a:sym typeface="+mn-ea"/>
              </a:rPr>
              <a:t>https://www.geeksforgeeks.org/general-steps-of-software-testing-process/</a:t>
            </a:r>
            <a:endParaRPr lang="en-US" altLang="en-US" b="1" u="sng">
              <a:solidFill>
                <a:srgbClr val="0070C0"/>
              </a:solidFill>
              <a:latin typeface="Times New Roman" panose="02020603050405020304" charset="0"/>
              <a:cs typeface="Times New Roman" panose="02020603050405020304" charset="0"/>
            </a:endParaRPr>
          </a:p>
          <a:p>
            <a:endParaRPr lang="en-US" altLang="en-US" b="1" u="sng" dirty="0">
              <a:solidFill>
                <a:srgbClr val="0070C0"/>
              </a:solidFill>
              <a:latin typeface="SimSun" panose="02010600030101010101" pitchFamily="2" charset="-122"/>
              <a:sym typeface="SimSun" panose="02010600030101010101" pitchFamily="2" charset="-122"/>
            </a:endParaRPr>
          </a:p>
          <a:p>
            <a:endParaRPr lang="en-US" altLang="en-US" b="1" i="1" u="sng" dirty="0">
              <a:solidFill>
                <a:srgbClr val="0070C0"/>
              </a:solidFill>
              <a:latin typeface="SimSun" panose="02010600030101010101" pitchFamily="2" charset="-122"/>
              <a:sym typeface="SimSun" panose="02010600030101010101"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8" name="组合 4"/>
          <p:cNvGrpSpPr/>
          <p:nvPr/>
        </p:nvGrpSpPr>
        <p:grpSpPr>
          <a:xfrm>
            <a:off x="0" y="0"/>
            <a:ext cx="12247563" cy="711200"/>
            <a:chOff x="0" y="0"/>
            <a:chExt cx="12247809" cy="711200"/>
          </a:xfrm>
        </p:grpSpPr>
        <p:sp>
          <p:nvSpPr>
            <p:cNvPr id="4122" name="矩形 5"/>
            <p:cNvSpPr/>
            <p:nvPr/>
          </p:nvSpPr>
          <p:spPr>
            <a:xfrm>
              <a:off x="11114470" y="0"/>
              <a:ext cx="570962" cy="711200"/>
            </a:xfrm>
            <a:prstGeom prst="rect">
              <a:avLst/>
            </a:prstGeom>
            <a:solidFill>
              <a:srgbClr val="F9D2D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3" name="矩形 6"/>
            <p:cNvSpPr/>
            <p:nvPr/>
          </p:nvSpPr>
          <p:spPr>
            <a:xfrm>
              <a:off x="10552093" y="0"/>
              <a:ext cx="570962" cy="711200"/>
            </a:xfrm>
            <a:prstGeom prst="rect">
              <a:avLst/>
            </a:prstGeom>
            <a:solidFill>
              <a:srgbClr val="BFE6B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4" name="矩形 7"/>
            <p:cNvSpPr/>
            <p:nvPr/>
          </p:nvSpPr>
          <p:spPr>
            <a:xfrm>
              <a:off x="9989716" y="0"/>
              <a:ext cx="570962" cy="711200"/>
            </a:xfrm>
            <a:prstGeom prst="rect">
              <a:avLst/>
            </a:prstGeom>
            <a:solidFill>
              <a:srgbClr val="D7CAD9"/>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5" name="矩形 8"/>
            <p:cNvSpPr/>
            <p:nvPr/>
          </p:nvSpPr>
          <p:spPr>
            <a:xfrm>
              <a:off x="11676847" y="0"/>
              <a:ext cx="570962" cy="711200"/>
            </a:xfrm>
            <a:prstGeom prst="rect">
              <a:avLst/>
            </a:prstGeom>
            <a:solidFill>
              <a:srgbClr val="F5F5C1"/>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6" name="矩形 9"/>
            <p:cNvSpPr/>
            <p:nvPr/>
          </p:nvSpPr>
          <p:spPr>
            <a:xfrm>
              <a:off x="9427339" y="0"/>
              <a:ext cx="570962" cy="711200"/>
            </a:xfrm>
            <a:prstGeom prst="rect">
              <a:avLst/>
            </a:prstGeom>
            <a:solidFill>
              <a:srgbClr val="BAE3F8"/>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7" name="矩形 10"/>
            <p:cNvSpPr/>
            <p:nvPr/>
          </p:nvSpPr>
          <p:spPr>
            <a:xfrm>
              <a:off x="0" y="0"/>
              <a:ext cx="9427339" cy="711200"/>
            </a:xfrm>
            <a:prstGeom prst="rect">
              <a:avLst/>
            </a:prstGeom>
            <a:solidFill>
              <a:srgbClr val="EDF7FD"/>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grpSp>
        <p:nvGrpSpPr>
          <p:cNvPr id="4099" name="组合 11"/>
          <p:cNvGrpSpPr/>
          <p:nvPr/>
        </p:nvGrpSpPr>
        <p:grpSpPr>
          <a:xfrm>
            <a:off x="0" y="6146800"/>
            <a:ext cx="12239625" cy="711200"/>
            <a:chOff x="0" y="0"/>
            <a:chExt cx="12239224" cy="711200"/>
          </a:xfrm>
        </p:grpSpPr>
        <p:sp>
          <p:nvSpPr>
            <p:cNvPr id="4116" name="矩形 12"/>
            <p:cNvSpPr/>
            <p:nvPr/>
          </p:nvSpPr>
          <p:spPr>
            <a:xfrm>
              <a:off x="1687131" y="0"/>
              <a:ext cx="570962" cy="711200"/>
            </a:xfrm>
            <a:prstGeom prst="rect">
              <a:avLst/>
            </a:prstGeom>
            <a:solidFill>
              <a:srgbClr val="F9D2D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17" name="矩形 13"/>
            <p:cNvSpPr/>
            <p:nvPr/>
          </p:nvSpPr>
          <p:spPr>
            <a:xfrm>
              <a:off x="1124754" y="0"/>
              <a:ext cx="570962" cy="711200"/>
            </a:xfrm>
            <a:prstGeom prst="rect">
              <a:avLst/>
            </a:prstGeom>
            <a:solidFill>
              <a:srgbClr val="BFE6B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18" name="矩形 14"/>
            <p:cNvSpPr/>
            <p:nvPr/>
          </p:nvSpPr>
          <p:spPr>
            <a:xfrm>
              <a:off x="562377" y="0"/>
              <a:ext cx="570962" cy="711200"/>
            </a:xfrm>
            <a:prstGeom prst="rect">
              <a:avLst/>
            </a:prstGeom>
            <a:solidFill>
              <a:srgbClr val="D7CAD9"/>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19" name="矩形 15"/>
            <p:cNvSpPr/>
            <p:nvPr/>
          </p:nvSpPr>
          <p:spPr>
            <a:xfrm>
              <a:off x="2249508" y="0"/>
              <a:ext cx="570962" cy="711200"/>
            </a:xfrm>
            <a:prstGeom prst="rect">
              <a:avLst/>
            </a:prstGeom>
            <a:solidFill>
              <a:srgbClr val="F5F5C1"/>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0" name="矩形 16"/>
            <p:cNvSpPr/>
            <p:nvPr/>
          </p:nvSpPr>
          <p:spPr>
            <a:xfrm>
              <a:off x="0" y="0"/>
              <a:ext cx="570962" cy="711200"/>
            </a:xfrm>
            <a:prstGeom prst="rect">
              <a:avLst/>
            </a:prstGeom>
            <a:solidFill>
              <a:srgbClr val="BAE3F8"/>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1" name="矩形 17"/>
            <p:cNvSpPr/>
            <p:nvPr/>
          </p:nvSpPr>
          <p:spPr>
            <a:xfrm>
              <a:off x="2811885" y="0"/>
              <a:ext cx="9427339" cy="711200"/>
            </a:xfrm>
            <a:prstGeom prst="rect">
              <a:avLst/>
            </a:prstGeom>
            <a:solidFill>
              <a:srgbClr val="EDF7FD"/>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sp>
        <p:nvSpPr>
          <p:cNvPr id="4103" name="Rectangle 3"/>
          <p:cNvSpPr/>
          <p:nvPr/>
        </p:nvSpPr>
        <p:spPr>
          <a:xfrm>
            <a:off x="6269038" y="3209925"/>
            <a:ext cx="5149850" cy="635000"/>
          </a:xfrm>
          <a:custGeom>
            <a:avLst/>
            <a:gdLst>
              <a:gd name="txL" fmla="*/ 0 w 5149850"/>
              <a:gd name="txT" fmla="*/ 0 h 635000"/>
              <a:gd name="txR" fmla="*/ 5149850 w 5149850"/>
              <a:gd name="txB" fmla="*/ 635000 h 635000"/>
            </a:gdLst>
            <a:ahLst/>
            <a:cxnLst>
              <a:cxn ang="0">
                <a:pos x="0" y="0"/>
              </a:cxn>
              <a:cxn ang="0">
                <a:pos x="5149850" y="0"/>
              </a:cxn>
              <a:cxn ang="0">
                <a:pos x="5149850" y="635000"/>
              </a:cxn>
              <a:cxn ang="0">
                <a:pos x="9525" y="635000"/>
              </a:cxn>
              <a:cxn ang="0">
                <a:pos x="0" y="0"/>
              </a:cxn>
            </a:cxnLst>
            <a:rect l="txL" t="txT" r="txR" b="txB"/>
            <a:pathLst>
              <a:path w="5149850" h="635000">
                <a:moveTo>
                  <a:pt x="0" y="0"/>
                </a:moveTo>
                <a:lnTo>
                  <a:pt x="5149850" y="0"/>
                </a:lnTo>
                <a:lnTo>
                  <a:pt x="5149850" y="635000"/>
                </a:lnTo>
                <a:lnTo>
                  <a:pt x="9525" y="635000"/>
                </a:lnTo>
                <a:cubicBezTo>
                  <a:pt x="180975" y="299508"/>
                  <a:pt x="191352" y="357954"/>
                  <a:pt x="0" y="0"/>
                </a:cubicBezTo>
                <a:close/>
              </a:path>
            </a:pathLst>
          </a:custGeom>
          <a:solidFill>
            <a:srgbClr val="FFFFFF">
              <a:alpha val="69019"/>
            </a:srgbClr>
          </a:solidFill>
          <a:ln w="9525">
            <a:noFill/>
          </a:ln>
        </p:spPr>
        <p:txBody>
          <a:bodyPr/>
          <a:lstStyle/>
          <a:p>
            <a:endParaRPr lang="zh-CN" altLang="en-US"/>
          </a:p>
        </p:txBody>
      </p:sp>
      <p:sp>
        <p:nvSpPr>
          <p:cNvPr id="4108" name="Rectangle 3"/>
          <p:cNvSpPr/>
          <p:nvPr/>
        </p:nvSpPr>
        <p:spPr>
          <a:xfrm>
            <a:off x="6265863" y="4067175"/>
            <a:ext cx="5149850" cy="635000"/>
          </a:xfrm>
          <a:custGeom>
            <a:avLst/>
            <a:gdLst>
              <a:gd name="txL" fmla="*/ 0 w 5149850"/>
              <a:gd name="txT" fmla="*/ 0 h 635000"/>
              <a:gd name="txR" fmla="*/ 5149850 w 5149850"/>
              <a:gd name="txB" fmla="*/ 635000 h 635000"/>
            </a:gdLst>
            <a:ahLst/>
            <a:cxnLst>
              <a:cxn ang="0">
                <a:pos x="0" y="0"/>
              </a:cxn>
              <a:cxn ang="0">
                <a:pos x="5149850" y="0"/>
              </a:cxn>
              <a:cxn ang="0">
                <a:pos x="5149850" y="635000"/>
              </a:cxn>
              <a:cxn ang="0">
                <a:pos x="9525" y="635000"/>
              </a:cxn>
              <a:cxn ang="0">
                <a:pos x="0" y="0"/>
              </a:cxn>
            </a:cxnLst>
            <a:rect l="txL" t="txT" r="txR" b="txB"/>
            <a:pathLst>
              <a:path w="5149850" h="635000">
                <a:moveTo>
                  <a:pt x="0" y="0"/>
                </a:moveTo>
                <a:lnTo>
                  <a:pt x="5149850" y="0"/>
                </a:lnTo>
                <a:lnTo>
                  <a:pt x="5149850" y="635000"/>
                </a:lnTo>
                <a:lnTo>
                  <a:pt x="9525" y="635000"/>
                </a:lnTo>
                <a:cubicBezTo>
                  <a:pt x="180975" y="299508"/>
                  <a:pt x="191352" y="357954"/>
                  <a:pt x="0" y="0"/>
                </a:cubicBezTo>
                <a:close/>
              </a:path>
            </a:pathLst>
          </a:custGeom>
          <a:solidFill>
            <a:srgbClr val="FFFFFF">
              <a:alpha val="69019"/>
            </a:srgbClr>
          </a:solidFill>
          <a:ln w="9525">
            <a:noFill/>
          </a:ln>
        </p:spPr>
        <p:txBody>
          <a:bodyPr/>
          <a:lstStyle/>
          <a:p>
            <a:endParaRPr lang="zh-CN" altLang="en-US"/>
          </a:p>
        </p:txBody>
      </p:sp>
      <p:sp>
        <p:nvSpPr>
          <p:cNvPr id="4109" name="Text Box 15"/>
          <p:cNvSpPr/>
          <p:nvPr/>
        </p:nvSpPr>
        <p:spPr>
          <a:xfrm>
            <a:off x="635" y="711835"/>
            <a:ext cx="12191365" cy="5419725"/>
          </a:xfrm>
          <a:prstGeom prst="rect">
            <a:avLst/>
          </a:prstGeom>
          <a:noFill/>
          <a:ln w="9525">
            <a:noFill/>
          </a:ln>
        </p:spPr>
        <p:txBody>
          <a:bodyPr wrap="none">
            <a:noAutofit/>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00000"/>
              </a:lnSpc>
              <a:buNone/>
            </a:pPr>
            <a:r>
              <a:rPr lang="zh-CN" altLang="en-US" sz="2400" dirty="0">
                <a:solidFill>
                  <a:schemeClr val="bg1"/>
                </a:solidFill>
                <a:latin typeface="Microsoft YaHei Light" panose="020B0502040204020203" pitchFamily="34" charset="-122"/>
                <a:ea typeface="Microsoft YaHei Light" panose="020B0502040204020203" pitchFamily="34" charset="-122"/>
                <a:sym typeface="Microsoft YaHei Light" panose="020B0502040204020203" pitchFamily="34" charset="-122"/>
              </a:rPr>
              <a:t>Please click to edit text</a:t>
            </a:r>
            <a:endParaRPr lang="zh-CN" altLang="en-US" sz="1800" dirty="0">
              <a:latin typeface="Arial" panose="020B0604020202020204" pitchFamily="34" charset="0"/>
            </a:endParaRPr>
          </a:p>
        </p:txBody>
      </p:sp>
      <p:sp>
        <p:nvSpPr>
          <p:cNvPr id="4115" name="文本框 2"/>
          <p:cNvSpPr/>
          <p:nvPr/>
        </p:nvSpPr>
        <p:spPr>
          <a:xfrm>
            <a:off x="246380" y="1216025"/>
            <a:ext cx="11553825" cy="5025390"/>
          </a:xfrm>
          <a:prstGeom prst="rect">
            <a:avLst/>
          </a:prstGeom>
          <a:noFill/>
          <a:ln w="9525">
            <a:noFill/>
          </a:ln>
        </p:spPr>
        <p:txBody>
          <a:bodyPr wrap="none">
            <a:noAutofit/>
          </a:bodyPr>
          <a:lstStyle/>
          <a:p>
            <a:pPr marL="571500" indent="-571500" algn="l" eaLnBrk="1" hangingPunct="1">
              <a:buFont typeface="Wingdings" panose="05000000000000000000" charset="0"/>
              <a:buChar char="Ü"/>
            </a:pPr>
            <a:r>
              <a:rPr lang="en-US" altLang="zh-CN" sz="4400" b="1" dirty="0">
                <a:solidFill>
                  <a:srgbClr val="BFE6BC"/>
                </a:solidFill>
                <a:latin typeface="Microsoft YaHei Light" panose="020B0502040204020203" pitchFamily="34" charset="-122"/>
                <a:ea typeface="Microsoft YaHei Light" panose="020B0502040204020203" pitchFamily="34" charset="-122"/>
                <a:sym typeface="Microsoft YaHei Light" panose="020B0502040204020203" pitchFamily="34" charset="-122"/>
              </a:rPr>
              <a:t>what is Software Testing?</a:t>
            </a:r>
            <a:endParaRPr lang="en-US" altLang="zh-CN" sz="4400" b="1" dirty="0">
              <a:solidFill>
                <a:srgbClr val="BFE6BC"/>
              </a:solidFill>
              <a:latin typeface="Microsoft YaHei Light" panose="020B0502040204020203" pitchFamily="34" charset="-122"/>
              <a:ea typeface="Microsoft YaHei Light" panose="020B0502040204020203" pitchFamily="34" charset="-122"/>
              <a:sym typeface="Microsoft YaHei Light" panose="020B0502040204020203" pitchFamily="34" charset="-122"/>
            </a:endParaRPr>
          </a:p>
          <a:p>
            <a:pPr algn="l" eaLnBrk="1" hangingPunct="1"/>
            <a:endParaRPr lang="en-US" altLang="zh-CN" sz="4400" b="1" dirty="0">
              <a:solidFill>
                <a:srgbClr val="BFE6BC"/>
              </a:solidFill>
              <a:latin typeface="Microsoft YaHei Light" panose="020B0502040204020203" pitchFamily="34" charset="-122"/>
              <a:ea typeface="Microsoft YaHei Light" panose="020B0502040204020203" pitchFamily="34" charset="-122"/>
              <a:sym typeface="Microsoft YaHei Light" panose="020B0502040204020203" pitchFamily="34" charset="-122"/>
            </a:endParaRPr>
          </a:p>
          <a:p>
            <a:pPr algn="l" eaLnBrk="1" hangingPunct="1"/>
            <a:r>
              <a:rPr lang="en-US" altLang="en-US" sz="2800" b="1" dirty="0">
                <a:solidFill>
                  <a:srgbClr val="DAA875"/>
                </a:solidFill>
                <a:latin typeface="Microsoft YaHei Light" panose="020B0502040204020203" pitchFamily="34" charset="-122"/>
                <a:ea typeface="Microsoft YaHei Light" panose="020B0502040204020203" pitchFamily="34" charset="-122"/>
                <a:sym typeface="Microsoft YaHei Light" panose="020B0502040204020203" pitchFamily="34" charset="-122"/>
              </a:rPr>
              <a:t>Software testing means checking how well a software works,</a:t>
            </a:r>
            <a:endParaRPr lang="en-US" altLang="en-US" sz="2800" b="1" dirty="0">
              <a:solidFill>
                <a:srgbClr val="DAA875"/>
              </a:solidFill>
              <a:latin typeface="Microsoft YaHei Light" panose="020B0502040204020203" pitchFamily="34" charset="-122"/>
              <a:ea typeface="Microsoft YaHei Light" panose="020B0502040204020203" pitchFamily="34" charset="-122"/>
              <a:sym typeface="Microsoft YaHei Light" panose="020B0502040204020203" pitchFamily="34" charset="-122"/>
            </a:endParaRPr>
          </a:p>
          <a:p>
            <a:pPr algn="l" eaLnBrk="1" hangingPunct="1"/>
            <a:r>
              <a:rPr lang="en-US" altLang="en-US" sz="2800" b="1" dirty="0">
                <a:solidFill>
                  <a:srgbClr val="DAA875"/>
                </a:solidFill>
                <a:latin typeface="Microsoft YaHei Light" panose="020B0502040204020203" pitchFamily="34" charset="-122"/>
                <a:ea typeface="Microsoft YaHei Light" panose="020B0502040204020203" pitchFamily="34" charset="-122"/>
                <a:sym typeface="Microsoft YaHei Light" panose="020B0502040204020203" pitchFamily="34" charset="-122"/>
              </a:rPr>
              <a:t> its quality, and how it performs </a:t>
            </a:r>
            <a:endParaRPr lang="en-US" altLang="en-US" sz="2800" b="1" dirty="0">
              <a:solidFill>
                <a:srgbClr val="DAA875"/>
              </a:solidFill>
              <a:latin typeface="Microsoft YaHei Light" panose="020B0502040204020203" pitchFamily="34" charset="-122"/>
              <a:ea typeface="Microsoft YaHei Light" panose="020B0502040204020203" pitchFamily="34" charset="-122"/>
              <a:sym typeface="Microsoft YaHei Light" panose="020B0502040204020203" pitchFamily="34" charset="-122"/>
            </a:endParaRPr>
          </a:p>
          <a:p>
            <a:pPr algn="l" eaLnBrk="1" hangingPunct="1"/>
            <a:r>
              <a:rPr lang="en-US" altLang="en-US" sz="2800" b="1" dirty="0">
                <a:solidFill>
                  <a:srgbClr val="DAA875"/>
                </a:solidFill>
                <a:latin typeface="Microsoft YaHei Light" panose="020B0502040204020203" pitchFamily="34" charset="-122"/>
                <a:ea typeface="Microsoft YaHei Light" panose="020B0502040204020203" pitchFamily="34" charset="-122"/>
                <a:sym typeface="Microsoft YaHei Light" panose="020B0502040204020203" pitchFamily="34" charset="-122"/>
              </a:rPr>
              <a:t> to make sure it meets the requirements</a:t>
            </a:r>
            <a:r>
              <a:rPr lang="en-US" altLang="en-US" sz="2800" b="1" dirty="0">
                <a:solidFill>
                  <a:srgbClr val="BFE6BC"/>
                </a:solidFill>
                <a:latin typeface="Microsoft YaHei Light" panose="020B0502040204020203" pitchFamily="34" charset="-122"/>
                <a:ea typeface="Microsoft YaHei Light" panose="020B0502040204020203" pitchFamily="34" charset="-122"/>
                <a:sym typeface="Microsoft YaHei Light" panose="020B0502040204020203" pitchFamily="34" charset="-122"/>
              </a:rPr>
              <a:t>.</a:t>
            </a:r>
            <a:endParaRPr lang="en-US" altLang="en-US" sz="2800" b="1" dirty="0">
              <a:solidFill>
                <a:srgbClr val="BFE6BC"/>
              </a:solidFill>
              <a:latin typeface="Microsoft YaHei Light" panose="020B0502040204020203" pitchFamily="34" charset="-122"/>
              <a:ea typeface="Microsoft YaHei Light" panose="020B0502040204020203" pitchFamily="34" charset="-122"/>
              <a:sym typeface="Microsoft YaHei Light" panose="020B0502040204020203" pitchFamily="34" charset="-122"/>
            </a:endParaRPr>
          </a:p>
        </p:txBody>
      </p:sp>
      <p:pic>
        <p:nvPicPr>
          <p:cNvPr id="3" name="Picture 2" descr="images (1)"/>
          <p:cNvPicPr>
            <a:picLocks noChangeAspect="1"/>
          </p:cNvPicPr>
          <p:nvPr/>
        </p:nvPicPr>
        <p:blipFill>
          <a:blip r:embed="rId1"/>
          <a:stretch>
            <a:fillRect/>
          </a:stretch>
        </p:blipFill>
        <p:spPr>
          <a:xfrm>
            <a:off x="7946390" y="3209925"/>
            <a:ext cx="3532611" cy="28800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8" name="组合 4"/>
          <p:cNvGrpSpPr/>
          <p:nvPr/>
        </p:nvGrpSpPr>
        <p:grpSpPr>
          <a:xfrm>
            <a:off x="0" y="0"/>
            <a:ext cx="12247563" cy="711200"/>
            <a:chOff x="0" y="0"/>
            <a:chExt cx="12247809" cy="711200"/>
          </a:xfrm>
        </p:grpSpPr>
        <p:sp>
          <p:nvSpPr>
            <p:cNvPr id="4122" name="矩形 5"/>
            <p:cNvSpPr/>
            <p:nvPr/>
          </p:nvSpPr>
          <p:spPr>
            <a:xfrm>
              <a:off x="11114470" y="0"/>
              <a:ext cx="570962" cy="711200"/>
            </a:xfrm>
            <a:prstGeom prst="rect">
              <a:avLst/>
            </a:prstGeom>
            <a:solidFill>
              <a:srgbClr val="F9D2D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3" name="矩形 6"/>
            <p:cNvSpPr/>
            <p:nvPr/>
          </p:nvSpPr>
          <p:spPr>
            <a:xfrm>
              <a:off x="10552093" y="0"/>
              <a:ext cx="570962" cy="711200"/>
            </a:xfrm>
            <a:prstGeom prst="rect">
              <a:avLst/>
            </a:prstGeom>
            <a:solidFill>
              <a:srgbClr val="BFE6B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4" name="矩形 7"/>
            <p:cNvSpPr/>
            <p:nvPr/>
          </p:nvSpPr>
          <p:spPr>
            <a:xfrm>
              <a:off x="9989716" y="0"/>
              <a:ext cx="570962" cy="711200"/>
            </a:xfrm>
            <a:prstGeom prst="rect">
              <a:avLst/>
            </a:prstGeom>
            <a:solidFill>
              <a:srgbClr val="D7CAD9"/>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5" name="矩形 8"/>
            <p:cNvSpPr/>
            <p:nvPr/>
          </p:nvSpPr>
          <p:spPr>
            <a:xfrm>
              <a:off x="11676847" y="0"/>
              <a:ext cx="570962" cy="711200"/>
            </a:xfrm>
            <a:prstGeom prst="rect">
              <a:avLst/>
            </a:prstGeom>
            <a:solidFill>
              <a:srgbClr val="F5F5C1"/>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6" name="矩形 9"/>
            <p:cNvSpPr/>
            <p:nvPr/>
          </p:nvSpPr>
          <p:spPr>
            <a:xfrm>
              <a:off x="9427339" y="0"/>
              <a:ext cx="570962" cy="711200"/>
            </a:xfrm>
            <a:prstGeom prst="rect">
              <a:avLst/>
            </a:prstGeom>
            <a:solidFill>
              <a:srgbClr val="BAE3F8"/>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7" name="矩形 10"/>
            <p:cNvSpPr/>
            <p:nvPr/>
          </p:nvSpPr>
          <p:spPr>
            <a:xfrm>
              <a:off x="0" y="0"/>
              <a:ext cx="9427339" cy="711200"/>
            </a:xfrm>
            <a:prstGeom prst="rect">
              <a:avLst/>
            </a:prstGeom>
            <a:solidFill>
              <a:srgbClr val="EDF7FD"/>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grpSp>
        <p:nvGrpSpPr>
          <p:cNvPr id="4099" name="组合 11"/>
          <p:cNvGrpSpPr/>
          <p:nvPr/>
        </p:nvGrpSpPr>
        <p:grpSpPr>
          <a:xfrm>
            <a:off x="0" y="6146800"/>
            <a:ext cx="12239625" cy="711200"/>
            <a:chOff x="0" y="0"/>
            <a:chExt cx="12239224" cy="711200"/>
          </a:xfrm>
        </p:grpSpPr>
        <p:sp>
          <p:nvSpPr>
            <p:cNvPr id="4116" name="矩形 12"/>
            <p:cNvSpPr/>
            <p:nvPr/>
          </p:nvSpPr>
          <p:spPr>
            <a:xfrm>
              <a:off x="1687131" y="0"/>
              <a:ext cx="570962" cy="711200"/>
            </a:xfrm>
            <a:prstGeom prst="rect">
              <a:avLst/>
            </a:prstGeom>
            <a:solidFill>
              <a:srgbClr val="F9D2D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17" name="矩形 13"/>
            <p:cNvSpPr/>
            <p:nvPr/>
          </p:nvSpPr>
          <p:spPr>
            <a:xfrm>
              <a:off x="1124754" y="0"/>
              <a:ext cx="570962" cy="711200"/>
            </a:xfrm>
            <a:prstGeom prst="rect">
              <a:avLst/>
            </a:prstGeom>
            <a:solidFill>
              <a:srgbClr val="BFE6B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18" name="矩形 14"/>
            <p:cNvSpPr/>
            <p:nvPr/>
          </p:nvSpPr>
          <p:spPr>
            <a:xfrm>
              <a:off x="562377" y="0"/>
              <a:ext cx="570962" cy="711200"/>
            </a:xfrm>
            <a:prstGeom prst="rect">
              <a:avLst/>
            </a:prstGeom>
            <a:solidFill>
              <a:srgbClr val="D7CAD9"/>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19" name="矩形 15"/>
            <p:cNvSpPr/>
            <p:nvPr/>
          </p:nvSpPr>
          <p:spPr>
            <a:xfrm>
              <a:off x="2249508" y="0"/>
              <a:ext cx="570962" cy="711200"/>
            </a:xfrm>
            <a:prstGeom prst="rect">
              <a:avLst/>
            </a:prstGeom>
            <a:solidFill>
              <a:srgbClr val="F5F5C1"/>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0" name="矩形 16"/>
            <p:cNvSpPr/>
            <p:nvPr/>
          </p:nvSpPr>
          <p:spPr>
            <a:xfrm>
              <a:off x="0" y="0"/>
              <a:ext cx="570962" cy="711200"/>
            </a:xfrm>
            <a:prstGeom prst="rect">
              <a:avLst/>
            </a:prstGeom>
            <a:solidFill>
              <a:srgbClr val="BAE3F8"/>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1" name="矩形 17"/>
            <p:cNvSpPr/>
            <p:nvPr/>
          </p:nvSpPr>
          <p:spPr>
            <a:xfrm>
              <a:off x="2811885" y="0"/>
              <a:ext cx="9427339" cy="711200"/>
            </a:xfrm>
            <a:prstGeom prst="rect">
              <a:avLst/>
            </a:prstGeom>
            <a:solidFill>
              <a:srgbClr val="EDF7FD"/>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sp>
        <p:nvSpPr>
          <p:cNvPr id="4103" name="Rectangle 3"/>
          <p:cNvSpPr/>
          <p:nvPr/>
        </p:nvSpPr>
        <p:spPr>
          <a:xfrm>
            <a:off x="6269038" y="3209925"/>
            <a:ext cx="5149850" cy="635000"/>
          </a:xfrm>
          <a:custGeom>
            <a:avLst/>
            <a:gdLst>
              <a:gd name="txL" fmla="*/ 0 w 5149850"/>
              <a:gd name="txT" fmla="*/ 0 h 635000"/>
              <a:gd name="txR" fmla="*/ 5149850 w 5149850"/>
              <a:gd name="txB" fmla="*/ 635000 h 635000"/>
            </a:gdLst>
            <a:ahLst/>
            <a:cxnLst>
              <a:cxn ang="0">
                <a:pos x="0" y="0"/>
              </a:cxn>
              <a:cxn ang="0">
                <a:pos x="5149850" y="0"/>
              </a:cxn>
              <a:cxn ang="0">
                <a:pos x="5149850" y="635000"/>
              </a:cxn>
              <a:cxn ang="0">
                <a:pos x="9525" y="635000"/>
              </a:cxn>
              <a:cxn ang="0">
                <a:pos x="0" y="0"/>
              </a:cxn>
            </a:cxnLst>
            <a:rect l="txL" t="txT" r="txR" b="txB"/>
            <a:pathLst>
              <a:path w="5149850" h="635000">
                <a:moveTo>
                  <a:pt x="0" y="0"/>
                </a:moveTo>
                <a:lnTo>
                  <a:pt x="5149850" y="0"/>
                </a:lnTo>
                <a:lnTo>
                  <a:pt x="5149850" y="635000"/>
                </a:lnTo>
                <a:lnTo>
                  <a:pt x="9525" y="635000"/>
                </a:lnTo>
                <a:cubicBezTo>
                  <a:pt x="180975" y="299508"/>
                  <a:pt x="191352" y="357954"/>
                  <a:pt x="0" y="0"/>
                </a:cubicBezTo>
                <a:close/>
              </a:path>
            </a:pathLst>
          </a:custGeom>
          <a:solidFill>
            <a:srgbClr val="FFFFFF">
              <a:alpha val="69019"/>
            </a:srgbClr>
          </a:solidFill>
          <a:ln w="9525">
            <a:noFill/>
          </a:ln>
        </p:spPr>
        <p:txBody>
          <a:bodyPr/>
          <a:lstStyle/>
          <a:p>
            <a:endParaRPr lang="zh-CN" altLang="en-US"/>
          </a:p>
        </p:txBody>
      </p:sp>
      <p:sp>
        <p:nvSpPr>
          <p:cNvPr id="4108" name="Rectangle 3"/>
          <p:cNvSpPr/>
          <p:nvPr/>
        </p:nvSpPr>
        <p:spPr>
          <a:xfrm>
            <a:off x="6265863" y="4067175"/>
            <a:ext cx="5149850" cy="635000"/>
          </a:xfrm>
          <a:custGeom>
            <a:avLst/>
            <a:gdLst>
              <a:gd name="txL" fmla="*/ 0 w 5149850"/>
              <a:gd name="txT" fmla="*/ 0 h 635000"/>
              <a:gd name="txR" fmla="*/ 5149850 w 5149850"/>
              <a:gd name="txB" fmla="*/ 635000 h 635000"/>
            </a:gdLst>
            <a:ahLst/>
            <a:cxnLst>
              <a:cxn ang="0">
                <a:pos x="0" y="0"/>
              </a:cxn>
              <a:cxn ang="0">
                <a:pos x="5149850" y="0"/>
              </a:cxn>
              <a:cxn ang="0">
                <a:pos x="5149850" y="635000"/>
              </a:cxn>
              <a:cxn ang="0">
                <a:pos x="9525" y="635000"/>
              </a:cxn>
              <a:cxn ang="0">
                <a:pos x="0" y="0"/>
              </a:cxn>
            </a:cxnLst>
            <a:rect l="txL" t="txT" r="txR" b="txB"/>
            <a:pathLst>
              <a:path w="5149850" h="635000">
                <a:moveTo>
                  <a:pt x="0" y="0"/>
                </a:moveTo>
                <a:lnTo>
                  <a:pt x="5149850" y="0"/>
                </a:lnTo>
                <a:lnTo>
                  <a:pt x="5149850" y="635000"/>
                </a:lnTo>
                <a:lnTo>
                  <a:pt x="9525" y="635000"/>
                </a:lnTo>
                <a:cubicBezTo>
                  <a:pt x="180975" y="299508"/>
                  <a:pt x="191352" y="357954"/>
                  <a:pt x="0" y="0"/>
                </a:cubicBezTo>
                <a:close/>
              </a:path>
            </a:pathLst>
          </a:custGeom>
          <a:solidFill>
            <a:srgbClr val="FFFFFF">
              <a:alpha val="69019"/>
            </a:srgbClr>
          </a:solidFill>
          <a:ln w="9525">
            <a:noFill/>
          </a:ln>
        </p:spPr>
        <p:txBody>
          <a:bodyPr/>
          <a:lstStyle/>
          <a:p>
            <a:endParaRPr lang="zh-CN" altLang="en-US"/>
          </a:p>
        </p:txBody>
      </p:sp>
      <p:sp>
        <p:nvSpPr>
          <p:cNvPr id="4109" name="Text Box 15"/>
          <p:cNvSpPr/>
          <p:nvPr/>
        </p:nvSpPr>
        <p:spPr>
          <a:xfrm>
            <a:off x="772160" y="1958340"/>
            <a:ext cx="10904220" cy="4077335"/>
          </a:xfrm>
          <a:prstGeom prst="rect">
            <a:avLst/>
          </a:prstGeom>
          <a:noFill/>
          <a:ln w="9525">
            <a:noFill/>
          </a:ln>
        </p:spPr>
        <p:txBody>
          <a:bodyPr wrap="none">
            <a:noAutofit/>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00000"/>
              </a:lnSpc>
              <a:buNone/>
            </a:pPr>
            <a:r>
              <a:rPr lang="zh-CN" altLang="en-US" sz="2400" dirty="0">
                <a:solidFill>
                  <a:schemeClr val="bg1"/>
                </a:solidFill>
                <a:latin typeface="Microsoft YaHei Light" panose="020B0502040204020203" pitchFamily="34" charset="-122"/>
                <a:ea typeface="Microsoft YaHei Light" panose="020B0502040204020203" pitchFamily="34" charset="-122"/>
                <a:sym typeface="Microsoft YaHei Light" panose="020B0502040204020203" pitchFamily="34" charset="-122"/>
              </a:rPr>
              <a:t>Please click to edit text</a:t>
            </a:r>
            <a:endParaRPr lang="zh-CN" altLang="en-US" sz="1800" dirty="0">
              <a:latin typeface="Arial" panose="020B0604020202020204" pitchFamily="34" charset="0"/>
            </a:endParaRPr>
          </a:p>
        </p:txBody>
      </p:sp>
      <p:sp>
        <p:nvSpPr>
          <p:cNvPr id="4115" name="文本框 2"/>
          <p:cNvSpPr/>
          <p:nvPr/>
        </p:nvSpPr>
        <p:spPr>
          <a:xfrm>
            <a:off x="165735" y="875665"/>
            <a:ext cx="10989945" cy="768350"/>
          </a:xfrm>
          <a:prstGeom prst="rect">
            <a:avLst/>
          </a:prstGeom>
          <a:noFill/>
          <a:ln w="9525">
            <a:noFill/>
          </a:ln>
        </p:spPr>
        <p:txBody>
          <a:bodyPr wrap="square">
            <a:spAutoFit/>
          </a:bodyPr>
          <a:lstStyle/>
          <a:p>
            <a:pPr algn="ctr" eaLnBrk="1" hangingPunct="1"/>
            <a:r>
              <a:rPr lang="en-US" altLang="zh-CN" sz="4400" b="1" dirty="0">
                <a:solidFill>
                  <a:srgbClr val="F3ABB9"/>
                </a:solidFill>
                <a:latin typeface="Microsoft YaHei Light" panose="020B0502040204020203" pitchFamily="34" charset="-122"/>
                <a:ea typeface="Microsoft YaHei Light" panose="020B0502040204020203" pitchFamily="34" charset="-122"/>
                <a:sym typeface="Microsoft YaHei Light" panose="020B0502040204020203" pitchFamily="34" charset="-122"/>
              </a:rPr>
              <a:t>Types of software testing</a:t>
            </a:r>
            <a:endParaRPr lang="zh-CN" altLang="en-US" sz="4400" b="1" dirty="0">
              <a:solidFill>
                <a:srgbClr val="BFE6BC"/>
              </a:solidFill>
              <a:latin typeface="Microsoft YaHei Light" panose="020B0502040204020203" pitchFamily="34" charset="-122"/>
              <a:ea typeface="Microsoft YaHei Light" panose="020B0502040204020203" pitchFamily="34" charset="-122"/>
              <a:sym typeface="Microsoft YaHei Light" panose="020B0502040204020203" pitchFamily="34" charset="-122"/>
            </a:endParaRPr>
          </a:p>
        </p:txBody>
      </p:sp>
      <p:sp>
        <p:nvSpPr>
          <p:cNvPr id="4" name="Down Arrow 3"/>
          <p:cNvSpPr/>
          <p:nvPr/>
        </p:nvSpPr>
        <p:spPr>
          <a:xfrm>
            <a:off x="6436360" y="1786255"/>
            <a:ext cx="694690" cy="1178560"/>
          </a:xfrm>
          <a:prstGeom prst="down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zh-CN" sz="1800" b="0" i="0" u="none" strike="noStrike" cap="none" normalizeH="0" baseline="0">
              <a:ln>
                <a:noFill/>
              </a:ln>
              <a:solidFill>
                <a:schemeClr val="tx1"/>
              </a:solidFill>
              <a:effectLst/>
              <a:latin typeface="Arial" panose="020B0604020202020204" pitchFamily="34" charset="0"/>
              <a:ea typeface="SimSun" panose="02010600030101010101" pitchFamily="2" charset="-122"/>
            </a:endParaRPr>
          </a:p>
        </p:txBody>
      </p:sp>
      <p:sp>
        <p:nvSpPr>
          <p:cNvPr id="5" name="Down Arrow 4"/>
          <p:cNvSpPr/>
          <p:nvPr/>
        </p:nvSpPr>
        <p:spPr>
          <a:xfrm rot="19320000">
            <a:off x="8529320" y="1885315"/>
            <a:ext cx="631190" cy="1083945"/>
          </a:xfrm>
          <a:prstGeom prst="down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zh-CN" sz="1800" b="0" i="0" u="none" strike="noStrike" cap="none" normalizeH="0" baseline="0">
              <a:ln>
                <a:noFill/>
              </a:ln>
              <a:solidFill>
                <a:schemeClr val="tx1"/>
              </a:solidFill>
              <a:effectLst/>
              <a:latin typeface="Arial" panose="020B0604020202020204" pitchFamily="34" charset="0"/>
              <a:ea typeface="SimSun" panose="02010600030101010101" pitchFamily="2" charset="-122"/>
            </a:endParaRPr>
          </a:p>
        </p:txBody>
      </p:sp>
      <p:sp>
        <p:nvSpPr>
          <p:cNvPr id="9" name="Down Arrow 8"/>
          <p:cNvSpPr/>
          <p:nvPr/>
        </p:nvSpPr>
        <p:spPr>
          <a:xfrm rot="3000000">
            <a:off x="2519045" y="1680845"/>
            <a:ext cx="513715" cy="1204595"/>
          </a:xfrm>
          <a:prstGeom prst="down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zh-CN" sz="1800" b="0" i="0" u="none" strike="noStrike" cap="none" normalizeH="0" baseline="0">
              <a:ln>
                <a:noFill/>
              </a:ln>
              <a:solidFill>
                <a:schemeClr val="tx1"/>
              </a:solidFill>
              <a:effectLst/>
              <a:latin typeface="Arial" panose="020B0604020202020204" pitchFamily="34" charset="0"/>
              <a:ea typeface="SimSun" panose="02010600030101010101" pitchFamily="2" charset="-122"/>
            </a:endParaRPr>
          </a:p>
        </p:txBody>
      </p:sp>
      <p:sp>
        <p:nvSpPr>
          <p:cNvPr id="10" name="Down Arrow 9"/>
          <p:cNvSpPr/>
          <p:nvPr/>
        </p:nvSpPr>
        <p:spPr>
          <a:xfrm>
            <a:off x="4366260" y="1808480"/>
            <a:ext cx="694690" cy="1178560"/>
          </a:xfrm>
          <a:prstGeom prst="down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zh-CN" sz="1800" b="0" i="0" u="none" strike="noStrike" cap="none" normalizeH="0" baseline="0">
              <a:ln>
                <a:noFill/>
              </a:ln>
              <a:solidFill>
                <a:schemeClr val="tx1"/>
              </a:solidFill>
              <a:effectLst/>
              <a:latin typeface="Arial" panose="020B0604020202020204" pitchFamily="34" charset="0"/>
              <a:ea typeface="SimSun" panose="02010600030101010101" pitchFamily="2" charset="-122"/>
            </a:endParaRPr>
          </a:p>
        </p:txBody>
      </p:sp>
      <p:sp>
        <p:nvSpPr>
          <p:cNvPr id="11" name="Text Box 10"/>
          <p:cNvSpPr txBox="1"/>
          <p:nvPr/>
        </p:nvSpPr>
        <p:spPr>
          <a:xfrm>
            <a:off x="1538605" y="2783840"/>
            <a:ext cx="1671955" cy="598805"/>
          </a:xfrm>
          <a:prstGeom prst="rect">
            <a:avLst/>
          </a:prstGeom>
          <a:noFill/>
        </p:spPr>
        <p:txBody>
          <a:bodyPr wrap="square" rtlCol="0">
            <a:noAutofit/>
          </a:bodyPr>
          <a:lstStyle/>
          <a:p>
            <a:pPr marL="285750" indent="-285750">
              <a:buFont typeface="Wingdings" panose="05000000000000000000" charset="0"/>
              <a:buChar char="ü"/>
            </a:pPr>
            <a:r>
              <a:rPr lang="en-US" b="1"/>
              <a:t>Unit Testing</a:t>
            </a:r>
            <a:endParaRPr lang="en-US" b="1"/>
          </a:p>
        </p:txBody>
      </p:sp>
      <p:sp>
        <p:nvSpPr>
          <p:cNvPr id="12" name="Text Box 11"/>
          <p:cNvSpPr txBox="1"/>
          <p:nvPr/>
        </p:nvSpPr>
        <p:spPr>
          <a:xfrm>
            <a:off x="3860800" y="3151505"/>
            <a:ext cx="1715770" cy="645160"/>
          </a:xfrm>
          <a:prstGeom prst="rect">
            <a:avLst/>
          </a:prstGeom>
          <a:noFill/>
        </p:spPr>
        <p:txBody>
          <a:bodyPr wrap="square" rtlCol="0">
            <a:spAutoFit/>
          </a:bodyPr>
          <a:lstStyle/>
          <a:p>
            <a:pPr marL="285750" indent="-285750">
              <a:buFont typeface="Wingdings" panose="05000000000000000000" charset="0"/>
              <a:buChar char="ü"/>
            </a:pPr>
            <a:r>
              <a:rPr lang="en-US" b="1"/>
              <a:t>Integration Testing</a:t>
            </a:r>
            <a:endParaRPr lang="en-US" b="1"/>
          </a:p>
        </p:txBody>
      </p:sp>
      <p:sp>
        <p:nvSpPr>
          <p:cNvPr id="13" name="Text Box 12"/>
          <p:cNvSpPr txBox="1"/>
          <p:nvPr/>
        </p:nvSpPr>
        <p:spPr>
          <a:xfrm>
            <a:off x="5772785" y="3028315"/>
            <a:ext cx="1725295" cy="645160"/>
          </a:xfrm>
          <a:prstGeom prst="rect">
            <a:avLst/>
          </a:prstGeom>
          <a:noFill/>
        </p:spPr>
        <p:txBody>
          <a:bodyPr wrap="square" rtlCol="0">
            <a:spAutoFit/>
          </a:bodyPr>
          <a:lstStyle/>
          <a:p>
            <a:pPr marL="285750" indent="-285750" algn="ctr">
              <a:buFont typeface="Wingdings" panose="05000000000000000000" charset="0"/>
              <a:buChar char="ü"/>
            </a:pPr>
            <a:r>
              <a:rPr lang="en-US"/>
              <a:t> </a:t>
            </a:r>
            <a:r>
              <a:rPr lang="en-US" b="1"/>
              <a:t> System        Testing</a:t>
            </a:r>
            <a:endParaRPr lang="en-US" b="1"/>
          </a:p>
        </p:txBody>
      </p:sp>
      <p:sp>
        <p:nvSpPr>
          <p:cNvPr id="14" name="Text Box 13"/>
          <p:cNvSpPr txBox="1"/>
          <p:nvPr/>
        </p:nvSpPr>
        <p:spPr>
          <a:xfrm>
            <a:off x="8262620" y="2964815"/>
            <a:ext cx="2151380" cy="645160"/>
          </a:xfrm>
          <a:prstGeom prst="rect">
            <a:avLst/>
          </a:prstGeom>
          <a:noFill/>
        </p:spPr>
        <p:txBody>
          <a:bodyPr wrap="square" rtlCol="0">
            <a:spAutoFit/>
          </a:bodyPr>
          <a:lstStyle/>
          <a:p>
            <a:pPr marL="285750" indent="-285750">
              <a:buFont typeface="Wingdings" panose="05000000000000000000" charset="0"/>
              <a:buChar char="ü"/>
            </a:pPr>
            <a:r>
              <a:rPr lang="en-US" b="1"/>
              <a:t>Regression Testing</a:t>
            </a:r>
            <a:endParaRPr lang="en-US" b="1"/>
          </a:p>
        </p:txBody>
      </p:sp>
      <p:cxnSp>
        <p:nvCxnSpPr>
          <p:cNvPr id="15" name="Straight Connector 14"/>
          <p:cNvCxnSpPr/>
          <p:nvPr/>
        </p:nvCxnSpPr>
        <p:spPr>
          <a:xfrm flipH="1">
            <a:off x="4179570" y="4346575"/>
            <a:ext cx="4445" cy="164528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16" name="Straight Connector 15"/>
          <p:cNvCxnSpPr/>
          <p:nvPr/>
        </p:nvCxnSpPr>
        <p:spPr>
          <a:xfrm flipH="1" flipV="1">
            <a:off x="3977640" y="4686300"/>
            <a:ext cx="383540" cy="889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17" name="Straight Connector 16"/>
          <p:cNvCxnSpPr/>
          <p:nvPr/>
        </p:nvCxnSpPr>
        <p:spPr>
          <a:xfrm flipH="1">
            <a:off x="3960495" y="5037455"/>
            <a:ext cx="441960" cy="508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18" name="Straight Connector 17"/>
          <p:cNvCxnSpPr/>
          <p:nvPr/>
        </p:nvCxnSpPr>
        <p:spPr>
          <a:xfrm flipH="1" flipV="1">
            <a:off x="3960495" y="5384800"/>
            <a:ext cx="405765" cy="7620"/>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19" name="Text Box 18"/>
          <p:cNvSpPr txBox="1"/>
          <p:nvPr/>
        </p:nvSpPr>
        <p:spPr>
          <a:xfrm>
            <a:off x="4355465" y="4161790"/>
            <a:ext cx="1264920" cy="645160"/>
          </a:xfrm>
          <a:prstGeom prst="rect">
            <a:avLst/>
          </a:prstGeom>
          <a:noFill/>
        </p:spPr>
        <p:txBody>
          <a:bodyPr wrap="square" rtlCol="0">
            <a:spAutoFit/>
          </a:bodyPr>
          <a:lstStyle/>
          <a:p>
            <a:pPr>
              <a:buFont typeface="Arial" panose="020B0604020202020204" pitchFamily="34" charset="0"/>
            </a:pPr>
            <a:r>
              <a:rPr lang="en-US" b="1">
                <a:solidFill>
                  <a:srgbClr val="80B891"/>
                </a:solidFill>
              </a:rPr>
              <a:t>bang bang</a:t>
            </a:r>
            <a:endParaRPr lang="en-US" b="1">
              <a:solidFill>
                <a:srgbClr val="80B891"/>
              </a:solidFill>
            </a:endParaRPr>
          </a:p>
        </p:txBody>
      </p:sp>
      <p:sp>
        <p:nvSpPr>
          <p:cNvPr id="20" name="Text Box 19"/>
          <p:cNvSpPr txBox="1"/>
          <p:nvPr/>
        </p:nvSpPr>
        <p:spPr>
          <a:xfrm>
            <a:off x="4361180" y="4826635"/>
            <a:ext cx="1245870" cy="368300"/>
          </a:xfrm>
          <a:prstGeom prst="rect">
            <a:avLst/>
          </a:prstGeom>
          <a:noFill/>
        </p:spPr>
        <p:txBody>
          <a:bodyPr wrap="square" rtlCol="0">
            <a:spAutoFit/>
          </a:bodyPr>
          <a:lstStyle/>
          <a:p>
            <a:r>
              <a:rPr lang="en-US" b="1">
                <a:solidFill>
                  <a:srgbClr val="80B891"/>
                </a:solidFill>
              </a:rPr>
              <a:t>top down</a:t>
            </a:r>
            <a:endParaRPr lang="en-US" b="1">
              <a:solidFill>
                <a:srgbClr val="80B891"/>
              </a:solidFill>
            </a:endParaRPr>
          </a:p>
        </p:txBody>
      </p:sp>
      <p:sp>
        <p:nvSpPr>
          <p:cNvPr id="21" name="Text Box 20"/>
          <p:cNvSpPr txBox="1"/>
          <p:nvPr/>
        </p:nvSpPr>
        <p:spPr>
          <a:xfrm>
            <a:off x="4361180" y="5172710"/>
            <a:ext cx="1410970" cy="368300"/>
          </a:xfrm>
          <a:prstGeom prst="rect">
            <a:avLst/>
          </a:prstGeom>
          <a:noFill/>
        </p:spPr>
        <p:txBody>
          <a:bodyPr wrap="square" rtlCol="0">
            <a:spAutoFit/>
          </a:bodyPr>
          <a:lstStyle/>
          <a:p>
            <a:r>
              <a:rPr lang="en-US" b="1">
                <a:solidFill>
                  <a:srgbClr val="80B891"/>
                </a:solidFill>
              </a:rPr>
              <a:t>bottom up</a:t>
            </a:r>
            <a:endParaRPr lang="en-US" b="1">
              <a:solidFill>
                <a:srgbClr val="80B891"/>
              </a:solidFill>
            </a:endParaRPr>
          </a:p>
        </p:txBody>
      </p:sp>
      <p:cxnSp>
        <p:nvCxnSpPr>
          <p:cNvPr id="22" name="Straight Connector 21"/>
          <p:cNvCxnSpPr/>
          <p:nvPr/>
        </p:nvCxnSpPr>
        <p:spPr>
          <a:xfrm flipH="1" flipV="1">
            <a:off x="3960495" y="5734685"/>
            <a:ext cx="405765" cy="7620"/>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23" name="Text Box 22"/>
          <p:cNvSpPr txBox="1"/>
          <p:nvPr/>
        </p:nvSpPr>
        <p:spPr>
          <a:xfrm>
            <a:off x="4328160" y="5530215"/>
            <a:ext cx="4064000" cy="368300"/>
          </a:xfrm>
          <a:prstGeom prst="rect">
            <a:avLst/>
          </a:prstGeom>
          <a:noFill/>
        </p:spPr>
        <p:txBody>
          <a:bodyPr wrap="square" rtlCol="0">
            <a:spAutoFit/>
          </a:bodyPr>
          <a:lstStyle/>
          <a:p>
            <a:r>
              <a:rPr lang="en-US" b="1">
                <a:solidFill>
                  <a:srgbClr val="80B891"/>
                </a:solidFill>
              </a:rPr>
              <a:t>mixed</a:t>
            </a:r>
            <a:endParaRPr lang="en-US" b="1">
              <a:solidFill>
                <a:srgbClr val="80B891"/>
              </a:solidFill>
            </a:endParaRPr>
          </a:p>
        </p:txBody>
      </p:sp>
      <p:sp>
        <p:nvSpPr>
          <p:cNvPr id="6" name="Text Box 5"/>
          <p:cNvSpPr txBox="1"/>
          <p:nvPr/>
        </p:nvSpPr>
        <p:spPr>
          <a:xfrm>
            <a:off x="1293495" y="3854450"/>
            <a:ext cx="2083435" cy="2136775"/>
          </a:xfrm>
          <a:prstGeom prst="rect">
            <a:avLst/>
          </a:prstGeom>
          <a:noFill/>
        </p:spPr>
        <p:txBody>
          <a:bodyPr wrap="square" rtlCol="0">
            <a:noAutofit/>
          </a:bodyPr>
          <a:lstStyle/>
          <a:p>
            <a:endParaRPr lang="en-US"/>
          </a:p>
        </p:txBody>
      </p:sp>
      <p:sp>
        <p:nvSpPr>
          <p:cNvPr id="30" name="Text Box 29"/>
          <p:cNvSpPr txBox="1"/>
          <p:nvPr/>
        </p:nvSpPr>
        <p:spPr>
          <a:xfrm>
            <a:off x="1346835" y="3875405"/>
            <a:ext cx="2055495" cy="368300"/>
          </a:xfrm>
          <a:prstGeom prst="rect">
            <a:avLst/>
          </a:prstGeom>
          <a:noFill/>
        </p:spPr>
        <p:txBody>
          <a:bodyPr wrap="square" rtlCol="0">
            <a:spAutoFit/>
          </a:bodyPr>
          <a:lstStyle/>
          <a:p>
            <a:endParaRPr lang="en-US"/>
          </a:p>
        </p:txBody>
      </p:sp>
      <p:sp>
        <p:nvSpPr>
          <p:cNvPr id="2" name="Text Box 1"/>
          <p:cNvSpPr txBox="1"/>
          <p:nvPr/>
        </p:nvSpPr>
        <p:spPr>
          <a:xfrm>
            <a:off x="-1740535" y="2012315"/>
            <a:ext cx="4064000" cy="368300"/>
          </a:xfrm>
          <a:prstGeom prst="rect">
            <a:avLst/>
          </a:prstGeom>
          <a:noFill/>
        </p:spPr>
        <p:txBody>
          <a:bodyPr wrap="square" rtlCol="0">
            <a:spAutoFit/>
          </a:bodyPr>
          <a:lstStyle/>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buFont typeface="Wingdings" panose="05000000000000000000" charset="0"/>
              <a:buChar char="Ä"/>
            </a:pPr>
            <a:r>
              <a:rPr lang="en-US" b="1">
                <a:solidFill>
                  <a:srgbClr val="C07162"/>
                </a:solidFill>
              </a:rPr>
              <a:t>Unit Testing</a:t>
            </a:r>
            <a:endParaRPr lang="en-US" b="1">
              <a:solidFill>
                <a:srgbClr val="C07162"/>
              </a:solidFill>
            </a:endParaRPr>
          </a:p>
        </p:txBody>
      </p:sp>
      <p:sp>
        <p:nvSpPr>
          <p:cNvPr id="3" name="Content Placeholder 2"/>
          <p:cNvSpPr>
            <a:spLocks noGrp="1"/>
          </p:cNvSpPr>
          <p:nvPr>
            <p:ph idx="1"/>
          </p:nvPr>
        </p:nvSpPr>
        <p:spPr/>
        <p:txBody>
          <a:bodyPr/>
          <a:lstStyle/>
          <a:p>
            <a:r>
              <a:rPr lang="en-US" b="1" dirty="0">
                <a:solidFill>
                  <a:srgbClr val="308E98"/>
                </a:solidFill>
              </a:rPr>
              <a:t>Unit testing is the process of checking small pieces of codes to ensure that the individual parts of a program work properly of their own.</a:t>
            </a:r>
            <a:endParaRPr lang="en-US" b="1" dirty="0">
              <a:solidFill>
                <a:srgbClr val="308E98"/>
              </a:solidFill>
            </a:endParaRPr>
          </a:p>
          <a:p>
            <a:r>
              <a:rPr lang="en-US" b="1" dirty="0">
                <a:solidFill>
                  <a:srgbClr val="308E98"/>
                </a:solidFill>
              </a:rPr>
              <a:t>unit tests are used to test individual blocks (units) of functionality.</a:t>
            </a:r>
            <a:endParaRPr lang="en-US" b="1" dirty="0">
              <a:solidFill>
                <a:srgbClr val="308E98"/>
              </a:solidFill>
            </a:endParaRPr>
          </a:p>
          <a:p>
            <a:r>
              <a:rPr lang="en-US" b="1" dirty="0">
                <a:solidFill>
                  <a:srgbClr val="308E98"/>
                </a:solidFill>
              </a:rPr>
              <a:t>unit Testing is done by developers.</a:t>
            </a:r>
            <a:endParaRPr lang="en-US" b="1" dirty="0">
              <a:solidFill>
                <a:srgbClr val="308E98"/>
              </a:solidFill>
            </a:endParaRP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6089D77C-1E56-4976-965D-869ABF7A103F}" type="datetime1">
              <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SimSun" panose="02010600030101010101" pitchFamily="2" charset="-122"/>
                <a:cs typeface="+mn-cs"/>
              </a:rPr>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grpSp>
        <p:nvGrpSpPr>
          <p:cNvPr id="20482" name="组合 4"/>
          <p:cNvGrpSpPr/>
          <p:nvPr/>
        </p:nvGrpSpPr>
        <p:grpSpPr>
          <a:xfrm>
            <a:off x="0" y="0"/>
            <a:ext cx="11737057" cy="711200"/>
            <a:chOff x="0" y="0"/>
            <a:chExt cx="12247809" cy="711200"/>
          </a:xfrm>
        </p:grpSpPr>
        <p:sp>
          <p:nvSpPr>
            <p:cNvPr id="20492" name="矩形 5"/>
            <p:cNvSpPr/>
            <p:nvPr/>
          </p:nvSpPr>
          <p:spPr>
            <a:xfrm>
              <a:off x="11114470" y="0"/>
              <a:ext cx="570962" cy="711200"/>
            </a:xfrm>
            <a:prstGeom prst="rect">
              <a:avLst/>
            </a:prstGeom>
            <a:solidFill>
              <a:srgbClr val="F9D2D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93" name="矩形 6"/>
            <p:cNvSpPr/>
            <p:nvPr/>
          </p:nvSpPr>
          <p:spPr>
            <a:xfrm>
              <a:off x="10552093" y="0"/>
              <a:ext cx="570962" cy="711200"/>
            </a:xfrm>
            <a:prstGeom prst="rect">
              <a:avLst/>
            </a:prstGeom>
            <a:solidFill>
              <a:srgbClr val="BFE6B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94" name="矩形 7"/>
            <p:cNvSpPr/>
            <p:nvPr/>
          </p:nvSpPr>
          <p:spPr>
            <a:xfrm>
              <a:off x="9989716" y="0"/>
              <a:ext cx="570962" cy="711200"/>
            </a:xfrm>
            <a:prstGeom prst="rect">
              <a:avLst/>
            </a:prstGeom>
            <a:solidFill>
              <a:srgbClr val="D7CAD9"/>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95" name="矩形 8"/>
            <p:cNvSpPr/>
            <p:nvPr/>
          </p:nvSpPr>
          <p:spPr>
            <a:xfrm>
              <a:off x="11676847" y="0"/>
              <a:ext cx="570962" cy="711200"/>
            </a:xfrm>
            <a:prstGeom prst="rect">
              <a:avLst/>
            </a:prstGeom>
            <a:solidFill>
              <a:srgbClr val="F5F5C1"/>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96" name="矩形 9"/>
            <p:cNvSpPr/>
            <p:nvPr/>
          </p:nvSpPr>
          <p:spPr>
            <a:xfrm>
              <a:off x="9427339" y="0"/>
              <a:ext cx="570962" cy="711200"/>
            </a:xfrm>
            <a:prstGeom prst="rect">
              <a:avLst/>
            </a:prstGeom>
            <a:solidFill>
              <a:srgbClr val="BAE3F8"/>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97" name="矩形 10"/>
            <p:cNvSpPr/>
            <p:nvPr/>
          </p:nvSpPr>
          <p:spPr>
            <a:xfrm>
              <a:off x="0" y="0"/>
              <a:ext cx="9427339" cy="711200"/>
            </a:xfrm>
            <a:prstGeom prst="rect">
              <a:avLst/>
            </a:prstGeom>
            <a:solidFill>
              <a:srgbClr val="EDF7FD"/>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grpSp>
        <p:nvGrpSpPr>
          <p:cNvPr id="20483" name="组合 11"/>
          <p:cNvGrpSpPr/>
          <p:nvPr/>
        </p:nvGrpSpPr>
        <p:grpSpPr>
          <a:xfrm>
            <a:off x="1" y="6146800"/>
            <a:ext cx="11729450" cy="711200"/>
            <a:chOff x="0" y="0"/>
            <a:chExt cx="12239224" cy="711200"/>
          </a:xfrm>
        </p:grpSpPr>
        <p:sp>
          <p:nvSpPr>
            <p:cNvPr id="20486" name="矩形 12"/>
            <p:cNvSpPr/>
            <p:nvPr/>
          </p:nvSpPr>
          <p:spPr>
            <a:xfrm>
              <a:off x="1687131" y="0"/>
              <a:ext cx="570962" cy="711200"/>
            </a:xfrm>
            <a:prstGeom prst="rect">
              <a:avLst/>
            </a:prstGeom>
            <a:solidFill>
              <a:srgbClr val="F9D2D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87" name="矩形 13"/>
            <p:cNvSpPr/>
            <p:nvPr/>
          </p:nvSpPr>
          <p:spPr>
            <a:xfrm>
              <a:off x="1124754" y="0"/>
              <a:ext cx="570962" cy="711200"/>
            </a:xfrm>
            <a:prstGeom prst="rect">
              <a:avLst/>
            </a:prstGeom>
            <a:solidFill>
              <a:srgbClr val="BFE6B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88" name="矩形 14"/>
            <p:cNvSpPr/>
            <p:nvPr/>
          </p:nvSpPr>
          <p:spPr>
            <a:xfrm>
              <a:off x="562377" y="0"/>
              <a:ext cx="570962" cy="711200"/>
            </a:xfrm>
            <a:prstGeom prst="rect">
              <a:avLst/>
            </a:prstGeom>
            <a:solidFill>
              <a:srgbClr val="D7CAD9"/>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89" name="矩形 15"/>
            <p:cNvSpPr/>
            <p:nvPr/>
          </p:nvSpPr>
          <p:spPr>
            <a:xfrm>
              <a:off x="2249508" y="0"/>
              <a:ext cx="570962" cy="711200"/>
            </a:xfrm>
            <a:prstGeom prst="rect">
              <a:avLst/>
            </a:prstGeom>
            <a:solidFill>
              <a:srgbClr val="F5F5C1"/>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90" name="矩形 16"/>
            <p:cNvSpPr/>
            <p:nvPr/>
          </p:nvSpPr>
          <p:spPr>
            <a:xfrm>
              <a:off x="0" y="0"/>
              <a:ext cx="570962" cy="711200"/>
            </a:xfrm>
            <a:prstGeom prst="rect">
              <a:avLst/>
            </a:prstGeom>
            <a:solidFill>
              <a:srgbClr val="BAE3F8"/>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91" name="矩形 17"/>
            <p:cNvSpPr/>
            <p:nvPr/>
          </p:nvSpPr>
          <p:spPr>
            <a:xfrm>
              <a:off x="2811885" y="0"/>
              <a:ext cx="9427339" cy="711200"/>
            </a:xfrm>
            <a:prstGeom prst="rect">
              <a:avLst/>
            </a:prstGeom>
            <a:solidFill>
              <a:srgbClr val="EDF7FD"/>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pic>
        <p:nvPicPr>
          <p:cNvPr id="5" name="Picture 4" descr="large_1_8ae5b9bc52"/>
          <p:cNvPicPr>
            <a:picLocks noChangeAspect="1"/>
          </p:cNvPicPr>
          <p:nvPr/>
        </p:nvPicPr>
        <p:blipFill>
          <a:blip r:embed="rId1"/>
          <a:stretch>
            <a:fillRect/>
          </a:stretch>
        </p:blipFill>
        <p:spPr>
          <a:xfrm>
            <a:off x="7914640" y="3705860"/>
            <a:ext cx="3658235" cy="234315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buFont typeface="Wingdings" panose="05000000000000000000" charset="0"/>
              <a:buChar char="Ä"/>
            </a:pPr>
            <a:r>
              <a:rPr lang="en-US" b="1">
                <a:solidFill>
                  <a:srgbClr val="95A3C6"/>
                </a:solidFill>
              </a:rPr>
              <a:t>Integration Testing</a:t>
            </a:r>
            <a:endParaRPr lang="en-US" b="1">
              <a:solidFill>
                <a:srgbClr val="95A3C6"/>
              </a:solidFill>
            </a:endParaRPr>
          </a:p>
        </p:txBody>
      </p:sp>
      <p:sp>
        <p:nvSpPr>
          <p:cNvPr id="3" name="Content Placeholder 2"/>
          <p:cNvSpPr>
            <a:spLocks noGrp="1"/>
          </p:cNvSpPr>
          <p:nvPr>
            <p:ph idx="1"/>
          </p:nvPr>
        </p:nvSpPr>
        <p:spPr/>
        <p:txBody>
          <a:bodyPr/>
          <a:lstStyle/>
          <a:p>
            <a:r>
              <a:rPr lang="en-US" altLang="en-US" b="1">
                <a:solidFill>
                  <a:srgbClr val="CFADAE"/>
                </a:solidFill>
              </a:rPr>
              <a:t>Integration testing is used to make sure that the combined parts of a system or software work together properly and meet the expected requirements.</a:t>
            </a:r>
            <a:endParaRPr lang="en-US" altLang="en-US" b="1">
              <a:solidFill>
                <a:srgbClr val="CFADAE"/>
              </a:solidFill>
            </a:endParaRPr>
          </a:p>
          <a:p>
            <a:r>
              <a:rPr lang="en-US" b="1">
                <a:solidFill>
                  <a:srgbClr val="CFADAE"/>
                </a:solidFill>
              </a:rPr>
              <a:t>It occurs after unit testing and before system testing.</a:t>
            </a:r>
            <a:endParaRPr lang="en-US" b="1">
              <a:solidFill>
                <a:srgbClr val="CFADAE"/>
              </a:solidFill>
            </a:endParaRPr>
          </a:p>
          <a:p>
            <a:pPr>
              <a:buFont typeface="Wingdings" panose="05000000000000000000" charset="0"/>
              <a:buChar char="q"/>
            </a:pPr>
            <a:r>
              <a:rPr lang="en-US" b="1">
                <a:solidFill>
                  <a:srgbClr val="95A3C6"/>
                </a:solidFill>
              </a:rPr>
              <a:t>Types of Integration Testing.</a:t>
            </a:r>
            <a:endParaRPr lang="en-US" b="1">
              <a:solidFill>
                <a:srgbClr val="95A3C6"/>
              </a:solidFill>
            </a:endParaRPr>
          </a:p>
          <a:p>
            <a:pPr lvl="2">
              <a:buFont typeface="Wingdings" panose="05000000000000000000" charset="0"/>
              <a:buChar char="ü"/>
            </a:pPr>
            <a:r>
              <a:rPr lang="en-US" b="1">
                <a:solidFill>
                  <a:srgbClr val="CFADAE"/>
                </a:solidFill>
              </a:rPr>
              <a:t>BiG-Bang</a:t>
            </a:r>
            <a:endParaRPr lang="en-US" b="1">
              <a:solidFill>
                <a:srgbClr val="CFADAE"/>
              </a:solidFill>
            </a:endParaRPr>
          </a:p>
          <a:p>
            <a:pPr lvl="2">
              <a:buFont typeface="Wingdings" panose="05000000000000000000" charset="0"/>
              <a:buChar char="ü"/>
            </a:pPr>
            <a:r>
              <a:rPr lang="en-US" b="1">
                <a:solidFill>
                  <a:srgbClr val="CFADAE"/>
                </a:solidFill>
              </a:rPr>
              <a:t>Top Down</a:t>
            </a:r>
            <a:endParaRPr lang="en-US" b="1">
              <a:solidFill>
                <a:srgbClr val="CFADAE"/>
              </a:solidFill>
            </a:endParaRPr>
          </a:p>
          <a:p>
            <a:pPr lvl="2">
              <a:buFont typeface="Wingdings" panose="05000000000000000000" charset="0"/>
              <a:buChar char="ü"/>
            </a:pPr>
            <a:r>
              <a:rPr lang="en-US" b="1">
                <a:solidFill>
                  <a:srgbClr val="CFADAE"/>
                </a:solidFill>
              </a:rPr>
              <a:t>Bottom Up</a:t>
            </a:r>
            <a:endParaRPr lang="en-US" b="1">
              <a:solidFill>
                <a:srgbClr val="CFADAE"/>
              </a:solidFill>
            </a:endParaRPr>
          </a:p>
          <a:p>
            <a:pPr lvl="2">
              <a:buFont typeface="Wingdings" panose="05000000000000000000" charset="0"/>
              <a:buChar char="ü"/>
            </a:pPr>
            <a:r>
              <a:rPr lang="en-US" b="1">
                <a:solidFill>
                  <a:srgbClr val="CFADAE"/>
                </a:solidFill>
              </a:rPr>
              <a:t>Mixed</a:t>
            </a:r>
            <a:endParaRPr lang="en-US" b="1">
              <a:solidFill>
                <a:srgbClr val="CFADAE"/>
              </a:solidFill>
            </a:endParaRPr>
          </a:p>
          <a:p>
            <a:endParaRPr lang="en-US" b="1">
              <a:solidFill>
                <a:srgbClr val="CFADAE"/>
              </a:solidFill>
            </a:endParaRP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6089D77C-1E56-4976-965D-869ABF7A103F}" type="datetime1">
              <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SimSun" panose="02010600030101010101" pitchFamily="2" charset="-122"/>
                <a:cs typeface="+mn-cs"/>
              </a:rPr>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grpSp>
        <p:nvGrpSpPr>
          <p:cNvPr id="20482" name="组合 4"/>
          <p:cNvGrpSpPr/>
          <p:nvPr/>
        </p:nvGrpSpPr>
        <p:grpSpPr>
          <a:xfrm>
            <a:off x="0" y="0"/>
            <a:ext cx="11737057" cy="711200"/>
            <a:chOff x="0" y="0"/>
            <a:chExt cx="12247809" cy="711200"/>
          </a:xfrm>
        </p:grpSpPr>
        <p:sp>
          <p:nvSpPr>
            <p:cNvPr id="20492" name="矩形 5"/>
            <p:cNvSpPr/>
            <p:nvPr/>
          </p:nvSpPr>
          <p:spPr>
            <a:xfrm>
              <a:off x="11114470" y="0"/>
              <a:ext cx="570962" cy="711200"/>
            </a:xfrm>
            <a:prstGeom prst="rect">
              <a:avLst/>
            </a:prstGeom>
            <a:solidFill>
              <a:srgbClr val="F9D2D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93" name="矩形 6"/>
            <p:cNvSpPr/>
            <p:nvPr/>
          </p:nvSpPr>
          <p:spPr>
            <a:xfrm>
              <a:off x="10552093" y="0"/>
              <a:ext cx="570962" cy="711200"/>
            </a:xfrm>
            <a:prstGeom prst="rect">
              <a:avLst/>
            </a:prstGeom>
            <a:solidFill>
              <a:srgbClr val="BFE6B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94" name="矩形 7"/>
            <p:cNvSpPr/>
            <p:nvPr/>
          </p:nvSpPr>
          <p:spPr>
            <a:xfrm>
              <a:off x="9989716" y="0"/>
              <a:ext cx="570962" cy="711200"/>
            </a:xfrm>
            <a:prstGeom prst="rect">
              <a:avLst/>
            </a:prstGeom>
            <a:solidFill>
              <a:srgbClr val="D7CAD9"/>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95" name="矩形 8"/>
            <p:cNvSpPr/>
            <p:nvPr/>
          </p:nvSpPr>
          <p:spPr>
            <a:xfrm>
              <a:off x="11676847" y="0"/>
              <a:ext cx="570962" cy="711200"/>
            </a:xfrm>
            <a:prstGeom prst="rect">
              <a:avLst/>
            </a:prstGeom>
            <a:solidFill>
              <a:srgbClr val="F5F5C1"/>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96" name="矩形 9"/>
            <p:cNvSpPr/>
            <p:nvPr/>
          </p:nvSpPr>
          <p:spPr>
            <a:xfrm>
              <a:off x="9427339" y="0"/>
              <a:ext cx="570962" cy="711200"/>
            </a:xfrm>
            <a:prstGeom prst="rect">
              <a:avLst/>
            </a:prstGeom>
            <a:solidFill>
              <a:srgbClr val="BAE3F8"/>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97" name="矩形 10"/>
            <p:cNvSpPr/>
            <p:nvPr/>
          </p:nvSpPr>
          <p:spPr>
            <a:xfrm>
              <a:off x="0" y="0"/>
              <a:ext cx="9427339" cy="711200"/>
            </a:xfrm>
            <a:prstGeom prst="rect">
              <a:avLst/>
            </a:prstGeom>
            <a:solidFill>
              <a:srgbClr val="EDF7FD"/>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grpSp>
        <p:nvGrpSpPr>
          <p:cNvPr id="20483" name="组合 11"/>
          <p:cNvGrpSpPr/>
          <p:nvPr/>
        </p:nvGrpSpPr>
        <p:grpSpPr>
          <a:xfrm>
            <a:off x="1" y="6146800"/>
            <a:ext cx="11729450" cy="711200"/>
            <a:chOff x="0" y="0"/>
            <a:chExt cx="12239224" cy="711200"/>
          </a:xfrm>
        </p:grpSpPr>
        <p:sp>
          <p:nvSpPr>
            <p:cNvPr id="20486" name="矩形 12"/>
            <p:cNvSpPr/>
            <p:nvPr/>
          </p:nvSpPr>
          <p:spPr>
            <a:xfrm>
              <a:off x="1687131" y="0"/>
              <a:ext cx="570962" cy="711200"/>
            </a:xfrm>
            <a:prstGeom prst="rect">
              <a:avLst/>
            </a:prstGeom>
            <a:solidFill>
              <a:srgbClr val="F9D2D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87" name="矩形 13"/>
            <p:cNvSpPr/>
            <p:nvPr/>
          </p:nvSpPr>
          <p:spPr>
            <a:xfrm>
              <a:off x="1124754" y="0"/>
              <a:ext cx="570962" cy="711200"/>
            </a:xfrm>
            <a:prstGeom prst="rect">
              <a:avLst/>
            </a:prstGeom>
            <a:solidFill>
              <a:srgbClr val="BFE6B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88" name="矩形 14"/>
            <p:cNvSpPr/>
            <p:nvPr/>
          </p:nvSpPr>
          <p:spPr>
            <a:xfrm>
              <a:off x="562377" y="0"/>
              <a:ext cx="570962" cy="711200"/>
            </a:xfrm>
            <a:prstGeom prst="rect">
              <a:avLst/>
            </a:prstGeom>
            <a:solidFill>
              <a:srgbClr val="D7CAD9"/>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89" name="矩形 15"/>
            <p:cNvSpPr/>
            <p:nvPr/>
          </p:nvSpPr>
          <p:spPr>
            <a:xfrm>
              <a:off x="2249508" y="0"/>
              <a:ext cx="570962" cy="711200"/>
            </a:xfrm>
            <a:prstGeom prst="rect">
              <a:avLst/>
            </a:prstGeom>
            <a:solidFill>
              <a:srgbClr val="F5F5C1"/>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90" name="矩形 16"/>
            <p:cNvSpPr/>
            <p:nvPr/>
          </p:nvSpPr>
          <p:spPr>
            <a:xfrm>
              <a:off x="0" y="0"/>
              <a:ext cx="570962" cy="711200"/>
            </a:xfrm>
            <a:prstGeom prst="rect">
              <a:avLst/>
            </a:prstGeom>
            <a:solidFill>
              <a:srgbClr val="BAE3F8"/>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91" name="矩形 17"/>
            <p:cNvSpPr/>
            <p:nvPr/>
          </p:nvSpPr>
          <p:spPr>
            <a:xfrm>
              <a:off x="2811885" y="0"/>
              <a:ext cx="9427339" cy="711200"/>
            </a:xfrm>
            <a:prstGeom prst="rect">
              <a:avLst/>
            </a:prstGeom>
            <a:solidFill>
              <a:srgbClr val="EDF7FD"/>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pic>
        <p:nvPicPr>
          <p:cNvPr id="5" name="Picture 4" descr="Integration_testing_e77bcac7ff"/>
          <p:cNvPicPr>
            <a:picLocks noChangeAspect="1"/>
          </p:cNvPicPr>
          <p:nvPr/>
        </p:nvPicPr>
        <p:blipFill>
          <a:blip r:embed="rId1"/>
          <a:stretch>
            <a:fillRect/>
          </a:stretch>
        </p:blipFill>
        <p:spPr>
          <a:xfrm>
            <a:off x="7457440" y="3790950"/>
            <a:ext cx="4390244" cy="18000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buFont typeface="Wingdings" panose="05000000000000000000" charset="0"/>
              <a:buChar char="Ä"/>
            </a:pPr>
            <a:r>
              <a:rPr lang="en-US" b="1">
                <a:solidFill>
                  <a:srgbClr val="016A7D"/>
                </a:solidFill>
              </a:rPr>
              <a:t>System Testing</a:t>
            </a:r>
            <a:endParaRPr lang="en-US" b="1">
              <a:solidFill>
                <a:srgbClr val="016A7D"/>
              </a:solidFill>
            </a:endParaRPr>
          </a:p>
        </p:txBody>
      </p:sp>
      <p:sp>
        <p:nvSpPr>
          <p:cNvPr id="3" name="Content Placeholder 2"/>
          <p:cNvSpPr>
            <a:spLocks noGrp="1"/>
          </p:cNvSpPr>
          <p:nvPr>
            <p:ph idx="1"/>
          </p:nvPr>
        </p:nvSpPr>
        <p:spPr/>
        <p:txBody>
          <a:bodyPr/>
          <a:lstStyle/>
          <a:p>
            <a:r>
              <a:rPr lang="en-US" b="1">
                <a:solidFill>
                  <a:schemeClr val="accent6">
                    <a:lumMod val="60000"/>
                    <a:lumOff val="40000"/>
                  </a:schemeClr>
                </a:solidFill>
              </a:rPr>
              <a:t>System Testing is a level of testing they validates the complete and fully integrated software product.</a:t>
            </a:r>
            <a:endParaRPr lang="en-US" b="1">
              <a:solidFill>
                <a:schemeClr val="accent6">
                  <a:lumMod val="60000"/>
                  <a:lumOff val="40000"/>
                </a:schemeClr>
              </a:solidFill>
            </a:endParaRPr>
          </a:p>
          <a:p>
            <a:r>
              <a:rPr lang="en-US" b="1">
                <a:solidFill>
                  <a:schemeClr val="accent6">
                    <a:lumMod val="60000"/>
                    <a:lumOff val="40000"/>
                  </a:schemeClr>
                </a:solidFill>
              </a:rPr>
              <a:t>The purpose of system test is to evaluate the end-to-end system specifications.</a:t>
            </a:r>
            <a:endParaRPr lang="en-US" b="1">
              <a:solidFill>
                <a:schemeClr val="accent6">
                  <a:lumMod val="60000"/>
                  <a:lumOff val="40000"/>
                </a:schemeClr>
              </a:solidFill>
            </a:endParaRPr>
          </a:p>
          <a:p>
            <a:r>
              <a:rPr lang="en-US" b="1">
                <a:solidFill>
                  <a:schemeClr val="accent6">
                    <a:lumMod val="60000"/>
                    <a:lumOff val="40000"/>
                  </a:schemeClr>
                </a:solidFill>
              </a:rPr>
              <a:t>System testing is a Black Box testing.</a:t>
            </a:r>
            <a:endParaRPr lang="en-US" b="1">
              <a:solidFill>
                <a:schemeClr val="accent6">
                  <a:lumMod val="60000"/>
                  <a:lumOff val="40000"/>
                </a:schemeClr>
              </a:solidFill>
            </a:endParaRPr>
          </a:p>
          <a:p>
            <a:r>
              <a:rPr lang="en-US" b="1">
                <a:solidFill>
                  <a:schemeClr val="accent6">
                    <a:lumMod val="60000"/>
                    <a:lumOff val="40000"/>
                  </a:schemeClr>
                </a:solidFill>
              </a:rPr>
              <a:t>system testing categories based on: Who is Doing the Testing?</a:t>
            </a:r>
            <a:endParaRPr lang="en-US" b="1">
              <a:solidFill>
                <a:schemeClr val="accent6">
                  <a:lumMod val="60000"/>
                  <a:lumOff val="40000"/>
                </a:schemeClr>
              </a:solidFill>
            </a:endParaRPr>
          </a:p>
          <a:p>
            <a:r>
              <a:rPr lang="en-US" b="1">
                <a:solidFill>
                  <a:schemeClr val="accent6">
                    <a:lumMod val="60000"/>
                    <a:lumOff val="40000"/>
                  </a:schemeClr>
                </a:solidFill>
              </a:rPr>
              <a:t>System Testing categories based on: Functional/Non-Functional Requirements.</a:t>
            </a:r>
            <a:endParaRPr lang="en-US" b="1">
              <a:solidFill>
                <a:schemeClr val="accent6">
                  <a:lumMod val="60000"/>
                  <a:lumOff val="40000"/>
                </a:schemeClr>
              </a:solidFill>
            </a:endParaRP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6089D77C-1E56-4976-965D-869ABF7A103F}" type="datetime1">
              <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SimSun" panose="02010600030101010101" pitchFamily="2" charset="-122"/>
                <a:cs typeface="+mn-cs"/>
              </a:rPr>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grpSp>
        <p:nvGrpSpPr>
          <p:cNvPr id="20482" name="组合 4"/>
          <p:cNvGrpSpPr/>
          <p:nvPr/>
        </p:nvGrpSpPr>
        <p:grpSpPr>
          <a:xfrm>
            <a:off x="0" y="0"/>
            <a:ext cx="11737057" cy="711200"/>
            <a:chOff x="0" y="0"/>
            <a:chExt cx="12247809" cy="711200"/>
          </a:xfrm>
        </p:grpSpPr>
        <p:sp>
          <p:nvSpPr>
            <p:cNvPr id="20492" name="矩形 5"/>
            <p:cNvSpPr/>
            <p:nvPr/>
          </p:nvSpPr>
          <p:spPr>
            <a:xfrm>
              <a:off x="11114470" y="0"/>
              <a:ext cx="570962" cy="711200"/>
            </a:xfrm>
            <a:prstGeom prst="rect">
              <a:avLst/>
            </a:prstGeom>
            <a:solidFill>
              <a:srgbClr val="F9D2D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93" name="矩形 6"/>
            <p:cNvSpPr/>
            <p:nvPr/>
          </p:nvSpPr>
          <p:spPr>
            <a:xfrm>
              <a:off x="10552093" y="0"/>
              <a:ext cx="570962" cy="711200"/>
            </a:xfrm>
            <a:prstGeom prst="rect">
              <a:avLst/>
            </a:prstGeom>
            <a:solidFill>
              <a:srgbClr val="BFE6B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94" name="矩形 7"/>
            <p:cNvSpPr/>
            <p:nvPr/>
          </p:nvSpPr>
          <p:spPr>
            <a:xfrm>
              <a:off x="9989716" y="0"/>
              <a:ext cx="570962" cy="711200"/>
            </a:xfrm>
            <a:prstGeom prst="rect">
              <a:avLst/>
            </a:prstGeom>
            <a:solidFill>
              <a:srgbClr val="D7CAD9"/>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95" name="矩形 8"/>
            <p:cNvSpPr/>
            <p:nvPr/>
          </p:nvSpPr>
          <p:spPr>
            <a:xfrm>
              <a:off x="11676847" y="0"/>
              <a:ext cx="570962" cy="711200"/>
            </a:xfrm>
            <a:prstGeom prst="rect">
              <a:avLst/>
            </a:prstGeom>
            <a:solidFill>
              <a:srgbClr val="F5F5C1"/>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96" name="矩形 9"/>
            <p:cNvSpPr/>
            <p:nvPr/>
          </p:nvSpPr>
          <p:spPr>
            <a:xfrm>
              <a:off x="9427339" y="0"/>
              <a:ext cx="570962" cy="711200"/>
            </a:xfrm>
            <a:prstGeom prst="rect">
              <a:avLst/>
            </a:prstGeom>
            <a:solidFill>
              <a:srgbClr val="BAE3F8"/>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97" name="矩形 10"/>
            <p:cNvSpPr/>
            <p:nvPr/>
          </p:nvSpPr>
          <p:spPr>
            <a:xfrm>
              <a:off x="0" y="0"/>
              <a:ext cx="9427339" cy="711200"/>
            </a:xfrm>
            <a:prstGeom prst="rect">
              <a:avLst/>
            </a:prstGeom>
            <a:solidFill>
              <a:srgbClr val="EDF7FD"/>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grpSp>
        <p:nvGrpSpPr>
          <p:cNvPr id="20483" name="组合 11"/>
          <p:cNvGrpSpPr/>
          <p:nvPr/>
        </p:nvGrpSpPr>
        <p:grpSpPr>
          <a:xfrm>
            <a:off x="1" y="6146800"/>
            <a:ext cx="11729450" cy="711200"/>
            <a:chOff x="0" y="0"/>
            <a:chExt cx="12239224" cy="711200"/>
          </a:xfrm>
        </p:grpSpPr>
        <p:sp>
          <p:nvSpPr>
            <p:cNvPr id="20486" name="矩形 12"/>
            <p:cNvSpPr/>
            <p:nvPr/>
          </p:nvSpPr>
          <p:spPr>
            <a:xfrm>
              <a:off x="1687131" y="0"/>
              <a:ext cx="570962" cy="711200"/>
            </a:xfrm>
            <a:prstGeom prst="rect">
              <a:avLst/>
            </a:prstGeom>
            <a:solidFill>
              <a:srgbClr val="F9D2D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87" name="矩形 13"/>
            <p:cNvSpPr/>
            <p:nvPr/>
          </p:nvSpPr>
          <p:spPr>
            <a:xfrm>
              <a:off x="1124754" y="0"/>
              <a:ext cx="570962" cy="711200"/>
            </a:xfrm>
            <a:prstGeom prst="rect">
              <a:avLst/>
            </a:prstGeom>
            <a:solidFill>
              <a:srgbClr val="BFE6B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88" name="矩形 14"/>
            <p:cNvSpPr/>
            <p:nvPr/>
          </p:nvSpPr>
          <p:spPr>
            <a:xfrm>
              <a:off x="562377" y="0"/>
              <a:ext cx="570962" cy="711200"/>
            </a:xfrm>
            <a:prstGeom prst="rect">
              <a:avLst/>
            </a:prstGeom>
            <a:solidFill>
              <a:srgbClr val="D7CAD9"/>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89" name="矩形 15"/>
            <p:cNvSpPr/>
            <p:nvPr/>
          </p:nvSpPr>
          <p:spPr>
            <a:xfrm>
              <a:off x="2249508" y="0"/>
              <a:ext cx="570962" cy="711200"/>
            </a:xfrm>
            <a:prstGeom prst="rect">
              <a:avLst/>
            </a:prstGeom>
            <a:solidFill>
              <a:srgbClr val="F5F5C1"/>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90" name="矩形 16"/>
            <p:cNvSpPr/>
            <p:nvPr/>
          </p:nvSpPr>
          <p:spPr>
            <a:xfrm>
              <a:off x="0" y="0"/>
              <a:ext cx="570962" cy="711200"/>
            </a:xfrm>
            <a:prstGeom prst="rect">
              <a:avLst/>
            </a:prstGeom>
            <a:solidFill>
              <a:srgbClr val="BAE3F8"/>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91" name="矩形 17"/>
            <p:cNvSpPr/>
            <p:nvPr/>
          </p:nvSpPr>
          <p:spPr>
            <a:xfrm>
              <a:off x="2811885" y="0"/>
              <a:ext cx="9427339" cy="711200"/>
            </a:xfrm>
            <a:prstGeom prst="rect">
              <a:avLst/>
            </a:prstGeom>
            <a:solidFill>
              <a:srgbClr val="EDF7FD"/>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46" name="组合 4"/>
          <p:cNvGrpSpPr/>
          <p:nvPr/>
        </p:nvGrpSpPr>
        <p:grpSpPr>
          <a:xfrm>
            <a:off x="0" y="0"/>
            <a:ext cx="12247563" cy="711200"/>
            <a:chOff x="0" y="0"/>
            <a:chExt cx="12247809" cy="711200"/>
          </a:xfrm>
        </p:grpSpPr>
        <p:sp>
          <p:nvSpPr>
            <p:cNvPr id="6160" name="矩形 5"/>
            <p:cNvSpPr/>
            <p:nvPr/>
          </p:nvSpPr>
          <p:spPr>
            <a:xfrm>
              <a:off x="11114470" y="0"/>
              <a:ext cx="570962" cy="711200"/>
            </a:xfrm>
            <a:prstGeom prst="rect">
              <a:avLst/>
            </a:prstGeom>
            <a:solidFill>
              <a:srgbClr val="F9D2D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6161" name="矩形 6"/>
            <p:cNvSpPr/>
            <p:nvPr/>
          </p:nvSpPr>
          <p:spPr>
            <a:xfrm>
              <a:off x="10552093" y="0"/>
              <a:ext cx="570962" cy="711200"/>
            </a:xfrm>
            <a:prstGeom prst="rect">
              <a:avLst/>
            </a:prstGeom>
            <a:solidFill>
              <a:srgbClr val="BFE6B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6162" name="矩形 7"/>
            <p:cNvSpPr/>
            <p:nvPr/>
          </p:nvSpPr>
          <p:spPr>
            <a:xfrm>
              <a:off x="9989716" y="0"/>
              <a:ext cx="570962" cy="711200"/>
            </a:xfrm>
            <a:prstGeom prst="rect">
              <a:avLst/>
            </a:prstGeom>
            <a:solidFill>
              <a:srgbClr val="D7CAD9"/>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6163" name="矩形 8"/>
            <p:cNvSpPr/>
            <p:nvPr/>
          </p:nvSpPr>
          <p:spPr>
            <a:xfrm>
              <a:off x="11676847" y="0"/>
              <a:ext cx="570962" cy="711200"/>
            </a:xfrm>
            <a:prstGeom prst="rect">
              <a:avLst/>
            </a:prstGeom>
            <a:solidFill>
              <a:srgbClr val="F5F5C1"/>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6164" name="矩形 9"/>
            <p:cNvSpPr/>
            <p:nvPr/>
          </p:nvSpPr>
          <p:spPr>
            <a:xfrm>
              <a:off x="9427339" y="0"/>
              <a:ext cx="570962" cy="711200"/>
            </a:xfrm>
            <a:prstGeom prst="rect">
              <a:avLst/>
            </a:prstGeom>
            <a:solidFill>
              <a:srgbClr val="BAE3F8"/>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6165" name="矩形 10"/>
            <p:cNvSpPr/>
            <p:nvPr/>
          </p:nvSpPr>
          <p:spPr>
            <a:xfrm>
              <a:off x="0" y="0"/>
              <a:ext cx="9427339" cy="711200"/>
            </a:xfrm>
            <a:prstGeom prst="rect">
              <a:avLst/>
            </a:prstGeom>
            <a:solidFill>
              <a:srgbClr val="EDF7FD"/>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grpSp>
        <p:nvGrpSpPr>
          <p:cNvPr id="6147" name="组合 11"/>
          <p:cNvGrpSpPr/>
          <p:nvPr/>
        </p:nvGrpSpPr>
        <p:grpSpPr>
          <a:xfrm>
            <a:off x="0" y="6146800"/>
            <a:ext cx="12239625" cy="711200"/>
            <a:chOff x="0" y="0"/>
            <a:chExt cx="12239224" cy="711200"/>
          </a:xfrm>
        </p:grpSpPr>
        <p:sp>
          <p:nvSpPr>
            <p:cNvPr id="6154" name="矩形 12"/>
            <p:cNvSpPr/>
            <p:nvPr/>
          </p:nvSpPr>
          <p:spPr>
            <a:xfrm>
              <a:off x="1687131" y="0"/>
              <a:ext cx="570962" cy="711200"/>
            </a:xfrm>
            <a:prstGeom prst="rect">
              <a:avLst/>
            </a:prstGeom>
            <a:solidFill>
              <a:srgbClr val="F9D2D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6155" name="矩形 13"/>
            <p:cNvSpPr/>
            <p:nvPr/>
          </p:nvSpPr>
          <p:spPr>
            <a:xfrm>
              <a:off x="1124754" y="0"/>
              <a:ext cx="570962" cy="711200"/>
            </a:xfrm>
            <a:prstGeom prst="rect">
              <a:avLst/>
            </a:prstGeom>
            <a:solidFill>
              <a:srgbClr val="BFE6B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6156" name="矩形 14"/>
            <p:cNvSpPr/>
            <p:nvPr/>
          </p:nvSpPr>
          <p:spPr>
            <a:xfrm>
              <a:off x="562377" y="0"/>
              <a:ext cx="570962" cy="711200"/>
            </a:xfrm>
            <a:prstGeom prst="rect">
              <a:avLst/>
            </a:prstGeom>
            <a:solidFill>
              <a:srgbClr val="D7CAD9"/>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6157" name="矩形 15"/>
            <p:cNvSpPr/>
            <p:nvPr/>
          </p:nvSpPr>
          <p:spPr>
            <a:xfrm>
              <a:off x="2249508" y="0"/>
              <a:ext cx="570962" cy="711200"/>
            </a:xfrm>
            <a:prstGeom prst="rect">
              <a:avLst/>
            </a:prstGeom>
            <a:solidFill>
              <a:srgbClr val="F5F5C1"/>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6158" name="矩形 16"/>
            <p:cNvSpPr/>
            <p:nvPr/>
          </p:nvSpPr>
          <p:spPr>
            <a:xfrm>
              <a:off x="0" y="0"/>
              <a:ext cx="570962" cy="711200"/>
            </a:xfrm>
            <a:prstGeom prst="rect">
              <a:avLst/>
            </a:prstGeom>
            <a:solidFill>
              <a:srgbClr val="BAE3F8"/>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6159" name="矩形 17"/>
            <p:cNvSpPr/>
            <p:nvPr/>
          </p:nvSpPr>
          <p:spPr>
            <a:xfrm>
              <a:off x="2811885" y="0"/>
              <a:ext cx="9427339" cy="711200"/>
            </a:xfrm>
            <a:prstGeom prst="rect">
              <a:avLst/>
            </a:prstGeom>
            <a:solidFill>
              <a:srgbClr val="EDF7FD"/>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sp>
        <p:nvSpPr>
          <p:cNvPr id="6149" name="AutoShape 3"/>
          <p:cNvSpPr/>
          <p:nvPr/>
        </p:nvSpPr>
        <p:spPr>
          <a:xfrm rot="12720000">
            <a:off x="2128520" y="1464945"/>
            <a:ext cx="814070" cy="1463040"/>
          </a:xfrm>
          <a:prstGeom prst="upArrow">
            <a:avLst>
              <a:gd name="adj1" fmla="val 35037"/>
              <a:gd name="adj2" fmla="val 66388"/>
            </a:avLst>
          </a:prstGeom>
          <a:solidFill>
            <a:srgbClr val="F7C8CE"/>
          </a:solidFill>
          <a:ln w="9525">
            <a:noFill/>
          </a:ln>
        </p:spPr>
        <p:txBody>
          <a:bodyPr anchor="ct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00000"/>
              </a:lnSpc>
              <a:buNone/>
            </a:pPr>
            <a:endParaRPr lang="zh-CN" altLang="zh-CN" sz="1800" dirty="0"/>
          </a:p>
        </p:txBody>
      </p:sp>
      <p:sp>
        <p:nvSpPr>
          <p:cNvPr id="2" name="Text Box 1"/>
          <p:cNvSpPr txBox="1"/>
          <p:nvPr/>
        </p:nvSpPr>
        <p:spPr>
          <a:xfrm>
            <a:off x="1124585" y="715010"/>
            <a:ext cx="5772150" cy="645160"/>
          </a:xfrm>
          <a:prstGeom prst="rect">
            <a:avLst/>
          </a:prstGeom>
          <a:noFill/>
        </p:spPr>
        <p:txBody>
          <a:bodyPr wrap="square" rtlCol="0">
            <a:spAutoFit/>
          </a:bodyPr>
          <a:lstStyle/>
          <a:p>
            <a:pPr algn="ctr"/>
            <a:r>
              <a:rPr lang="en-US" sz="3600" b="1">
                <a:solidFill>
                  <a:schemeClr val="accent6">
                    <a:lumMod val="40000"/>
                    <a:lumOff val="60000"/>
                  </a:schemeClr>
                </a:solidFill>
                <a:latin typeface="Microsoft YaHei" panose="020B0503020204020204" charset="-122"/>
                <a:ea typeface="Microsoft YaHei" panose="020B0503020204020204" charset="-122"/>
              </a:rPr>
              <a:t>System Testing</a:t>
            </a:r>
            <a:endParaRPr lang="en-US" sz="3600" b="1">
              <a:solidFill>
                <a:schemeClr val="accent6">
                  <a:lumMod val="40000"/>
                  <a:lumOff val="60000"/>
                </a:schemeClr>
              </a:solidFill>
              <a:latin typeface="Microsoft YaHei" panose="020B0503020204020204" charset="-122"/>
              <a:ea typeface="Microsoft YaHei" panose="020B0503020204020204" charset="-122"/>
            </a:endParaRPr>
          </a:p>
        </p:txBody>
      </p:sp>
      <p:sp>
        <p:nvSpPr>
          <p:cNvPr id="4" name="AutoShape 3"/>
          <p:cNvSpPr/>
          <p:nvPr/>
        </p:nvSpPr>
        <p:spPr>
          <a:xfrm rot="8400000">
            <a:off x="4808855" y="1414780"/>
            <a:ext cx="814070" cy="1463040"/>
          </a:xfrm>
          <a:prstGeom prst="upArrow">
            <a:avLst>
              <a:gd name="adj1" fmla="val 35037"/>
              <a:gd name="adj2" fmla="val 66388"/>
            </a:avLst>
          </a:prstGeom>
          <a:solidFill>
            <a:srgbClr val="F7C8CE"/>
          </a:solidFill>
          <a:ln w="9525">
            <a:noFill/>
          </a:ln>
        </p:spPr>
        <p:txBody>
          <a:bodyPr anchor="ct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00000"/>
              </a:lnSpc>
              <a:buNone/>
            </a:pPr>
            <a:endParaRPr lang="zh-CN" altLang="zh-CN" sz="1800" dirty="0"/>
          </a:p>
        </p:txBody>
      </p:sp>
      <p:sp>
        <p:nvSpPr>
          <p:cNvPr id="5" name="Text Box 4"/>
          <p:cNvSpPr txBox="1"/>
          <p:nvPr/>
        </p:nvSpPr>
        <p:spPr>
          <a:xfrm>
            <a:off x="1299845" y="2967990"/>
            <a:ext cx="2294890" cy="1753235"/>
          </a:xfrm>
          <a:prstGeom prst="rect">
            <a:avLst/>
          </a:prstGeom>
          <a:noFill/>
        </p:spPr>
        <p:txBody>
          <a:bodyPr wrap="square" rtlCol="0">
            <a:spAutoFit/>
          </a:bodyPr>
          <a:lstStyle/>
          <a:p>
            <a:r>
              <a:rPr lang="en-US" b="1">
                <a:solidFill>
                  <a:schemeClr val="tx1"/>
                </a:solidFill>
              </a:rPr>
              <a:t>based on who is doing testing</a:t>
            </a:r>
            <a:endParaRPr lang="en-US" b="1">
              <a:solidFill>
                <a:schemeClr val="tx1"/>
              </a:solidFill>
            </a:endParaRPr>
          </a:p>
          <a:p>
            <a:endParaRPr lang="en-US">
              <a:solidFill>
                <a:schemeClr val="tx1"/>
              </a:solidFill>
            </a:endParaRPr>
          </a:p>
          <a:p>
            <a:r>
              <a:rPr lang="en-US" b="1">
                <a:solidFill>
                  <a:schemeClr val="tx1"/>
                </a:solidFill>
              </a:rPr>
              <a:t>i</a:t>
            </a:r>
            <a:r>
              <a:rPr lang="en-US">
                <a:solidFill>
                  <a:schemeClr val="tx1"/>
                </a:solidFill>
              </a:rPr>
              <a:t>- Alpha</a:t>
            </a:r>
            <a:endParaRPr lang="en-US">
              <a:solidFill>
                <a:schemeClr val="tx1"/>
              </a:solidFill>
            </a:endParaRPr>
          </a:p>
          <a:p>
            <a:r>
              <a:rPr lang="en-US" b="1">
                <a:solidFill>
                  <a:schemeClr val="tx1"/>
                </a:solidFill>
              </a:rPr>
              <a:t>ii</a:t>
            </a:r>
            <a:r>
              <a:rPr lang="en-US">
                <a:solidFill>
                  <a:schemeClr val="tx1"/>
                </a:solidFill>
              </a:rPr>
              <a:t>- Beta</a:t>
            </a:r>
            <a:endParaRPr lang="en-US">
              <a:solidFill>
                <a:schemeClr val="tx1"/>
              </a:solidFill>
            </a:endParaRPr>
          </a:p>
          <a:p>
            <a:r>
              <a:rPr lang="en-US" b="1">
                <a:solidFill>
                  <a:schemeClr val="tx1"/>
                </a:solidFill>
              </a:rPr>
              <a:t>iii</a:t>
            </a:r>
            <a:r>
              <a:rPr lang="en-US">
                <a:solidFill>
                  <a:schemeClr val="tx1"/>
                </a:solidFill>
              </a:rPr>
              <a:t>-Acceptance</a:t>
            </a:r>
            <a:endParaRPr lang="en-US">
              <a:solidFill>
                <a:schemeClr val="tx1"/>
              </a:solidFill>
            </a:endParaRPr>
          </a:p>
        </p:txBody>
      </p:sp>
      <p:sp>
        <p:nvSpPr>
          <p:cNvPr id="6" name="Text Box 5"/>
          <p:cNvSpPr txBox="1"/>
          <p:nvPr/>
        </p:nvSpPr>
        <p:spPr>
          <a:xfrm>
            <a:off x="4499610" y="2789555"/>
            <a:ext cx="5873750" cy="3505200"/>
          </a:xfrm>
          <a:prstGeom prst="rect">
            <a:avLst/>
          </a:prstGeom>
          <a:noFill/>
        </p:spPr>
        <p:txBody>
          <a:bodyPr wrap="square" rtlCol="0">
            <a:noAutofit/>
          </a:bodyPr>
          <a:lstStyle/>
          <a:p>
            <a:r>
              <a:rPr lang="en-US" b="1"/>
              <a:t>performance / Non Functional</a:t>
            </a:r>
            <a:endParaRPr lang="en-US" b="1"/>
          </a:p>
          <a:p>
            <a:endParaRPr lang="en-US"/>
          </a:p>
          <a:p>
            <a:r>
              <a:rPr lang="en-US" b="1"/>
              <a:t>i</a:t>
            </a:r>
            <a:r>
              <a:rPr lang="en-US"/>
              <a:t>-volume</a:t>
            </a:r>
            <a:endParaRPr lang="en-US"/>
          </a:p>
          <a:p>
            <a:r>
              <a:rPr lang="en-US" b="1"/>
              <a:t>ii</a:t>
            </a:r>
            <a:r>
              <a:rPr lang="en-US"/>
              <a:t>-load</a:t>
            </a:r>
            <a:endParaRPr lang="en-US"/>
          </a:p>
          <a:p>
            <a:r>
              <a:rPr lang="en-US" b="1"/>
              <a:t>iii</a:t>
            </a:r>
            <a:r>
              <a:rPr lang="en-US"/>
              <a:t>-stress</a:t>
            </a:r>
            <a:endParaRPr lang="en-US"/>
          </a:p>
          <a:p>
            <a:r>
              <a:rPr lang="en-US" b="1"/>
              <a:t>iv</a:t>
            </a:r>
            <a:r>
              <a:rPr lang="en-US"/>
              <a:t>-security</a:t>
            </a:r>
            <a:endParaRPr lang="en-US"/>
          </a:p>
          <a:p>
            <a:r>
              <a:rPr lang="en-US" b="1"/>
              <a:t>v</a:t>
            </a:r>
            <a:r>
              <a:rPr lang="en-US"/>
              <a:t>-configuration</a:t>
            </a:r>
            <a:endParaRPr lang="en-US"/>
          </a:p>
          <a:p>
            <a:r>
              <a:rPr lang="en-US" b="1"/>
              <a:t>vi</a:t>
            </a:r>
            <a:r>
              <a:rPr lang="en-US"/>
              <a:t>-compatibility</a:t>
            </a:r>
            <a:endParaRPr lang="en-US"/>
          </a:p>
          <a:p>
            <a:r>
              <a:rPr lang="en-US" b="1"/>
              <a:t>vii</a:t>
            </a:r>
            <a:r>
              <a:rPr lang="en-US"/>
              <a:t>-recovery</a:t>
            </a:r>
            <a:endParaRPr lang="en-US"/>
          </a:p>
          <a:p>
            <a:r>
              <a:rPr lang="en-US" b="1"/>
              <a:t>viii</a:t>
            </a:r>
            <a:r>
              <a:rPr lang="en-US"/>
              <a:t>-install</a:t>
            </a:r>
            <a:endParaRPr lang="en-US"/>
          </a:p>
        </p:txBody>
      </p:sp>
      <p:pic>
        <p:nvPicPr>
          <p:cNvPr id="9" name="Picture 8" descr="system-testing-example"/>
          <p:cNvPicPr>
            <a:picLocks noChangeAspect="1"/>
          </p:cNvPicPr>
          <p:nvPr/>
        </p:nvPicPr>
        <p:blipFill>
          <a:blip r:embed="rId1"/>
          <a:stretch>
            <a:fillRect/>
          </a:stretch>
        </p:blipFill>
        <p:spPr>
          <a:xfrm>
            <a:off x="8258175" y="2880995"/>
            <a:ext cx="3632200" cy="2853055"/>
          </a:xfrm>
          <a:prstGeom prst="rect">
            <a:avLst/>
          </a:prstGeom>
        </p:spPr>
      </p:pic>
    </p:spTree>
  </p:cSld>
  <p:clrMapOvr>
    <a:masterClrMapping/>
  </p:clrMapOvr>
</p:sld>
</file>

<file path=ppt/theme/theme1.xml><?xml version="1.0" encoding="utf-8"?>
<a:theme xmlns:a="http://schemas.openxmlformats.org/drawingml/2006/main" name="Office Theme">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Office Theme">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13971</Words>
  <Application>WPS Presentation</Application>
  <PresentationFormat>Widescreen</PresentationFormat>
  <Paragraphs>414</Paragraphs>
  <Slides>38</Slides>
  <Notes>2</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38</vt:i4>
      </vt:variant>
    </vt:vector>
  </HeadingPairs>
  <TitlesOfParts>
    <vt:vector size="52" baseType="lpstr">
      <vt:lpstr>Arial</vt:lpstr>
      <vt:lpstr>SimSun</vt:lpstr>
      <vt:lpstr>Wingdings</vt:lpstr>
      <vt:lpstr>Calibri Light</vt:lpstr>
      <vt:lpstr>Calibri</vt:lpstr>
      <vt:lpstr>Microsoft YaHei Light</vt:lpstr>
      <vt:lpstr>Wingdings</vt:lpstr>
      <vt:lpstr>Microsoft YaHei</vt:lpstr>
      <vt:lpstr>Arial Unicode MS</vt:lpstr>
      <vt:lpstr>Times New Roman</vt:lpstr>
      <vt:lpstr>Arial</vt:lpstr>
      <vt:lpstr>Arial Black</vt:lpstr>
      <vt:lpstr>Courier New</vt:lpstr>
      <vt:lpstr>Office Theme</vt:lpstr>
      <vt:lpstr>PowerPoint 演示文稿</vt:lpstr>
      <vt:lpstr>What is Software?</vt:lpstr>
      <vt:lpstr>PowerPoint 演示文稿</vt:lpstr>
      <vt:lpstr>PowerPoint 演示文稿</vt:lpstr>
      <vt:lpstr>PowerPoint 演示文稿</vt:lpstr>
      <vt:lpstr>Unit Testing</vt:lpstr>
      <vt:lpstr>Integration Testing</vt:lpstr>
      <vt:lpstr>System Testing</vt:lpstr>
      <vt:lpstr>PowerPoint 演示文稿</vt:lpstr>
      <vt:lpstr>Regression Testing</vt:lpstr>
      <vt:lpstr>There are several types of Regression Testing, Including: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dc:creator>
  <cp:lastModifiedBy>HAFIZA LAIBA SHAHZAD</cp:lastModifiedBy>
  <cp:revision>87</cp:revision>
  <dcterms:created xsi:type="dcterms:W3CDTF">2014-12-14T05:50:00Z</dcterms:created>
  <dcterms:modified xsi:type="dcterms:W3CDTF">2025-01-21T07:55:15Z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1033-12.2.0.19805</vt:lpwstr>
  </property>
  <property fmtid="{D5CDD505-2E9C-101B-9397-08002B2CF9AE}" pid="3" name="name">
    <vt:lpwstr>W4V0MbspnD79384.ppt</vt:lpwstr>
  </property>
  <property fmtid="{D5CDD505-2E9C-101B-9397-08002B2CF9AE}" pid="4" name="fileid">
    <vt:lpwstr>521592</vt:lpwstr>
  </property>
  <property fmtid="{D5CDD505-2E9C-101B-9397-08002B2CF9AE}" pid="5" name="ICV">
    <vt:lpwstr>E150078B7D3C44E78575F38DF7DED80B_12</vt:lpwstr>
  </property>
</Properties>
</file>