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A8658-5EA7-4549-9472-839EF71CD5A9}" type="datetimeFigureOut">
              <a:rPr lang="en-US" smtClean="0"/>
              <a:t>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520AE-9C52-4DC5-A5F2-A7D4881E18D2}" type="slidenum">
              <a:rPr lang="en-US" smtClean="0"/>
              <a:t>‹#›</a:t>
            </a:fld>
            <a:endParaRPr lang="en-US"/>
          </a:p>
        </p:txBody>
      </p:sp>
    </p:spTree>
    <p:extLst>
      <p:ext uri="{BB962C8B-B14F-4D97-AF65-F5344CB8AC3E}">
        <p14:creationId xmlns:p14="http://schemas.microsoft.com/office/powerpoint/2010/main" val="3756398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1/9/2025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1/9/2025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99854" y="489527"/>
            <a:ext cx="8155709" cy="951346"/>
          </a:xfrm>
        </p:spPr>
        <p:txBody>
          <a:bodyPr>
            <a:normAutofit/>
          </a:bodyPr>
          <a:lstStyle/>
          <a:p>
            <a:r>
              <a:rPr lang="en-US" sz="3600" b="1" dirty="0"/>
              <a:t>Benefits of Software Testing:</a:t>
            </a:r>
            <a:endParaRPr lang="en-US" sz="3600" dirty="0"/>
          </a:p>
        </p:txBody>
      </p:sp>
      <p:sp>
        <p:nvSpPr>
          <p:cNvPr id="4" name="Rectangle 1"/>
          <p:cNvSpPr>
            <a:spLocks noGrp="1" noChangeArrowheads="1"/>
          </p:cNvSpPr>
          <p:nvPr>
            <p:ph type="subTitle" idx="1"/>
          </p:nvPr>
        </p:nvSpPr>
        <p:spPr bwMode="auto">
          <a:xfrm>
            <a:off x="2198255" y="1633233"/>
            <a:ext cx="9494981"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sng" strike="noStrike" cap="none" normalizeH="0" baseline="0" dirty="0" smtClean="0">
                <a:ln>
                  <a:noFill/>
                </a:ln>
                <a:solidFill>
                  <a:schemeClr val="tx1"/>
                </a:solidFill>
                <a:effectLst/>
                <a:latin typeface="Arial" panose="020B0604020202020204" pitchFamily="34" charset="0"/>
              </a:rPr>
              <a:t>Customer Satisfaction</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Software testing ensures a bug-free experience that meets customer expectations. It builds trust by validating features and functionality. For example, Commerce sites thrive when customers have a smooth, error-free shopping experience.</a:t>
            </a:r>
            <a:endParaRPr kumimoji="0" lang="en-US" altLang="en-US" sz="1900" b="0" i="0" u="none" strike="noStrike" cap="none" normalizeH="0" baseline="0" dirty="0" smtClean="0">
              <a:ln>
                <a:noFill/>
              </a:ln>
              <a:solidFill>
                <a:schemeClr val="tx1"/>
              </a:solidFill>
              <a:effectLst/>
              <a:latin typeface="Arial" panose="020B0604020202020204" pitchFamily="34" charset="0"/>
            </a:endParaRPr>
          </a:p>
          <a:p>
            <a:pPr marL="342900" lvl="0" indent="-342900" eaLnBrk="0" fontAlgn="base" hangingPunct="0">
              <a:lnSpc>
                <a:spcPct val="100000"/>
              </a:lnSpc>
              <a:spcBef>
                <a:spcPct val="0"/>
              </a:spcBef>
              <a:spcAft>
                <a:spcPct val="0"/>
              </a:spcAft>
              <a:buSzTx/>
              <a:buFont typeface="Arial" panose="020B0604020202020204" pitchFamily="34" charset="0"/>
              <a:buChar char="•"/>
            </a:pPr>
            <a:r>
              <a:rPr kumimoji="0" lang="en-US" altLang="en-US" b="1" i="0" u="sng" strike="noStrike" cap="none" normalizeH="0" baseline="0" dirty="0" smtClean="0">
                <a:ln>
                  <a:noFill/>
                </a:ln>
                <a:solidFill>
                  <a:schemeClr val="tx1"/>
                </a:solidFill>
                <a:effectLst/>
                <a:latin typeface="Arial" panose="020B0604020202020204" pitchFamily="34" charset="0"/>
              </a:rPr>
              <a:t>Cost-Effective</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Early defect detection saves money by avoiding expensive fixes later. It also reduces long-term maintenance costs. </a:t>
            </a:r>
            <a:r>
              <a:rPr lang="en-US" altLang="en-US" sz="1800" cap="none" dirty="0" smtClean="0">
                <a:solidFill>
                  <a:schemeClr val="tx1"/>
                </a:solidFill>
                <a:latin typeface="Arial" panose="020B0604020202020204" pitchFamily="34" charset="0"/>
              </a:rPr>
              <a:t>According </a:t>
            </a:r>
            <a:r>
              <a:rPr lang="en-US" altLang="en-US" sz="1800" cap="none" dirty="0">
                <a:solidFill>
                  <a:schemeClr val="tx1"/>
                </a:solidFill>
                <a:latin typeface="Arial" panose="020B0604020202020204" pitchFamily="34" charset="0"/>
              </a:rPr>
              <a:t>to a study by IBM, the cost of fixing an error found during the design stage is 100 times less than the cost of fixing an error found after the product </a:t>
            </a:r>
            <a:r>
              <a:rPr lang="en-US" altLang="en-US" sz="1800" cap="none" dirty="0" smtClean="0">
                <a:solidFill>
                  <a:schemeClr val="tx1"/>
                </a:solidFill>
                <a:latin typeface="Arial" panose="020B0604020202020204" pitchFamily="34" charset="0"/>
              </a:rPr>
              <a:t>release . In short,</a:t>
            </a:r>
            <a:r>
              <a:rPr lang="en-US" altLang="en-US" sz="1800" cap="none" dirty="0">
                <a:solidFill>
                  <a:schemeClr val="tx1"/>
                </a:solidFill>
                <a:latin typeface="Arial" panose="020B0604020202020204" pitchFamily="34" charset="0"/>
              </a:rPr>
              <a:t> Addressing bugs in early stages is cheaper than after the full application is developed</a:t>
            </a:r>
            <a:r>
              <a:rPr lang="en-US" altLang="en-US" sz="1800" cap="none" dirty="0" smtClean="0">
                <a:solidFill>
                  <a:schemeClr val="tx1"/>
                </a:solidFill>
                <a:latin typeface="Arial" panose="020B0604020202020204" pitchFamily="34" charset="0"/>
              </a:rPr>
              <a:t>.</a:t>
            </a:r>
          </a:p>
          <a:p>
            <a:pPr marL="342900" lvl="0" indent="-342900" eaLnBrk="0" fontAlgn="base" hangingPunct="0">
              <a:lnSpc>
                <a:spcPct val="100000"/>
              </a:lnSpc>
              <a:spcBef>
                <a:spcPct val="0"/>
              </a:spcBef>
              <a:spcAft>
                <a:spcPct val="0"/>
              </a:spcAft>
              <a:buSzTx/>
              <a:buFont typeface="Arial" panose="020B0604020202020204" pitchFamily="34" charset="0"/>
              <a:buChar char="•"/>
            </a:pPr>
            <a:r>
              <a:rPr lang="en-US" altLang="en-US" sz="1800" cap="none" dirty="0" smtClean="0">
                <a:solidFill>
                  <a:schemeClr val="tx1"/>
                </a:solidFill>
                <a:latin typeface="Arial" panose="020B0604020202020204" pitchFamily="34" charset="0"/>
              </a:rPr>
              <a:t> </a:t>
            </a:r>
            <a:r>
              <a:rPr lang="en-US" sz="1600" i="1" dirty="0">
                <a:solidFill>
                  <a:schemeClr val="tx2">
                    <a:lumMod val="75000"/>
                  </a:schemeClr>
                </a:solidFill>
              </a:rPr>
              <a:t>Reference:</a:t>
            </a:r>
            <a:r>
              <a:rPr lang="en-US" sz="1600" dirty="0">
                <a:solidFill>
                  <a:schemeClr val="tx2">
                    <a:lumMod val="75000"/>
                  </a:schemeClr>
                </a:solidFill>
              </a:rPr>
              <a:t> IBM’s Cost of Defects Study (IBM Systems Sciences Institute) — This study highlights the significant cost savings from early defect detection.</a:t>
            </a:r>
            <a:endParaRPr kumimoji="0" lang="en-US" altLang="en-US" sz="1600" b="0" i="0" u="none" strike="noStrike" cap="none" normalizeH="0" baseline="0" dirty="0" smtClean="0">
              <a:ln>
                <a:noFill/>
              </a:ln>
              <a:solidFill>
                <a:schemeClr val="tx2">
                  <a:lumMod val="75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sng" strike="noStrike" cap="none" normalizeH="0" baseline="0" dirty="0" smtClean="0">
                <a:ln>
                  <a:noFill/>
                </a:ln>
                <a:solidFill>
                  <a:schemeClr val="tx1"/>
                </a:solidFill>
                <a:effectLst/>
                <a:latin typeface="Arial" panose="020B0604020202020204" pitchFamily="34" charset="0"/>
              </a:rPr>
              <a:t>Quality Product</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Testing helps deliver a high-quality product by checking for bugs and ensuring it meets user needs. Compatibility testing ensures the app works well with other systems. This guarantees a polished, reliable end product.</a:t>
            </a:r>
          </a:p>
        </p:txBody>
      </p:sp>
    </p:spTree>
    <p:extLst>
      <p:ext uri="{BB962C8B-B14F-4D97-AF65-F5344CB8AC3E}">
        <p14:creationId xmlns:p14="http://schemas.microsoft.com/office/powerpoint/2010/main" val="523078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339273" y="184727"/>
            <a:ext cx="9708138" cy="489528"/>
          </a:xfrm>
        </p:spPr>
        <p:txBody>
          <a:bodyPr>
            <a:normAutofit/>
          </a:bodyPr>
          <a:lstStyle/>
          <a:p>
            <a:r>
              <a:rPr lang="en-US" sz="2400" b="1" dirty="0"/>
              <a:t>Benefits of Software Testing:</a:t>
            </a:r>
            <a:endParaRPr lang="en-US" sz="2400" dirty="0"/>
          </a:p>
        </p:txBody>
      </p:sp>
      <p:sp>
        <p:nvSpPr>
          <p:cNvPr id="3" name="Content Placeholder 2"/>
          <p:cNvSpPr>
            <a:spLocks noGrp="1"/>
          </p:cNvSpPr>
          <p:nvPr>
            <p:ph idx="1"/>
          </p:nvPr>
        </p:nvSpPr>
        <p:spPr>
          <a:xfrm>
            <a:off x="1191057" y="674256"/>
            <a:ext cx="10170825" cy="5902035"/>
          </a:xfrm>
        </p:spPr>
        <p:txBody>
          <a:bodyPr>
            <a:noAutofit/>
          </a:bodyPr>
          <a:lstStyle/>
          <a:p>
            <a:r>
              <a:rPr lang="en-US" sz="2000" b="1" u="sng" dirty="0" smtClean="0"/>
              <a:t>Low Failure Rate</a:t>
            </a:r>
            <a:r>
              <a:rPr lang="en-US" sz="1900" dirty="0"/>
              <a:t/>
            </a:r>
            <a:br>
              <a:rPr lang="en-US" sz="1900" dirty="0"/>
            </a:br>
            <a:r>
              <a:rPr lang="en-US" sz="1900" dirty="0"/>
              <a:t>Software testing identifies potential failure points, making the app more stable. Stress testing helps prepare for heavy loads or high traffic. This results in a more robust, reliable product.</a:t>
            </a:r>
            <a:endParaRPr lang="en-US" sz="1900" b="1" dirty="0"/>
          </a:p>
          <a:p>
            <a:r>
              <a:rPr lang="en-US" sz="2000" b="1" u="sng" dirty="0"/>
              <a:t>Bug-Free Application</a:t>
            </a:r>
            <a:r>
              <a:rPr lang="en-US" sz="1900" dirty="0"/>
              <a:t/>
            </a:r>
            <a:br>
              <a:rPr lang="en-US" sz="1900" dirty="0"/>
            </a:br>
            <a:r>
              <a:rPr lang="en-US" sz="1900" dirty="0"/>
              <a:t>The main goal of testing is to identify and fix bugs. A bug-free app functions smoothly and meets all user requirements. While no app is 100% bug-free, testing reduces glitches </a:t>
            </a:r>
            <a:r>
              <a:rPr lang="en-US" sz="1900" dirty="0" smtClean="0"/>
              <a:t>leading to smooth functionality</a:t>
            </a:r>
            <a:r>
              <a:rPr lang="en-US" sz="1900" dirty="0" smtClean="0">
                <a:solidFill>
                  <a:schemeClr val="tx2">
                    <a:lumMod val="75000"/>
                  </a:schemeClr>
                </a:solidFill>
              </a:rPr>
              <a:t>.</a:t>
            </a:r>
            <a:r>
              <a:rPr lang="en-US" sz="1800" i="1" dirty="0">
                <a:solidFill>
                  <a:schemeClr val="tx2">
                    <a:lumMod val="75000"/>
                  </a:schemeClr>
                </a:solidFill>
              </a:rPr>
              <a:t> Reference:</a:t>
            </a:r>
            <a:r>
              <a:rPr lang="en-US" sz="1800" dirty="0">
                <a:solidFill>
                  <a:schemeClr val="tx2">
                    <a:lumMod val="75000"/>
                  </a:schemeClr>
                </a:solidFill>
              </a:rPr>
              <a:t> </a:t>
            </a:r>
            <a:r>
              <a:rPr lang="en-US" sz="1800" i="1" dirty="0">
                <a:solidFill>
                  <a:schemeClr val="tx2">
                    <a:lumMod val="75000"/>
                  </a:schemeClr>
                </a:solidFill>
              </a:rPr>
              <a:t>"Software Testing: Principles and Practices" by </a:t>
            </a:r>
            <a:r>
              <a:rPr lang="en-US" sz="1800" i="1" dirty="0" err="1">
                <a:solidFill>
                  <a:schemeClr val="tx2">
                    <a:lumMod val="75000"/>
                  </a:schemeClr>
                </a:solidFill>
              </a:rPr>
              <a:t>Naresh</a:t>
            </a:r>
            <a:r>
              <a:rPr lang="en-US" sz="1800" i="1" dirty="0">
                <a:solidFill>
                  <a:schemeClr val="tx2">
                    <a:lumMod val="75000"/>
                  </a:schemeClr>
                </a:solidFill>
              </a:rPr>
              <a:t> </a:t>
            </a:r>
            <a:r>
              <a:rPr lang="en-US" sz="1800" i="1" dirty="0" smtClean="0">
                <a:solidFill>
                  <a:schemeClr val="tx2">
                    <a:lumMod val="75000"/>
                  </a:schemeClr>
                </a:solidFill>
              </a:rPr>
              <a:t>Chauhan.</a:t>
            </a:r>
            <a:endParaRPr lang="en-US" sz="1800" dirty="0" smtClean="0">
              <a:solidFill>
                <a:schemeClr val="tx2">
                  <a:lumMod val="75000"/>
                </a:schemeClr>
              </a:solidFill>
            </a:endParaRPr>
          </a:p>
          <a:p>
            <a:r>
              <a:rPr lang="en-US" sz="2000" b="1" u="sng" dirty="0" smtClean="0"/>
              <a:t>Data Security</a:t>
            </a:r>
          </a:p>
          <a:p>
            <a:r>
              <a:rPr lang="en-US" sz="1900" dirty="0"/>
              <a:t>One of the most crucial components of software quality, especially in the age of digital transformation and cloud computing, is data security. The protection of data against unauthorized access, use, alteration, or disclosure is referred to as data </a:t>
            </a:r>
            <a:r>
              <a:rPr lang="en-US" sz="1900" dirty="0" smtClean="0"/>
              <a:t>security. Data </a:t>
            </a:r>
            <a:r>
              <a:rPr lang="en-US" sz="1900" dirty="0"/>
              <a:t>security may also be ensured by software quality by evaluating the software for flaws and dangers like virus, hacking, and </a:t>
            </a:r>
            <a:r>
              <a:rPr lang="en-US" sz="1900" dirty="0" smtClean="0"/>
              <a:t>cyberattacks</a:t>
            </a:r>
            <a:r>
              <a:rPr lang="en-US" sz="1800" dirty="0" smtClean="0"/>
              <a:t>.</a:t>
            </a:r>
            <a:r>
              <a:rPr lang="en-US" sz="1800" i="1" dirty="0"/>
              <a:t> </a:t>
            </a:r>
            <a:r>
              <a:rPr lang="en-US" sz="1800" i="1" dirty="0">
                <a:solidFill>
                  <a:schemeClr val="tx2">
                    <a:lumMod val="75000"/>
                  </a:schemeClr>
                </a:solidFill>
              </a:rPr>
              <a:t>Reference:</a:t>
            </a:r>
            <a:r>
              <a:rPr lang="en-US" sz="1800" dirty="0">
                <a:solidFill>
                  <a:schemeClr val="tx2">
                    <a:lumMod val="75000"/>
                  </a:schemeClr>
                </a:solidFill>
              </a:rPr>
              <a:t> </a:t>
            </a:r>
            <a:r>
              <a:rPr lang="en-US" sz="1800" i="1" dirty="0">
                <a:solidFill>
                  <a:schemeClr val="tx2">
                    <a:lumMod val="75000"/>
                  </a:schemeClr>
                </a:solidFill>
              </a:rPr>
              <a:t>OWASP (Open Web Application Security Project) Website</a:t>
            </a:r>
            <a:r>
              <a:rPr lang="en-US" sz="1800" dirty="0">
                <a:solidFill>
                  <a:schemeClr val="tx2">
                    <a:lumMod val="75000"/>
                  </a:schemeClr>
                </a:solidFill>
              </a:rPr>
              <a:t> — OWASP is a trusted source for security testing practices and guidelines to secure software applications</a:t>
            </a:r>
            <a:r>
              <a:rPr lang="en-US" sz="1800" dirty="0" smtClean="0">
                <a:solidFill>
                  <a:schemeClr val="tx2">
                    <a:lumMod val="75000"/>
                  </a:schemeClr>
                </a:solidFill>
              </a:rPr>
              <a:t>.</a:t>
            </a:r>
          </a:p>
        </p:txBody>
      </p:sp>
    </p:spTree>
    <p:extLst>
      <p:ext uri="{BB962C8B-B14F-4D97-AF65-F5344CB8AC3E}">
        <p14:creationId xmlns:p14="http://schemas.microsoft.com/office/powerpoint/2010/main" val="3588880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93046"/>
          </a:xfrm>
        </p:spPr>
        <p:txBody>
          <a:bodyPr>
            <a:normAutofit/>
          </a:bodyPr>
          <a:lstStyle/>
          <a:p>
            <a:r>
              <a:rPr lang="en-US" sz="2400" b="1" dirty="0"/>
              <a:t>Benefits of Software Testing:</a:t>
            </a:r>
            <a:endParaRPr lang="en-US" sz="2400" dirty="0"/>
          </a:p>
        </p:txBody>
      </p:sp>
      <p:sp>
        <p:nvSpPr>
          <p:cNvPr id="3" name="Content Placeholder 2"/>
          <p:cNvSpPr>
            <a:spLocks noGrp="1"/>
          </p:cNvSpPr>
          <p:nvPr>
            <p:ph idx="1"/>
          </p:nvPr>
        </p:nvSpPr>
        <p:spPr>
          <a:xfrm>
            <a:off x="1293091" y="1450110"/>
            <a:ext cx="9754320" cy="5116946"/>
          </a:xfrm>
        </p:spPr>
        <p:txBody>
          <a:bodyPr>
            <a:normAutofit lnSpcReduction="10000"/>
          </a:bodyPr>
          <a:lstStyle/>
          <a:p>
            <a:r>
              <a:rPr lang="en-US" sz="2200" b="1" u="sng" dirty="0" smtClean="0"/>
              <a:t>Speed </a:t>
            </a:r>
            <a:r>
              <a:rPr lang="en-US" sz="2200" b="1" u="sng" dirty="0"/>
              <a:t>Up the Development Process</a:t>
            </a:r>
            <a:r>
              <a:rPr lang="en-US" u="sng" dirty="0"/>
              <a:t/>
            </a:r>
            <a:br>
              <a:rPr lang="en-US" u="sng" dirty="0"/>
            </a:br>
            <a:r>
              <a:rPr lang="en-US" sz="2000" dirty="0"/>
              <a:t>Testing in parallel with development speeds up delivery. It helps detect and fix bugs early without delaying other tasks. Early bug fixes prevent issues from affecting related features</a:t>
            </a:r>
            <a:r>
              <a:rPr lang="en-US" sz="2000" dirty="0" smtClean="0"/>
              <a:t>.</a:t>
            </a:r>
          </a:p>
          <a:p>
            <a:r>
              <a:rPr lang="en-US" sz="2200" b="1" u="sng" dirty="0" smtClean="0"/>
              <a:t>Early </a:t>
            </a:r>
            <a:r>
              <a:rPr lang="en-US" sz="2200" b="1" u="sng" dirty="0"/>
              <a:t>Defect Detection</a:t>
            </a:r>
            <a:r>
              <a:rPr lang="en-US" dirty="0"/>
              <a:t/>
            </a:r>
            <a:br>
              <a:rPr lang="en-US" dirty="0"/>
            </a:br>
            <a:r>
              <a:rPr lang="en-US" sz="2000" dirty="0"/>
              <a:t>Starting testing early helps identify defects before they become complex. The development team can fix issues while the software is still being built. This prevents delays and expensive rework later in the process. </a:t>
            </a:r>
            <a:r>
              <a:rPr lang="en-US" sz="2000" dirty="0" err="1"/>
              <a:t>Atlassian's</a:t>
            </a:r>
            <a:r>
              <a:rPr lang="en-US" sz="2000" dirty="0"/>
              <a:t> article explains the importance of finding bugs early and its impact on the software development process, reducing time and cost.</a:t>
            </a:r>
            <a:br>
              <a:rPr lang="en-US" sz="2000" dirty="0"/>
            </a:br>
            <a:r>
              <a:rPr lang="en-US" sz="1600" b="1" dirty="0">
                <a:solidFill>
                  <a:schemeClr val="tx2">
                    <a:lumMod val="75000"/>
                  </a:schemeClr>
                </a:solidFill>
              </a:rPr>
              <a:t>Link for PPT:</a:t>
            </a:r>
            <a:r>
              <a:rPr lang="en-US" sz="1600" dirty="0">
                <a:solidFill>
                  <a:schemeClr val="tx2">
                    <a:lumMod val="75000"/>
                  </a:schemeClr>
                </a:solidFill>
              </a:rPr>
              <a:t> </a:t>
            </a:r>
            <a:r>
              <a:rPr lang="en-US" sz="1600" dirty="0" err="1">
                <a:solidFill>
                  <a:schemeClr val="tx2">
                    <a:lumMod val="75000"/>
                  </a:schemeClr>
                </a:solidFill>
              </a:rPr>
              <a:t>Atlassian</a:t>
            </a:r>
            <a:r>
              <a:rPr lang="en-US" sz="1600" dirty="0">
                <a:solidFill>
                  <a:schemeClr val="tx2">
                    <a:lumMod val="75000"/>
                  </a:schemeClr>
                </a:solidFill>
              </a:rPr>
              <a:t> - Early Bug </a:t>
            </a:r>
            <a:r>
              <a:rPr lang="en-US" sz="1600" dirty="0" smtClean="0">
                <a:solidFill>
                  <a:schemeClr val="tx2">
                    <a:lumMod val="75000"/>
                  </a:schemeClr>
                </a:solidFill>
              </a:rPr>
              <a:t>Detection.</a:t>
            </a:r>
          </a:p>
          <a:p>
            <a:r>
              <a:rPr lang="en-US" sz="2200" b="1" u="sng" dirty="0" smtClean="0"/>
              <a:t>Reliable Product</a:t>
            </a:r>
            <a:r>
              <a:rPr lang="en-US" dirty="0"/>
              <a:t/>
            </a:r>
            <a:br>
              <a:rPr lang="en-US" dirty="0"/>
            </a:br>
            <a:r>
              <a:rPr lang="en-US" sz="2000" dirty="0"/>
              <a:t>Testing increases the app’s reliability by ensuring it meets user requirements. It checks for issues like security, performance, and functionality. A reliable product builds customer trust and enhances the user experience</a:t>
            </a:r>
            <a:r>
              <a:rPr lang="en-US" sz="2000" dirty="0" smtClean="0"/>
              <a:t>.</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8790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153</TotalTime>
  <Words>25</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Trebuchet MS</vt:lpstr>
      <vt:lpstr>Tw Cen MT</vt:lpstr>
      <vt:lpstr>Circuit</vt:lpstr>
      <vt:lpstr>Benefits of Software Testing:</vt:lpstr>
      <vt:lpstr>Benefits of Software Testing:</vt:lpstr>
      <vt:lpstr>Benefits of Software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v20</dc:title>
  <dc:creator>USER</dc:creator>
  <cp:lastModifiedBy>USER</cp:lastModifiedBy>
  <cp:revision>14</cp:revision>
  <dcterms:created xsi:type="dcterms:W3CDTF">2025-01-09T07:20:51Z</dcterms:created>
  <dcterms:modified xsi:type="dcterms:W3CDTF">2025-01-09T09:54:42Z</dcterms:modified>
</cp:coreProperties>
</file>