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31"/>
  </p:handoutMasterIdLst>
  <p:sldIdLst>
    <p:sldId id="256" r:id="rId3"/>
    <p:sldId id="354" r:id="rId4"/>
    <p:sldId id="355" r:id="rId5"/>
    <p:sldId id="356" r:id="rId6"/>
    <p:sldId id="357" r:id="rId7"/>
    <p:sldId id="260" r:id="rId8"/>
    <p:sldId id="272" r:id="rId9"/>
    <p:sldId id="268" r:id="rId10"/>
    <p:sldId id="333" r:id="rId11"/>
    <p:sldId id="335" r:id="rId12"/>
    <p:sldId id="337" r:id="rId13"/>
    <p:sldId id="296" r:id="rId14"/>
    <p:sldId id="369" r:id="rId15"/>
    <p:sldId id="370" r:id="rId16"/>
    <p:sldId id="373" r:id="rId18"/>
    <p:sldId id="274" r:id="rId19"/>
    <p:sldId id="376" r:id="rId20"/>
    <p:sldId id="377" r:id="rId21"/>
    <p:sldId id="378" r:id="rId22"/>
    <p:sldId id="379" r:id="rId23"/>
    <p:sldId id="380" r:id="rId24"/>
    <p:sldId id="381" r:id="rId25"/>
    <p:sldId id="382" r:id="rId26"/>
    <p:sldId id="383" r:id="rId27"/>
    <p:sldId id="358" r:id="rId28"/>
    <p:sldId id="359" r:id="rId29"/>
    <p:sldId id="360"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6D0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0" y="0"/>
      </p:cViewPr>
      <p:guideLst>
        <p:guide orient="horz" pos="2196"/>
        <p:guide pos="3854"/>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webp"/></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www.kualitatem.com/blog/performance-testing/factors-must-considered-success-performance-testing/" TargetMode="External"/><Relationship Id="rId1" Type="http://schemas.openxmlformats.org/officeDocument/2006/relationships/hyperlink" Target="https://mike.cpe.ku.ac.th/uwe/SWTest2016Talk/KU-Bangkok_SuccessFactor-SWTesting_2015-16_v1.0.pdf"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50" name="组合 19"/>
          <p:cNvGrpSpPr/>
          <p:nvPr/>
        </p:nvGrpSpPr>
        <p:grpSpPr>
          <a:xfrm>
            <a:off x="0" y="0"/>
            <a:ext cx="12247563" cy="711200"/>
            <a:chOff x="0" y="0"/>
            <a:chExt cx="12247809" cy="711200"/>
          </a:xfrm>
        </p:grpSpPr>
        <p:sp>
          <p:nvSpPr>
            <p:cNvPr id="2066" name="矩形 6"/>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7" name="矩形 7"/>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8" name="矩形 8"/>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9" name="矩形 9"/>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0" name="矩形 10"/>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1" name="矩形 11"/>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51" name="组合 20"/>
          <p:cNvGrpSpPr/>
          <p:nvPr/>
        </p:nvGrpSpPr>
        <p:grpSpPr>
          <a:xfrm>
            <a:off x="0" y="6146800"/>
            <a:ext cx="12239625" cy="711200"/>
            <a:chOff x="0" y="0"/>
            <a:chExt cx="12239224" cy="711200"/>
          </a:xfrm>
        </p:grpSpPr>
        <p:sp>
          <p:nvSpPr>
            <p:cNvPr id="206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5" name="矩形 18"/>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52" name="矩形 5"/>
          <p:cNvSpPr/>
          <p:nvPr/>
        </p:nvSpPr>
        <p:spPr>
          <a:xfrm>
            <a:off x="11114088" y="0"/>
            <a:ext cx="571500" cy="68580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3" name="矩形 6"/>
          <p:cNvSpPr/>
          <p:nvPr/>
        </p:nvSpPr>
        <p:spPr>
          <a:xfrm>
            <a:off x="10552113" y="0"/>
            <a:ext cx="569912" cy="68580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4" name="矩形 7"/>
          <p:cNvSpPr/>
          <p:nvPr/>
        </p:nvSpPr>
        <p:spPr>
          <a:xfrm>
            <a:off x="9990138" y="0"/>
            <a:ext cx="569912"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5" name="矩形 8"/>
          <p:cNvSpPr/>
          <p:nvPr/>
        </p:nvSpPr>
        <p:spPr>
          <a:xfrm>
            <a:off x="11677650" y="0"/>
            <a:ext cx="569913" cy="68580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6" name="矩形 9"/>
          <p:cNvSpPr/>
          <p:nvPr/>
        </p:nvSpPr>
        <p:spPr>
          <a:xfrm>
            <a:off x="9426575" y="0"/>
            <a:ext cx="571500" cy="68580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7" name="矩形 10"/>
          <p:cNvSpPr/>
          <p:nvPr/>
        </p:nvSpPr>
        <p:spPr>
          <a:xfrm>
            <a:off x="0" y="91440"/>
            <a:ext cx="9426575" cy="68580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8" name="文本框 12"/>
          <p:cNvSpPr/>
          <p:nvPr/>
        </p:nvSpPr>
        <p:spPr>
          <a:xfrm>
            <a:off x="617538" y="2227263"/>
            <a:ext cx="8362950" cy="922020"/>
          </a:xfrm>
          <a:prstGeom prst="rect">
            <a:avLst/>
          </a:prstGeom>
          <a:noFill/>
          <a:ln w="9525">
            <a:noFill/>
          </a:ln>
        </p:spPr>
        <p:txBody>
          <a:bodyPr wrap="none">
            <a:spAutoFit/>
          </a:bodyPr>
          <a:p>
            <a:pPr eaLnBrk="1" hangingPunct="1"/>
            <a:r>
              <a:rPr lang="en-US" altLang="zh-CN" sz="5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SOFTWARE ENGINEERING</a:t>
            </a:r>
            <a:endParaRPr lang="en-US" altLang="zh-CN" sz="5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059" name="文本框 13"/>
          <p:cNvSpPr/>
          <p:nvPr/>
        </p:nvSpPr>
        <p:spPr>
          <a:xfrm>
            <a:off x="642938" y="3322638"/>
            <a:ext cx="7141210" cy="2553335"/>
          </a:xfrm>
          <a:prstGeom prst="rect">
            <a:avLst/>
          </a:prstGeom>
          <a:noFill/>
          <a:ln w="9525">
            <a:noFill/>
          </a:ln>
        </p:spPr>
        <p:txBody>
          <a:bodyPr wrap="none">
            <a:spAutoFit/>
          </a:bodyPr>
          <a:p>
            <a:pPr marL="457200" indent="-457200" eaLnBrk="1" hangingPunct="1">
              <a:buFont typeface="Wingdings" panose="05000000000000000000" charset="0"/>
              <a:buChar char="ü"/>
            </a:pPr>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PRESENTED BY</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buFont typeface="Wingdings" panose="05000000000000000000" charset="0"/>
            </a:pPr>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Hafiza Laiba   F2023266320</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laiba M.Ishaq  F2023266330</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Afra Fatima     F2023266176</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Mavia hanif     F2023266779</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lvl="0" indent="-285750" eaLnBrk="1" hangingPunct="1">
              <a:lnSpc>
                <a:spcPct val="150000"/>
              </a:lnSpc>
              <a:buFont typeface="Wingdings" panose="05000000000000000000" charset="0"/>
              <a:buChar char="Ø"/>
            </a:pPr>
            <a:endParaRPr lang="en-US" sz="2400"/>
          </a:p>
        </p:txBody>
      </p:sp>
      <p:sp>
        <p:nvSpPr>
          <p:cNvPr id="3" name="Text Box 2"/>
          <p:cNvSpPr txBox="1"/>
          <p:nvPr/>
        </p:nvSpPr>
        <p:spPr>
          <a:xfrm>
            <a:off x="374650" y="2513330"/>
            <a:ext cx="4044950" cy="1938020"/>
          </a:xfrm>
          <a:prstGeom prst="rect">
            <a:avLst/>
          </a:prstGeom>
          <a:noFill/>
        </p:spPr>
        <p:txBody>
          <a:bodyPr wrap="square" rtlCol="0">
            <a:spAutoFit/>
          </a:bodyPr>
          <a:p>
            <a:r>
              <a:rPr lang="en-US" altLang="en-US" sz="2000"/>
              <a:t>Acceptance testing helps users see if the software is practical and useful for their daily tasks. It checks if the software works as users expect, not just what the requirements say it should do.</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indent="-285750">
              <a:buFont typeface="Wingdings" panose="05000000000000000000" charset="0"/>
              <a:buChar char="Ø"/>
            </a:pP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Test reporting is an ongoing process, done through speaking and writing. It's important to report problems early so they can be fixed quickly and cheaply.</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After the test team confirms the software is ready, it should be tested in the production environment to ensure it works with the operating system, other software, and procedures.</a:t>
            </a: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Although it's often seen as Step 10, this idea applies during both maintenance and implementation. Whenever requirements change, the test plan must be updated, and the effect of the change on the software should be tested.</a:t>
            </a:r>
            <a:endParaRPr lang="en-US" altLang="en-US" sz="2000"/>
          </a:p>
        </p:txBody>
      </p:sp>
      <p:sp>
        <p:nvSpPr>
          <p:cNvPr id="5" name="Text Box 4"/>
          <p:cNvSpPr txBox="1"/>
          <p:nvPr/>
        </p:nvSpPr>
        <p:spPr>
          <a:xfrm>
            <a:off x="4559935" y="2332355"/>
            <a:ext cx="3587750" cy="2860675"/>
          </a:xfrm>
          <a:prstGeom prst="rect">
            <a:avLst/>
          </a:prstGeom>
          <a:noFill/>
        </p:spPr>
        <p:txBody>
          <a:bodyPr wrap="square" rtlCol="0">
            <a:noAutofit/>
          </a:bodyPr>
          <a:p>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sz="2400"/>
          </a:p>
        </p:txBody>
      </p:sp>
      <p:sp>
        <p:nvSpPr>
          <p:cNvPr id="8" name="Text Box 7"/>
          <p:cNvSpPr txBox="1"/>
          <p:nvPr/>
        </p:nvSpPr>
        <p:spPr>
          <a:xfrm>
            <a:off x="8341995" y="2536825"/>
            <a:ext cx="3667760" cy="2553335"/>
          </a:xfrm>
          <a:prstGeom prst="rect">
            <a:avLst/>
          </a:prstGeom>
          <a:noFill/>
        </p:spPr>
        <p:txBody>
          <a:bodyPr wrap="square" rtlCol="0">
            <a:spAutoFit/>
          </a:bodyPr>
          <a:p>
            <a:r>
              <a:rPr lang="en-US" altLang="en-US" sz="2000"/>
              <a:t>Testing improvements are best made by evaluating how well the testing works after each test. While testers mainly do this, developers, users, and quality assurance professionals should also be involved if available.</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pic>
        <p:nvPicPr>
          <p:cNvPr id="2" name="Picture 1" descr="type-of-software-testing"/>
          <p:cNvPicPr>
            <a:picLocks noChangeAspect="1"/>
          </p:cNvPicPr>
          <p:nvPr/>
        </p:nvPicPr>
        <p:blipFill>
          <a:blip r:embed="rId1"/>
          <a:stretch>
            <a:fillRect/>
          </a:stretch>
        </p:blipFill>
        <p:spPr>
          <a:xfrm>
            <a:off x="570865" y="711835"/>
            <a:ext cx="11114405" cy="5435600"/>
          </a:xfrm>
          <a:prstGeom prst="rect">
            <a:avLst/>
          </a:prstGeom>
        </p:spPr>
      </p:pic>
      <p:sp>
        <p:nvSpPr>
          <p:cNvPr id="3" name="Text Box 2"/>
          <p:cNvSpPr txBox="1"/>
          <p:nvPr/>
        </p:nvSpPr>
        <p:spPr>
          <a:xfrm>
            <a:off x="2186305" y="6318250"/>
            <a:ext cx="11577320" cy="368300"/>
          </a:xfrm>
          <a:prstGeom prst="rect">
            <a:avLst/>
          </a:prstGeom>
          <a:noFill/>
        </p:spPr>
        <p:txBody>
          <a:bodyPr wrap="square" rtlCol="0">
            <a:spAutoFit/>
          </a:bodyPr>
          <a:p>
            <a:r>
              <a:rPr lang="en-US" altLang="en-US" b="1"/>
              <a:t>https://tse4.mm.bing.net/th?id=OIP.KK_6-fy1EypwbAcqQeRiowHaFK&amp;pid=Api&amp;P=0&amp;h=220</a:t>
            </a:r>
            <a:endParaRPr lang="en-US"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3" name="Text Box 2"/>
          <p:cNvSpPr txBox="1"/>
          <p:nvPr/>
        </p:nvSpPr>
        <p:spPr>
          <a:xfrm>
            <a:off x="739775" y="723265"/>
            <a:ext cx="10787380" cy="583565"/>
          </a:xfrm>
          <a:prstGeom prst="rect">
            <a:avLst/>
          </a:prstGeom>
          <a:noFill/>
        </p:spPr>
        <p:txBody>
          <a:bodyPr wrap="square" rtlCol="0">
            <a:spAutoFit/>
          </a:bodyPr>
          <a:p>
            <a:pPr algn="ctr"/>
            <a:r>
              <a:rPr lang="en-US" sz="3200" b="1">
                <a:solidFill>
                  <a:srgbClr val="00B050"/>
                </a:solidFill>
                <a:latin typeface="Times New Roman" panose="02020603050405020304" charset="0"/>
                <a:cs typeface="Times New Roman" panose="02020603050405020304" charset="0"/>
              </a:rPr>
              <a:t>TYPES OF SOFTWARE TESTING</a:t>
            </a:r>
            <a:endParaRPr lang="en-US" sz="3200" b="1">
              <a:solidFill>
                <a:srgbClr val="00B050"/>
              </a:solidFill>
              <a:latin typeface="Times New Roman" panose="02020603050405020304" charset="0"/>
              <a:cs typeface="Times New Roman" panose="02020603050405020304" charset="0"/>
            </a:endParaRPr>
          </a:p>
        </p:txBody>
      </p:sp>
      <p:sp>
        <p:nvSpPr>
          <p:cNvPr id="6" name="Text Box 5"/>
          <p:cNvSpPr txBox="1"/>
          <p:nvPr/>
        </p:nvSpPr>
        <p:spPr>
          <a:xfrm>
            <a:off x="356235" y="1680210"/>
            <a:ext cx="8093710" cy="521970"/>
          </a:xfrm>
          <a:prstGeom prst="rect">
            <a:avLst/>
          </a:prstGeom>
          <a:noFill/>
        </p:spPr>
        <p:txBody>
          <a:bodyPr wrap="square" rtlCol="0">
            <a:spAutoFit/>
          </a:bodyPr>
          <a:p>
            <a:pPr marL="457200" indent="-457200">
              <a:buFont typeface="Wingdings" panose="05000000000000000000" charset="0"/>
              <a:buChar char="o"/>
            </a:pPr>
            <a:r>
              <a:rPr lang="en-US" altLang="en-US" sz="2800" b="1">
                <a:solidFill>
                  <a:srgbClr val="7030A0"/>
                </a:solidFill>
                <a:latin typeface="Times New Roman" panose="02020603050405020304" charset="0"/>
                <a:cs typeface="Times New Roman" panose="02020603050405020304" charset="0"/>
              </a:rPr>
              <a:t> Manual vs. Automation Testing</a:t>
            </a:r>
            <a:endParaRPr lang="en-US" altLang="en-US" sz="2800" b="1">
              <a:solidFill>
                <a:srgbClr val="7030A0"/>
              </a:solidFill>
              <a:latin typeface="Times New Roman" panose="02020603050405020304" charset="0"/>
              <a:cs typeface="Times New Roman" panose="02020603050405020304" charset="0"/>
            </a:endParaRPr>
          </a:p>
        </p:txBody>
      </p:sp>
      <p:sp>
        <p:nvSpPr>
          <p:cNvPr id="7" name="Text Box 6"/>
          <p:cNvSpPr txBox="1"/>
          <p:nvPr/>
        </p:nvSpPr>
        <p:spPr>
          <a:xfrm>
            <a:off x="708025" y="2395220"/>
            <a:ext cx="5711190" cy="2978785"/>
          </a:xfrm>
          <a:prstGeom prst="rect">
            <a:avLst/>
          </a:prstGeom>
          <a:noFill/>
        </p:spPr>
        <p:txBody>
          <a:bodyPr wrap="square" rtlCol="0">
            <a:noAutofit/>
          </a:bodyPr>
          <a:p>
            <a:pPr marL="457200" indent="-457200">
              <a:buFont typeface="Wingdings" panose="05000000000000000000" charset="0"/>
              <a:buChar char="ü"/>
            </a:pPr>
            <a:r>
              <a:rPr lang="en-US" altLang="en-US" sz="2800" b="1">
                <a:solidFill>
                  <a:schemeClr val="tx1"/>
                </a:solidFill>
                <a:latin typeface="Times New Roman" panose="02020603050405020304" charset="0"/>
                <a:cs typeface="Times New Roman" panose="02020603050405020304" charset="0"/>
              </a:rPr>
              <a:t>Manual Testing:</a:t>
            </a:r>
            <a:r>
              <a:rPr lang="en-US" altLang="en-US" sz="2800">
                <a:solidFill>
                  <a:schemeClr val="tx1"/>
                </a:solidFill>
              </a:rPr>
              <a:t> </a:t>
            </a:r>
            <a:r>
              <a:rPr lang="en-US" altLang="en-US" sz="2800">
                <a:solidFill>
                  <a:schemeClr val="accent3">
                    <a:lumMod val="75000"/>
                  </a:schemeClr>
                </a:solidFill>
              </a:rPr>
              <a:t>Tests are performed manually without tools.</a:t>
            </a:r>
            <a:endParaRPr lang="en-US" altLang="en-US" sz="2800">
              <a:solidFill>
                <a:schemeClr val="accent3">
                  <a:lumMod val="75000"/>
                </a:schemeClr>
              </a:solidFill>
            </a:endParaRPr>
          </a:p>
          <a:p>
            <a:pPr marL="457200" indent="-457200">
              <a:buFont typeface="Wingdings" panose="05000000000000000000" charset="0"/>
              <a:buChar char="ü"/>
            </a:pPr>
            <a:r>
              <a:rPr lang="en-US" altLang="en-US" sz="2800" b="1">
                <a:solidFill>
                  <a:schemeClr val="tx1"/>
                </a:solidFill>
                <a:latin typeface="Times New Roman" panose="02020603050405020304" charset="0"/>
                <a:cs typeface="Times New Roman" panose="02020603050405020304" charset="0"/>
              </a:rPr>
              <a:t>Automation Testing:</a:t>
            </a:r>
            <a:r>
              <a:rPr lang="en-US" altLang="en-US" sz="2800">
                <a:solidFill>
                  <a:schemeClr val="tx1"/>
                </a:solidFill>
              </a:rPr>
              <a:t> </a:t>
            </a:r>
            <a:r>
              <a:rPr lang="en-US" altLang="en-US" sz="2800">
                <a:solidFill>
                  <a:schemeClr val="accent3">
                    <a:lumMod val="75000"/>
                  </a:schemeClr>
                </a:solidFill>
              </a:rPr>
              <a:t>Uses tools/scripts to automate testing tasks.</a:t>
            </a:r>
            <a:endParaRPr lang="en-US" altLang="en-US" sz="2800">
              <a:solidFill>
                <a:schemeClr val="accent3">
                  <a:lumMod val="75000"/>
                </a:schemeClr>
              </a:solidFill>
            </a:endParaRPr>
          </a:p>
        </p:txBody>
      </p:sp>
      <p:pic>
        <p:nvPicPr>
          <p:cNvPr id="8" name="Picture 7" descr="Manual-Vs-Automation-Testing-Blog-Banner-3-1"/>
          <p:cNvPicPr>
            <a:picLocks noChangeAspect="1"/>
          </p:cNvPicPr>
          <p:nvPr/>
        </p:nvPicPr>
        <p:blipFill>
          <a:blip r:embed="rId1"/>
          <a:stretch>
            <a:fillRect/>
          </a:stretch>
        </p:blipFill>
        <p:spPr>
          <a:xfrm>
            <a:off x="6805930" y="1769110"/>
            <a:ext cx="5066665" cy="3821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7" name="Text Box 6"/>
          <p:cNvSpPr txBox="1"/>
          <p:nvPr/>
        </p:nvSpPr>
        <p:spPr>
          <a:xfrm>
            <a:off x="708025" y="2395220"/>
            <a:ext cx="5711190" cy="2978785"/>
          </a:xfrm>
          <a:prstGeom prst="rect">
            <a:avLst/>
          </a:prstGeom>
          <a:noFill/>
        </p:spPr>
        <p:txBody>
          <a:bodyPr wrap="square" rtlCol="0">
            <a:noAutofit/>
          </a:bodyPr>
          <a:p>
            <a:pPr marL="457200" indent="-457200">
              <a:buFont typeface="Wingdings" panose="05000000000000000000" charset="0"/>
              <a:buChar char="ü"/>
            </a:pPr>
            <a:endParaRPr lang="en-US" altLang="en-US" sz="2800">
              <a:solidFill>
                <a:schemeClr val="accent3">
                  <a:lumMod val="75000"/>
                </a:schemeClr>
              </a:solidFill>
            </a:endParaRPr>
          </a:p>
        </p:txBody>
      </p:sp>
      <p:sp>
        <p:nvSpPr>
          <p:cNvPr id="2" name="Text Box 1"/>
          <p:cNvSpPr txBox="1"/>
          <p:nvPr/>
        </p:nvSpPr>
        <p:spPr>
          <a:xfrm>
            <a:off x="0" y="711200"/>
            <a:ext cx="12192000" cy="5436235"/>
          </a:xfrm>
          <a:prstGeom prst="rect">
            <a:avLst/>
          </a:prstGeom>
        </p:spPr>
        <p:txBody>
          <a:bodyPr wrap="square">
            <a:noAutofit/>
          </a:bodyPr>
          <a:p>
            <a:pPr>
              <a:spcAft>
                <a:spcPct val="60000"/>
              </a:spcAft>
            </a:pPr>
            <a:r>
              <a:rPr lang="en-US" altLang="zh-CN" sz="4400" b="1">
                <a:solidFill>
                  <a:schemeClr val="accent2">
                    <a:lumMod val="50000"/>
                  </a:schemeClr>
                </a:solidFill>
              </a:rPr>
              <a:t>Testing Methodologies</a:t>
            </a:r>
            <a:endParaRPr lang="en-US" altLang="zh-CN" sz="4400" b="1">
              <a:solidFill>
                <a:schemeClr val="accent2">
                  <a:lumMod val="50000"/>
                </a:schemeClr>
              </a:solidFill>
            </a:endParaRPr>
          </a:p>
          <a:p>
            <a:pPr marL="571500" indent="-571500">
              <a:spcAft>
                <a:spcPct val="60000"/>
              </a:spcAft>
              <a:buFont typeface="Wingdings" panose="05000000000000000000" charset="0"/>
              <a:buChar char="Ø"/>
            </a:pPr>
            <a:r>
              <a:rPr lang="en-US" altLang="zh-CN" sz="3600" b="1">
                <a:solidFill>
                  <a:schemeClr val="accent3">
                    <a:lumMod val="50000"/>
                  </a:schemeClr>
                </a:solidFill>
                <a:latin typeface="Times New Roman" panose="02020603050405020304" charset="0"/>
                <a:cs typeface="Times New Roman" panose="02020603050405020304" charset="0"/>
              </a:rPr>
              <a:t>Types Of Manual Testing</a:t>
            </a:r>
            <a:endParaRPr lang="en-US" altLang="zh-CN" sz="3600" b="1">
              <a:solidFill>
                <a:schemeClr val="accent3">
                  <a:lumMod val="50000"/>
                </a:schemeClr>
              </a:solidFill>
              <a:latin typeface="Times New Roman" panose="02020603050405020304" charset="0"/>
              <a:cs typeface="Times New Roman" panose="02020603050405020304" charset="0"/>
            </a:endParaRPr>
          </a:p>
          <a:p>
            <a:pPr lvl="4">
              <a:buFont typeface="Arial" panose="020B0604020202020204"/>
            </a:pPr>
            <a:endParaRPr lang="en-US" altLang="zh-CN" sz="1600"/>
          </a:p>
        </p:txBody>
      </p:sp>
      <p:sp>
        <p:nvSpPr>
          <p:cNvPr id="16391" name="AutoShape 6"/>
          <p:cNvSpPr/>
          <p:nvPr/>
        </p:nvSpPr>
        <p:spPr>
          <a:xfrm>
            <a:off x="4137025" y="2395220"/>
            <a:ext cx="4056380" cy="3750945"/>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88" name="AutoShape 2"/>
          <p:cNvSpPr/>
          <p:nvPr/>
        </p:nvSpPr>
        <p:spPr>
          <a:xfrm>
            <a:off x="635" y="2395220"/>
            <a:ext cx="4137025" cy="376936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4" name="AutoShape 10"/>
          <p:cNvSpPr/>
          <p:nvPr/>
        </p:nvSpPr>
        <p:spPr>
          <a:xfrm>
            <a:off x="8193405" y="2395855"/>
            <a:ext cx="3997960" cy="375094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4" name="Text Box 3"/>
          <p:cNvSpPr txBox="1"/>
          <p:nvPr/>
        </p:nvSpPr>
        <p:spPr>
          <a:xfrm>
            <a:off x="141605" y="2608580"/>
            <a:ext cx="3886835" cy="521970"/>
          </a:xfrm>
          <a:prstGeom prst="rect">
            <a:avLst/>
          </a:prstGeom>
          <a:noFill/>
        </p:spPr>
        <p:txBody>
          <a:bodyPr wrap="square" rtlCol="0">
            <a:spAutoFit/>
          </a:bodyPr>
          <a:p>
            <a:pPr marL="457200" indent="-457200">
              <a:buFont typeface="Wingdings" panose="05000000000000000000" charset="0"/>
              <a:buChar char="v"/>
            </a:pPr>
            <a:r>
              <a:rPr lang="en-US" altLang="en-US" sz="2800"/>
              <a:t>White Box Testing</a:t>
            </a:r>
            <a:endParaRPr lang="en-US" altLang="en-US" sz="2800"/>
          </a:p>
        </p:txBody>
      </p:sp>
      <p:sp>
        <p:nvSpPr>
          <p:cNvPr id="5" name="Text Box 4"/>
          <p:cNvSpPr txBox="1"/>
          <p:nvPr/>
        </p:nvSpPr>
        <p:spPr>
          <a:xfrm>
            <a:off x="4241165" y="2555240"/>
            <a:ext cx="3801745" cy="521970"/>
          </a:xfrm>
          <a:prstGeom prst="rect">
            <a:avLst/>
          </a:prstGeom>
          <a:noFill/>
        </p:spPr>
        <p:txBody>
          <a:bodyPr wrap="square" rtlCol="0">
            <a:spAutoFit/>
          </a:bodyPr>
          <a:p>
            <a:pPr marL="457200" indent="-457200">
              <a:buFont typeface="Wingdings" panose="05000000000000000000" charset="0"/>
              <a:buChar char="v"/>
            </a:pPr>
            <a:r>
              <a:rPr lang="en-US" altLang="en-US" sz="2800"/>
              <a:t>Black Box Testing</a:t>
            </a:r>
            <a:endParaRPr lang="en-US" altLang="en-US" sz="2800"/>
          </a:p>
        </p:txBody>
      </p:sp>
      <p:sp>
        <p:nvSpPr>
          <p:cNvPr id="9" name="Text Box 8"/>
          <p:cNvSpPr txBox="1"/>
          <p:nvPr/>
        </p:nvSpPr>
        <p:spPr>
          <a:xfrm>
            <a:off x="8330565" y="2544445"/>
            <a:ext cx="3748405" cy="521970"/>
          </a:xfrm>
          <a:prstGeom prst="rect">
            <a:avLst/>
          </a:prstGeom>
          <a:noFill/>
        </p:spPr>
        <p:txBody>
          <a:bodyPr wrap="square" rtlCol="0">
            <a:spAutoFit/>
          </a:bodyPr>
          <a:p>
            <a:pPr marL="457200" indent="-457200">
              <a:buFont typeface="Wingdings" panose="05000000000000000000" charset="0"/>
              <a:buChar char="v"/>
            </a:pPr>
            <a:r>
              <a:rPr lang="en-US" altLang="en-US" sz="2800"/>
              <a:t>Gray Box Testing</a:t>
            </a:r>
            <a:endParaRPr lang="en-US" altLang="en-US" sz="2800"/>
          </a:p>
        </p:txBody>
      </p:sp>
      <p:sp>
        <p:nvSpPr>
          <p:cNvPr id="10" name="Text Box 9"/>
          <p:cNvSpPr txBox="1"/>
          <p:nvPr/>
        </p:nvSpPr>
        <p:spPr>
          <a:xfrm>
            <a:off x="205740" y="3119755"/>
            <a:ext cx="3748405" cy="1753235"/>
          </a:xfrm>
          <a:prstGeom prst="rect">
            <a:avLst/>
          </a:prstGeom>
          <a:noFill/>
        </p:spPr>
        <p:txBody>
          <a:bodyPr wrap="square" rtlCol="0">
            <a:spAutoFit/>
          </a:bodyPr>
          <a:p>
            <a:pPr marL="285750" indent="-285750">
              <a:buFont typeface="Wingdings" panose="05000000000000000000" charset="0"/>
              <a:buChar char="§"/>
            </a:pPr>
            <a:r>
              <a:rPr lang="en-US" altLang="en-US"/>
              <a:t>Focuses on internal code structure and logic.</a:t>
            </a:r>
            <a:endParaRPr lang="en-US" altLang="en-US"/>
          </a:p>
          <a:p>
            <a:pPr marL="285750" indent="-285750">
              <a:buFont typeface="Wingdings" panose="05000000000000000000" charset="0"/>
              <a:buChar char="§"/>
            </a:pPr>
            <a:r>
              <a:rPr lang="en-US" altLang="en-US"/>
              <a:t>Programming expertise</a:t>
            </a:r>
            <a:endParaRPr lang="en-US" altLang="en-US"/>
          </a:p>
          <a:p>
            <a:pPr marL="285750" indent="-285750">
              <a:buFont typeface="Wingdings" panose="05000000000000000000" charset="0"/>
              <a:buChar char="§"/>
            </a:pPr>
            <a:r>
              <a:rPr lang="en-US" altLang="en-US"/>
              <a:t>Unit testing, path testing</a:t>
            </a:r>
            <a:endParaRPr lang="en-US" altLang="en-US"/>
          </a:p>
          <a:p>
            <a:pPr marL="285750" indent="-285750">
              <a:buFont typeface="Wingdings" panose="05000000000000000000" charset="0"/>
              <a:buChar char="§"/>
            </a:pPr>
            <a:r>
              <a:rPr lang="en-US" altLang="en-US"/>
              <a:t>Detailed and in-depth</a:t>
            </a:r>
            <a:endParaRPr lang="en-US" altLang="en-US"/>
          </a:p>
          <a:p>
            <a:pPr marL="285750" indent="-285750">
              <a:buFont typeface="Wingdings" panose="05000000000000000000" charset="0"/>
              <a:buChar char="§"/>
            </a:pPr>
            <a:r>
              <a:rPr lang="en-US" altLang="en-US"/>
              <a:t>Time-consuming, technical</a:t>
            </a:r>
            <a:endParaRPr lang="en-US" altLang="en-US"/>
          </a:p>
        </p:txBody>
      </p:sp>
      <p:sp>
        <p:nvSpPr>
          <p:cNvPr id="12" name="Text Box 11"/>
          <p:cNvSpPr txBox="1"/>
          <p:nvPr/>
        </p:nvSpPr>
        <p:spPr>
          <a:xfrm>
            <a:off x="4220210" y="3173095"/>
            <a:ext cx="3908425" cy="1753235"/>
          </a:xfrm>
          <a:prstGeom prst="rect">
            <a:avLst/>
          </a:prstGeom>
          <a:noFill/>
        </p:spPr>
        <p:txBody>
          <a:bodyPr wrap="square" rtlCol="0">
            <a:spAutoFit/>
          </a:bodyPr>
          <a:p>
            <a:pPr marL="285750" indent="-285750">
              <a:buFont typeface="Wingdings" panose="05000000000000000000" charset="0"/>
              <a:buChar char="§"/>
            </a:pPr>
            <a:r>
              <a:rPr lang="en-US" altLang="en-US"/>
              <a:t>No internal knowledge</a:t>
            </a:r>
            <a:endParaRPr lang="en-US" altLang="en-US"/>
          </a:p>
          <a:p>
            <a:pPr marL="285750" indent="-285750">
              <a:buFont typeface="Wingdings" panose="05000000000000000000" charset="0"/>
              <a:buChar char="§"/>
            </a:pPr>
            <a:r>
              <a:rPr lang="en-US" altLang="en-US"/>
              <a:t>Functionality and behavior</a:t>
            </a:r>
            <a:endParaRPr lang="en-US" altLang="en-US"/>
          </a:p>
          <a:p>
            <a:pPr marL="285750" indent="-285750">
              <a:buFont typeface="Wingdings" panose="05000000000000000000" charset="0"/>
              <a:buChar char="§"/>
            </a:pPr>
            <a:r>
              <a:rPr lang="en-US" altLang="en-US"/>
              <a:t>Functional knowledge</a:t>
            </a:r>
            <a:endParaRPr lang="en-US" altLang="en-US"/>
          </a:p>
          <a:p>
            <a:pPr marL="285750" indent="-285750">
              <a:buFont typeface="Wingdings" panose="05000000000000000000" charset="0"/>
              <a:buChar char="§"/>
            </a:pPr>
            <a:r>
              <a:rPr lang="en-US" altLang="en-US"/>
              <a:t>System testing, UAT</a:t>
            </a:r>
            <a:endParaRPr lang="en-US" altLang="en-US"/>
          </a:p>
          <a:p>
            <a:pPr marL="285750" indent="-285750">
              <a:buFont typeface="Wingdings" panose="05000000000000000000" charset="0"/>
              <a:buChar char="§"/>
            </a:pPr>
            <a:r>
              <a:rPr lang="en-US" altLang="en-US"/>
              <a:t>User-focused testing</a:t>
            </a:r>
            <a:endParaRPr lang="en-US" altLang="en-US"/>
          </a:p>
          <a:p>
            <a:pPr marL="285750" indent="-285750">
              <a:buFont typeface="Wingdings" panose="05000000000000000000" charset="0"/>
              <a:buChar char="§"/>
            </a:pPr>
            <a:r>
              <a:rPr lang="en-US" altLang="en-US"/>
              <a:t>Limited internal insight</a:t>
            </a:r>
            <a:endParaRPr lang="en-US" altLang="en-US"/>
          </a:p>
        </p:txBody>
      </p:sp>
      <p:sp>
        <p:nvSpPr>
          <p:cNvPr id="14" name="Text Box 13"/>
          <p:cNvSpPr txBox="1"/>
          <p:nvPr/>
        </p:nvSpPr>
        <p:spPr>
          <a:xfrm>
            <a:off x="8255000" y="3140710"/>
            <a:ext cx="3855085" cy="2030095"/>
          </a:xfrm>
          <a:prstGeom prst="rect">
            <a:avLst/>
          </a:prstGeom>
          <a:noFill/>
        </p:spPr>
        <p:txBody>
          <a:bodyPr wrap="square" rtlCol="0">
            <a:spAutoFit/>
          </a:bodyPr>
          <a:p>
            <a:pPr marL="285750" indent="-285750">
              <a:buFont typeface="Wingdings" panose="05000000000000000000" charset="0"/>
              <a:buChar char="§"/>
            </a:pPr>
            <a:r>
              <a:rPr lang="en-US" altLang="en-US"/>
              <a:t>Combines both white-box and black-box techniques.</a:t>
            </a:r>
            <a:endParaRPr lang="en-US" altLang="en-US"/>
          </a:p>
          <a:p>
            <a:pPr marL="285750" indent="-285750">
              <a:buFont typeface="Wingdings" panose="05000000000000000000" charset="0"/>
              <a:buChar char="§"/>
            </a:pPr>
            <a:r>
              <a:rPr lang="en-US" altLang="en-US"/>
              <a:t>Partial internal knowledge</a:t>
            </a:r>
            <a:endParaRPr lang="en-US" altLang="en-US"/>
          </a:p>
          <a:p>
            <a:pPr marL="285750" indent="-285750">
              <a:buFont typeface="Wingdings" panose="05000000000000000000" charset="0"/>
              <a:buChar char="§"/>
            </a:pPr>
            <a:r>
              <a:rPr lang="en-US" altLang="en-US"/>
              <a:t>Both internal and external</a:t>
            </a:r>
            <a:endParaRPr lang="en-US" altLang="en-US"/>
          </a:p>
          <a:p>
            <a:pPr marL="285750" indent="-285750">
              <a:buFont typeface="Wingdings" panose="05000000000000000000" charset="0"/>
              <a:buChar char="§"/>
            </a:pPr>
            <a:r>
              <a:rPr lang="en-US" altLang="en-US"/>
              <a:t>Regression testing, API testing</a:t>
            </a:r>
            <a:endParaRPr lang="en-US" altLang="en-US"/>
          </a:p>
          <a:p>
            <a:pPr marL="285750" indent="-285750">
              <a:buFont typeface="Wingdings" panose="05000000000000000000" charset="0"/>
              <a:buChar char="§"/>
            </a:pPr>
            <a:r>
              <a:rPr lang="en-US" altLang="en-US"/>
              <a:t>Balanced approach</a:t>
            </a:r>
            <a:endParaRPr lang="en-US" altLang="en-US"/>
          </a:p>
          <a:p>
            <a:pPr marL="285750" indent="-285750">
              <a:buFont typeface="Wingdings" panose="05000000000000000000" charset="0"/>
              <a:buChar char="§"/>
            </a:pPr>
            <a:r>
              <a:rPr lang="en-US" altLang="en-US"/>
              <a:t>Requires dual expertise</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7" name="Text Box 6"/>
          <p:cNvSpPr txBox="1"/>
          <p:nvPr/>
        </p:nvSpPr>
        <p:spPr>
          <a:xfrm>
            <a:off x="708025" y="2395220"/>
            <a:ext cx="5711190" cy="2978785"/>
          </a:xfrm>
          <a:prstGeom prst="rect">
            <a:avLst/>
          </a:prstGeom>
          <a:noFill/>
        </p:spPr>
        <p:txBody>
          <a:bodyPr wrap="square" rtlCol="0">
            <a:noAutofit/>
          </a:bodyPr>
          <a:p>
            <a:pPr marL="457200" indent="-457200">
              <a:buFont typeface="Wingdings" panose="05000000000000000000" charset="0"/>
              <a:buChar char="ü"/>
            </a:pPr>
            <a:endParaRPr lang="en-US" altLang="en-US" sz="2800">
              <a:solidFill>
                <a:schemeClr val="accent3">
                  <a:lumMod val="75000"/>
                </a:schemeClr>
              </a:solidFill>
            </a:endParaRPr>
          </a:p>
        </p:txBody>
      </p:sp>
      <p:sp>
        <p:nvSpPr>
          <p:cNvPr id="2" name="Text Box 1"/>
          <p:cNvSpPr txBox="1"/>
          <p:nvPr/>
        </p:nvSpPr>
        <p:spPr>
          <a:xfrm>
            <a:off x="0" y="711200"/>
            <a:ext cx="12192000" cy="5436235"/>
          </a:xfrm>
          <a:prstGeom prst="rect">
            <a:avLst/>
          </a:prstGeom>
        </p:spPr>
        <p:txBody>
          <a:bodyPr wrap="square">
            <a:noAutofit/>
          </a:bodyPr>
          <a:p>
            <a:pPr lvl="3" algn="ctr">
              <a:buFont typeface="Arial" panose="020B0604020202020204"/>
            </a:pPr>
            <a:r>
              <a:rPr lang="en-US" altLang="zh-CN" sz="4000">
                <a:solidFill>
                  <a:srgbClr val="6D0238"/>
                </a:solidFill>
              </a:rPr>
              <a:t>Black Box Testing</a:t>
            </a:r>
            <a:endParaRPr lang="en-US" altLang="zh-CN" sz="4000">
              <a:solidFill>
                <a:srgbClr val="6D0238"/>
              </a:solidFill>
            </a:endParaRPr>
          </a:p>
        </p:txBody>
      </p:sp>
      <p:sp>
        <p:nvSpPr>
          <p:cNvPr id="16388" name="AutoShape 2"/>
          <p:cNvSpPr/>
          <p:nvPr/>
        </p:nvSpPr>
        <p:spPr>
          <a:xfrm>
            <a:off x="635" y="1273810"/>
            <a:ext cx="6095365" cy="489077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4" name="AutoShape 10"/>
          <p:cNvSpPr/>
          <p:nvPr/>
        </p:nvSpPr>
        <p:spPr>
          <a:xfrm>
            <a:off x="6096635" y="1274445"/>
            <a:ext cx="6094730" cy="487235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3" name="Text Box 2"/>
          <p:cNvSpPr txBox="1"/>
          <p:nvPr/>
        </p:nvSpPr>
        <p:spPr>
          <a:xfrm>
            <a:off x="141605" y="1598295"/>
            <a:ext cx="5835650" cy="4215765"/>
          </a:xfrm>
          <a:prstGeom prst="rect">
            <a:avLst/>
          </a:prstGeom>
          <a:noFill/>
        </p:spPr>
        <p:txBody>
          <a:bodyPr wrap="square" rtlCol="0">
            <a:spAutoFit/>
          </a:bodyPr>
          <a:p>
            <a:pPr marL="457200" indent="-457200">
              <a:buFont typeface="Wingdings" panose="05000000000000000000" charset="0"/>
              <a:buChar char="Ø"/>
            </a:pPr>
            <a:r>
              <a:rPr lang="en-US" altLang="en-US" sz="2800"/>
              <a:t>Functional Testing</a:t>
            </a:r>
            <a:endParaRPr lang="en-US" altLang="en-US" sz="2800"/>
          </a:p>
          <a:p>
            <a:pPr marL="457200" indent="-457200">
              <a:buFont typeface="Wingdings" panose="05000000000000000000" charset="0"/>
              <a:buChar char="Ø"/>
            </a:pPr>
            <a:endParaRPr lang="en-US" altLang="en-US" sz="2800"/>
          </a:p>
          <a:p>
            <a:r>
              <a:rPr lang="en-US" altLang="en-US" sz="2000"/>
              <a:t>Tests specific features to ensure they work as required:</a:t>
            </a:r>
            <a:endParaRPr lang="en-US" altLang="en-US" sz="2000"/>
          </a:p>
          <a:p>
            <a:endParaRPr lang="en-US" altLang="en-US" sz="2000"/>
          </a:p>
          <a:p>
            <a:pPr marL="342900" indent="-342900">
              <a:buFont typeface="Wingdings" panose="05000000000000000000" charset="0"/>
              <a:buChar char="ü"/>
            </a:pPr>
            <a:r>
              <a:rPr lang="en-US" altLang="en-US" sz="2400"/>
              <a:t>Unit Testing:</a:t>
            </a:r>
            <a:r>
              <a:rPr lang="en-US" altLang="en-US" sz="2000"/>
              <a:t> Tests individual components.</a:t>
            </a:r>
            <a:endParaRPr lang="en-US" altLang="en-US" sz="2000"/>
          </a:p>
          <a:p>
            <a:r>
              <a:rPr lang="en-US" altLang="en-US" sz="2000"/>
              <a:t>Integration Testing: Checks modules working together.</a:t>
            </a:r>
            <a:endParaRPr lang="en-US" altLang="en-US" sz="2000"/>
          </a:p>
          <a:p>
            <a:pPr marL="342900" indent="-342900">
              <a:buFont typeface="Wingdings" panose="05000000000000000000" charset="0"/>
              <a:buChar char="ü"/>
            </a:pPr>
            <a:r>
              <a:rPr lang="en-US" altLang="en-US" sz="2400"/>
              <a:t>System Testing:</a:t>
            </a:r>
            <a:r>
              <a:rPr lang="en-US" altLang="en-US" sz="2000"/>
              <a:t> Tests the entire system for functionality.</a:t>
            </a:r>
            <a:endParaRPr lang="en-US" altLang="en-US" sz="2000"/>
          </a:p>
          <a:p>
            <a:pPr marL="342900" indent="-342900">
              <a:buFont typeface="Wingdings" panose="05000000000000000000" charset="0"/>
              <a:buChar char="ü"/>
            </a:pPr>
            <a:r>
              <a:rPr lang="en-US" altLang="en-US" sz="2400"/>
              <a:t>User Acceptance Testing (UAT):</a:t>
            </a:r>
            <a:r>
              <a:rPr lang="en-US" altLang="en-US" sz="2000"/>
              <a:t> Validates the software meets user needs.</a:t>
            </a:r>
            <a:endParaRPr lang="en-US" altLang="en-US" sz="2000"/>
          </a:p>
        </p:txBody>
      </p:sp>
      <p:sp>
        <p:nvSpPr>
          <p:cNvPr id="6" name="Text Box 5"/>
          <p:cNvSpPr txBox="1"/>
          <p:nvPr/>
        </p:nvSpPr>
        <p:spPr>
          <a:xfrm>
            <a:off x="6264910" y="1479550"/>
            <a:ext cx="5750560" cy="3599815"/>
          </a:xfrm>
          <a:prstGeom prst="rect">
            <a:avLst/>
          </a:prstGeom>
          <a:noFill/>
        </p:spPr>
        <p:txBody>
          <a:bodyPr wrap="square" rtlCol="0">
            <a:spAutoFit/>
          </a:bodyPr>
          <a:p>
            <a:pPr marL="285750" indent="-285750">
              <a:buFont typeface="Wingdings" panose="05000000000000000000" charset="0"/>
              <a:buChar char="Ø"/>
            </a:pPr>
            <a:r>
              <a:rPr lang="en-US" altLang="en-US" sz="2800"/>
              <a:t> </a:t>
            </a:r>
            <a:r>
              <a:rPr lang="en-US" altLang="en-US" sz="2800"/>
              <a:t>Non-Functional Testing</a:t>
            </a:r>
            <a:endParaRPr lang="en-US" altLang="en-US" sz="2800"/>
          </a:p>
          <a:p>
            <a:pPr marL="285750" indent="-285750">
              <a:buFont typeface="Wingdings" panose="05000000000000000000" charset="0"/>
              <a:buChar char="Ø"/>
            </a:pPr>
            <a:endParaRPr lang="en-US" altLang="en-US" sz="2800"/>
          </a:p>
          <a:p>
            <a:r>
              <a:rPr lang="en-US" altLang="en-US" sz="2000"/>
              <a:t>Evaluates system quality attributes:</a:t>
            </a:r>
            <a:endParaRPr lang="en-US" altLang="en-US" sz="2000"/>
          </a:p>
          <a:p>
            <a:endParaRPr lang="en-US" altLang="en-US" sz="2000"/>
          </a:p>
          <a:p>
            <a:pPr marL="342900" indent="-342900">
              <a:buFont typeface="Wingdings" panose="05000000000000000000" charset="0"/>
              <a:buChar char="ü"/>
            </a:pPr>
            <a:r>
              <a:rPr lang="en-US" altLang="en-US" sz="2400"/>
              <a:t>Compatibility Testing:</a:t>
            </a:r>
            <a:r>
              <a:rPr lang="en-US" altLang="en-US" sz="2000"/>
              <a:t> Checks across devices/platforms.</a:t>
            </a:r>
            <a:endParaRPr lang="en-US" altLang="en-US" sz="2000"/>
          </a:p>
          <a:p>
            <a:pPr marL="342900" indent="-342900">
              <a:buFont typeface="Wingdings" panose="05000000000000000000" charset="0"/>
              <a:buChar char="ü"/>
            </a:pPr>
            <a:r>
              <a:rPr lang="en-US" altLang="en-US" sz="2400"/>
              <a:t>Performance Testing:</a:t>
            </a:r>
            <a:r>
              <a:rPr lang="en-US" altLang="en-US" sz="2000"/>
              <a:t> Measures speed and scalability.</a:t>
            </a:r>
            <a:endParaRPr lang="en-US" altLang="en-US" sz="2000"/>
          </a:p>
          <a:p>
            <a:pPr marL="342900" indent="-342900">
              <a:buFont typeface="Wingdings" panose="05000000000000000000" charset="0"/>
              <a:buChar char="ü"/>
            </a:pPr>
            <a:r>
              <a:rPr lang="en-US" altLang="en-US" sz="2400"/>
              <a:t>Usability Testing:</a:t>
            </a:r>
            <a:r>
              <a:rPr lang="en-US" altLang="en-US" sz="2000"/>
              <a:t> Assesses user-friendliness.</a:t>
            </a:r>
            <a:endParaRPr lang="en-US"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组合 4"/>
          <p:cNvGrpSpPr/>
          <p:nvPr/>
        </p:nvGrpSpPr>
        <p:grpSpPr>
          <a:xfrm>
            <a:off x="0" y="0"/>
            <a:ext cx="12247563" cy="711200"/>
            <a:chOff x="0" y="0"/>
            <a:chExt cx="12247809" cy="711200"/>
          </a:xfrm>
        </p:grpSpPr>
        <p:sp>
          <p:nvSpPr>
            <p:cNvPr id="19478"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9"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0"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1"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2"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3"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9459" name="组合 11"/>
          <p:cNvGrpSpPr/>
          <p:nvPr/>
        </p:nvGrpSpPr>
        <p:grpSpPr>
          <a:xfrm>
            <a:off x="0" y="6146800"/>
            <a:ext cx="12239625" cy="711200"/>
            <a:chOff x="0" y="0"/>
            <a:chExt cx="12239224" cy="711200"/>
          </a:xfrm>
        </p:grpSpPr>
        <p:sp>
          <p:nvSpPr>
            <p:cNvPr id="19472"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3"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4"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5"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6"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7" name="矩形 17"/>
            <p:cNvSpPr/>
            <p:nvPr/>
          </p:nvSpPr>
          <p:spPr>
            <a:xfrm>
              <a:off x="2811885" y="0"/>
              <a:ext cx="9427339" cy="711200"/>
            </a:xfrm>
            <a:prstGeom prst="rect">
              <a:avLst/>
            </a:prstGeom>
            <a:solidFill>
              <a:srgbClr val="EDF7FD"/>
            </a:solidFill>
            <a:ln w="9525">
              <a:noFill/>
            </a:ln>
          </p:spPr>
          <p:txBody>
            <a:bodyPr anchor="ctr"/>
            <a:p>
              <a:pPr algn="ctr" eaLnBrk="1" hangingPunct="1"/>
              <a:r>
                <a:rPr lang="en-US" altLang="en-US" sz="2400" b="1" dirty="0">
                  <a:solidFill>
                    <a:schemeClr val="tx1"/>
                  </a:solidFill>
                  <a:latin typeface="SimSun" panose="02010600030101010101" pitchFamily="2" charset="-122"/>
                  <a:sym typeface="SimSun" panose="02010600030101010101" pitchFamily="2" charset="-122"/>
                </a:rPr>
                <a:t>https://www.javatpoint.com/software-testing-principles</a:t>
              </a:r>
              <a:endParaRPr lang="en-US" altLang="en-US" sz="2400" b="1" dirty="0">
                <a:solidFill>
                  <a:schemeClr val="tx1"/>
                </a:solidFill>
                <a:latin typeface="SimSun" panose="02010600030101010101" pitchFamily="2" charset="-122"/>
                <a:sym typeface="SimSun" panose="02010600030101010101" pitchFamily="2" charset="-122"/>
              </a:endParaRPr>
            </a:p>
          </p:txBody>
        </p:sp>
      </p:grpSp>
      <p:sp>
        <p:nvSpPr>
          <p:cNvPr id="19471" name="KSO_Shape"/>
          <p:cNvSpPr/>
          <p:nvPr/>
        </p:nvSpPr>
        <p:spPr>
          <a:xfrm>
            <a:off x="3202305" y="2091055"/>
            <a:ext cx="384175" cy="391160"/>
          </a:xfrm>
          <a:custGeom>
            <a:avLst/>
            <a:gdLst>
              <a:gd name="txL" fmla="*/ 0 w 405200"/>
              <a:gd name="txT" fmla="*/ 0 h 413075"/>
              <a:gd name="txR" fmla="*/ 405200 w 405200"/>
              <a:gd name="txB" fmla="*/ 413075 h 413075"/>
            </a:gdLst>
            <a:ahLst/>
            <a:cxnLst>
              <a:cxn ang="0">
                <a:pos x="177763" y="61787"/>
              </a:cxn>
              <a:cxn ang="0">
                <a:pos x="61833" y="177630"/>
              </a:cxn>
              <a:cxn ang="0">
                <a:pos x="177763" y="293475"/>
              </a:cxn>
              <a:cxn ang="0">
                <a:pos x="293694" y="177630"/>
              </a:cxn>
              <a:cxn ang="0">
                <a:pos x="177763" y="61787"/>
              </a:cxn>
              <a:cxn ang="0">
                <a:pos x="177763" y="0"/>
              </a:cxn>
              <a:cxn ang="0">
                <a:pos x="355527" y="177630"/>
              </a:cxn>
              <a:cxn ang="0">
                <a:pos x="326686" y="274152"/>
              </a:cxn>
              <a:cxn ang="0">
                <a:pos x="329869" y="276340"/>
              </a:cxn>
              <a:cxn ang="0">
                <a:pos x="466684" y="417581"/>
              </a:cxn>
              <a:cxn ang="0">
                <a:pos x="465739" y="475625"/>
              </a:cxn>
              <a:cxn ang="0">
                <a:pos x="407653" y="474679"/>
              </a:cxn>
              <a:cxn ang="0">
                <a:pos x="270837" y="333437"/>
              </a:cxn>
              <a:cxn ang="0">
                <a:pos x="268417" y="329663"/>
              </a:cxn>
              <a:cxn ang="0">
                <a:pos x="177763" y="355262"/>
              </a:cxn>
              <a:cxn ang="0">
                <a:pos x="0" y="177630"/>
              </a:cxn>
              <a:cxn ang="0">
                <a:pos x="177763" y="0"/>
              </a:cxn>
            </a:cxnLst>
            <a:rect l="txL" t="txT" r="txR" b="tx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alpha val="100000"/>
            </a:schemeClr>
          </a:solidFill>
          <a:ln w="9525">
            <a:noFill/>
          </a:ln>
        </p:spPr>
        <p:txBody>
          <a:bodyPr/>
          <a:p>
            <a:endParaRPr lang="zh-CN" altLang="en-US"/>
          </a:p>
        </p:txBody>
      </p:sp>
      <p:pic>
        <p:nvPicPr>
          <p:cNvPr id="2" name="Picture 1" descr="software-testing-principles"/>
          <p:cNvPicPr>
            <a:picLocks noChangeAspect="1"/>
          </p:cNvPicPr>
          <p:nvPr/>
        </p:nvPicPr>
        <p:blipFill>
          <a:blip r:embed="rId1"/>
          <a:stretch>
            <a:fillRect/>
          </a:stretch>
        </p:blipFill>
        <p:spPr>
          <a:xfrm>
            <a:off x="570865" y="711200"/>
            <a:ext cx="11114405" cy="5435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770537"/>
          </a:xfrm>
          <a:prstGeom prst="rect">
            <a:avLst/>
          </a:prstGeom>
          <a:noFill/>
          <a:ln w="9525">
            <a:noFill/>
          </a:ln>
        </p:spPr>
        <p:txBody>
          <a:bodyPr wrap="square">
            <a:spAutoFit/>
          </a:bodyPr>
          <a:lstStyle/>
          <a:p>
            <a:pPr marL="0" indent="0" algn="ctr">
              <a:buNone/>
            </a:pPr>
            <a:r>
              <a:rPr lang="en-US" sz="4400" b="1" dirty="0">
                <a:solidFill>
                  <a:schemeClr val="tx1"/>
                </a:solidFill>
              </a:rPr>
              <a:t>Clear Requirements Definition  </a:t>
            </a:r>
            <a:endParaRPr lang="en-US" sz="4400" b="1" dirty="0">
              <a:solidFill>
                <a:schemeClr val="tx1"/>
              </a:solidFill>
            </a:endParaRPr>
          </a:p>
          <a:p>
            <a:pPr algn="l"/>
            <a:endParaRPr lang="en-US" sz="2400" b="1" dirty="0">
              <a:solidFill>
                <a:schemeClr val="tx1"/>
              </a:solidFill>
            </a:endParaRPr>
          </a:p>
          <a:p>
            <a:pPr algn="l"/>
            <a:r>
              <a:rPr lang="en-US" sz="3200" b="1" dirty="0">
                <a:solidFill>
                  <a:schemeClr val="tx1"/>
                </a:solidFill>
              </a:rPr>
              <a:t>Clarifying Requirements: </a:t>
            </a:r>
            <a:endParaRPr lang="en-US" sz="3200" b="1" dirty="0">
              <a:solidFill>
                <a:schemeClr val="tx1"/>
              </a:solidFill>
            </a:endParaRPr>
          </a:p>
          <a:p>
            <a:pPr marL="0" indent="0" algn="l">
              <a:buNone/>
            </a:pPr>
            <a:r>
              <a:rPr lang="en-US" sz="2400" dirty="0">
                <a:solidFill>
                  <a:schemeClr val="tx1"/>
                </a:solidFill>
              </a:rPr>
              <a:t>	Testing helps in refining and clarifying </a:t>
            </a:r>
            <a:endParaRPr lang="en-US" sz="2400" dirty="0">
              <a:solidFill>
                <a:schemeClr val="tx1"/>
              </a:solidFill>
            </a:endParaRPr>
          </a:p>
          <a:p>
            <a:pPr marL="0" indent="0" algn="l">
              <a:buNone/>
            </a:pPr>
            <a:r>
              <a:rPr lang="en-US" sz="2400" dirty="0">
                <a:solidFill>
                  <a:schemeClr val="tx1"/>
                </a:solidFill>
              </a:rPr>
              <a:t>requirements, which is vital since unclear or </a:t>
            </a:r>
            <a:endParaRPr lang="en-US" sz="2400" dirty="0">
              <a:solidFill>
                <a:schemeClr val="tx1"/>
              </a:solidFill>
            </a:endParaRPr>
          </a:p>
          <a:p>
            <a:pPr marL="0" indent="0" algn="l">
              <a:buNone/>
            </a:pPr>
            <a:r>
              <a:rPr lang="en-US" sz="2400" dirty="0"/>
              <a:t>c</a:t>
            </a:r>
            <a:r>
              <a:rPr lang="en-US" sz="2400" dirty="0">
                <a:solidFill>
                  <a:schemeClr val="tx1"/>
                </a:solidFill>
              </a:rPr>
              <a:t>hanging requirements are a common cause</a:t>
            </a:r>
            <a:endParaRPr lang="en-US" sz="2400" dirty="0">
              <a:solidFill>
                <a:schemeClr val="tx1"/>
              </a:solidFill>
            </a:endParaRPr>
          </a:p>
          <a:p>
            <a:pPr marL="0" indent="0" algn="l">
              <a:buNone/>
            </a:pPr>
            <a:r>
              <a:rPr lang="en-US" sz="2400" dirty="0">
                <a:solidFill>
                  <a:schemeClr val="tx1"/>
                </a:solidFill>
              </a:rPr>
              <a:t>of project failures.    </a:t>
            </a:r>
            <a:endParaRPr lang="en-US" sz="2400" dirty="0">
              <a:solidFill>
                <a:schemeClr val="tx1"/>
              </a:solidFill>
            </a:endParaRPr>
          </a:p>
          <a:p>
            <a:pPr algn="l"/>
            <a:r>
              <a:rPr lang="en-US" sz="3200" b="1" dirty="0">
                <a:solidFill>
                  <a:schemeClr val="tx1"/>
                </a:solidFill>
              </a:rPr>
              <a:t>Acceptance Criteria: </a:t>
            </a:r>
            <a:endParaRPr lang="en-US" sz="3200" b="1" dirty="0">
              <a:solidFill>
                <a:schemeClr val="tx1"/>
              </a:solidFill>
            </a:endParaRPr>
          </a:p>
          <a:p>
            <a:pPr marL="0" indent="0" algn="l">
              <a:buNone/>
            </a:pPr>
            <a:r>
              <a:rPr lang="en-US" sz="2400" dirty="0">
                <a:solidFill>
                  <a:schemeClr val="tx1"/>
                </a:solidFill>
              </a:rPr>
              <a:t>Establishing clear acceptance criteria during the testing phase ensures </a:t>
            </a:r>
            <a:endParaRPr lang="en-US" sz="2400" dirty="0">
              <a:solidFill>
                <a:schemeClr val="tx1"/>
              </a:solidFill>
            </a:endParaRPr>
          </a:p>
          <a:p>
            <a:pPr marL="0" indent="0" algn="l">
              <a:buNone/>
            </a:pPr>
            <a:r>
              <a:rPr lang="en-US" sz="2400" dirty="0">
                <a:solidFill>
                  <a:schemeClr val="tx1"/>
                </a:solidFill>
              </a:rPr>
              <a:t>that all stakeholders have a shared understanding of what constitutes a successful implementation.</a:t>
            </a:r>
            <a:endParaRPr lang="en-US" sz="2400" dirty="0">
              <a:solidFill>
                <a:schemeClr val="tx1"/>
              </a:solidFill>
            </a:endParaRPr>
          </a:p>
        </p:txBody>
      </p:sp>
      <p:pic>
        <p:nvPicPr>
          <p:cNvPr id="2" name="Picture 2" descr="Requirements Testing: Process and Improvement | Geniuse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25801" y="2238358"/>
            <a:ext cx="3476776" cy="2319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708981"/>
          </a:xfrm>
          <a:prstGeom prst="rect">
            <a:avLst/>
          </a:prstGeom>
          <a:noFill/>
          <a:ln w="9525">
            <a:noFill/>
          </a:ln>
        </p:spPr>
        <p:txBody>
          <a:bodyPr wrap="square">
            <a:spAutoFit/>
          </a:bodyPr>
          <a:lstStyle/>
          <a:p>
            <a:pPr algn="ctr"/>
            <a:r>
              <a:rPr lang="en-US" sz="4400" b="1" dirty="0"/>
              <a:t>Enhanced Communication  </a:t>
            </a:r>
            <a:endParaRPr lang="en-US" sz="4400" b="1" dirty="0"/>
          </a:p>
          <a:p>
            <a:pPr algn="l"/>
            <a:endParaRPr lang="en-US" sz="2400" dirty="0"/>
          </a:p>
          <a:p>
            <a:pPr algn="l"/>
            <a:r>
              <a:rPr lang="en-US" sz="3200" b="1" dirty="0"/>
              <a:t>Regular Updates and Meetings: </a:t>
            </a:r>
            <a:endParaRPr lang="en-US" sz="3200" b="1" dirty="0"/>
          </a:p>
          <a:p>
            <a:pPr algn="l"/>
            <a:r>
              <a:rPr lang="en-US" sz="2400" dirty="0"/>
              <a:t>Continuous communication among team members </a:t>
            </a:r>
            <a:endParaRPr lang="en-US" sz="2400" dirty="0"/>
          </a:p>
          <a:p>
            <a:pPr algn="l"/>
            <a:r>
              <a:rPr lang="en-US" sz="2400" dirty="0"/>
              <a:t>fosters a culture of transparency and collaboration, </a:t>
            </a:r>
            <a:endParaRPr lang="en-US" sz="2400" dirty="0"/>
          </a:p>
          <a:p>
            <a:pPr algn="l"/>
            <a:r>
              <a:rPr lang="en-US" sz="2400" dirty="0"/>
              <a:t>which is crucial for identifying issues early.  </a:t>
            </a:r>
            <a:endParaRPr lang="en-US" sz="2400" dirty="0"/>
          </a:p>
          <a:p>
            <a:pPr algn="l"/>
            <a:endParaRPr lang="en-US" sz="2400" dirty="0"/>
          </a:p>
          <a:p>
            <a:pPr algn="l"/>
            <a:r>
              <a:rPr lang="en-US" sz="3200" b="1" dirty="0"/>
              <a:t>Involvement of Stakeholders: </a:t>
            </a:r>
            <a:endParaRPr lang="en-US" sz="3200" b="1" dirty="0"/>
          </a:p>
          <a:p>
            <a:pPr algn="l"/>
            <a:r>
              <a:rPr lang="en-US" sz="2400" dirty="0"/>
              <a:t>Engaging all relevant stakeholders throughout the testing process ensures that user needs and expectations are met, contributing to overall product success.</a:t>
            </a:r>
            <a:endParaRPr lang="en-US" sz="2400"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35083" y="2072782"/>
            <a:ext cx="2436652" cy="243665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4"/>
          <p:cNvGrpSpPr/>
          <p:nvPr/>
        </p:nvGrpSpPr>
        <p:grpSpPr>
          <a:xfrm>
            <a:off x="0" y="0"/>
            <a:ext cx="12247563" cy="711200"/>
            <a:chOff x="0" y="0"/>
            <a:chExt cx="12247809" cy="711200"/>
          </a:xfrm>
        </p:grpSpPr>
        <p:sp>
          <p:nvSpPr>
            <p:cNvPr id="11278"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9"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0"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1"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2"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3"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1267" name="组合 11"/>
          <p:cNvGrpSpPr/>
          <p:nvPr/>
        </p:nvGrpSpPr>
        <p:grpSpPr>
          <a:xfrm>
            <a:off x="0" y="6146800"/>
            <a:ext cx="12239625" cy="711200"/>
            <a:chOff x="0" y="0"/>
            <a:chExt cx="12239224" cy="711200"/>
          </a:xfrm>
        </p:grpSpPr>
        <p:sp>
          <p:nvSpPr>
            <p:cNvPr id="11272"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3"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4"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5"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6"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7"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1268" name="Text Box 17"/>
          <p:cNvSpPr/>
          <p:nvPr/>
        </p:nvSpPr>
        <p:spPr>
          <a:xfrm>
            <a:off x="680806" y="871995"/>
            <a:ext cx="4869410" cy="830997"/>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sz="4800" b="1" u="sng" dirty="0"/>
              <a:t>Risk-Based Testing</a:t>
            </a:r>
            <a:endParaRPr lang="zh-CN" altLang="en-US" sz="4800" b="1" u="sng" dirty="0">
              <a:latin typeface="Microsoft YaHei" panose="020B0503020204020204" charset="-122"/>
              <a:ea typeface="Microsoft YaHei" panose="020B0503020204020204" charset="-122"/>
              <a:sym typeface="Microsoft YaHei" panose="020B0503020204020204" charset="-122"/>
            </a:endParaRPr>
          </a:p>
        </p:txBody>
      </p:sp>
      <p:sp>
        <p:nvSpPr>
          <p:cNvPr id="11269" name="Text Box 18"/>
          <p:cNvSpPr/>
          <p:nvPr/>
        </p:nvSpPr>
        <p:spPr>
          <a:xfrm>
            <a:off x="680806" y="1783483"/>
            <a:ext cx="7502782" cy="2190343"/>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00000"/>
              </a:lnSpc>
              <a:buNone/>
            </a:pPr>
            <a:r>
              <a:rPr lang="en-US" sz="3200" b="1" dirty="0"/>
              <a:t>Focus on High-Risk Areas: </a:t>
            </a:r>
            <a:endParaRPr lang="en-US" sz="3200" b="1" dirty="0"/>
          </a:p>
          <a:p>
            <a:pPr marL="0" lvl="0" indent="0" algn="just" eaLnBrk="1" hangingPunct="1">
              <a:lnSpc>
                <a:spcPct val="100000"/>
              </a:lnSpc>
              <a:buNone/>
            </a:pPr>
            <a:r>
              <a:rPr lang="en-US" sz="2400" dirty="0"/>
              <a:t>By identifying and prioritizing high-risk components, testing can effectively target areas that are most likely to fail, ensuring critical functionalities are robust before release.</a:t>
            </a:r>
            <a:endParaRPr lang="zh-CN" altLang="en-US" sz="2400"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11270" name="Text Box 18"/>
          <p:cNvSpPr/>
          <p:nvPr/>
        </p:nvSpPr>
        <p:spPr>
          <a:xfrm>
            <a:off x="680806" y="3870447"/>
            <a:ext cx="7048500" cy="1821011"/>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00000"/>
              </a:lnSpc>
              <a:buNone/>
            </a:pPr>
            <a:r>
              <a:rPr lang="en-US" sz="3200" b="1" dirty="0"/>
              <a:t>Resource Optimization: </a:t>
            </a:r>
            <a:endParaRPr lang="en-US" sz="3200" b="1" dirty="0"/>
          </a:p>
          <a:p>
            <a:pPr marL="0" lvl="0" indent="0" algn="just" eaLnBrk="1" hangingPunct="1">
              <a:lnSpc>
                <a:spcPct val="100000"/>
              </a:lnSpc>
              <a:buNone/>
            </a:pPr>
            <a:r>
              <a:rPr lang="en-US" sz="2400" dirty="0"/>
              <a:t>Allocating resources to test the most crucial parts of the application maximizes the impact of testing efforts, leading to a more reliable product.</a:t>
            </a:r>
            <a:endParaRPr lang="zh-CN" altLang="en-US" sz="1800"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pic>
        <p:nvPicPr>
          <p:cNvPr id="2" name="Picture 2" descr="Risk Management in Software Engineering - Software Engineering Tutori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83588" y="1533992"/>
            <a:ext cx="3629025" cy="397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1830"/>
            <a:ext cx="11353800" cy="1019175"/>
          </a:xfrm>
        </p:spPr>
        <p:txBody>
          <a:bodyPr/>
          <a:lstStyle/>
          <a:p>
            <a:pPr marL="685800" indent="-685800">
              <a:buFont typeface="Wingdings" panose="05000000000000000000" charset="0"/>
              <a:buChar char="ü"/>
            </a:pPr>
            <a:r>
              <a:rPr lang="en-US" sz="3600" b="1" dirty="0">
                <a:solidFill>
                  <a:srgbClr val="F1B960"/>
                </a:solidFill>
                <a:latin typeface="Microsoft YaHei" panose="020B0503020204020204" charset="-122"/>
                <a:ea typeface="Microsoft YaHei" panose="020B0503020204020204" charset="-122"/>
              </a:rPr>
              <a:t>What is Software?</a:t>
            </a:r>
            <a:endParaRPr lang="en-US" sz="3600" b="1" dirty="0">
              <a:solidFill>
                <a:srgbClr val="F1B960"/>
              </a:solidFill>
              <a:latin typeface="Microsoft YaHei" panose="020B0503020204020204" charset="-122"/>
              <a:ea typeface="Microsoft YaHei" panose="020B0503020204020204" charset="-122"/>
            </a:endParaRPr>
          </a:p>
        </p:txBody>
      </p:sp>
      <p:sp>
        <p:nvSpPr>
          <p:cNvPr id="3" name="Content Placeholder 2"/>
          <p:cNvSpPr>
            <a:spLocks noGrp="1"/>
          </p:cNvSpPr>
          <p:nvPr>
            <p:ph idx="1"/>
          </p:nvPr>
        </p:nvSpPr>
        <p:spPr>
          <a:xfrm>
            <a:off x="114935" y="1825625"/>
            <a:ext cx="11238865" cy="4351655"/>
          </a:xfrm>
        </p:spPr>
        <p:txBody>
          <a:bodyPr/>
          <a:lstStyle/>
          <a:p>
            <a:pPr algn="ctr"/>
            <a:r>
              <a:rPr lang="en-US" b="1" dirty="0">
                <a:solidFill>
                  <a:srgbClr val="A7CDA4"/>
                </a:solidFill>
              </a:rPr>
              <a:t>Software is basically a set of </a:t>
            </a:r>
            <a:r>
              <a:rPr lang="en-US" b="1" dirty="0" err="1">
                <a:solidFill>
                  <a:srgbClr val="A7CDA4"/>
                </a:solidFill>
              </a:rPr>
              <a:t>intrustions</a:t>
            </a:r>
            <a:r>
              <a:rPr lang="en-US" b="1" dirty="0">
                <a:solidFill>
                  <a:srgbClr val="A7CDA4"/>
                </a:solidFill>
              </a:rPr>
              <a:t> or commands that tells a computer what to do.</a:t>
            </a:r>
            <a:endParaRPr lang="en-US" b="1" dirty="0">
              <a:solidFill>
                <a:srgbClr val="A7CDA4"/>
              </a:solidFill>
            </a:endParaRPr>
          </a:p>
          <a:p>
            <a:pPr algn="ctr"/>
            <a:endParaRPr lang="en-US" b="1" dirty="0">
              <a:solidFill>
                <a:srgbClr val="A7CDA4"/>
              </a:solidFill>
            </a:endParaRPr>
          </a:p>
          <a:p>
            <a:pPr algn="ctr"/>
            <a:endParaRPr lang="en-US" b="1" dirty="0">
              <a:solidFill>
                <a:srgbClr val="002060"/>
              </a:solidFill>
            </a:endParaRPr>
          </a:p>
          <a:p>
            <a:pPr algn="ctr"/>
            <a:endParaRPr lang="en-US" b="1" dirty="0">
              <a:solidFill>
                <a:srgbClr val="002060"/>
              </a:solidFill>
            </a:endParaRPr>
          </a:p>
          <a:p>
            <a:pPr algn="ctr"/>
            <a:r>
              <a:rPr lang="en-US" b="1" dirty="0">
                <a:solidFill>
                  <a:srgbClr val="002060"/>
                </a:solidFill>
              </a:rPr>
              <a:t>                             </a:t>
            </a:r>
            <a:endParaRPr lang="en-US" b="1" dirty="0">
              <a:solidFill>
                <a:srgbClr val="002060"/>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3075" name="组合 13"/>
          <p:cNvGrpSpPr/>
          <p:nvPr/>
        </p:nvGrpSpPr>
        <p:grpSpPr>
          <a:xfrm>
            <a:off x="0" y="6154738"/>
            <a:ext cx="12239625" cy="711200"/>
            <a:chOff x="0" y="0"/>
            <a:chExt cx="12239224" cy="711200"/>
          </a:xfrm>
        </p:grpSpPr>
        <p:sp>
          <p:nvSpPr>
            <p:cNvPr id="3078" name="矩形 14"/>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79" name="矩形 15"/>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0" name="矩形 16"/>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1" name="矩形 17"/>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2" name="矩形 18"/>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3" name="矩形 19"/>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8" name="组合 4"/>
          <p:cNvGrpSpPr/>
          <p:nvPr/>
        </p:nvGrpSpPr>
        <p:grpSpPr>
          <a:xfrm>
            <a:off x="-44450" y="-64135"/>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H2x1_NSwitchDS_Calculator_image1600w"/>
          <p:cNvPicPr>
            <a:picLocks noChangeAspect="1"/>
          </p:cNvPicPr>
          <p:nvPr/>
        </p:nvPicPr>
        <p:blipFill>
          <a:blip r:embed="rId1"/>
          <a:stretch>
            <a:fillRect/>
          </a:stretch>
        </p:blipFill>
        <p:spPr>
          <a:xfrm>
            <a:off x="838200" y="3694430"/>
            <a:ext cx="3164840" cy="2314575"/>
          </a:xfrm>
          <a:prstGeom prst="rect">
            <a:avLst/>
          </a:prstGeom>
        </p:spPr>
      </p:pic>
      <p:pic>
        <p:nvPicPr>
          <p:cNvPr id="6" name="Picture 5" descr="images"/>
          <p:cNvPicPr>
            <a:picLocks noChangeAspect="1"/>
          </p:cNvPicPr>
          <p:nvPr/>
        </p:nvPicPr>
        <p:blipFill>
          <a:blip r:embed="rId2"/>
          <a:stretch>
            <a:fillRect/>
          </a:stretch>
        </p:blipFill>
        <p:spPr>
          <a:xfrm>
            <a:off x="4965065" y="3968750"/>
            <a:ext cx="2857500" cy="1600200"/>
          </a:xfrm>
          <a:prstGeom prst="rect">
            <a:avLst/>
          </a:prstGeom>
        </p:spPr>
      </p:pic>
      <p:pic>
        <p:nvPicPr>
          <p:cNvPr id="7" name="Picture 6" descr="unnamed"/>
          <p:cNvPicPr>
            <a:picLocks noChangeAspect="1"/>
          </p:cNvPicPr>
          <p:nvPr/>
        </p:nvPicPr>
        <p:blipFill>
          <a:blip r:embed="rId3"/>
          <a:stretch>
            <a:fillRect/>
          </a:stretch>
        </p:blipFill>
        <p:spPr>
          <a:xfrm>
            <a:off x="8286750" y="3898900"/>
            <a:ext cx="3175000" cy="1670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352845" y="928134"/>
            <a:ext cx="5236455" cy="1569660"/>
          </a:xfrm>
          <a:prstGeom prst="rect">
            <a:avLst/>
          </a:prstGeom>
          <a:noFill/>
          <a:ln w="9525">
            <a:noFill/>
          </a:ln>
        </p:spPr>
        <p:txBody>
          <a:bodyPr wrap="square">
            <a:spAutoFit/>
          </a:bodyPr>
          <a:lstStyle/>
          <a:p>
            <a:pPr algn="ctr" eaLnBrk="1" hangingPunct="1"/>
            <a:r>
              <a:rPr lang="en-US" sz="4800" b="1" u="sng" dirty="0">
                <a:latin typeface="Calibri" panose="020F0502020204030204" pitchFamily="34" charset="0"/>
                <a:cs typeface="Calibri" panose="020F0502020204030204" pitchFamily="34" charset="0"/>
              </a:rPr>
              <a:t>Automation for Efficiency</a:t>
            </a:r>
            <a:endParaRPr lang="zh-CN" altLang="en-US" sz="4800" b="1" u="sng"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521870" y="721568"/>
            <a:ext cx="5717755" cy="4926477"/>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en-US" sz="3200" b="1" dirty="0">
                <a:latin typeface="Calibri" panose="020F0502020204030204" pitchFamily="34" charset="0"/>
                <a:cs typeface="Calibri" panose="020F0502020204030204" pitchFamily="34" charset="0"/>
              </a:rPr>
              <a:t>Test Automation Frameworks: </a:t>
            </a:r>
            <a:endParaRPr lang="en-US" sz="32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Implementing robust automation frameworks can significantly reduce manual testing time, allowing for more comprehensive testing cycles.</a:t>
            </a: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Continuous Integration/ Continuous Deployment (CI/CD): </a:t>
            </a:r>
            <a:endParaRPr lang="en-US" sz="32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Automated tests integrated into CI/CD pipelines enable rapid feedback on code changes, improving development efficiency and product quality.</a:t>
            </a:r>
            <a:endParaRPr lang="en-US"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0454" y="2528873"/>
            <a:ext cx="4326276" cy="43262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3970318"/>
          </a:xfrm>
          <a:prstGeom prst="rect">
            <a:avLst/>
          </a:prstGeom>
          <a:noFill/>
          <a:ln w="9525">
            <a:noFill/>
          </a:ln>
        </p:spPr>
        <p:txBody>
          <a:bodyPr wrap="square">
            <a:spAutoFit/>
          </a:bodyPr>
          <a:lstStyle/>
          <a:p>
            <a:pPr algn="ctr"/>
            <a:r>
              <a:rPr lang="en-US" sz="4400" b="1" dirty="0"/>
              <a:t>Performance Testing  </a:t>
            </a:r>
            <a:endParaRPr lang="en-US" sz="4400" b="1" dirty="0"/>
          </a:p>
          <a:p>
            <a:pPr algn="ctr"/>
            <a:endParaRPr lang="en-US" sz="2400" b="1" dirty="0"/>
          </a:p>
          <a:p>
            <a:r>
              <a:rPr lang="en-US" sz="3200" b="1" dirty="0"/>
              <a:t>-Real-World Simulations:</a:t>
            </a:r>
            <a:endParaRPr lang="en-US" sz="3200" b="1" dirty="0"/>
          </a:p>
          <a:p>
            <a:r>
              <a:rPr lang="en-US" sz="2400" dirty="0"/>
              <a:t>Conducting performance tests that simulate real-world usage scenarios helps identify potential bottlenecks and scalability issues before deployment.   </a:t>
            </a:r>
            <a:endParaRPr lang="en-US" sz="2400" dirty="0"/>
          </a:p>
          <a:p>
            <a:r>
              <a:rPr lang="en-US" sz="3200" b="1" dirty="0"/>
              <a:t>-User Experience Focus:</a:t>
            </a:r>
            <a:endParaRPr lang="en-US" sz="3200" b="1" dirty="0"/>
          </a:p>
          <a:p>
            <a:r>
              <a:rPr lang="en-US" sz="2400" dirty="0"/>
              <a:t> Ensuring that the software performs well under expected loads enhances user satisfaction and retention.</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352845" y="928134"/>
            <a:ext cx="5236455" cy="1569660"/>
          </a:xfrm>
          <a:prstGeom prst="rect">
            <a:avLst/>
          </a:prstGeom>
          <a:noFill/>
          <a:ln w="9525">
            <a:noFill/>
          </a:ln>
        </p:spPr>
        <p:txBody>
          <a:bodyPr wrap="square">
            <a:spAutoFit/>
          </a:bodyPr>
          <a:lstStyle/>
          <a:p>
            <a:pPr algn="ctr" eaLnBrk="1" hangingPunct="1"/>
            <a:r>
              <a:rPr lang="en-US" sz="4800" b="1" u="sng" dirty="0">
                <a:latin typeface="Calibri" panose="020F0502020204030204" pitchFamily="34" charset="0"/>
                <a:cs typeface="Calibri" panose="020F0502020204030204" pitchFamily="34" charset="0"/>
              </a:rPr>
              <a:t>Feedback Loop</a:t>
            </a:r>
            <a:endParaRPr lang="en-US" sz="4800" b="1" u="sng" dirty="0">
              <a:latin typeface="Calibri" panose="020F0502020204030204" pitchFamily="34" charset="0"/>
              <a:cs typeface="Calibri" panose="020F0502020204030204" pitchFamily="34" charset="0"/>
            </a:endParaRPr>
          </a:p>
          <a:p>
            <a:pPr algn="ctr" eaLnBrk="1" hangingPunct="1"/>
            <a:r>
              <a:rPr lang="en-US" sz="4800" b="1" u="sng" dirty="0">
                <a:latin typeface="Calibri" panose="020F0502020204030204" pitchFamily="34" charset="0"/>
                <a:cs typeface="Calibri" panose="020F0502020204030204" pitchFamily="34" charset="0"/>
              </a:rPr>
              <a:t> Creation</a:t>
            </a:r>
            <a:endParaRPr lang="zh-CN" altLang="en-US" sz="4800" b="1" u="sng"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7070457" y="721568"/>
            <a:ext cx="4559148" cy="5019836"/>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en-US" sz="3200" b="1" dirty="0">
                <a:latin typeface="Calibri" panose="020F0502020204030204" pitchFamily="34" charset="0"/>
                <a:cs typeface="Calibri" panose="020F0502020204030204" pitchFamily="34" charset="0"/>
              </a:rPr>
              <a:t>-Learning from Tests:</a:t>
            </a:r>
            <a:endParaRPr lang="en-US" sz="32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Regularly analyzing test results creates a feedback loop that informs future development and testing strategies, leading to continuous improvement in software quality.</a:t>
            </a:r>
            <a:endParaRPr lang="en-US" sz="2400"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-Adaptation to Changes: </a:t>
            </a:r>
            <a:endParaRPr lang="en-US" sz="32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This iterative process allows teams to adapt quickly to changes in requirements or technology, maintaining alignment with business goals.</a:t>
            </a:r>
            <a:endParaRPr lang="en-US" sz="2400" dirty="0">
              <a:latin typeface="Calibri" panose="020F0502020204030204" pitchFamily="34" charset="0"/>
              <a:cs typeface="Calibri" panose="020F0502020204030204" pitchFamily="34" charset="0"/>
            </a:endParaRPr>
          </a:p>
        </p:txBody>
      </p:sp>
      <p:pic>
        <p:nvPicPr>
          <p:cNvPr id="1026" name="Picture 2" descr="User Feedback: How to Perform Usability Testing (+Free Download) - Altitude  Accelerato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932" y="2546990"/>
            <a:ext cx="5035568" cy="3599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p:nvPr/>
        </p:nvGrpSpPr>
        <p:grpSpPr>
          <a:xfrm>
            <a:off x="0" y="0"/>
            <a:ext cx="12247563" cy="711200"/>
            <a:chOff x="0" y="0"/>
            <a:chExt cx="12247809" cy="711200"/>
          </a:xfrm>
        </p:grpSpPr>
        <p:sp>
          <p:nvSpPr>
            <p:cNvPr id="7187"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8"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9"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0"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1"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2"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7171" name="组合 11"/>
          <p:cNvGrpSpPr/>
          <p:nvPr/>
        </p:nvGrpSpPr>
        <p:grpSpPr>
          <a:xfrm>
            <a:off x="0" y="6146800"/>
            <a:ext cx="12239625" cy="711200"/>
            <a:chOff x="0" y="0"/>
            <a:chExt cx="12239224" cy="711200"/>
          </a:xfrm>
        </p:grpSpPr>
        <p:sp>
          <p:nvSpPr>
            <p:cNvPr id="7181"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2"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3"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4"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5"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6"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2" name="Line 2"/>
          <p:cNvSpPr/>
          <p:nvPr/>
        </p:nvSpPr>
        <p:spPr>
          <a:xfrm>
            <a:off x="2286000" y="1922463"/>
            <a:ext cx="7546975" cy="0"/>
          </a:xfrm>
          <a:prstGeom prst="line">
            <a:avLst/>
          </a:prstGeom>
          <a:ln w="3175" cap="flat" cmpd="sng">
            <a:solidFill>
              <a:schemeClr val="tx1"/>
            </a:solidFill>
            <a:prstDash val="sysDot"/>
            <a:miter/>
            <a:headEnd type="oval" w="med" len="med"/>
            <a:tailEnd type="oval" w="med" len="med"/>
          </a:ln>
        </p:spPr>
      </p:sp>
      <p:sp>
        <p:nvSpPr>
          <p:cNvPr id="7173" name="Text Box 3"/>
          <p:cNvSpPr/>
          <p:nvPr/>
        </p:nvSpPr>
        <p:spPr>
          <a:xfrm>
            <a:off x="2159000" y="1216025"/>
            <a:ext cx="6509711" cy="769441"/>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4400" b="1" dirty="0">
                <a:ea typeface="Microsoft YaHei" panose="020B0503020204020204" charset="-122"/>
              </a:rPr>
              <a:t>Prioritization of Test Cases</a:t>
            </a:r>
            <a:endParaRPr lang="zh-CN" altLang="en-US" sz="2000" dirty="0">
              <a:latin typeface="Arial" panose="020B0604020202020204" pitchFamily="34" charset="0"/>
            </a:endParaRPr>
          </a:p>
        </p:txBody>
      </p:sp>
      <p:sp>
        <p:nvSpPr>
          <p:cNvPr id="7174" name="Text Box 4"/>
          <p:cNvSpPr/>
          <p:nvPr/>
        </p:nvSpPr>
        <p:spPr>
          <a:xfrm>
            <a:off x="2151062" y="2004965"/>
            <a:ext cx="8359775" cy="1938992"/>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dirty="0">
                <a:ea typeface="Microsoft YaHei Light" panose="020B0502040204020203" pitchFamily="34" charset="-122"/>
                <a:sym typeface="Microsoft YaHei Light" panose="020B0502040204020203" pitchFamily="34" charset="-122"/>
              </a:rPr>
              <a:t>Prioritizing test cases based on their importance and risk allows teams to focus on critical functionalities first, ensuring that essential features are tested thoroughly before less critical ones. </a:t>
            </a:r>
            <a:r>
              <a:rPr lang="en-US" altLang="zh-CN" sz="2400" dirty="0"/>
              <a:t>This approach helps in managing time and resources effectively, especially when deadlines are tight.</a:t>
            </a:r>
            <a:endParaRPr lang="zh-CN" altLang="en-US" sz="2400" dirty="0"/>
          </a:p>
        </p:txBody>
      </p:sp>
      <p:sp>
        <p:nvSpPr>
          <p:cNvPr id="7175" name="Rectangle 5"/>
          <p:cNvSpPr/>
          <p:nvPr/>
        </p:nvSpPr>
        <p:spPr>
          <a:xfrm>
            <a:off x="8528050" y="137636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9085263" y="1492250"/>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9513888" y="155575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95772" y="4316341"/>
            <a:ext cx="2916148" cy="1458074"/>
          </a:xfrm>
          <a:prstGeom prst="rect">
            <a:avLst/>
          </a:prstGeom>
        </p:spPr>
      </p:pic>
      <p:pic>
        <p:nvPicPr>
          <p:cNvPr id="4104" name="Picture 8" descr="Test Cases: 8 Types of Test Cases Testers Write | Kualit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409" y="4316341"/>
            <a:ext cx="2682246" cy="1408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6" name="Picture 10" descr="How to Write Test Cases for Software (with a S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6022" y="4316341"/>
            <a:ext cx="2777284" cy="1458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3662541"/>
          </a:xfrm>
          <a:prstGeom prst="rect">
            <a:avLst/>
          </a:prstGeom>
          <a:noFill/>
          <a:ln w="9525">
            <a:noFill/>
          </a:ln>
        </p:spPr>
        <p:txBody>
          <a:bodyPr wrap="square">
            <a:spAutoFit/>
          </a:bodyPr>
          <a:lstStyle/>
          <a:p>
            <a:r>
              <a:rPr lang="fr-FR" sz="3200" b="1" i="1" u="sng" dirty="0"/>
              <a:t>Citations:</a:t>
            </a:r>
            <a:endParaRPr lang="fr-FR" sz="3200" b="1" i="1" u="sng" dirty="0"/>
          </a:p>
          <a:p>
            <a:endParaRPr lang="fr-FR" sz="3200" b="1" i="1" u="sng" dirty="0"/>
          </a:p>
          <a:p>
            <a:r>
              <a:rPr lang="fr-FR" sz="2400" i="1" dirty="0">
                <a:hlinkClick r:id="rId1"/>
              </a:rPr>
              <a:t>https://mike.cpe.ku.ac.th/uwe/SWTest2016Talk/KU-Bangkok_SuccessFactor-SWTesting_2015-16_v1.0.pdf</a:t>
            </a:r>
            <a:endParaRPr lang="fr-FR" sz="2400" i="1" dirty="0"/>
          </a:p>
          <a:p>
            <a:endParaRPr lang="fr-FR" sz="2400" i="1" dirty="0"/>
          </a:p>
          <a:p>
            <a:r>
              <a:rPr lang="fr-FR" sz="2400" i="1" dirty="0">
                <a:hlinkClick r:id="rId2"/>
              </a:rPr>
              <a:t>https://www.kualitatem.com/blog/performance-testing/factors-must-considered-success-performance-testing/</a:t>
            </a:r>
            <a:endParaRPr lang="fr-FR" sz="2400" i="1" dirty="0"/>
          </a:p>
          <a:p>
            <a:endParaRPr lang="fr-FR" sz="2400" i="1" dirty="0"/>
          </a:p>
          <a:p>
            <a:r>
              <a:rPr lang="fr-FR" sz="2400" i="1" dirty="0"/>
              <a:t>https://www.vtestcorp.com/blog/test-automation-10-success-factors/</a:t>
            </a:r>
            <a:endParaRPr lang="en-US" sz="1200"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2247563"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231207" y="1773486"/>
            <a:ext cx="5033812" cy="1754326"/>
          </a:xfrm>
          <a:prstGeom prst="rect">
            <a:avLst/>
          </a:prstGeom>
        </p:spPr>
        <p:txBody>
          <a:bodyPr wrap="square">
            <a:spAutoFit/>
          </a:bodyPr>
          <a:lstStyle/>
          <a:p>
            <a:pPr lvl="1"/>
            <a:r>
              <a:rPr lang="en-US" sz="2000" b="1" dirty="0" smtClean="0">
                <a:solidFill>
                  <a:schemeClr val="accent3">
                    <a:lumMod val="75000"/>
                  </a:schemeClr>
                </a:solidFill>
              </a:rPr>
              <a:t>1.Bug-Free Application</a:t>
            </a:r>
            <a:endParaRPr lang="en-US" sz="2000" dirty="0">
              <a:solidFill>
                <a:schemeClr val="accent3">
                  <a:lumMod val="75000"/>
                </a:schemeClr>
              </a:solidFill>
            </a:endParaRPr>
          </a:p>
          <a:p>
            <a:pPr lvl="1"/>
            <a:r>
              <a:rPr lang="en-US" sz="2000" dirty="0" smtClean="0"/>
              <a:t>1.</a:t>
            </a:r>
            <a:r>
              <a:rPr lang="en-US" dirty="0" smtClean="0"/>
              <a:t>Identify </a:t>
            </a:r>
            <a:r>
              <a:rPr lang="en-US" dirty="0"/>
              <a:t>and fix </a:t>
            </a:r>
            <a:r>
              <a:rPr lang="en-US" dirty="0" smtClean="0"/>
              <a:t>bugs.</a:t>
            </a:r>
            <a:endParaRPr lang="en-US" dirty="0" smtClean="0"/>
          </a:p>
          <a:p>
            <a:pPr lvl="1"/>
            <a:r>
              <a:rPr lang="en-US" dirty="0" smtClean="0"/>
              <a:t>2.A </a:t>
            </a:r>
            <a:r>
              <a:rPr lang="en-US" dirty="0"/>
              <a:t>bug-free app functions smoothly and meets user </a:t>
            </a:r>
            <a:r>
              <a:rPr lang="en-US" dirty="0" smtClean="0"/>
              <a:t>requirements.</a:t>
            </a:r>
            <a:endParaRPr lang="en-US" dirty="0" smtClean="0"/>
          </a:p>
          <a:p>
            <a:pPr lvl="1"/>
            <a:r>
              <a:rPr lang="en-US" sz="1600" dirty="0" smtClean="0"/>
              <a:t>Reference</a:t>
            </a:r>
            <a:r>
              <a:rPr lang="en-US" sz="1600" dirty="0"/>
              <a:t>: </a:t>
            </a:r>
            <a:r>
              <a:rPr lang="en-US" sz="1600" dirty="0">
                <a:solidFill>
                  <a:srgbClr val="00B050"/>
                </a:solidFill>
              </a:rPr>
              <a:t>"Software Testing: Principles and Practices" by </a:t>
            </a:r>
            <a:r>
              <a:rPr lang="en-US" sz="1600" dirty="0" err="1">
                <a:solidFill>
                  <a:srgbClr val="00B050"/>
                </a:solidFill>
              </a:rPr>
              <a:t>Naresh</a:t>
            </a:r>
            <a:r>
              <a:rPr lang="en-US" sz="1600" dirty="0">
                <a:solidFill>
                  <a:srgbClr val="00B050"/>
                </a:solidFill>
              </a:rPr>
              <a:t> Chauhan</a:t>
            </a:r>
            <a:r>
              <a:rPr lang="en-US" sz="1600" dirty="0" smtClean="0">
                <a:solidFill>
                  <a:srgbClr val="00B050"/>
                </a:solidFill>
              </a:rPr>
              <a:t>.</a:t>
            </a:r>
            <a:endParaRPr lang="en-US" sz="1600" dirty="0" smtClean="0">
              <a:solidFill>
                <a:srgbClr val="00B050"/>
              </a:solidFill>
            </a:endParaRPr>
          </a:p>
        </p:txBody>
      </p:sp>
      <p:sp>
        <p:nvSpPr>
          <p:cNvPr id="7" name="Rectangle 3"/>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49921" y="3842918"/>
            <a:ext cx="5123106" cy="1754326"/>
          </a:xfrm>
          <a:prstGeom prst="rect">
            <a:avLst/>
          </a:prstGeom>
        </p:spPr>
        <p:txBody>
          <a:bodyPr wrap="square">
            <a:spAutoFit/>
          </a:bodyPr>
          <a:lstStyle/>
          <a:p>
            <a:r>
              <a:rPr lang="en-US" sz="2000" b="1" dirty="0">
                <a:solidFill>
                  <a:schemeClr val="accent3">
                    <a:lumMod val="75000"/>
                  </a:schemeClr>
                </a:solidFill>
              </a:rPr>
              <a:t>2.Data </a:t>
            </a:r>
            <a:r>
              <a:rPr lang="en-US" sz="2000" b="1" dirty="0" smtClean="0">
                <a:solidFill>
                  <a:schemeClr val="accent3">
                    <a:lumMod val="75000"/>
                  </a:schemeClr>
                </a:solidFill>
              </a:rPr>
              <a:t>Security</a:t>
            </a:r>
            <a:endParaRPr lang="en-US" sz="2000" dirty="0" smtClean="0">
              <a:solidFill>
                <a:schemeClr val="accent3">
                  <a:lumMod val="75000"/>
                </a:schemeClr>
              </a:solidFill>
            </a:endParaRPr>
          </a:p>
          <a:p>
            <a:r>
              <a:rPr lang="en-US" altLang="en-US" dirty="0" smtClean="0"/>
              <a:t>1</a:t>
            </a:r>
            <a:r>
              <a:rPr lang="en-US" altLang="en-US" dirty="0"/>
              <a:t>. Keeps data safe from improper use.</a:t>
            </a:r>
            <a:endParaRPr lang="en-US" altLang="en-US" dirty="0"/>
          </a:p>
          <a:p>
            <a:pPr lvl="0"/>
            <a:r>
              <a:rPr lang="en-US" altLang="en-US" dirty="0" smtClean="0"/>
              <a:t>2</a:t>
            </a:r>
            <a:r>
              <a:rPr lang="en-US" altLang="en-US" dirty="0"/>
              <a:t>. </a:t>
            </a:r>
            <a:r>
              <a:rPr lang="en-US" altLang="en-US" dirty="0" smtClean="0"/>
              <a:t>Reduce security risks.</a:t>
            </a:r>
            <a:endParaRPr lang="en-US" altLang="en-US" dirty="0" smtClean="0"/>
          </a:p>
          <a:p>
            <a:pPr lvl="0"/>
            <a:r>
              <a:rPr lang="en-US" altLang="en-US" dirty="0" smtClean="0"/>
              <a:t>3</a:t>
            </a:r>
            <a:r>
              <a:rPr lang="en-US" altLang="en-US" dirty="0"/>
              <a:t>. Protects against cyberattacks</a:t>
            </a:r>
            <a:endParaRPr lang="en-US" dirty="0"/>
          </a:p>
          <a:p>
            <a:pPr lvl="1"/>
            <a:r>
              <a:rPr lang="en-US" dirty="0"/>
              <a:t>  </a:t>
            </a:r>
            <a:r>
              <a:rPr lang="en-US" sz="1600" dirty="0">
                <a:solidFill>
                  <a:srgbClr val="00B050"/>
                </a:solidFill>
              </a:rPr>
              <a:t>Reference: OWASP (Open Web Application Security Project) Website.</a:t>
            </a:r>
            <a:endParaRPr lang="en-US" sz="1600" dirty="0">
              <a:solidFill>
                <a:srgbClr val="00B050"/>
              </a:solidFill>
            </a:endParaRPr>
          </a:p>
        </p:txBody>
      </p:sp>
      <p:sp>
        <p:nvSpPr>
          <p:cNvPr id="9" name="Rectangle 8"/>
          <p:cNvSpPr/>
          <p:nvPr/>
        </p:nvSpPr>
        <p:spPr>
          <a:xfrm>
            <a:off x="1524872" y="895866"/>
            <a:ext cx="7070487" cy="646331"/>
          </a:xfrm>
          <a:prstGeom prst="rect">
            <a:avLst/>
          </a:prstGeom>
        </p:spPr>
        <p:txBody>
          <a:bodyPr wrap="square">
            <a:spAutoFit/>
          </a:bodyPr>
          <a:lstStyle/>
          <a:p>
            <a:r>
              <a:rPr lang="en-US" b="1" dirty="0">
                <a:solidFill>
                  <a:srgbClr val="00B0F0"/>
                </a:solidFill>
              </a:rPr>
              <a:t> </a:t>
            </a:r>
            <a:r>
              <a:rPr lang="en-US" sz="3600" b="1" dirty="0">
                <a:solidFill>
                  <a:srgbClr val="92D050"/>
                </a:solidFill>
              </a:rPr>
              <a:t>Benefits of Software Testing:</a:t>
            </a:r>
            <a:endParaRPr lang="en-US" sz="3600" dirty="0"/>
          </a:p>
        </p:txBody>
      </p:sp>
      <p:pic>
        <p:nvPicPr>
          <p:cNvPr id="12" name="Picture 11"/>
          <p:cNvPicPr>
            <a:picLocks noChangeAspect="1"/>
          </p:cNvPicPr>
          <p:nvPr/>
        </p:nvPicPr>
        <p:blipFill rotWithShape="1">
          <a:blip r:embed="rId1">
            <a:extLst>
              <a:ext uri="{28A0092B-C50C-407E-A947-70E740481C1C}">
                <a14:useLocalDpi xmlns:a14="http://schemas.microsoft.com/office/drawing/2010/main" val="0"/>
              </a:ext>
            </a:extLst>
          </a:blip>
          <a:srcRect l="688" t="8190" r="9489" b="3670"/>
          <a:stretch>
            <a:fillRect/>
          </a:stretch>
        </p:blipFill>
        <p:spPr>
          <a:xfrm>
            <a:off x="5801918" y="1576168"/>
            <a:ext cx="6160169" cy="45334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538955" y="1539561"/>
            <a:ext cx="6245892" cy="3754874"/>
          </a:xfrm>
          <a:prstGeom prst="rect">
            <a:avLst/>
          </a:prstGeom>
        </p:spPr>
        <p:txBody>
          <a:bodyPr wrap="square">
            <a:spAutoFit/>
          </a:bodyPr>
          <a:lstStyle/>
          <a:p>
            <a:r>
              <a:rPr lang="en-US" sz="2000" b="1" dirty="0" smtClean="0">
                <a:solidFill>
                  <a:srgbClr val="0070C0"/>
                </a:solidFill>
              </a:rPr>
              <a:t>3.Early Defect Detection</a:t>
            </a:r>
            <a:endParaRPr lang="en-US" sz="2000" b="1" dirty="0" smtClean="0">
              <a:solidFill>
                <a:srgbClr val="0070C0"/>
              </a:solidFill>
            </a:endParaRPr>
          </a:p>
          <a:p>
            <a:endParaRPr lang="en-US" dirty="0" smtClean="0"/>
          </a:p>
          <a:p>
            <a:pPr marL="742950" lvl="1" indent="-285750">
              <a:buFont typeface="+mj-lt"/>
              <a:buAutoNum type="arabicPeriod"/>
            </a:pPr>
            <a:r>
              <a:rPr lang="en-US" dirty="0" smtClean="0"/>
              <a:t>Identifies </a:t>
            </a:r>
            <a:r>
              <a:rPr lang="en-US" dirty="0"/>
              <a:t>defects early, before they become complex.</a:t>
            </a:r>
            <a:endParaRPr lang="en-US" dirty="0"/>
          </a:p>
          <a:p>
            <a:pPr marL="742950" lvl="1" indent="-285750">
              <a:buFont typeface="+mj-lt"/>
              <a:buAutoNum type="arabicPeriod"/>
            </a:pPr>
            <a:r>
              <a:rPr lang="en-US" dirty="0"/>
              <a:t>Allows the development team to address issues </a:t>
            </a:r>
            <a:r>
              <a:rPr lang="en-US" dirty="0" smtClean="0"/>
              <a:t>during </a:t>
            </a:r>
            <a:r>
              <a:rPr lang="en-US" dirty="0" err="1" smtClean="0"/>
              <a:t>devevelopment</a:t>
            </a:r>
            <a:r>
              <a:rPr lang="en-US" dirty="0" smtClean="0"/>
              <a:t> process. </a:t>
            </a:r>
            <a:endParaRPr lang="en-US" dirty="0" smtClean="0"/>
          </a:p>
          <a:p>
            <a:pPr lvl="1"/>
            <a:r>
              <a:rPr lang="en-US" sz="1600" dirty="0" smtClean="0">
                <a:solidFill>
                  <a:srgbClr val="00B050"/>
                </a:solidFill>
              </a:rPr>
              <a:t>Reference</a:t>
            </a:r>
            <a:r>
              <a:rPr lang="en-US" sz="1600" dirty="0">
                <a:solidFill>
                  <a:srgbClr val="00B050"/>
                </a:solidFill>
              </a:rPr>
              <a:t>: </a:t>
            </a:r>
            <a:r>
              <a:rPr lang="en-US" sz="1600" dirty="0" err="1">
                <a:solidFill>
                  <a:srgbClr val="00B050"/>
                </a:solidFill>
              </a:rPr>
              <a:t>Atlassian</a:t>
            </a:r>
            <a:r>
              <a:rPr lang="en-US" sz="1600" dirty="0">
                <a:solidFill>
                  <a:srgbClr val="00B050"/>
                </a:solidFill>
              </a:rPr>
              <a:t> - Early Bug Detection</a:t>
            </a:r>
            <a:r>
              <a:rPr lang="en-US" dirty="0" smtClean="0"/>
              <a:t>.</a:t>
            </a:r>
            <a:endParaRPr lang="en-US" dirty="0" smtClean="0"/>
          </a:p>
          <a:p>
            <a:pPr marL="742950" lvl="1" indent="-285750">
              <a:buFont typeface="+mj-lt"/>
              <a:buAutoNum type="arabicPeriod"/>
            </a:pPr>
            <a:endParaRPr lang="en-US" dirty="0"/>
          </a:p>
          <a:p>
            <a:r>
              <a:rPr lang="en-US" sz="2000" b="1" dirty="0" smtClean="0">
                <a:solidFill>
                  <a:srgbClr val="0070C0"/>
                </a:solidFill>
              </a:rPr>
              <a:t>4.Quality </a:t>
            </a:r>
            <a:r>
              <a:rPr lang="en-US" sz="2000" b="1" dirty="0">
                <a:solidFill>
                  <a:srgbClr val="0070C0"/>
                </a:solidFill>
              </a:rPr>
              <a:t>Product</a:t>
            </a:r>
            <a:endParaRPr lang="en-US" sz="2000" dirty="0">
              <a:solidFill>
                <a:srgbClr val="0070C0"/>
              </a:solidFill>
            </a:endParaRPr>
          </a:p>
          <a:p>
            <a:pPr marL="742950" lvl="1" indent="-285750">
              <a:buFont typeface="+mj-lt"/>
              <a:buAutoNum type="arabicPeriod"/>
            </a:pPr>
            <a:r>
              <a:rPr lang="en-US" dirty="0"/>
              <a:t>Increases the overall quality and reliability of the application.</a:t>
            </a:r>
            <a:endParaRPr lang="en-US" dirty="0"/>
          </a:p>
          <a:p>
            <a:pPr marL="742950" lvl="1" indent="-285750">
              <a:buFont typeface="+mj-lt"/>
              <a:buAutoNum type="arabicPeriod"/>
            </a:pPr>
            <a:r>
              <a:rPr lang="en-US" dirty="0"/>
              <a:t>S</a:t>
            </a:r>
            <a:r>
              <a:rPr lang="en-US" dirty="0" smtClean="0"/>
              <a:t>ecurity</a:t>
            </a:r>
            <a:r>
              <a:rPr lang="en-US" dirty="0"/>
              <a:t>, performance, and functionality are </a:t>
            </a:r>
            <a:r>
              <a:rPr lang="en-US" dirty="0" smtClean="0"/>
              <a:t>priority.</a:t>
            </a:r>
            <a:endParaRPr lang="en-US" dirty="0"/>
          </a:p>
          <a:p>
            <a:endParaRPr 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91791" y="1789207"/>
            <a:ext cx="4171690" cy="325558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485" name="文本框 14"/>
          <p:cNvSpPr/>
          <p:nvPr/>
        </p:nvSpPr>
        <p:spPr>
          <a:xfrm>
            <a:off x="4921250" y="3784600"/>
            <a:ext cx="184731" cy="461665"/>
          </a:xfrm>
          <a:prstGeom prst="rect">
            <a:avLst/>
          </a:prstGeom>
          <a:noFill/>
          <a:ln w="9525">
            <a:noFill/>
          </a:ln>
        </p:spPr>
        <p:txBody>
          <a:bodyPr wrap="none">
            <a:spAutoFit/>
          </a:bodyPr>
          <a:lstStyle/>
          <a:p>
            <a:pPr eaLnBrk="1" hangingPunct="1"/>
            <a:endParaRPr lang="zh-CN" altLang="en-US" sz="2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Rectangle 1"/>
          <p:cNvSpPr/>
          <p:nvPr/>
        </p:nvSpPr>
        <p:spPr>
          <a:xfrm>
            <a:off x="735123" y="890674"/>
            <a:ext cx="10199175" cy="4308872"/>
          </a:xfrm>
          <a:prstGeom prst="rect">
            <a:avLst/>
          </a:prstGeom>
        </p:spPr>
        <p:txBody>
          <a:bodyPr wrap="square">
            <a:spAutoFit/>
          </a:bodyPr>
          <a:lstStyle/>
          <a:p>
            <a:endParaRPr lang="en-US" b="1" dirty="0" smtClean="0"/>
          </a:p>
          <a:p>
            <a:r>
              <a:rPr lang="en-US" sz="2000" b="1" dirty="0" smtClean="0">
                <a:solidFill>
                  <a:srgbClr val="0070C0"/>
                </a:solidFill>
              </a:rPr>
              <a:t>5.Cost-Effective</a:t>
            </a:r>
            <a:endParaRPr lang="en-US" sz="2000" b="1" dirty="0" smtClean="0">
              <a:solidFill>
                <a:srgbClr val="0070C0"/>
              </a:solidFill>
            </a:endParaRPr>
          </a:p>
          <a:p>
            <a:pPr marL="0" lvl="1"/>
            <a:r>
              <a:rPr lang="en-US" dirty="0"/>
              <a:t> </a:t>
            </a:r>
            <a:r>
              <a:rPr lang="en-US" dirty="0" smtClean="0"/>
              <a:t>      1. Reduces time and costs in the long run.</a:t>
            </a:r>
            <a:endParaRPr lang="en-US" sz="2000" dirty="0">
              <a:solidFill>
                <a:srgbClr val="0070C0"/>
              </a:solidFill>
            </a:endParaRPr>
          </a:p>
          <a:p>
            <a:pPr lvl="1"/>
            <a:r>
              <a:rPr lang="en-US" dirty="0" smtClean="0"/>
              <a:t>2. Fixing </a:t>
            </a:r>
            <a:r>
              <a:rPr lang="en-US" dirty="0"/>
              <a:t>errors during the design stage is 100 times cheaper than post-release fixes</a:t>
            </a:r>
            <a:r>
              <a:rPr lang="en-US" dirty="0" smtClean="0"/>
              <a:t>.</a:t>
            </a:r>
            <a:endParaRPr lang="en-US" dirty="0"/>
          </a:p>
          <a:p>
            <a:pPr lvl="1"/>
            <a:r>
              <a:rPr lang="en-US" sz="1600" dirty="0">
                <a:solidFill>
                  <a:srgbClr val="00B050"/>
                </a:solidFill>
              </a:rPr>
              <a:t>Reference: IBM’s Cost of Defects Study (IBM Systems </a:t>
            </a:r>
            <a:r>
              <a:rPr lang="en-US" sz="1600" dirty="0" smtClean="0">
                <a:solidFill>
                  <a:srgbClr val="00B050"/>
                </a:solidFill>
              </a:rPr>
              <a:t>Sciences Institute).</a:t>
            </a:r>
            <a:endParaRPr lang="en-US" sz="1600" dirty="0" smtClean="0">
              <a:solidFill>
                <a:srgbClr val="00B050"/>
              </a:solidFill>
            </a:endParaRPr>
          </a:p>
          <a:p>
            <a:pPr marL="742950" lvl="1" indent="-285750">
              <a:buFont typeface="+mj-lt"/>
              <a:buAutoNum type="arabicPeriod"/>
            </a:pPr>
            <a:endParaRPr lang="en-US" sz="1600" dirty="0" smtClean="0">
              <a:solidFill>
                <a:srgbClr val="00B050"/>
              </a:solidFill>
            </a:endParaRPr>
          </a:p>
          <a:p>
            <a:pPr lvl="0"/>
            <a:r>
              <a:rPr lang="en-US" altLang="en-US" sz="2000" b="1" dirty="0">
                <a:solidFill>
                  <a:srgbClr val="0070C0"/>
                </a:solidFill>
              </a:rPr>
              <a:t>6. Low Failure Rate</a:t>
            </a:r>
            <a:endParaRPr lang="en-US" altLang="en-US" sz="2000" dirty="0">
              <a:solidFill>
                <a:srgbClr val="0070C0"/>
              </a:solidFill>
            </a:endParaRPr>
          </a:p>
          <a:p>
            <a:pPr lvl="1"/>
            <a:r>
              <a:rPr lang="en-US" altLang="en-US" dirty="0" smtClean="0"/>
              <a:t>1. Finds </a:t>
            </a:r>
            <a:r>
              <a:rPr lang="en-US" altLang="en-US" dirty="0"/>
              <a:t>issues to improve stability.</a:t>
            </a:r>
            <a:endParaRPr lang="en-US" altLang="en-US" dirty="0"/>
          </a:p>
          <a:p>
            <a:pPr lvl="1"/>
            <a:r>
              <a:rPr lang="en-US" altLang="en-US" dirty="0" smtClean="0"/>
              <a:t>2. Stress </a:t>
            </a:r>
            <a:r>
              <a:rPr lang="en-US" altLang="en-US" dirty="0"/>
              <a:t>testing checks </a:t>
            </a:r>
            <a:r>
              <a:rPr lang="en-US" altLang="en-US" dirty="0" smtClean="0"/>
              <a:t>reliability.</a:t>
            </a:r>
            <a:endParaRPr lang="en-US" altLang="en-US" dirty="0"/>
          </a:p>
          <a:p>
            <a:pPr lvl="1"/>
            <a:r>
              <a:rPr lang="en-US" altLang="en-US" dirty="0" smtClean="0"/>
              <a:t>3. Makes </a:t>
            </a:r>
            <a:r>
              <a:rPr lang="en-US" altLang="en-US" dirty="0"/>
              <a:t>the product more stable and dependable</a:t>
            </a:r>
            <a:r>
              <a:rPr lang="en-US" altLang="en-US" dirty="0" smtClean="0"/>
              <a:t>.</a:t>
            </a:r>
            <a:endParaRPr lang="en-US" altLang="en-US" dirty="0" smtClean="0"/>
          </a:p>
          <a:p>
            <a:pPr lvl="1"/>
            <a:endParaRPr lang="en-US" altLang="en-US" dirty="0">
              <a:solidFill>
                <a:srgbClr val="0070C0"/>
              </a:solidFill>
            </a:endParaRPr>
          </a:p>
          <a:p>
            <a:pPr lvl="0"/>
            <a:r>
              <a:rPr lang="en-US" altLang="en-US" sz="2000" b="1" dirty="0">
                <a:solidFill>
                  <a:srgbClr val="0070C0"/>
                </a:solidFill>
              </a:rPr>
              <a:t>7. Customer </a:t>
            </a:r>
            <a:r>
              <a:rPr lang="en-US" altLang="en-US" sz="2000" b="1" dirty="0" smtClean="0">
                <a:solidFill>
                  <a:srgbClr val="0070C0"/>
                </a:solidFill>
              </a:rPr>
              <a:t>Satisfaction</a:t>
            </a:r>
            <a:endParaRPr lang="en-US" altLang="en-US" sz="2000" dirty="0">
              <a:solidFill>
                <a:srgbClr val="0070C0"/>
              </a:solidFill>
            </a:endParaRPr>
          </a:p>
          <a:p>
            <a:pPr lvl="1"/>
            <a:r>
              <a:rPr lang="en-US" altLang="en-US" dirty="0" smtClean="0"/>
              <a:t>1. Gives a </a:t>
            </a:r>
            <a:r>
              <a:rPr lang="en-US" altLang="en-US" dirty="0"/>
              <a:t>bug-free experience.</a:t>
            </a:r>
            <a:endParaRPr lang="en-US" altLang="en-US" dirty="0"/>
          </a:p>
          <a:p>
            <a:pPr lvl="1"/>
            <a:r>
              <a:rPr lang="en-US" altLang="en-US" dirty="0" smtClean="0"/>
              <a:t>2. Builds </a:t>
            </a:r>
            <a:r>
              <a:rPr lang="en-US" altLang="en-US" dirty="0"/>
              <a:t>trust and keeps customers </a:t>
            </a:r>
            <a:r>
              <a:rPr lang="en-US" altLang="en-US" dirty="0" smtClean="0"/>
              <a:t>happy.</a:t>
            </a:r>
            <a:endParaRPr lang="en-US" dirty="0"/>
          </a:p>
          <a:p>
            <a:pPr marL="742950" lvl="1" indent="-285750">
              <a:buFont typeface="+mj-lt"/>
              <a:buAutoNum type="arabicPeriod"/>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92202" y="2377440"/>
            <a:ext cx="2916456" cy="29403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246380" y="1216025"/>
            <a:ext cx="11553825" cy="5025390"/>
          </a:xfrm>
          <a:prstGeom prst="rect">
            <a:avLst/>
          </a:prstGeom>
          <a:noFill/>
          <a:ln w="9525">
            <a:noFill/>
          </a:ln>
        </p:spPr>
        <p:txBody>
          <a:bodyPr wrap="none">
            <a:noAutofit/>
          </a:bodyPr>
          <a:lstStyle/>
          <a:p>
            <a:pPr marL="571500" indent="-571500" algn="l" eaLnBrk="1" hangingPunct="1">
              <a:buFont typeface="Wingdings" panose="05000000000000000000" charset="0"/>
              <a:buChar char="ü"/>
            </a:pPr>
            <a:r>
              <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what is Software Testing?</a:t>
            </a:r>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r>
              <a:rPr lang="en-US" altLang="en-US" sz="2800" b="1" dirty="0">
                <a:solidFill>
                  <a:schemeClr val="accent2">
                    <a:lumMod val="75000"/>
                  </a:schemeClr>
                </a:solidFill>
                <a:sym typeface="+mn-ea"/>
              </a:rPr>
              <a:t>Software testing is the process of evaluating a software</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 product's functionality, quality, </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and performance to ensure it meets</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 expectations.</a:t>
            </a:r>
            <a:endParaRPr lang="en-US" altLang="en-US" sz="2800" b="1" dirty="0">
              <a:solidFill>
                <a:schemeClr val="accent2">
                  <a:lumMod val="75000"/>
                </a:schemeClr>
              </a:solidFill>
            </a:endParaRPr>
          </a:p>
          <a:p>
            <a:pPr algn="l" eaLnBrk="1" hangingPunct="1"/>
            <a:endParaRPr lang="en-US" altLang="en-US" sz="2800" b="1" dirty="0">
              <a:solidFill>
                <a:srgbClr val="C00000"/>
              </a:solidFill>
            </a:endParaRPr>
          </a:p>
          <a:p>
            <a:pPr eaLnBrk="1" hangingPunct="1"/>
            <a:endParaRPr lang="en-US" altLang="zh-CN" sz="28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pic>
        <p:nvPicPr>
          <p:cNvPr id="2" name="Picture 1" descr="C:\Users\biyam\OneDrive\Pictures\115-7-Reasons-Why-Software-Testing-is-Important-1110x454.jpg115-7-Reasons-Why-Software-Testing-is-Important-1110x454"/>
          <p:cNvPicPr>
            <a:picLocks noChangeAspect="1"/>
          </p:cNvPicPr>
          <p:nvPr/>
        </p:nvPicPr>
        <p:blipFill>
          <a:blip r:embed="rId1"/>
          <a:srcRect l="22446" r="22446"/>
          <a:stretch>
            <a:fillRect/>
          </a:stretch>
        </p:blipFill>
        <p:spPr>
          <a:xfrm>
            <a:off x="7588250" y="3209925"/>
            <a:ext cx="3534410" cy="2622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165735" y="875665"/>
            <a:ext cx="10989945" cy="768350"/>
          </a:xfrm>
          <a:prstGeom prst="rect">
            <a:avLst/>
          </a:prstGeom>
          <a:noFill/>
          <a:ln w="9525">
            <a:noFill/>
          </a:ln>
        </p:spPr>
        <p:txBody>
          <a:bodyPr wrap="square">
            <a:spAutoFit/>
          </a:bodyPr>
          <a:lstStyle/>
          <a:p>
            <a:pPr algn="ctr" eaLnBrk="1" hangingPunct="1"/>
            <a:r>
              <a:rPr lang="en-US" altLang="zh-CN" sz="4400" b="1" dirty="0">
                <a:solidFill>
                  <a:srgbClr val="F3ABB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Types of software testing</a:t>
            </a:r>
            <a:endParaRPr lang="zh-CN" altLang="en-US"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4" name="Down Arrow 3"/>
          <p:cNvSpPr/>
          <p:nvPr/>
        </p:nvSpPr>
        <p:spPr>
          <a:xfrm>
            <a:off x="6436360" y="1786255"/>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Down Arrow 4"/>
          <p:cNvSpPr/>
          <p:nvPr/>
        </p:nvSpPr>
        <p:spPr>
          <a:xfrm rot="19320000">
            <a:off x="8529320" y="1885315"/>
            <a:ext cx="631190" cy="108394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Down Arrow 8"/>
          <p:cNvSpPr/>
          <p:nvPr/>
        </p:nvSpPr>
        <p:spPr>
          <a:xfrm rot="3000000">
            <a:off x="2519045" y="1680845"/>
            <a:ext cx="513715" cy="120459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Down Arrow 9"/>
          <p:cNvSpPr/>
          <p:nvPr/>
        </p:nvSpPr>
        <p:spPr>
          <a:xfrm>
            <a:off x="4366260" y="1808480"/>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1538605" y="2783840"/>
            <a:ext cx="1671955" cy="598805"/>
          </a:xfrm>
          <a:prstGeom prst="rect">
            <a:avLst/>
          </a:prstGeom>
          <a:noFill/>
        </p:spPr>
        <p:txBody>
          <a:bodyPr wrap="square" rtlCol="0">
            <a:noAutofit/>
          </a:bodyPr>
          <a:lstStyle/>
          <a:p>
            <a:pPr marL="285750" indent="-285750">
              <a:buFont typeface="Wingdings" panose="05000000000000000000" charset="0"/>
              <a:buChar char="ü"/>
            </a:pPr>
            <a:r>
              <a:rPr lang="en-US" b="1"/>
              <a:t>Unit Testing</a:t>
            </a:r>
            <a:endParaRPr lang="en-US" b="1"/>
          </a:p>
        </p:txBody>
      </p:sp>
      <p:sp>
        <p:nvSpPr>
          <p:cNvPr id="12" name="Text Box 11"/>
          <p:cNvSpPr txBox="1"/>
          <p:nvPr/>
        </p:nvSpPr>
        <p:spPr>
          <a:xfrm>
            <a:off x="3860800" y="3151505"/>
            <a:ext cx="1715770" cy="645160"/>
          </a:xfrm>
          <a:prstGeom prst="rect">
            <a:avLst/>
          </a:prstGeom>
          <a:noFill/>
        </p:spPr>
        <p:txBody>
          <a:bodyPr wrap="square" rtlCol="0">
            <a:spAutoFit/>
          </a:bodyPr>
          <a:lstStyle/>
          <a:p>
            <a:pPr marL="285750" indent="-285750">
              <a:buFont typeface="Wingdings" panose="05000000000000000000" charset="0"/>
              <a:buChar char="ü"/>
            </a:pPr>
            <a:r>
              <a:rPr lang="en-US" b="1"/>
              <a:t>Integration Testing</a:t>
            </a:r>
            <a:endParaRPr lang="en-US" b="1"/>
          </a:p>
        </p:txBody>
      </p:sp>
      <p:sp>
        <p:nvSpPr>
          <p:cNvPr id="13" name="Text Box 12"/>
          <p:cNvSpPr txBox="1"/>
          <p:nvPr/>
        </p:nvSpPr>
        <p:spPr>
          <a:xfrm>
            <a:off x="5772785" y="3028315"/>
            <a:ext cx="1725295" cy="645160"/>
          </a:xfrm>
          <a:prstGeom prst="rect">
            <a:avLst/>
          </a:prstGeom>
          <a:noFill/>
        </p:spPr>
        <p:txBody>
          <a:bodyPr wrap="square" rtlCol="0">
            <a:spAutoFit/>
          </a:bodyPr>
          <a:lstStyle/>
          <a:p>
            <a:pPr marL="285750" indent="-285750" algn="ctr">
              <a:buFont typeface="Wingdings" panose="05000000000000000000" charset="0"/>
              <a:buChar char="ü"/>
            </a:pPr>
            <a:r>
              <a:rPr lang="en-US"/>
              <a:t> </a:t>
            </a:r>
            <a:r>
              <a:rPr lang="en-US" b="1"/>
              <a:t> System        Testing</a:t>
            </a:r>
            <a:endParaRPr lang="en-US" b="1"/>
          </a:p>
        </p:txBody>
      </p:sp>
      <p:sp>
        <p:nvSpPr>
          <p:cNvPr id="14" name="Text Box 13"/>
          <p:cNvSpPr txBox="1"/>
          <p:nvPr/>
        </p:nvSpPr>
        <p:spPr>
          <a:xfrm>
            <a:off x="8262620" y="2964815"/>
            <a:ext cx="2151380" cy="645160"/>
          </a:xfrm>
          <a:prstGeom prst="rect">
            <a:avLst/>
          </a:prstGeom>
          <a:noFill/>
        </p:spPr>
        <p:txBody>
          <a:bodyPr wrap="square" rtlCol="0">
            <a:spAutoFit/>
          </a:bodyPr>
          <a:lstStyle/>
          <a:p>
            <a:pPr marL="285750" indent="-285750">
              <a:buFont typeface="Wingdings" panose="05000000000000000000" charset="0"/>
              <a:buChar char="ü"/>
            </a:pPr>
            <a:r>
              <a:rPr lang="en-US" b="1"/>
              <a:t>Regression Testing</a:t>
            </a:r>
            <a:endParaRPr lang="en-US" b="1"/>
          </a:p>
        </p:txBody>
      </p:sp>
      <p:cxnSp>
        <p:nvCxnSpPr>
          <p:cNvPr id="15" name="Straight Connector 14"/>
          <p:cNvCxnSpPr/>
          <p:nvPr/>
        </p:nvCxnSpPr>
        <p:spPr>
          <a:xfrm flipH="1">
            <a:off x="3940175" y="4346575"/>
            <a:ext cx="4445" cy="1645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Straight Connector 15"/>
          <p:cNvCxnSpPr/>
          <p:nvPr/>
        </p:nvCxnSpPr>
        <p:spPr>
          <a:xfrm flipH="1" flipV="1">
            <a:off x="3944620" y="4610100"/>
            <a:ext cx="383540" cy="88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Straight Connector 16"/>
          <p:cNvCxnSpPr/>
          <p:nvPr/>
        </p:nvCxnSpPr>
        <p:spPr>
          <a:xfrm flipH="1">
            <a:off x="3960495" y="5037455"/>
            <a:ext cx="44196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Straight Connector 17"/>
          <p:cNvCxnSpPr/>
          <p:nvPr/>
        </p:nvCxnSpPr>
        <p:spPr>
          <a:xfrm flipH="1" flipV="1">
            <a:off x="3960495" y="5384800"/>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Text Box 18"/>
          <p:cNvSpPr txBox="1"/>
          <p:nvPr/>
        </p:nvSpPr>
        <p:spPr>
          <a:xfrm>
            <a:off x="4355465" y="4161790"/>
            <a:ext cx="1264920" cy="645160"/>
          </a:xfrm>
          <a:prstGeom prst="rect">
            <a:avLst/>
          </a:prstGeom>
          <a:noFill/>
        </p:spPr>
        <p:txBody>
          <a:bodyPr wrap="square" rtlCol="0">
            <a:spAutoFit/>
          </a:bodyPr>
          <a:lstStyle/>
          <a:p>
            <a:pPr>
              <a:buFont typeface="Arial" panose="020B0604020202020204" pitchFamily="34" charset="0"/>
            </a:pPr>
            <a:r>
              <a:rPr lang="en-US" b="1">
                <a:solidFill>
                  <a:srgbClr val="80B891"/>
                </a:solidFill>
              </a:rPr>
              <a:t>bang bang</a:t>
            </a:r>
            <a:endParaRPr lang="en-US" b="1">
              <a:solidFill>
                <a:srgbClr val="80B891"/>
              </a:solidFill>
            </a:endParaRPr>
          </a:p>
        </p:txBody>
      </p:sp>
      <p:sp>
        <p:nvSpPr>
          <p:cNvPr id="20" name="Text Box 19"/>
          <p:cNvSpPr txBox="1"/>
          <p:nvPr/>
        </p:nvSpPr>
        <p:spPr>
          <a:xfrm>
            <a:off x="4361180" y="4826635"/>
            <a:ext cx="1245870" cy="368300"/>
          </a:xfrm>
          <a:prstGeom prst="rect">
            <a:avLst/>
          </a:prstGeom>
          <a:noFill/>
        </p:spPr>
        <p:txBody>
          <a:bodyPr wrap="square" rtlCol="0">
            <a:spAutoFit/>
          </a:bodyPr>
          <a:lstStyle/>
          <a:p>
            <a:r>
              <a:rPr lang="en-US" b="1">
                <a:solidFill>
                  <a:srgbClr val="80B891"/>
                </a:solidFill>
              </a:rPr>
              <a:t>top down</a:t>
            </a:r>
            <a:endParaRPr lang="en-US" b="1">
              <a:solidFill>
                <a:srgbClr val="80B891"/>
              </a:solidFill>
            </a:endParaRPr>
          </a:p>
        </p:txBody>
      </p:sp>
      <p:sp>
        <p:nvSpPr>
          <p:cNvPr id="21" name="Text Box 20"/>
          <p:cNvSpPr txBox="1"/>
          <p:nvPr/>
        </p:nvSpPr>
        <p:spPr>
          <a:xfrm>
            <a:off x="4361180" y="5172710"/>
            <a:ext cx="1410970" cy="368300"/>
          </a:xfrm>
          <a:prstGeom prst="rect">
            <a:avLst/>
          </a:prstGeom>
          <a:noFill/>
        </p:spPr>
        <p:txBody>
          <a:bodyPr wrap="square" rtlCol="0">
            <a:spAutoFit/>
          </a:bodyPr>
          <a:lstStyle/>
          <a:p>
            <a:r>
              <a:rPr lang="en-US" b="1">
                <a:solidFill>
                  <a:srgbClr val="80B891"/>
                </a:solidFill>
              </a:rPr>
              <a:t>bottom up</a:t>
            </a:r>
            <a:endParaRPr lang="en-US" b="1">
              <a:solidFill>
                <a:srgbClr val="80B891"/>
              </a:solidFill>
            </a:endParaRPr>
          </a:p>
        </p:txBody>
      </p:sp>
      <p:cxnSp>
        <p:nvCxnSpPr>
          <p:cNvPr id="22" name="Straight Connector 21"/>
          <p:cNvCxnSpPr/>
          <p:nvPr/>
        </p:nvCxnSpPr>
        <p:spPr>
          <a:xfrm flipH="1" flipV="1">
            <a:off x="3960495" y="5734685"/>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Text Box 22"/>
          <p:cNvSpPr txBox="1"/>
          <p:nvPr/>
        </p:nvSpPr>
        <p:spPr>
          <a:xfrm>
            <a:off x="4328160" y="5530215"/>
            <a:ext cx="4064000" cy="368300"/>
          </a:xfrm>
          <a:prstGeom prst="rect">
            <a:avLst/>
          </a:prstGeom>
          <a:noFill/>
        </p:spPr>
        <p:txBody>
          <a:bodyPr wrap="square" rtlCol="0">
            <a:spAutoFit/>
          </a:bodyPr>
          <a:lstStyle/>
          <a:p>
            <a:r>
              <a:rPr lang="en-US" b="1">
                <a:solidFill>
                  <a:srgbClr val="80B891"/>
                </a:solidFill>
              </a:rPr>
              <a:t>mixed</a:t>
            </a:r>
            <a:endParaRPr lang="en-US" b="1">
              <a:solidFill>
                <a:srgbClr val="80B891"/>
              </a:solidFill>
            </a:endParaRPr>
          </a:p>
        </p:txBody>
      </p:sp>
      <p:sp>
        <p:nvSpPr>
          <p:cNvPr id="6" name="Text Box 5"/>
          <p:cNvSpPr txBox="1"/>
          <p:nvPr/>
        </p:nvSpPr>
        <p:spPr>
          <a:xfrm>
            <a:off x="1293495" y="3854450"/>
            <a:ext cx="2083435" cy="2136775"/>
          </a:xfrm>
          <a:prstGeom prst="rect">
            <a:avLst/>
          </a:prstGeom>
          <a:noFill/>
        </p:spPr>
        <p:txBody>
          <a:bodyPr wrap="square" rtlCol="0">
            <a:noAutofit/>
          </a:bodyPr>
          <a:p>
            <a:endParaRPr lang="en-US"/>
          </a:p>
        </p:txBody>
      </p:sp>
      <p:sp>
        <p:nvSpPr>
          <p:cNvPr id="30" name="Text Box 29"/>
          <p:cNvSpPr txBox="1"/>
          <p:nvPr/>
        </p:nvSpPr>
        <p:spPr>
          <a:xfrm>
            <a:off x="1346835" y="3875405"/>
            <a:ext cx="2055495" cy="368300"/>
          </a:xfrm>
          <a:prstGeom prst="rect">
            <a:avLst/>
          </a:prstGeom>
          <a:noFill/>
        </p:spPr>
        <p:txBody>
          <a:bodyPr wrap="square" rtlCol="0">
            <a:spAutoFit/>
          </a:bodyPr>
          <a:p>
            <a:endParaRPr lang="en-US"/>
          </a:p>
        </p:txBody>
      </p:sp>
      <p:sp>
        <p:nvSpPr>
          <p:cNvPr id="56" name="Text Box 55"/>
          <p:cNvSpPr txBox="1"/>
          <p:nvPr/>
        </p:nvSpPr>
        <p:spPr>
          <a:xfrm>
            <a:off x="340995" y="3486785"/>
            <a:ext cx="2806065" cy="2030095"/>
          </a:xfrm>
          <a:prstGeom prst="rect">
            <a:avLst/>
          </a:prstGeom>
          <a:noFill/>
        </p:spPr>
        <p:txBody>
          <a:bodyPr wrap="square" rtlCol="0">
            <a:spAutoFit/>
          </a:bodyPr>
          <a:p>
            <a:pPr marL="285750" indent="-285750">
              <a:buFont typeface="Arial" panose="020B0604020202020204" pitchFamily="34" charset="0"/>
              <a:buChar char="•"/>
            </a:pPr>
            <a:r>
              <a:rPr lang="en-US" altLang="en-US" b="1">
                <a:solidFill>
                  <a:srgbClr val="D18A5E"/>
                </a:solidFill>
              </a:rPr>
              <a:t>a software testing technique that involves testing the smallest units of code in a software application in isolation.</a:t>
            </a:r>
            <a:endParaRPr lang="en-US" altLang="en-US" b="1">
              <a:solidFill>
                <a:srgbClr val="D18A5E"/>
              </a:solidFill>
            </a:endParaRPr>
          </a:p>
        </p:txBody>
      </p:sp>
      <p:sp>
        <p:nvSpPr>
          <p:cNvPr id="57" name="Text Box 56"/>
          <p:cNvSpPr txBox="1"/>
          <p:nvPr/>
        </p:nvSpPr>
        <p:spPr>
          <a:xfrm>
            <a:off x="5712460" y="3673475"/>
            <a:ext cx="2789555" cy="2584450"/>
          </a:xfrm>
          <a:prstGeom prst="rect">
            <a:avLst/>
          </a:prstGeom>
          <a:noFill/>
        </p:spPr>
        <p:txBody>
          <a:bodyPr wrap="square" rtlCol="0">
            <a:spAutoFit/>
          </a:bodyPr>
          <a:p>
            <a:pPr marL="285750" indent="-285750">
              <a:buFont typeface="Arial" panose="020B0604020202020204" pitchFamily="34" charset="0"/>
              <a:buChar char="•"/>
            </a:pPr>
            <a:r>
              <a:rPr lang="en-US" altLang="en-US"/>
              <a:t> </a:t>
            </a:r>
            <a:r>
              <a:rPr lang="en-US" altLang="en-US" b="1">
                <a:solidFill>
                  <a:srgbClr val="002060"/>
                </a:solidFill>
              </a:rPr>
              <a:t>validating both functional and non-functional requirements through a structured process that includes planning, design, execution, and closure. </a:t>
            </a:r>
            <a:endParaRPr lang="en-US" altLang="en-US" b="1">
              <a:solidFill>
                <a:srgbClr val="002060"/>
              </a:solidFill>
            </a:endParaRPr>
          </a:p>
        </p:txBody>
      </p:sp>
      <p:sp>
        <p:nvSpPr>
          <p:cNvPr id="58" name="Text Box 57"/>
          <p:cNvSpPr txBox="1"/>
          <p:nvPr/>
        </p:nvSpPr>
        <p:spPr>
          <a:xfrm>
            <a:off x="8392160" y="3562350"/>
            <a:ext cx="2527300" cy="2584450"/>
          </a:xfrm>
          <a:prstGeom prst="rect">
            <a:avLst/>
          </a:prstGeom>
          <a:noFill/>
        </p:spPr>
        <p:txBody>
          <a:bodyPr wrap="square" rtlCol="0">
            <a:spAutoFit/>
          </a:bodyPr>
          <a:p>
            <a:pPr marL="285750" indent="-285750">
              <a:buFont typeface="Arial" panose="020B0604020202020204" pitchFamily="34" charset="0"/>
              <a:buChar char="•"/>
            </a:pPr>
            <a:r>
              <a:rPr lang="en-US" altLang="en-US" b="1">
                <a:gradFill>
                  <a:gsLst>
                    <a:gs pos="0">
                      <a:srgbClr val="E30000"/>
                    </a:gs>
                    <a:gs pos="100000">
                      <a:srgbClr val="760303"/>
                    </a:gs>
                  </a:gsLst>
                  <a:lin scaled="0"/>
                </a:gradFill>
              </a:rPr>
              <a:t>a type of software testing that ensures that existing functionality continues to work after updates or new features are added.</a:t>
            </a:r>
            <a:endParaRPr lang="en-US" altLang="en-US" b="1">
              <a:gradFill>
                <a:gsLst>
                  <a:gs pos="0">
                    <a:srgbClr val="E30000"/>
                  </a:gs>
                  <a:gs pos="100000">
                    <a:srgbClr val="760303"/>
                  </a:gs>
                </a:gsLst>
                <a:lin scaled="0"/>
              </a:gradFill>
            </a:endParaRPr>
          </a:p>
        </p:txBody>
      </p:sp>
      <p:sp>
        <p:nvSpPr>
          <p:cNvPr id="2" name="Text Box 1"/>
          <p:cNvSpPr txBox="1"/>
          <p:nvPr/>
        </p:nvSpPr>
        <p:spPr>
          <a:xfrm>
            <a:off x="-1740535" y="2012315"/>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4"/>
          <p:cNvGrpSpPr/>
          <p:nvPr/>
        </p:nvGrpSpPr>
        <p:grpSpPr>
          <a:xfrm>
            <a:off x="0" y="0"/>
            <a:ext cx="12247563" cy="711200"/>
            <a:chOff x="0" y="0"/>
            <a:chExt cx="12247809" cy="711200"/>
          </a:xfrm>
        </p:grpSpPr>
        <p:sp>
          <p:nvSpPr>
            <p:cNvPr id="6160"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1"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2"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3"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4"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5"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6147" name="组合 11"/>
          <p:cNvGrpSpPr/>
          <p:nvPr/>
        </p:nvGrpSpPr>
        <p:grpSpPr>
          <a:xfrm>
            <a:off x="0" y="6146800"/>
            <a:ext cx="12239625" cy="711200"/>
            <a:chOff x="0" y="0"/>
            <a:chExt cx="12239224" cy="711200"/>
          </a:xfrm>
        </p:grpSpPr>
        <p:sp>
          <p:nvSpPr>
            <p:cNvPr id="6154"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5"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6"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7"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8"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9"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6149" name="AutoShape 3"/>
          <p:cNvSpPr/>
          <p:nvPr/>
        </p:nvSpPr>
        <p:spPr>
          <a:xfrm rot="12720000">
            <a:off x="2128520" y="1464945"/>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2" name="Text Box 1"/>
          <p:cNvSpPr txBox="1"/>
          <p:nvPr/>
        </p:nvSpPr>
        <p:spPr>
          <a:xfrm>
            <a:off x="1124585" y="715010"/>
            <a:ext cx="5772150" cy="645160"/>
          </a:xfrm>
          <a:prstGeom prst="rect">
            <a:avLst/>
          </a:prstGeom>
          <a:noFill/>
        </p:spPr>
        <p:txBody>
          <a:bodyPr wrap="square" rtlCol="0">
            <a:spAutoFit/>
          </a:bodyPr>
          <a:lstStyle/>
          <a:p>
            <a:pPr algn="ctr"/>
            <a:r>
              <a:rPr lang="en-US" sz="3600" b="1">
                <a:solidFill>
                  <a:schemeClr val="accent6">
                    <a:lumMod val="40000"/>
                    <a:lumOff val="60000"/>
                  </a:schemeClr>
                </a:solidFill>
                <a:latin typeface="Microsoft YaHei" panose="020B0503020204020204" charset="-122"/>
                <a:ea typeface="Microsoft YaHei" panose="020B0503020204020204" charset="-122"/>
              </a:rPr>
              <a:t>System Testing</a:t>
            </a:r>
            <a:endParaRPr lang="en-US" sz="3600" b="1">
              <a:solidFill>
                <a:schemeClr val="accent6">
                  <a:lumMod val="40000"/>
                  <a:lumOff val="60000"/>
                </a:schemeClr>
              </a:solidFill>
              <a:latin typeface="Microsoft YaHei" panose="020B0503020204020204" charset="-122"/>
              <a:ea typeface="Microsoft YaHei" panose="020B0503020204020204" charset="-122"/>
            </a:endParaRPr>
          </a:p>
        </p:txBody>
      </p:sp>
      <p:sp>
        <p:nvSpPr>
          <p:cNvPr id="4" name="AutoShape 3"/>
          <p:cNvSpPr/>
          <p:nvPr/>
        </p:nvSpPr>
        <p:spPr>
          <a:xfrm rot="8400000">
            <a:off x="4808855" y="1414780"/>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5" name="Text Box 4"/>
          <p:cNvSpPr txBox="1"/>
          <p:nvPr/>
        </p:nvSpPr>
        <p:spPr>
          <a:xfrm>
            <a:off x="1299845" y="2967990"/>
            <a:ext cx="2294890" cy="1753235"/>
          </a:xfrm>
          <a:prstGeom prst="rect">
            <a:avLst/>
          </a:prstGeom>
          <a:noFill/>
        </p:spPr>
        <p:txBody>
          <a:bodyPr wrap="square" rtlCol="0">
            <a:spAutoFit/>
          </a:bodyPr>
          <a:lstStyle/>
          <a:p>
            <a:r>
              <a:rPr lang="en-US" b="1">
                <a:solidFill>
                  <a:schemeClr val="tx1"/>
                </a:solidFill>
              </a:rPr>
              <a:t>based on who is doing testing</a:t>
            </a:r>
            <a:endParaRPr lang="en-US" b="1">
              <a:solidFill>
                <a:schemeClr val="tx1"/>
              </a:solidFill>
            </a:endParaRPr>
          </a:p>
          <a:p>
            <a:endParaRPr lang="en-US">
              <a:solidFill>
                <a:schemeClr val="tx1"/>
              </a:solidFill>
            </a:endParaRPr>
          </a:p>
          <a:p>
            <a:r>
              <a:rPr lang="en-US" b="1">
                <a:solidFill>
                  <a:schemeClr val="tx1"/>
                </a:solidFill>
              </a:rPr>
              <a:t>i</a:t>
            </a:r>
            <a:r>
              <a:rPr lang="en-US">
                <a:solidFill>
                  <a:schemeClr val="tx1"/>
                </a:solidFill>
              </a:rPr>
              <a:t>- Alpha</a:t>
            </a:r>
            <a:endParaRPr lang="en-US">
              <a:solidFill>
                <a:schemeClr val="tx1"/>
              </a:solidFill>
            </a:endParaRPr>
          </a:p>
          <a:p>
            <a:r>
              <a:rPr lang="en-US" b="1">
                <a:solidFill>
                  <a:schemeClr val="tx1"/>
                </a:solidFill>
              </a:rPr>
              <a:t>ii</a:t>
            </a:r>
            <a:r>
              <a:rPr lang="en-US">
                <a:solidFill>
                  <a:schemeClr val="tx1"/>
                </a:solidFill>
              </a:rPr>
              <a:t>- Beta</a:t>
            </a:r>
            <a:endParaRPr lang="en-US">
              <a:solidFill>
                <a:schemeClr val="tx1"/>
              </a:solidFill>
            </a:endParaRPr>
          </a:p>
          <a:p>
            <a:r>
              <a:rPr lang="en-US" b="1">
                <a:solidFill>
                  <a:schemeClr val="tx1"/>
                </a:solidFill>
              </a:rPr>
              <a:t>iii</a:t>
            </a:r>
            <a:r>
              <a:rPr lang="en-US">
                <a:solidFill>
                  <a:schemeClr val="tx1"/>
                </a:solidFill>
              </a:rPr>
              <a:t>-Acceptance</a:t>
            </a:r>
            <a:endParaRPr lang="en-US">
              <a:solidFill>
                <a:schemeClr val="tx1"/>
              </a:solidFill>
            </a:endParaRPr>
          </a:p>
        </p:txBody>
      </p:sp>
      <p:sp>
        <p:nvSpPr>
          <p:cNvPr id="6" name="Text Box 5"/>
          <p:cNvSpPr txBox="1"/>
          <p:nvPr/>
        </p:nvSpPr>
        <p:spPr>
          <a:xfrm>
            <a:off x="4499610" y="2789555"/>
            <a:ext cx="5873750" cy="3505200"/>
          </a:xfrm>
          <a:prstGeom prst="rect">
            <a:avLst/>
          </a:prstGeom>
          <a:noFill/>
        </p:spPr>
        <p:txBody>
          <a:bodyPr wrap="square" rtlCol="0">
            <a:noAutofit/>
          </a:bodyPr>
          <a:lstStyle/>
          <a:p>
            <a:r>
              <a:rPr lang="en-US" b="1"/>
              <a:t>performance / Non Functional</a:t>
            </a:r>
            <a:endParaRPr lang="en-US" b="1"/>
          </a:p>
          <a:p>
            <a:endParaRPr lang="en-US"/>
          </a:p>
          <a:p>
            <a:r>
              <a:rPr lang="en-US" b="1"/>
              <a:t>i</a:t>
            </a:r>
            <a:r>
              <a:rPr lang="en-US"/>
              <a:t>-volume</a:t>
            </a:r>
            <a:endParaRPr lang="en-US"/>
          </a:p>
          <a:p>
            <a:r>
              <a:rPr lang="en-US" b="1"/>
              <a:t>ii</a:t>
            </a:r>
            <a:r>
              <a:rPr lang="en-US"/>
              <a:t>-load</a:t>
            </a:r>
            <a:endParaRPr lang="en-US"/>
          </a:p>
          <a:p>
            <a:r>
              <a:rPr lang="en-US" b="1"/>
              <a:t>iii</a:t>
            </a:r>
            <a:r>
              <a:rPr lang="en-US"/>
              <a:t>-stress</a:t>
            </a:r>
            <a:endParaRPr lang="en-US"/>
          </a:p>
          <a:p>
            <a:r>
              <a:rPr lang="en-US" b="1"/>
              <a:t>iv</a:t>
            </a:r>
            <a:r>
              <a:rPr lang="en-US"/>
              <a:t>-security</a:t>
            </a:r>
            <a:endParaRPr lang="en-US"/>
          </a:p>
          <a:p>
            <a:r>
              <a:rPr lang="en-US" b="1"/>
              <a:t>v</a:t>
            </a:r>
            <a:r>
              <a:rPr lang="en-US"/>
              <a:t>-configuration</a:t>
            </a:r>
            <a:endParaRPr lang="en-US"/>
          </a:p>
          <a:p>
            <a:r>
              <a:rPr lang="en-US" b="1"/>
              <a:t>vi</a:t>
            </a:r>
            <a:r>
              <a:rPr lang="en-US"/>
              <a:t>-compatibility</a:t>
            </a:r>
            <a:endParaRPr lang="en-US"/>
          </a:p>
          <a:p>
            <a:r>
              <a:rPr lang="en-US" b="1"/>
              <a:t>vii</a:t>
            </a:r>
            <a:r>
              <a:rPr lang="en-US"/>
              <a:t>-recovery</a:t>
            </a:r>
            <a:endParaRPr lang="en-US"/>
          </a:p>
          <a:p>
            <a:r>
              <a:rPr lang="en-US" b="1"/>
              <a:t>viii</a:t>
            </a:r>
            <a:r>
              <a:rPr lang="en-US"/>
              <a:t>-install</a:t>
            </a:r>
            <a:endParaRPr lang="en-US"/>
          </a:p>
        </p:txBody>
      </p:sp>
      <p:pic>
        <p:nvPicPr>
          <p:cNvPr id="9" name="Picture 8" descr="system-testing-example"/>
          <p:cNvPicPr>
            <a:picLocks noChangeAspect="1"/>
          </p:cNvPicPr>
          <p:nvPr/>
        </p:nvPicPr>
        <p:blipFill>
          <a:blip r:embed="rId1"/>
          <a:stretch>
            <a:fillRect/>
          </a:stretch>
        </p:blipFill>
        <p:spPr>
          <a:xfrm>
            <a:off x="8258175" y="2880995"/>
            <a:ext cx="3632200" cy="2853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8" name="Rectangle 3"/>
          <p:cNvSpPr/>
          <p:nvPr/>
        </p:nvSpPr>
        <p:spPr>
          <a:xfrm>
            <a:off x="6820535" y="2026920"/>
            <a:ext cx="5149850" cy="2487295"/>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pPr marL="571500" indent="-571500">
              <a:buFont typeface="Wingdings" panose="05000000000000000000" charset="0"/>
              <a:buChar char="q"/>
            </a:pPr>
            <a:r>
              <a:rPr lang="en-US" altLang="zh-CN" sz="4000" b="1">
                <a:sym typeface="+mn-ea"/>
              </a:rPr>
              <a:t>HOW TO PERFORM SOFTWARE TESTING?</a:t>
            </a:r>
            <a:endParaRPr lang="zh-CN" altLang="en-US" sz="4000" b="1"/>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1800" dirty="0">
              <a:latin typeface="Arial" panose="020B0604020202020204" pitchFamily="34" charset="0"/>
            </a:endParaRPr>
          </a:p>
        </p:txBody>
      </p:sp>
      <p:sp>
        <p:nvSpPr>
          <p:cNvPr id="4115" name="文本框 2"/>
          <p:cNvSpPr/>
          <p:nvPr/>
        </p:nvSpPr>
        <p:spPr>
          <a:xfrm>
            <a:off x="814705" y="962025"/>
            <a:ext cx="10604500" cy="814070"/>
          </a:xfrm>
          <a:prstGeom prst="rect">
            <a:avLst/>
          </a:prstGeom>
          <a:noFill/>
          <a:ln w="9525">
            <a:noFill/>
          </a:ln>
        </p:spPr>
        <p:txBody>
          <a:bodyPr wrap="none">
            <a:noAutofit/>
          </a:bodyPr>
          <a:p>
            <a:pPr eaLnBrk="1" hangingPunct="1"/>
            <a:endParaRPr lang="en-US" altLang="zh-CN" sz="4400" b="1" u="sng" dirty="0">
              <a:gradFill>
                <a:gsLst>
                  <a:gs pos="0">
                    <a:srgbClr val="012D86"/>
                  </a:gs>
                  <a:gs pos="100000">
                    <a:srgbClr val="0E2557"/>
                  </a:gs>
                </a:gsLst>
                <a:lin scaled="0"/>
              </a:gra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498475" y="2242185"/>
            <a:ext cx="4096385" cy="1322070"/>
          </a:xfrm>
          <a:prstGeom prst="rect">
            <a:avLst/>
          </a:prstGeom>
          <a:noFill/>
          <a:ln w="9525">
            <a:noFill/>
          </a:ln>
        </p:spPr>
        <p:txBody>
          <a:bodyPr wrap="none">
            <a:spAutoFit/>
          </a:bodyPr>
          <a:p>
            <a:pPr marL="1143000" indent="-1143000" eaLnBrk="1" hangingPunct="1">
              <a:buFont typeface="Wingdings" panose="05000000000000000000" charset="0"/>
              <a:buChar char="Ø"/>
            </a:pPr>
            <a:r>
              <a:rPr lang="en-US" altLang="zh-CN" sz="8000" b="1" dirty="0">
                <a:solidFill>
                  <a:schemeClr val="accent3"/>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Steps </a:t>
            </a:r>
            <a:endParaRPr lang="en-US" altLang="zh-CN" sz="8000" b="1" dirty="0">
              <a:solidFill>
                <a:schemeClr val="accent3"/>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8" name="文本框 4"/>
          <p:cNvSpPr/>
          <p:nvPr/>
        </p:nvSpPr>
        <p:spPr>
          <a:xfrm>
            <a:off x="498475" y="3641725"/>
            <a:ext cx="5470525" cy="829945"/>
          </a:xfrm>
          <a:prstGeom prst="rect">
            <a:avLst/>
          </a:prstGeom>
          <a:noFill/>
          <a:ln w="9525">
            <a:noFill/>
          </a:ln>
        </p:spPr>
        <p:txBody>
          <a:bodyPr wrap="none">
            <a:spAutoFit/>
          </a:bodyPr>
          <a:p>
            <a:pPr eaLnBrk="1" hangingPunct="1"/>
            <a:r>
              <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for software testing</a:t>
            </a:r>
            <a:endPar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335395" y="0"/>
            <a:ext cx="5690870" cy="7234555"/>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Develop the Test Plan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 </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Text Box 1"/>
          <p:cNvSpPr txBox="1"/>
          <p:nvPr/>
        </p:nvSpPr>
        <p:spPr>
          <a:xfrm>
            <a:off x="292735" y="6146800"/>
            <a:ext cx="5505450" cy="566420"/>
          </a:xfrm>
          <a:prstGeom prst="rect">
            <a:avLst/>
          </a:prstGeom>
          <a:noFill/>
        </p:spPr>
        <p:txBody>
          <a:bodyPr wrap="square" rtlCol="0">
            <a:noAutofit/>
          </a:bodyPr>
          <a:p>
            <a:r>
              <a:rPr lang="en-US" altLang="en-US" sz="1200" b="1">
                <a:latin typeface="Times New Roman" panose="02020603050405020304" charset="0"/>
                <a:cs typeface="Times New Roman" panose="02020603050405020304" charset="0"/>
              </a:rPr>
              <a:t>https://www.geeksforgeeks.org/general-steps-of-software-testing-process/</a:t>
            </a:r>
            <a:endParaRPr lang="en-US" altLang="en-US" sz="12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sz="2400"/>
          </a:p>
        </p:txBody>
      </p:sp>
      <p:sp>
        <p:nvSpPr>
          <p:cNvPr id="3" name="Text Box 2"/>
          <p:cNvSpPr txBox="1"/>
          <p:nvPr/>
        </p:nvSpPr>
        <p:spPr>
          <a:xfrm>
            <a:off x="374650" y="2513330"/>
            <a:ext cx="4044950" cy="2861310"/>
          </a:xfrm>
          <a:prstGeom prst="rect">
            <a:avLst/>
          </a:prstGeom>
          <a:noFill/>
        </p:spPr>
        <p:txBody>
          <a:bodyPr wrap="square" rtlCol="0">
            <a:spAutoFit/>
          </a:bodyPr>
          <a:p>
            <a:r>
              <a:rPr lang="en-US" altLang="en-US" sz="2000"/>
              <a:t>This step is essential for creating a Verification, Validation, and Testing Plan to evaluate the software. Testers check if the event plan is complete and accurate. Based on the project's details, they can estimate the resources needed to test the software.</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Develop the Test Plan</a:t>
            </a:r>
            <a:endParaRPr lang="en-US" sz="2400"/>
          </a:p>
        </p:txBody>
      </p:sp>
      <p:sp>
        <p:nvSpPr>
          <p:cNvPr id="5" name="Text Box 4"/>
          <p:cNvSpPr txBox="1"/>
          <p:nvPr/>
        </p:nvSpPr>
        <p:spPr>
          <a:xfrm>
            <a:off x="4592955" y="2513330"/>
            <a:ext cx="3587750" cy="2860675"/>
          </a:xfrm>
          <a:prstGeom prst="rect">
            <a:avLst/>
          </a:prstGeom>
          <a:noFill/>
        </p:spPr>
        <p:txBody>
          <a:bodyPr wrap="square" rtlCol="0">
            <a:noAutofit/>
          </a:bodyPr>
          <a:p>
            <a:r>
              <a:rPr lang="en-US" altLang="en-US" sz="2000"/>
              <a:t>Creating a testing plan is similar to any other software planning process. The plan's structure stays the same, but its details depend on how risky the testers think the software is.</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sz="2400"/>
          </a:p>
        </p:txBody>
      </p:sp>
      <p:sp>
        <p:nvSpPr>
          <p:cNvPr id="8" name="Text Box 7"/>
          <p:cNvSpPr txBox="1"/>
          <p:nvPr/>
        </p:nvSpPr>
        <p:spPr>
          <a:xfrm>
            <a:off x="8341995" y="2536825"/>
            <a:ext cx="3667760" cy="3476625"/>
          </a:xfrm>
          <a:prstGeom prst="rect">
            <a:avLst/>
          </a:prstGeom>
          <a:noFill/>
        </p:spPr>
        <p:txBody>
          <a:bodyPr wrap="square" rtlCol="0">
            <a:spAutoFit/>
          </a:bodyPr>
          <a:p>
            <a:r>
              <a:rPr lang="en-US" altLang="en-US" sz="2000"/>
              <a:t>Most software failures happen because the requirements are incomplete, incorrect, or inconsistent. If requirements are not clear during the planning phase, it can lead to higher implementation costs. Testers need to verify that the requirements are accurate, complete, and don’t conflict with each other.</a:t>
            </a: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This step tests the external and internal design using verification techniques. Testers check if the design meets the requirements and works effectively and efficiently on the chosen hardware.</a:t>
            </a:r>
            <a:endParaRPr lang="en-US" altLang="en-US" sz="2000"/>
          </a:p>
        </p:txBody>
      </p:sp>
      <p:sp>
        <p:nvSpPr>
          <p:cNvPr id="4" name="Text Box 3"/>
          <p:cNvSpPr txBox="1"/>
          <p:nvPr/>
        </p:nvSpPr>
        <p:spPr>
          <a:xfrm>
            <a:off x="4718685" y="1291590"/>
            <a:ext cx="3267710" cy="46037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The method used to build software affects the type and amount of testing needed. More automation means less testing is required. However, if the software is developed using the waterfall method, it’s more prone to errors and needs verification. Fixing issues during development is much cheaper than finding them later during testing.</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This step tests the code while it is running. The methods and tools from the test plan are used to check if the code meets the software requirements and matches the design structure.</a:t>
            </a:r>
            <a:endParaRPr lang="en-US" altLang="en-US" sz="2000"/>
          </a:p>
        </p:txBody>
      </p:sp>
    </p:spTree>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9927</Words>
  <Application>WPS Presentation</Application>
  <PresentationFormat>宽屏</PresentationFormat>
  <Paragraphs>321</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Calibri Light</vt:lpstr>
      <vt:lpstr>Calibri</vt:lpstr>
      <vt:lpstr>Microsoft YaHei Light</vt:lpstr>
      <vt:lpstr>Wingdings</vt:lpstr>
      <vt:lpstr>Microsoft YaHei</vt:lpstr>
      <vt:lpstr>Times New Roman</vt:lpstr>
      <vt:lpstr>Arial</vt:lpstr>
      <vt:lpstr>Arial Unicode MS</vt:lpstr>
      <vt:lpstr>Office Theme</vt:lpstr>
      <vt:lpstr>PowerPoint 演示文稿</vt:lpstr>
      <vt:lpstr>What is Software?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Laiba Ishaq</cp:lastModifiedBy>
  <cp:revision>54</cp:revision>
  <dcterms:created xsi:type="dcterms:W3CDTF">2014-12-14T05:50:00Z</dcterms:created>
  <dcterms:modified xsi:type="dcterms:W3CDTF">2025-01-12T19:38:04Z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B42435C77FE54F79ADF035ECC2EAE75A_13</vt:lpwstr>
  </property>
</Properties>
</file>