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2"/>
    <p:sldId id="387" r:id="rId3"/>
    <p:sldId id="354" r:id="rId4"/>
    <p:sldId id="355" r:id="rId5"/>
    <p:sldId id="356" r:id="rId6"/>
    <p:sldId id="357" r:id="rId7"/>
    <p:sldId id="386" r:id="rId8"/>
    <p:sldId id="272" r:id="rId9"/>
    <p:sldId id="268" r:id="rId10"/>
    <p:sldId id="333" r:id="rId11"/>
    <p:sldId id="335" r:id="rId12"/>
    <p:sldId id="337" r:id="rId13"/>
    <p:sldId id="296" r:id="rId14"/>
    <p:sldId id="369" r:id="rId15"/>
    <p:sldId id="370" r:id="rId16"/>
    <p:sldId id="373" r:id="rId17"/>
    <p:sldId id="274" r:id="rId18"/>
    <p:sldId id="385" r:id="rId19"/>
    <p:sldId id="376" r:id="rId20"/>
    <p:sldId id="377" r:id="rId21"/>
    <p:sldId id="378" r:id="rId22"/>
    <p:sldId id="379" r:id="rId23"/>
    <p:sldId id="380" r:id="rId24"/>
    <p:sldId id="381" r:id="rId25"/>
    <p:sldId id="382" r:id="rId26"/>
    <p:sldId id="359" r:id="rId27"/>
    <p:sldId id="358" r:id="rId28"/>
    <p:sldId id="384" r:id="rId29"/>
    <p:sldId id="360" r:id="rId3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3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700" y="32"/>
      </p:cViewPr>
      <p:guideLst>
        <p:guide orient="horz" pos="2196"/>
        <p:guide pos="385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SimSun"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CE1F33-C32D-43E0-85AA-83342140C0E2}" type="slidenum">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19"/>
          <p:cNvGrpSpPr/>
          <p:nvPr/>
        </p:nvGrpSpPr>
        <p:grpSpPr>
          <a:xfrm>
            <a:off x="0" y="0"/>
            <a:ext cx="12247563" cy="711200"/>
            <a:chOff x="0" y="0"/>
            <a:chExt cx="12247809" cy="711200"/>
          </a:xfrm>
        </p:grpSpPr>
        <p:sp>
          <p:nvSpPr>
            <p:cNvPr id="2066" name="矩形 6"/>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7" name="矩形 7"/>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8" name="矩形 8"/>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9" name="矩形 9"/>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0" name="矩形 10"/>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71" name="矩形 11"/>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51" name="组合 20"/>
          <p:cNvGrpSpPr/>
          <p:nvPr/>
        </p:nvGrpSpPr>
        <p:grpSpPr>
          <a:xfrm>
            <a:off x="0" y="6146800"/>
            <a:ext cx="12239625" cy="711200"/>
            <a:chOff x="0" y="0"/>
            <a:chExt cx="12239224" cy="711200"/>
          </a:xfrm>
        </p:grpSpPr>
        <p:sp>
          <p:nvSpPr>
            <p:cNvPr id="206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65" name="矩形 18"/>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52" name="矩形 5"/>
          <p:cNvSpPr/>
          <p:nvPr/>
        </p:nvSpPr>
        <p:spPr>
          <a:xfrm>
            <a:off x="11114088" y="0"/>
            <a:ext cx="571500" cy="68580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3" name="矩形 6"/>
          <p:cNvSpPr/>
          <p:nvPr/>
        </p:nvSpPr>
        <p:spPr>
          <a:xfrm>
            <a:off x="10552113" y="0"/>
            <a:ext cx="569912" cy="68580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4" name="矩形 7"/>
          <p:cNvSpPr/>
          <p:nvPr/>
        </p:nvSpPr>
        <p:spPr>
          <a:xfrm>
            <a:off x="9990138" y="0"/>
            <a:ext cx="569912"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5" name="矩形 8"/>
          <p:cNvSpPr/>
          <p:nvPr/>
        </p:nvSpPr>
        <p:spPr>
          <a:xfrm>
            <a:off x="11677650" y="0"/>
            <a:ext cx="569913" cy="68580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6" name="矩形 9"/>
          <p:cNvSpPr/>
          <p:nvPr/>
        </p:nvSpPr>
        <p:spPr>
          <a:xfrm>
            <a:off x="9426575" y="0"/>
            <a:ext cx="571500" cy="68580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7" name="矩形 10"/>
          <p:cNvSpPr/>
          <p:nvPr/>
        </p:nvSpPr>
        <p:spPr>
          <a:xfrm>
            <a:off x="0" y="91440"/>
            <a:ext cx="9426575" cy="68580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58" name="文本框 12"/>
          <p:cNvSpPr/>
          <p:nvPr/>
        </p:nvSpPr>
        <p:spPr>
          <a:xfrm>
            <a:off x="506412" y="1555254"/>
            <a:ext cx="8540530" cy="923330"/>
          </a:xfrm>
          <a:prstGeom prst="rect">
            <a:avLst/>
          </a:prstGeom>
          <a:noFill/>
          <a:ln w="9525">
            <a:solidFill>
              <a:schemeClr val="tx1"/>
            </a:solidFill>
          </a:ln>
        </p:spPr>
        <p:txBody>
          <a:bodyPr wrap="square">
            <a:spAutoFit/>
          </a:bodyPr>
          <a:lstStyle/>
          <a:p>
            <a:pPr algn="ctr" eaLnBrk="1" hangingPunct="1"/>
            <a:r>
              <a:rPr lang="en-US" altLang="zh-CN" sz="5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SOFTWARE TESTING</a:t>
            </a:r>
          </a:p>
        </p:txBody>
      </p:sp>
      <p:sp>
        <p:nvSpPr>
          <p:cNvPr id="2059" name="文本框 13"/>
          <p:cNvSpPr/>
          <p:nvPr/>
        </p:nvSpPr>
        <p:spPr>
          <a:xfrm>
            <a:off x="642938" y="3322638"/>
            <a:ext cx="6542641" cy="3216265"/>
          </a:xfrm>
          <a:prstGeom prst="rect">
            <a:avLst/>
          </a:prstGeom>
          <a:noFill/>
          <a:ln w="9525">
            <a:noFill/>
          </a:ln>
        </p:spPr>
        <p:txBody>
          <a:bodyPr wrap="square">
            <a:spAutoFit/>
          </a:bodyPr>
          <a:lstStyle/>
          <a:p>
            <a:pPr eaLnBrk="1" hangingPunct="1"/>
            <a:endParaRPr lang="en-US" altLang="zh-CN" sz="2400" b="1"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r>
              <a:rPr lang="en-US" altLang="zh-CN" sz="2400" b="1"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Group 09 Members: </a:t>
            </a:r>
          </a:p>
          <a:p>
            <a:pPr eaLnBrk="1" hangingPunct="1"/>
            <a:endParaRPr lang="en-US" altLang="zh-CN" sz="1100" b="1"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r>
              <a:rPr lang="en-US" altLang="zh-CN" sz="2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Hafiza</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Laiba</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F2023266320</a:t>
            </a:r>
          </a:p>
          <a:p>
            <a:pPr eaLnBrk="1" hangingPunct="1"/>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Laiba</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M.Ishaq</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F2023266330</a:t>
            </a:r>
          </a:p>
          <a:p>
            <a:pPr eaLnBrk="1" hangingPunct="1"/>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Afra Fatima       F2023266176</a:t>
            </a:r>
          </a:p>
          <a:p>
            <a:pPr eaLnBrk="1" hangingPunct="1"/>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Maria </a:t>
            </a:r>
            <a:r>
              <a:rPr lang="en-US" altLang="zh-CN" sz="2400" dirty="0" err="1">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hanif</a:t>
            </a:r>
            <a:r>
              <a:rPr lang="en-US" altLang="zh-CN" sz="24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t>
            </a:r>
            <a:r>
              <a:rPr lang="en-US" altLang="zh-CN" sz="2400" dirty="0" smtClean="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F2023266779  </a:t>
            </a:r>
            <a:endParaRPr lang="en-US" altLang="zh-CN" sz="1600"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endParaRPr lang="en-US" altLang="zh-CN" sz="2400" dirty="0" smtClean="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a:p>
            <a:pPr eaLnBrk="1" hangingPunct="1"/>
            <a:r>
              <a:rPr lang="en-US" altLang="zh-CN" sz="2400" dirty="0" smtClean="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rPr>
              <a:t>          </a:t>
            </a:r>
            <a:endParaRPr lang="en-US" altLang="zh-CN" dirty="0">
              <a:solidFill>
                <a:srgbClr val="000000"/>
              </a:solidFill>
              <a:ea typeface="Microsoft YaHei Light" panose="020B0502040204020203" pitchFamily="34" charset="-122"/>
              <a:cs typeface="Arial" panose="020B0604020202020204" pitchFamily="34" charset="0"/>
              <a:sym typeface="Microsoft YaHei Light" panose="020B0502040204020203"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lstStyle/>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lstStyle/>
          <a:p>
            <a:r>
              <a:rPr lang="en-US" altLang="en-US" sz="2000"/>
              <a:t>This step tests the external and internal design using verification techniques. Testers check if the design meets the requirements and works effectively and efficiently on the chosen hardware.</a:t>
            </a:r>
          </a:p>
        </p:txBody>
      </p:sp>
      <p:sp>
        <p:nvSpPr>
          <p:cNvPr id="4" name="Text Box 3"/>
          <p:cNvSpPr txBox="1"/>
          <p:nvPr/>
        </p:nvSpPr>
        <p:spPr>
          <a:xfrm>
            <a:off x="4718685" y="1291590"/>
            <a:ext cx="3267710" cy="460375"/>
          </a:xfrm>
          <a:prstGeom prst="rect">
            <a:avLst/>
          </a:prstGeom>
          <a:noFill/>
        </p:spPr>
        <p:txBody>
          <a:bodyPr wrap="square" rtlCol="0">
            <a:spAutoFit/>
          </a:bodyPr>
          <a:lstStyle/>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lstStyle/>
          <a:p>
            <a:r>
              <a:rPr lang="en-US" altLang="en-US" sz="2000"/>
              <a:t>The method used to build software affects the type and amount of testing needed. More automation means less testing is required. However, if the software is developed using the waterfall method, it’s more prone to errors and needs verification. Fixing issues during development is much cheaper than finding them later during testing.</a:t>
            </a:r>
          </a:p>
        </p:txBody>
      </p:sp>
      <p:sp>
        <p:nvSpPr>
          <p:cNvPr id="7" name="Text Box 6"/>
          <p:cNvSpPr txBox="1"/>
          <p:nvPr/>
        </p:nvSpPr>
        <p:spPr>
          <a:xfrm>
            <a:off x="8352155" y="1405890"/>
            <a:ext cx="3713480" cy="829945"/>
          </a:xfrm>
          <a:prstGeom prst="rect">
            <a:avLst/>
          </a:prstGeom>
          <a:noFill/>
        </p:spPr>
        <p:txBody>
          <a:bodyPr wrap="square" rtlCol="0">
            <a:spAutoFit/>
          </a:bodyPr>
          <a:lstStyle/>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lstStyle/>
          <a:p>
            <a:r>
              <a:rPr lang="en-US" altLang="en-US" sz="2000"/>
              <a:t>This step tests the code while it is running. The methods and tools from the test plan are used to check if the code meets the software requirements and matches the design 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lstStyle/>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p>
          <a:p>
            <a:pPr marL="285750" lvl="0" indent="-285750" eaLnBrk="1" hangingPunct="1">
              <a:lnSpc>
                <a:spcPct val="150000"/>
              </a:lnSpc>
              <a:buFont typeface="Wingdings" panose="05000000000000000000" charset="0"/>
              <a:buChar char="Ø"/>
            </a:pPr>
            <a:endParaRPr lang="en-US" sz="2400"/>
          </a:p>
        </p:txBody>
      </p:sp>
      <p:sp>
        <p:nvSpPr>
          <p:cNvPr id="3" name="Text Box 2"/>
          <p:cNvSpPr txBox="1"/>
          <p:nvPr/>
        </p:nvSpPr>
        <p:spPr>
          <a:xfrm>
            <a:off x="374650" y="2513330"/>
            <a:ext cx="4044950" cy="1938020"/>
          </a:xfrm>
          <a:prstGeom prst="rect">
            <a:avLst/>
          </a:prstGeom>
          <a:noFill/>
        </p:spPr>
        <p:txBody>
          <a:bodyPr wrap="square" rtlCol="0">
            <a:spAutoFit/>
          </a:bodyPr>
          <a:lstStyle/>
          <a:p>
            <a:r>
              <a:rPr lang="en-US" altLang="en-US" sz="2000"/>
              <a:t>Acceptance testing helps users see if the software is practical and useful for their daily tasks. It checks if the software works as users expect, not just what the requirements say it should do.</a:t>
            </a:r>
          </a:p>
        </p:txBody>
      </p:sp>
      <p:sp>
        <p:nvSpPr>
          <p:cNvPr id="4" name="Text Box 3"/>
          <p:cNvSpPr txBox="1"/>
          <p:nvPr/>
        </p:nvSpPr>
        <p:spPr>
          <a:xfrm>
            <a:off x="4718685" y="1291590"/>
            <a:ext cx="3267710" cy="829945"/>
          </a:xfrm>
          <a:prstGeom prst="rect">
            <a:avLst/>
          </a:prstGeom>
          <a:noFill/>
        </p:spPr>
        <p:txBody>
          <a:bodyPr wrap="square" rtlCol="0">
            <a:spAutoFit/>
          </a:bodyPr>
          <a:lstStyle/>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p>
          <a:p>
            <a:pPr marL="285750" indent="-285750">
              <a:buFont typeface="Wingdings" panose="05000000000000000000" charset="0"/>
              <a:buChar char="Ø"/>
            </a:pPr>
            <a:endParaRPr lang="en-US" sz="2400"/>
          </a:p>
        </p:txBody>
      </p:sp>
      <p:sp>
        <p:nvSpPr>
          <p:cNvPr id="5" name="Text Box 4"/>
          <p:cNvSpPr txBox="1"/>
          <p:nvPr/>
        </p:nvSpPr>
        <p:spPr>
          <a:xfrm>
            <a:off x="4559935" y="2332355"/>
            <a:ext cx="3587750" cy="2860675"/>
          </a:xfrm>
          <a:prstGeom prst="rect">
            <a:avLst/>
          </a:prstGeom>
          <a:noFill/>
        </p:spPr>
        <p:txBody>
          <a:bodyPr wrap="square" rtlCol="0">
            <a:noAutofit/>
          </a:bodyPr>
          <a:lstStyle/>
          <a:p>
            <a:r>
              <a:rPr lang="en-US" altLang="en-US" sz="2000"/>
              <a:t>Test reporting is an ongoing process, done through speaking and writing. It's important to report problems early so they can be fixed quickly and cheaply.</a:t>
            </a:r>
          </a:p>
        </p:txBody>
      </p:sp>
      <p:sp>
        <p:nvSpPr>
          <p:cNvPr id="7" name="Text Box 6"/>
          <p:cNvSpPr txBox="1"/>
          <p:nvPr/>
        </p:nvSpPr>
        <p:spPr>
          <a:xfrm>
            <a:off x="8352155" y="1405890"/>
            <a:ext cx="3713480" cy="829945"/>
          </a:xfrm>
          <a:prstGeom prst="rect">
            <a:avLst/>
          </a:prstGeom>
          <a:noFill/>
        </p:spPr>
        <p:txBody>
          <a:bodyPr wrap="square" rtlCol="0">
            <a:spAutoFit/>
          </a:bodyPr>
          <a:lstStyle/>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endParaRPr lang="en-US" sz="2400"/>
          </a:p>
        </p:txBody>
      </p:sp>
      <p:sp>
        <p:nvSpPr>
          <p:cNvPr id="8" name="Text Box 7"/>
          <p:cNvSpPr txBox="1"/>
          <p:nvPr/>
        </p:nvSpPr>
        <p:spPr>
          <a:xfrm>
            <a:off x="8341995" y="2536825"/>
            <a:ext cx="3667760" cy="2245360"/>
          </a:xfrm>
          <a:prstGeom prst="rect">
            <a:avLst/>
          </a:prstGeom>
          <a:noFill/>
        </p:spPr>
        <p:txBody>
          <a:bodyPr wrap="square" rtlCol="0">
            <a:spAutoFit/>
          </a:bodyPr>
          <a:lstStyle/>
          <a:p>
            <a:r>
              <a:rPr lang="en-US" altLang="en-US" sz="2000"/>
              <a:t>After the test team confirms the software is ready, it should be tested in the production environment to ensure it works with the operating system, other software, and procedures.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645160"/>
          </a:xfrm>
          <a:prstGeom prst="rect">
            <a:avLst/>
          </a:prstGeom>
          <a:noFill/>
        </p:spPr>
        <p:txBody>
          <a:bodyPr wrap="square" rtlCol="0">
            <a:spAutoFit/>
          </a:bodyPr>
          <a:lstStyle/>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endParaRPr lang="en-US" sz="2400"/>
          </a:p>
        </p:txBody>
      </p:sp>
      <p:sp>
        <p:nvSpPr>
          <p:cNvPr id="3" name="Text Box 2"/>
          <p:cNvSpPr txBox="1"/>
          <p:nvPr/>
        </p:nvSpPr>
        <p:spPr>
          <a:xfrm>
            <a:off x="374650" y="2513330"/>
            <a:ext cx="4044950" cy="2245360"/>
          </a:xfrm>
          <a:prstGeom prst="rect">
            <a:avLst/>
          </a:prstGeom>
          <a:noFill/>
        </p:spPr>
        <p:txBody>
          <a:bodyPr wrap="square" rtlCol="0">
            <a:spAutoFit/>
          </a:bodyPr>
          <a:lstStyle/>
          <a:p>
            <a:r>
              <a:rPr lang="en-US" altLang="en-US" sz="2000"/>
              <a:t>Although it's often seen as Step 10, this idea applies during both maintenance and implementation. Whenever requirements change, the test plan must be updated, and the effect of the change on the software should be tested.</a:t>
            </a:r>
          </a:p>
        </p:txBody>
      </p:sp>
      <p:sp>
        <p:nvSpPr>
          <p:cNvPr id="5" name="Text Box 4"/>
          <p:cNvSpPr txBox="1"/>
          <p:nvPr/>
        </p:nvSpPr>
        <p:spPr>
          <a:xfrm>
            <a:off x="4559935" y="2332355"/>
            <a:ext cx="3587750" cy="2860675"/>
          </a:xfrm>
          <a:prstGeom prst="rect">
            <a:avLst/>
          </a:prstGeom>
          <a:noFill/>
        </p:spPr>
        <p:txBody>
          <a:bodyPr wrap="square" rtlCol="0">
            <a:noAutofit/>
          </a:bodyPr>
          <a:lstStyle/>
          <a:p>
            <a:endParaRPr lang="en-US" altLang="en-US" sz="2000"/>
          </a:p>
        </p:txBody>
      </p:sp>
      <p:sp>
        <p:nvSpPr>
          <p:cNvPr id="7" name="Text Box 6"/>
          <p:cNvSpPr txBox="1"/>
          <p:nvPr/>
        </p:nvSpPr>
        <p:spPr>
          <a:xfrm>
            <a:off x="8352155" y="1405890"/>
            <a:ext cx="3713480" cy="829945"/>
          </a:xfrm>
          <a:prstGeom prst="rect">
            <a:avLst/>
          </a:prstGeom>
          <a:noFill/>
        </p:spPr>
        <p:txBody>
          <a:bodyPr wrap="square" rtlCol="0">
            <a:spAutoFit/>
          </a:bodyPr>
          <a:lstStyle/>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endParaRPr lang="en-US" sz="2400"/>
          </a:p>
        </p:txBody>
      </p:sp>
      <p:sp>
        <p:nvSpPr>
          <p:cNvPr id="8" name="Text Box 7"/>
          <p:cNvSpPr txBox="1"/>
          <p:nvPr/>
        </p:nvSpPr>
        <p:spPr>
          <a:xfrm>
            <a:off x="8341995" y="2536825"/>
            <a:ext cx="3667760" cy="2553335"/>
          </a:xfrm>
          <a:prstGeom prst="rect">
            <a:avLst/>
          </a:prstGeom>
          <a:noFill/>
        </p:spPr>
        <p:txBody>
          <a:bodyPr wrap="square" rtlCol="0">
            <a:spAutoFit/>
          </a:bodyPr>
          <a:lstStyle/>
          <a:p>
            <a:r>
              <a:rPr lang="en-US" altLang="en-US" sz="2000"/>
              <a:t>Testing improvements are best made by evaluating how well the testing works after each test. While testers mainly do this, developers, users, and quality assurance professionals should also be involved if available.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pic>
        <p:nvPicPr>
          <p:cNvPr id="2" name="Picture 1" descr="type-of-software-testing"/>
          <p:cNvPicPr>
            <a:picLocks noChangeAspect="1"/>
          </p:cNvPicPr>
          <p:nvPr/>
        </p:nvPicPr>
        <p:blipFill>
          <a:blip r:embed="rId2"/>
          <a:stretch>
            <a:fillRect/>
          </a:stretch>
        </p:blipFill>
        <p:spPr>
          <a:xfrm>
            <a:off x="570865" y="711835"/>
            <a:ext cx="11114405" cy="5435600"/>
          </a:xfrm>
          <a:prstGeom prst="rect">
            <a:avLst/>
          </a:prstGeom>
        </p:spPr>
      </p:pic>
      <p:sp>
        <p:nvSpPr>
          <p:cNvPr id="3" name="Text Box 2"/>
          <p:cNvSpPr txBox="1"/>
          <p:nvPr/>
        </p:nvSpPr>
        <p:spPr>
          <a:xfrm>
            <a:off x="2186305" y="6318250"/>
            <a:ext cx="11577320" cy="368300"/>
          </a:xfrm>
          <a:prstGeom prst="rect">
            <a:avLst/>
          </a:prstGeom>
          <a:noFill/>
        </p:spPr>
        <p:txBody>
          <a:bodyPr wrap="square" rtlCol="0">
            <a:spAutoFit/>
          </a:bodyPr>
          <a:lstStyle/>
          <a:p>
            <a:r>
              <a:rPr lang="en-US" altLang="en-US" b="1"/>
              <a:t>https://tse4.mm.bing.net/th?id=OIP.KK_6-fy1EypwbAcqQeRiowHaFK&amp;pid=Api&amp;P=0&amp;h=220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3" name="Text Box 2"/>
          <p:cNvSpPr txBox="1"/>
          <p:nvPr/>
        </p:nvSpPr>
        <p:spPr>
          <a:xfrm>
            <a:off x="739775" y="723265"/>
            <a:ext cx="10787380" cy="583565"/>
          </a:xfrm>
          <a:prstGeom prst="rect">
            <a:avLst/>
          </a:prstGeom>
          <a:noFill/>
        </p:spPr>
        <p:txBody>
          <a:bodyPr wrap="square" rtlCol="0">
            <a:spAutoFit/>
          </a:bodyPr>
          <a:lstStyle/>
          <a:p>
            <a:pPr algn="ctr"/>
            <a:r>
              <a:rPr lang="en-US" sz="3200" b="1">
                <a:solidFill>
                  <a:srgbClr val="00B050"/>
                </a:solidFill>
                <a:latin typeface="Times New Roman" panose="02020603050405020304" charset="0"/>
                <a:cs typeface="Times New Roman" panose="02020603050405020304" charset="0"/>
              </a:rPr>
              <a:t>TYPES OF SOFTWARE TESTING</a:t>
            </a:r>
          </a:p>
        </p:txBody>
      </p:sp>
      <p:sp>
        <p:nvSpPr>
          <p:cNvPr id="6" name="Text Box 5"/>
          <p:cNvSpPr txBox="1"/>
          <p:nvPr/>
        </p:nvSpPr>
        <p:spPr>
          <a:xfrm>
            <a:off x="356235" y="1680210"/>
            <a:ext cx="8093710" cy="521970"/>
          </a:xfrm>
          <a:prstGeom prst="rect">
            <a:avLst/>
          </a:prstGeom>
          <a:noFill/>
        </p:spPr>
        <p:txBody>
          <a:bodyPr wrap="square" rtlCol="0">
            <a:spAutoFit/>
          </a:bodyPr>
          <a:lstStyle/>
          <a:p>
            <a:pPr marL="457200" indent="-457200">
              <a:buFont typeface="Wingdings" panose="05000000000000000000" charset="0"/>
              <a:buChar char="o"/>
            </a:pPr>
            <a:r>
              <a:rPr lang="en-US" altLang="en-US" sz="2800" b="1">
                <a:solidFill>
                  <a:srgbClr val="7030A0"/>
                </a:solidFill>
                <a:latin typeface="Times New Roman" panose="02020603050405020304" charset="0"/>
                <a:cs typeface="Times New Roman" panose="02020603050405020304" charset="0"/>
              </a:rPr>
              <a:t> Manual vs. Automation Testing</a:t>
            </a:r>
          </a:p>
        </p:txBody>
      </p:sp>
      <p:sp>
        <p:nvSpPr>
          <p:cNvPr id="7" name="Text Box 6"/>
          <p:cNvSpPr txBox="1"/>
          <p:nvPr/>
        </p:nvSpPr>
        <p:spPr>
          <a:xfrm>
            <a:off x="708025" y="2395220"/>
            <a:ext cx="5711190" cy="2978785"/>
          </a:xfrm>
          <a:prstGeom prst="rect">
            <a:avLst/>
          </a:prstGeom>
          <a:noFill/>
        </p:spPr>
        <p:txBody>
          <a:bodyPr wrap="square" rtlCol="0">
            <a:noAutofit/>
          </a:bodyPr>
          <a:lstStyle/>
          <a:p>
            <a:pPr marL="457200" indent="-457200">
              <a:buFont typeface="Wingdings" panose="05000000000000000000" charset="0"/>
              <a:buChar char="ü"/>
            </a:pPr>
            <a:r>
              <a:rPr lang="en-US" altLang="en-US" sz="2800" b="1">
                <a:solidFill>
                  <a:schemeClr val="tx1"/>
                </a:solidFill>
                <a:latin typeface="Times New Roman" panose="02020603050405020304" charset="0"/>
                <a:cs typeface="Times New Roman" panose="02020603050405020304" charset="0"/>
              </a:rPr>
              <a:t>Manual Testing:</a:t>
            </a:r>
            <a:r>
              <a:rPr lang="en-US" altLang="en-US" sz="2800">
                <a:solidFill>
                  <a:schemeClr val="tx1"/>
                </a:solidFill>
              </a:rPr>
              <a:t> </a:t>
            </a:r>
            <a:r>
              <a:rPr lang="en-US" altLang="en-US" sz="2800">
                <a:solidFill>
                  <a:schemeClr val="accent3">
                    <a:lumMod val="75000"/>
                  </a:schemeClr>
                </a:solidFill>
              </a:rPr>
              <a:t>Tests are performed manually without tools.</a:t>
            </a:r>
          </a:p>
          <a:p>
            <a:pPr marL="457200" indent="-457200">
              <a:buFont typeface="Wingdings" panose="05000000000000000000" charset="0"/>
              <a:buChar char="ü"/>
            </a:pPr>
            <a:r>
              <a:rPr lang="en-US" altLang="en-US" sz="2800" b="1">
                <a:solidFill>
                  <a:schemeClr val="tx1"/>
                </a:solidFill>
                <a:latin typeface="Times New Roman" panose="02020603050405020304" charset="0"/>
                <a:cs typeface="Times New Roman" panose="02020603050405020304" charset="0"/>
              </a:rPr>
              <a:t>Automation Testing:</a:t>
            </a:r>
            <a:r>
              <a:rPr lang="en-US" altLang="en-US" sz="2800">
                <a:solidFill>
                  <a:schemeClr val="tx1"/>
                </a:solidFill>
              </a:rPr>
              <a:t> </a:t>
            </a:r>
            <a:r>
              <a:rPr lang="en-US" altLang="en-US" sz="2800">
                <a:solidFill>
                  <a:schemeClr val="accent3">
                    <a:lumMod val="75000"/>
                  </a:schemeClr>
                </a:solidFill>
              </a:rPr>
              <a:t>Uses tools/scripts to automate testing tasks.</a:t>
            </a:r>
          </a:p>
        </p:txBody>
      </p:sp>
      <p:pic>
        <p:nvPicPr>
          <p:cNvPr id="8" name="Picture 7" descr="Manual-Vs-Automation-Testing-Blog-Banner-3-1"/>
          <p:cNvPicPr>
            <a:picLocks noChangeAspect="1"/>
          </p:cNvPicPr>
          <p:nvPr/>
        </p:nvPicPr>
        <p:blipFill>
          <a:blip r:embed="rId2"/>
          <a:stretch>
            <a:fillRect/>
          </a:stretch>
        </p:blipFill>
        <p:spPr>
          <a:xfrm>
            <a:off x="6805930" y="1769110"/>
            <a:ext cx="5066665" cy="38214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7" name="Text Box 6"/>
          <p:cNvSpPr txBox="1"/>
          <p:nvPr/>
        </p:nvSpPr>
        <p:spPr>
          <a:xfrm>
            <a:off x="708025" y="2395220"/>
            <a:ext cx="5711190" cy="2978785"/>
          </a:xfrm>
          <a:prstGeom prst="rect">
            <a:avLst/>
          </a:prstGeom>
          <a:noFill/>
        </p:spPr>
        <p:txBody>
          <a:bodyPr wrap="square" rtlCol="0">
            <a:noAutofit/>
          </a:bodyPr>
          <a:lstStyle/>
          <a:p>
            <a:pPr marL="457200" indent="-457200">
              <a:buFont typeface="Wingdings" panose="05000000000000000000" charset="0"/>
              <a:buChar char="ü"/>
            </a:pPr>
            <a:endParaRPr lang="en-US" altLang="en-US" sz="2800">
              <a:solidFill>
                <a:schemeClr val="accent3">
                  <a:lumMod val="75000"/>
                </a:schemeClr>
              </a:solidFill>
            </a:endParaRPr>
          </a:p>
        </p:txBody>
      </p:sp>
      <p:sp>
        <p:nvSpPr>
          <p:cNvPr id="2" name="Text Box 1"/>
          <p:cNvSpPr txBox="1"/>
          <p:nvPr/>
        </p:nvSpPr>
        <p:spPr>
          <a:xfrm>
            <a:off x="0" y="711200"/>
            <a:ext cx="12192000" cy="5436235"/>
          </a:xfrm>
          <a:prstGeom prst="rect">
            <a:avLst/>
          </a:prstGeom>
        </p:spPr>
        <p:txBody>
          <a:bodyPr wrap="square">
            <a:noAutofit/>
          </a:bodyPr>
          <a:lstStyle/>
          <a:p>
            <a:pPr>
              <a:spcAft>
                <a:spcPct val="60000"/>
              </a:spcAft>
            </a:pPr>
            <a:r>
              <a:rPr lang="en-US" altLang="zh-CN" sz="4400" b="1">
                <a:solidFill>
                  <a:schemeClr val="accent2">
                    <a:lumMod val="50000"/>
                  </a:schemeClr>
                </a:solidFill>
              </a:rPr>
              <a:t>Testing Methodologies</a:t>
            </a:r>
          </a:p>
          <a:p>
            <a:pPr marL="571500" indent="-571500">
              <a:spcAft>
                <a:spcPct val="60000"/>
              </a:spcAft>
              <a:buFont typeface="Wingdings" panose="05000000000000000000" charset="0"/>
              <a:buChar char="Ø"/>
            </a:pPr>
            <a:r>
              <a:rPr lang="en-US" altLang="zh-CN" sz="3600" b="1">
                <a:solidFill>
                  <a:schemeClr val="accent3">
                    <a:lumMod val="50000"/>
                  </a:schemeClr>
                </a:solidFill>
                <a:latin typeface="Times New Roman" panose="02020603050405020304" charset="0"/>
                <a:cs typeface="Times New Roman" panose="02020603050405020304" charset="0"/>
              </a:rPr>
              <a:t>Types Of Manual Testing</a:t>
            </a:r>
          </a:p>
          <a:p>
            <a:pPr lvl="4">
              <a:buFont typeface="Arial" panose="020B0604020202020204"/>
            </a:pPr>
            <a:endParaRPr lang="en-US" altLang="zh-CN" sz="1600"/>
          </a:p>
        </p:txBody>
      </p:sp>
      <p:sp>
        <p:nvSpPr>
          <p:cNvPr id="16391" name="AutoShape 6"/>
          <p:cNvSpPr/>
          <p:nvPr/>
        </p:nvSpPr>
        <p:spPr>
          <a:xfrm>
            <a:off x="4137025" y="2395220"/>
            <a:ext cx="4056380" cy="3750945"/>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88" name="AutoShape 2"/>
          <p:cNvSpPr/>
          <p:nvPr/>
        </p:nvSpPr>
        <p:spPr>
          <a:xfrm>
            <a:off x="635" y="2395220"/>
            <a:ext cx="4137025" cy="376936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4" name="AutoShape 10"/>
          <p:cNvSpPr/>
          <p:nvPr/>
        </p:nvSpPr>
        <p:spPr>
          <a:xfrm>
            <a:off x="8193405" y="2395855"/>
            <a:ext cx="3997960" cy="375094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4" name="Text Box 3"/>
          <p:cNvSpPr txBox="1"/>
          <p:nvPr/>
        </p:nvSpPr>
        <p:spPr>
          <a:xfrm>
            <a:off x="141605" y="2608580"/>
            <a:ext cx="3886835" cy="521970"/>
          </a:xfrm>
          <a:prstGeom prst="rect">
            <a:avLst/>
          </a:prstGeom>
          <a:noFill/>
        </p:spPr>
        <p:txBody>
          <a:bodyPr wrap="square" rtlCol="0">
            <a:spAutoFit/>
          </a:bodyPr>
          <a:lstStyle/>
          <a:p>
            <a:pPr marL="457200" indent="-457200">
              <a:buFont typeface="Wingdings" panose="05000000000000000000" charset="0"/>
              <a:buChar char="v"/>
            </a:pPr>
            <a:r>
              <a:rPr lang="en-US" altLang="en-US" sz="2800"/>
              <a:t>White Box Testing</a:t>
            </a:r>
          </a:p>
        </p:txBody>
      </p:sp>
      <p:sp>
        <p:nvSpPr>
          <p:cNvPr id="5" name="Text Box 4"/>
          <p:cNvSpPr txBox="1"/>
          <p:nvPr/>
        </p:nvSpPr>
        <p:spPr>
          <a:xfrm>
            <a:off x="4241165" y="2555240"/>
            <a:ext cx="3801745" cy="521970"/>
          </a:xfrm>
          <a:prstGeom prst="rect">
            <a:avLst/>
          </a:prstGeom>
          <a:noFill/>
        </p:spPr>
        <p:txBody>
          <a:bodyPr wrap="square" rtlCol="0">
            <a:spAutoFit/>
          </a:bodyPr>
          <a:lstStyle/>
          <a:p>
            <a:pPr marL="457200" indent="-457200">
              <a:buFont typeface="Wingdings" panose="05000000000000000000" charset="0"/>
              <a:buChar char="v"/>
            </a:pPr>
            <a:r>
              <a:rPr lang="en-US" altLang="en-US" sz="2800"/>
              <a:t>Black Box Testing</a:t>
            </a:r>
          </a:p>
        </p:txBody>
      </p:sp>
      <p:sp>
        <p:nvSpPr>
          <p:cNvPr id="9" name="Text Box 8"/>
          <p:cNvSpPr txBox="1"/>
          <p:nvPr/>
        </p:nvSpPr>
        <p:spPr>
          <a:xfrm>
            <a:off x="8330565" y="2544445"/>
            <a:ext cx="3748405" cy="521970"/>
          </a:xfrm>
          <a:prstGeom prst="rect">
            <a:avLst/>
          </a:prstGeom>
          <a:noFill/>
        </p:spPr>
        <p:txBody>
          <a:bodyPr wrap="square" rtlCol="0">
            <a:spAutoFit/>
          </a:bodyPr>
          <a:lstStyle/>
          <a:p>
            <a:pPr marL="457200" indent="-457200">
              <a:buFont typeface="Wingdings" panose="05000000000000000000" charset="0"/>
              <a:buChar char="v"/>
            </a:pPr>
            <a:r>
              <a:rPr lang="en-US" altLang="en-US" sz="2800"/>
              <a:t>Gray Box Testing</a:t>
            </a:r>
          </a:p>
        </p:txBody>
      </p:sp>
      <p:sp>
        <p:nvSpPr>
          <p:cNvPr id="10" name="Text Box 9"/>
          <p:cNvSpPr txBox="1"/>
          <p:nvPr/>
        </p:nvSpPr>
        <p:spPr>
          <a:xfrm>
            <a:off x="205740" y="3119755"/>
            <a:ext cx="3748405" cy="1753235"/>
          </a:xfrm>
          <a:prstGeom prst="rect">
            <a:avLst/>
          </a:prstGeom>
          <a:noFill/>
        </p:spPr>
        <p:txBody>
          <a:bodyPr wrap="square" rtlCol="0">
            <a:spAutoFit/>
          </a:bodyPr>
          <a:lstStyle/>
          <a:p>
            <a:pPr marL="285750" indent="-285750">
              <a:buFont typeface="Wingdings" panose="05000000000000000000" charset="0"/>
              <a:buChar char="§"/>
            </a:pPr>
            <a:r>
              <a:rPr lang="en-US" altLang="en-US"/>
              <a:t>Focuses on internal code structure and logic.</a:t>
            </a:r>
          </a:p>
          <a:p>
            <a:pPr marL="285750" indent="-285750">
              <a:buFont typeface="Wingdings" panose="05000000000000000000" charset="0"/>
              <a:buChar char="§"/>
            </a:pPr>
            <a:r>
              <a:rPr lang="en-US" altLang="en-US"/>
              <a:t>Programming expertise</a:t>
            </a:r>
          </a:p>
          <a:p>
            <a:pPr marL="285750" indent="-285750">
              <a:buFont typeface="Wingdings" panose="05000000000000000000" charset="0"/>
              <a:buChar char="§"/>
            </a:pPr>
            <a:r>
              <a:rPr lang="en-US" altLang="en-US"/>
              <a:t>Unit testing, path testing</a:t>
            </a:r>
          </a:p>
          <a:p>
            <a:pPr marL="285750" indent="-285750">
              <a:buFont typeface="Wingdings" panose="05000000000000000000" charset="0"/>
              <a:buChar char="§"/>
            </a:pPr>
            <a:r>
              <a:rPr lang="en-US" altLang="en-US"/>
              <a:t>Detailed and in-depth</a:t>
            </a:r>
          </a:p>
          <a:p>
            <a:pPr marL="285750" indent="-285750">
              <a:buFont typeface="Wingdings" panose="05000000000000000000" charset="0"/>
              <a:buChar char="§"/>
            </a:pPr>
            <a:r>
              <a:rPr lang="en-US" altLang="en-US"/>
              <a:t>Time-consuming, technical</a:t>
            </a:r>
          </a:p>
        </p:txBody>
      </p:sp>
      <p:sp>
        <p:nvSpPr>
          <p:cNvPr id="12" name="Text Box 11"/>
          <p:cNvSpPr txBox="1"/>
          <p:nvPr/>
        </p:nvSpPr>
        <p:spPr>
          <a:xfrm>
            <a:off x="4220210" y="3173095"/>
            <a:ext cx="3908425" cy="1753235"/>
          </a:xfrm>
          <a:prstGeom prst="rect">
            <a:avLst/>
          </a:prstGeom>
          <a:noFill/>
        </p:spPr>
        <p:txBody>
          <a:bodyPr wrap="square" rtlCol="0">
            <a:spAutoFit/>
          </a:bodyPr>
          <a:lstStyle/>
          <a:p>
            <a:pPr marL="285750" indent="-285750">
              <a:buFont typeface="Wingdings" panose="05000000000000000000" charset="0"/>
              <a:buChar char="§"/>
            </a:pPr>
            <a:r>
              <a:rPr lang="en-US" altLang="en-US"/>
              <a:t>No internal knowledge</a:t>
            </a:r>
          </a:p>
          <a:p>
            <a:pPr marL="285750" indent="-285750">
              <a:buFont typeface="Wingdings" panose="05000000000000000000" charset="0"/>
              <a:buChar char="§"/>
            </a:pPr>
            <a:r>
              <a:rPr lang="en-US" altLang="en-US"/>
              <a:t>Functionality and behavior</a:t>
            </a:r>
          </a:p>
          <a:p>
            <a:pPr marL="285750" indent="-285750">
              <a:buFont typeface="Wingdings" panose="05000000000000000000" charset="0"/>
              <a:buChar char="§"/>
            </a:pPr>
            <a:r>
              <a:rPr lang="en-US" altLang="en-US"/>
              <a:t>Functional knowledge</a:t>
            </a:r>
          </a:p>
          <a:p>
            <a:pPr marL="285750" indent="-285750">
              <a:buFont typeface="Wingdings" panose="05000000000000000000" charset="0"/>
              <a:buChar char="§"/>
            </a:pPr>
            <a:r>
              <a:rPr lang="en-US" altLang="en-US"/>
              <a:t>System testing, UAT</a:t>
            </a:r>
          </a:p>
          <a:p>
            <a:pPr marL="285750" indent="-285750">
              <a:buFont typeface="Wingdings" panose="05000000000000000000" charset="0"/>
              <a:buChar char="§"/>
            </a:pPr>
            <a:r>
              <a:rPr lang="en-US" altLang="en-US"/>
              <a:t>User-focused testing</a:t>
            </a:r>
          </a:p>
          <a:p>
            <a:pPr marL="285750" indent="-285750">
              <a:buFont typeface="Wingdings" panose="05000000000000000000" charset="0"/>
              <a:buChar char="§"/>
            </a:pPr>
            <a:r>
              <a:rPr lang="en-US" altLang="en-US"/>
              <a:t>Limited internal insight</a:t>
            </a:r>
          </a:p>
        </p:txBody>
      </p:sp>
      <p:sp>
        <p:nvSpPr>
          <p:cNvPr id="14" name="Text Box 13"/>
          <p:cNvSpPr txBox="1"/>
          <p:nvPr/>
        </p:nvSpPr>
        <p:spPr>
          <a:xfrm>
            <a:off x="8255000" y="3140710"/>
            <a:ext cx="3855085" cy="2030095"/>
          </a:xfrm>
          <a:prstGeom prst="rect">
            <a:avLst/>
          </a:prstGeom>
          <a:noFill/>
        </p:spPr>
        <p:txBody>
          <a:bodyPr wrap="square" rtlCol="0">
            <a:spAutoFit/>
          </a:bodyPr>
          <a:lstStyle/>
          <a:p>
            <a:pPr marL="285750" indent="-285750">
              <a:buFont typeface="Wingdings" panose="05000000000000000000" charset="0"/>
              <a:buChar char="§"/>
            </a:pPr>
            <a:r>
              <a:rPr lang="en-US" altLang="en-US"/>
              <a:t>Combines both white-box and black-box techniques.</a:t>
            </a:r>
          </a:p>
          <a:p>
            <a:pPr marL="285750" indent="-285750">
              <a:buFont typeface="Wingdings" panose="05000000000000000000" charset="0"/>
              <a:buChar char="§"/>
            </a:pPr>
            <a:r>
              <a:rPr lang="en-US" altLang="en-US"/>
              <a:t>Partial internal knowledge</a:t>
            </a:r>
          </a:p>
          <a:p>
            <a:pPr marL="285750" indent="-285750">
              <a:buFont typeface="Wingdings" panose="05000000000000000000" charset="0"/>
              <a:buChar char="§"/>
            </a:pPr>
            <a:r>
              <a:rPr lang="en-US" altLang="en-US"/>
              <a:t>Both internal and external</a:t>
            </a:r>
          </a:p>
          <a:p>
            <a:pPr marL="285750" indent="-285750">
              <a:buFont typeface="Wingdings" panose="05000000000000000000" charset="0"/>
              <a:buChar char="§"/>
            </a:pPr>
            <a:r>
              <a:rPr lang="en-US" altLang="en-US"/>
              <a:t>Regression testing, API testing</a:t>
            </a:r>
          </a:p>
          <a:p>
            <a:pPr marL="285750" indent="-285750">
              <a:buFont typeface="Wingdings" panose="05000000000000000000" charset="0"/>
              <a:buChar char="§"/>
            </a:pPr>
            <a:r>
              <a:rPr lang="en-US" altLang="en-US"/>
              <a:t>Balanced approach</a:t>
            </a:r>
          </a:p>
          <a:p>
            <a:pPr marL="285750" indent="-285750">
              <a:buFont typeface="Wingdings" panose="05000000000000000000" charset="0"/>
              <a:buChar char="§"/>
            </a:pPr>
            <a:r>
              <a:rPr lang="en-US" altLang="en-US"/>
              <a:t>Requires dual expertise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7" name="Text Box 6"/>
          <p:cNvSpPr txBox="1"/>
          <p:nvPr/>
        </p:nvSpPr>
        <p:spPr>
          <a:xfrm>
            <a:off x="708025" y="2395220"/>
            <a:ext cx="5711190" cy="2978785"/>
          </a:xfrm>
          <a:prstGeom prst="rect">
            <a:avLst/>
          </a:prstGeom>
          <a:noFill/>
        </p:spPr>
        <p:txBody>
          <a:bodyPr wrap="square" rtlCol="0">
            <a:noAutofit/>
          </a:bodyPr>
          <a:lstStyle/>
          <a:p>
            <a:pPr marL="457200" indent="-457200">
              <a:buFont typeface="Wingdings" panose="05000000000000000000" charset="0"/>
              <a:buChar char="ü"/>
            </a:pPr>
            <a:endParaRPr lang="en-US" altLang="en-US" sz="2800">
              <a:solidFill>
                <a:schemeClr val="accent3">
                  <a:lumMod val="75000"/>
                </a:schemeClr>
              </a:solidFill>
            </a:endParaRPr>
          </a:p>
        </p:txBody>
      </p:sp>
      <p:sp>
        <p:nvSpPr>
          <p:cNvPr id="2" name="Text Box 1"/>
          <p:cNvSpPr txBox="1"/>
          <p:nvPr/>
        </p:nvSpPr>
        <p:spPr>
          <a:xfrm>
            <a:off x="0" y="711200"/>
            <a:ext cx="12192000" cy="5436235"/>
          </a:xfrm>
          <a:prstGeom prst="rect">
            <a:avLst/>
          </a:prstGeom>
        </p:spPr>
        <p:txBody>
          <a:bodyPr wrap="square">
            <a:noAutofit/>
          </a:bodyPr>
          <a:lstStyle/>
          <a:p>
            <a:pPr lvl="3" algn="ctr">
              <a:buFont typeface="Arial" panose="020B0604020202020204"/>
            </a:pPr>
            <a:r>
              <a:rPr lang="en-US" altLang="zh-CN" sz="4000">
                <a:solidFill>
                  <a:srgbClr val="6D0238"/>
                </a:solidFill>
              </a:rPr>
              <a:t>Black Box Testing</a:t>
            </a:r>
          </a:p>
        </p:txBody>
      </p:sp>
      <p:sp>
        <p:nvSpPr>
          <p:cNvPr id="16388" name="AutoShape 2"/>
          <p:cNvSpPr/>
          <p:nvPr/>
        </p:nvSpPr>
        <p:spPr>
          <a:xfrm>
            <a:off x="635" y="1273810"/>
            <a:ext cx="6095365" cy="489077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4" name="AutoShape 10"/>
          <p:cNvSpPr/>
          <p:nvPr/>
        </p:nvSpPr>
        <p:spPr>
          <a:xfrm>
            <a:off x="6096635" y="1274445"/>
            <a:ext cx="6094730" cy="487235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3" name="Text Box 2"/>
          <p:cNvSpPr txBox="1"/>
          <p:nvPr/>
        </p:nvSpPr>
        <p:spPr>
          <a:xfrm>
            <a:off x="141605" y="1598295"/>
            <a:ext cx="5835650" cy="4216539"/>
          </a:xfrm>
          <a:prstGeom prst="rect">
            <a:avLst/>
          </a:prstGeom>
          <a:noFill/>
        </p:spPr>
        <p:txBody>
          <a:bodyPr wrap="square" rtlCol="0">
            <a:spAutoFit/>
          </a:bodyPr>
          <a:lstStyle/>
          <a:p>
            <a:pPr marL="457200" indent="-457200">
              <a:buFont typeface="Wingdings" panose="05000000000000000000" charset="0"/>
              <a:buChar char="Ø"/>
            </a:pPr>
            <a:r>
              <a:rPr lang="en-US" altLang="en-US" sz="2800" dirty="0"/>
              <a:t>Functional Testing</a:t>
            </a:r>
          </a:p>
          <a:p>
            <a:pPr marL="457200" indent="-457200">
              <a:buFont typeface="Wingdings" panose="05000000000000000000" charset="0"/>
              <a:buChar char="Ø"/>
            </a:pPr>
            <a:endParaRPr lang="en-US" altLang="en-US" sz="2800" dirty="0"/>
          </a:p>
          <a:p>
            <a:r>
              <a:rPr lang="en-US" altLang="en-US" sz="2000" dirty="0"/>
              <a:t>Tests specific features to ensure they work as required:</a:t>
            </a:r>
          </a:p>
          <a:p>
            <a:endParaRPr lang="en-US" altLang="en-US" dirty="0"/>
          </a:p>
          <a:p>
            <a:pPr marL="342900" indent="-342900">
              <a:buFont typeface="Wingdings" panose="05000000000000000000" charset="0"/>
              <a:buChar char="ü"/>
            </a:pPr>
            <a:r>
              <a:rPr lang="en-US" altLang="en-US" sz="2400" b="1" dirty="0">
                <a:solidFill>
                  <a:schemeClr val="accent3">
                    <a:lumMod val="50000"/>
                  </a:schemeClr>
                </a:solidFill>
              </a:rPr>
              <a:t>Unit Testing:</a:t>
            </a:r>
            <a:r>
              <a:rPr lang="en-US" altLang="en-US" sz="2000" b="1" dirty="0">
                <a:solidFill>
                  <a:schemeClr val="accent3">
                    <a:lumMod val="50000"/>
                  </a:schemeClr>
                </a:solidFill>
              </a:rPr>
              <a:t> </a:t>
            </a:r>
            <a:r>
              <a:rPr lang="en-US" altLang="en-US" sz="2000" dirty="0"/>
              <a:t>Tests individual components.</a:t>
            </a:r>
          </a:p>
          <a:p>
            <a:r>
              <a:rPr lang="en-US" altLang="en-US" sz="2000" dirty="0"/>
              <a:t>Integration Testing: Checks modules working together.</a:t>
            </a:r>
          </a:p>
          <a:p>
            <a:pPr marL="342900" indent="-342900">
              <a:buFont typeface="Wingdings" panose="05000000000000000000" charset="0"/>
              <a:buChar char="ü"/>
            </a:pPr>
            <a:r>
              <a:rPr lang="en-US" altLang="en-US" sz="2400" b="1" dirty="0">
                <a:solidFill>
                  <a:schemeClr val="accent3">
                    <a:lumMod val="50000"/>
                  </a:schemeClr>
                </a:solidFill>
              </a:rPr>
              <a:t>System Testing:</a:t>
            </a:r>
            <a:r>
              <a:rPr lang="en-US" altLang="en-US" sz="2000" b="1" dirty="0">
                <a:solidFill>
                  <a:schemeClr val="accent3">
                    <a:lumMod val="50000"/>
                  </a:schemeClr>
                </a:solidFill>
              </a:rPr>
              <a:t> </a:t>
            </a:r>
            <a:r>
              <a:rPr lang="en-US" altLang="en-US" sz="2000" dirty="0"/>
              <a:t>Tests the entire system for functionality.</a:t>
            </a:r>
          </a:p>
          <a:p>
            <a:pPr marL="342900" indent="-342900">
              <a:buFont typeface="Wingdings" panose="05000000000000000000" charset="0"/>
              <a:buChar char="ü"/>
            </a:pPr>
            <a:r>
              <a:rPr lang="en-US" altLang="en-US" sz="2400" b="1" dirty="0">
                <a:solidFill>
                  <a:schemeClr val="accent3">
                    <a:lumMod val="50000"/>
                  </a:schemeClr>
                </a:solidFill>
              </a:rPr>
              <a:t>User Acceptance Testing (UAT):</a:t>
            </a:r>
            <a:r>
              <a:rPr lang="en-US" altLang="en-US" sz="2000" b="1" dirty="0">
                <a:solidFill>
                  <a:schemeClr val="accent3">
                    <a:lumMod val="50000"/>
                  </a:schemeClr>
                </a:solidFill>
              </a:rPr>
              <a:t> </a:t>
            </a:r>
            <a:r>
              <a:rPr lang="en-US" altLang="en-US" sz="2000" dirty="0"/>
              <a:t>Validates the software meets user needs.</a:t>
            </a:r>
          </a:p>
        </p:txBody>
      </p:sp>
      <p:sp>
        <p:nvSpPr>
          <p:cNvPr id="6" name="Text Box 5"/>
          <p:cNvSpPr txBox="1"/>
          <p:nvPr/>
        </p:nvSpPr>
        <p:spPr>
          <a:xfrm>
            <a:off x="6264910" y="1479550"/>
            <a:ext cx="5750560" cy="3599815"/>
          </a:xfrm>
          <a:prstGeom prst="rect">
            <a:avLst/>
          </a:prstGeom>
          <a:noFill/>
        </p:spPr>
        <p:txBody>
          <a:bodyPr wrap="square" rtlCol="0">
            <a:spAutoFit/>
          </a:bodyPr>
          <a:lstStyle/>
          <a:p>
            <a:pPr marL="285750" indent="-285750">
              <a:buFont typeface="Wingdings" panose="05000000000000000000" charset="0"/>
              <a:buChar char="Ø"/>
            </a:pPr>
            <a:r>
              <a:rPr lang="en-US" altLang="en-US" sz="2800" dirty="0"/>
              <a:t> Non-Functional Testing</a:t>
            </a:r>
          </a:p>
          <a:p>
            <a:pPr marL="285750" indent="-285750">
              <a:buFont typeface="Wingdings" panose="05000000000000000000" charset="0"/>
              <a:buChar char="Ø"/>
            </a:pPr>
            <a:endParaRPr lang="en-US" altLang="en-US" sz="2800" dirty="0"/>
          </a:p>
          <a:p>
            <a:r>
              <a:rPr lang="en-US" altLang="en-US" sz="2000" dirty="0"/>
              <a:t>Evaluates system quality attributes:</a:t>
            </a:r>
          </a:p>
          <a:p>
            <a:endParaRPr lang="en-US" altLang="en-US" dirty="0"/>
          </a:p>
          <a:p>
            <a:pPr marL="342900" indent="-342900">
              <a:buFont typeface="Wingdings" panose="05000000000000000000" charset="0"/>
              <a:buChar char="ü"/>
            </a:pPr>
            <a:r>
              <a:rPr lang="en-US" altLang="en-US" sz="2400" b="1" dirty="0">
                <a:solidFill>
                  <a:schemeClr val="accent3">
                    <a:lumMod val="50000"/>
                  </a:schemeClr>
                </a:solidFill>
              </a:rPr>
              <a:t>Compatibility Testing:</a:t>
            </a:r>
            <a:r>
              <a:rPr lang="en-US" altLang="en-US" sz="2000" b="1" dirty="0">
                <a:solidFill>
                  <a:schemeClr val="accent3">
                    <a:lumMod val="50000"/>
                  </a:schemeClr>
                </a:solidFill>
              </a:rPr>
              <a:t> </a:t>
            </a:r>
            <a:r>
              <a:rPr lang="en-US" altLang="en-US" sz="2000" dirty="0"/>
              <a:t>Checks across devices/platforms.</a:t>
            </a:r>
          </a:p>
          <a:p>
            <a:pPr marL="342900" indent="-342900">
              <a:buFont typeface="Wingdings" panose="05000000000000000000" charset="0"/>
              <a:buChar char="ü"/>
            </a:pPr>
            <a:r>
              <a:rPr lang="en-US" altLang="en-US" sz="2400" b="1" dirty="0">
                <a:solidFill>
                  <a:schemeClr val="accent3">
                    <a:lumMod val="50000"/>
                  </a:schemeClr>
                </a:solidFill>
              </a:rPr>
              <a:t>Performance Testing:</a:t>
            </a:r>
            <a:r>
              <a:rPr lang="en-US" altLang="en-US" sz="2000" b="1" dirty="0">
                <a:solidFill>
                  <a:schemeClr val="accent3">
                    <a:lumMod val="50000"/>
                  </a:schemeClr>
                </a:solidFill>
              </a:rPr>
              <a:t> </a:t>
            </a:r>
            <a:r>
              <a:rPr lang="en-US" altLang="en-US" sz="2000" dirty="0"/>
              <a:t>Measures speed and scalability.</a:t>
            </a:r>
          </a:p>
          <a:p>
            <a:pPr marL="342900" indent="-342900">
              <a:buFont typeface="Wingdings" panose="05000000000000000000" charset="0"/>
              <a:buChar char="ü"/>
            </a:pPr>
            <a:r>
              <a:rPr lang="en-US" altLang="en-US" sz="2400" b="1" dirty="0">
                <a:solidFill>
                  <a:schemeClr val="accent3">
                    <a:lumMod val="50000"/>
                  </a:schemeClr>
                </a:solidFill>
              </a:rPr>
              <a:t>Usability Testing:</a:t>
            </a:r>
            <a:r>
              <a:rPr lang="en-US" altLang="en-US" sz="2000" b="1" dirty="0">
                <a:solidFill>
                  <a:schemeClr val="accent3">
                    <a:lumMod val="50000"/>
                  </a:schemeClr>
                </a:solidFill>
              </a:rPr>
              <a:t> </a:t>
            </a:r>
            <a:r>
              <a:rPr lang="en-US" altLang="en-US" sz="2000" dirty="0"/>
              <a:t>Assesses user-friendliness.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4"/>
          <p:cNvGrpSpPr/>
          <p:nvPr/>
        </p:nvGrpSpPr>
        <p:grpSpPr>
          <a:xfrm>
            <a:off x="0" y="0"/>
            <a:ext cx="12247563" cy="711200"/>
            <a:chOff x="0" y="0"/>
            <a:chExt cx="12247809" cy="711200"/>
          </a:xfrm>
        </p:grpSpPr>
        <p:sp>
          <p:nvSpPr>
            <p:cNvPr id="19478"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9"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0"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1"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2"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83"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9459" name="组合 11"/>
          <p:cNvGrpSpPr/>
          <p:nvPr/>
        </p:nvGrpSpPr>
        <p:grpSpPr>
          <a:xfrm>
            <a:off x="0" y="6146800"/>
            <a:ext cx="12239625" cy="711200"/>
            <a:chOff x="0" y="0"/>
            <a:chExt cx="12239224" cy="711200"/>
          </a:xfrm>
        </p:grpSpPr>
        <p:sp>
          <p:nvSpPr>
            <p:cNvPr id="19472"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3"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4"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5"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6"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9477" name="矩形 17"/>
            <p:cNvSpPr/>
            <p:nvPr/>
          </p:nvSpPr>
          <p:spPr>
            <a:xfrm>
              <a:off x="2811885" y="0"/>
              <a:ext cx="9427339" cy="711200"/>
            </a:xfrm>
            <a:prstGeom prst="rect">
              <a:avLst/>
            </a:prstGeom>
            <a:solidFill>
              <a:srgbClr val="EDF7FD"/>
            </a:solidFill>
            <a:ln w="9525">
              <a:noFill/>
            </a:ln>
          </p:spPr>
          <p:txBody>
            <a:bodyPr anchor="ctr"/>
            <a:lstStyle/>
            <a:p>
              <a:pPr algn="ctr" eaLnBrk="1" hangingPunct="1"/>
              <a:r>
                <a:rPr lang="en-US" altLang="en-US" sz="2400" b="1" dirty="0">
                  <a:solidFill>
                    <a:schemeClr val="tx1"/>
                  </a:solidFill>
                  <a:latin typeface="SimSun" panose="02010600030101010101" pitchFamily="2" charset="-122"/>
                  <a:sym typeface="SimSun" panose="02010600030101010101" pitchFamily="2" charset="-122"/>
                </a:rPr>
                <a:t>https://www.javatpoint.com/software-testing-principles</a:t>
              </a:r>
            </a:p>
          </p:txBody>
        </p:sp>
      </p:grpSp>
      <p:sp>
        <p:nvSpPr>
          <p:cNvPr id="19471" name="KSO_Shape"/>
          <p:cNvSpPr/>
          <p:nvPr/>
        </p:nvSpPr>
        <p:spPr>
          <a:xfrm>
            <a:off x="3202305" y="2091055"/>
            <a:ext cx="384175" cy="391160"/>
          </a:xfrm>
          <a:custGeom>
            <a:avLst/>
            <a:gdLst>
              <a:gd name="txL" fmla="*/ 0 w 405200"/>
              <a:gd name="txT" fmla="*/ 0 h 413075"/>
              <a:gd name="txR" fmla="*/ 405200 w 405200"/>
              <a:gd name="txB" fmla="*/ 413075 h 413075"/>
            </a:gdLst>
            <a:ahLst/>
            <a:cxnLst>
              <a:cxn ang="0">
                <a:pos x="177763" y="61787"/>
              </a:cxn>
              <a:cxn ang="0">
                <a:pos x="61833" y="177630"/>
              </a:cxn>
              <a:cxn ang="0">
                <a:pos x="177763" y="293475"/>
              </a:cxn>
              <a:cxn ang="0">
                <a:pos x="293694" y="177630"/>
              </a:cxn>
              <a:cxn ang="0">
                <a:pos x="177763" y="61787"/>
              </a:cxn>
              <a:cxn ang="0">
                <a:pos x="177763" y="0"/>
              </a:cxn>
              <a:cxn ang="0">
                <a:pos x="355527" y="177630"/>
              </a:cxn>
              <a:cxn ang="0">
                <a:pos x="326686" y="274152"/>
              </a:cxn>
              <a:cxn ang="0">
                <a:pos x="329869" y="276340"/>
              </a:cxn>
              <a:cxn ang="0">
                <a:pos x="466684" y="417581"/>
              </a:cxn>
              <a:cxn ang="0">
                <a:pos x="465739" y="475625"/>
              </a:cxn>
              <a:cxn ang="0">
                <a:pos x="407653" y="474679"/>
              </a:cxn>
              <a:cxn ang="0">
                <a:pos x="270837" y="333437"/>
              </a:cxn>
              <a:cxn ang="0">
                <a:pos x="268417" y="329663"/>
              </a:cxn>
              <a:cxn ang="0">
                <a:pos x="177763" y="355262"/>
              </a:cxn>
              <a:cxn ang="0">
                <a:pos x="0" y="177630"/>
              </a:cxn>
              <a:cxn ang="0">
                <a:pos x="177763" y="0"/>
              </a:cxn>
            </a:cxnLst>
            <a:rect l="txL" t="txT" r="txR" b="tx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alpha val="100000"/>
            </a:schemeClr>
          </a:solidFill>
          <a:ln w="9525">
            <a:noFill/>
          </a:ln>
        </p:spPr>
        <p:txBody>
          <a:bodyPr/>
          <a:lstStyle/>
          <a:p>
            <a:endParaRPr lang="zh-CN" altLang="en-US"/>
          </a:p>
        </p:txBody>
      </p:sp>
      <p:pic>
        <p:nvPicPr>
          <p:cNvPr id="2" name="Picture 1" descr="software-testing-principles"/>
          <p:cNvPicPr>
            <a:picLocks noChangeAspect="1"/>
          </p:cNvPicPr>
          <p:nvPr/>
        </p:nvPicPr>
        <p:blipFill>
          <a:blip r:embed="rId2"/>
          <a:stretch>
            <a:fillRect/>
          </a:stretch>
        </p:blipFill>
        <p:spPr>
          <a:xfrm>
            <a:off x="570865" y="711200"/>
            <a:ext cx="11114405" cy="5435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 name="TextBox 19">
            <a:extLst>
              <a:ext uri="{FF2B5EF4-FFF2-40B4-BE49-F238E27FC236}">
                <a16:creationId xmlns:a16="http://schemas.microsoft.com/office/drawing/2014/main" id="{21C7EB91-6844-44EB-8663-5429B4762F3C}"/>
              </a:ext>
            </a:extLst>
          </p:cNvPr>
          <p:cNvSpPr txBox="1"/>
          <p:nvPr/>
        </p:nvSpPr>
        <p:spPr>
          <a:xfrm>
            <a:off x="1094363" y="2206285"/>
            <a:ext cx="9564844" cy="1938992"/>
          </a:xfrm>
          <a:prstGeom prst="rect">
            <a:avLst/>
          </a:prstGeom>
          <a:noFill/>
          <a:ln>
            <a:solidFill>
              <a:schemeClr val="tx1"/>
            </a:solidFill>
          </a:ln>
        </p:spPr>
        <p:txBody>
          <a:bodyPr wrap="square">
            <a:spAutoFit/>
          </a:bodyPr>
          <a:lstStyle/>
          <a:p>
            <a:pPr algn="ctr"/>
            <a:endParaRPr lang="en-US" sz="4000" b="1" dirty="0">
              <a:latin typeface="+mn-lt"/>
            </a:endParaRPr>
          </a:p>
          <a:p>
            <a:pPr algn="ctr"/>
            <a:r>
              <a:rPr lang="en-US" sz="4000" b="1" dirty="0">
                <a:latin typeface="+mn-lt"/>
              </a:rPr>
              <a:t>Why Testing is Crucial for Software Success?</a:t>
            </a:r>
          </a:p>
          <a:p>
            <a:pPr algn="ctr"/>
            <a:endParaRPr lang="en-US" sz="4000" b="1" dirty="0">
              <a:latin typeface="+mn-lt"/>
            </a:endParaRPr>
          </a:p>
        </p:txBody>
      </p:sp>
    </p:spTree>
    <p:extLst>
      <p:ext uri="{BB962C8B-B14F-4D97-AF65-F5344CB8AC3E}">
        <p14:creationId xmlns:p14="http://schemas.microsoft.com/office/powerpoint/2010/main" val="1444463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4585871"/>
          </a:xfrm>
          <a:prstGeom prst="rect">
            <a:avLst/>
          </a:prstGeom>
          <a:noFill/>
          <a:ln w="9525">
            <a:noFill/>
          </a:ln>
        </p:spPr>
        <p:txBody>
          <a:bodyPr wrap="square">
            <a:spAutoFit/>
          </a:bodyPr>
          <a:lstStyle/>
          <a:p>
            <a:pPr marL="0" indent="0" algn="ctr">
              <a:buNone/>
            </a:pPr>
            <a:r>
              <a:rPr lang="en-US" sz="4400" b="1" dirty="0"/>
              <a:t>Clear Requirements Definition  </a:t>
            </a:r>
          </a:p>
          <a:p>
            <a:pPr algn="l"/>
            <a:endParaRPr lang="en-US" sz="2400" b="1" dirty="0">
              <a:solidFill>
                <a:schemeClr val="tx1"/>
              </a:solidFill>
            </a:endParaRPr>
          </a:p>
          <a:p>
            <a:pPr algn="l"/>
            <a:r>
              <a:rPr lang="en-US" sz="2800" b="1" dirty="0">
                <a:solidFill>
                  <a:schemeClr val="accent3">
                    <a:lumMod val="50000"/>
                  </a:schemeClr>
                </a:solidFill>
              </a:rPr>
              <a:t>Clarifying Requirements: </a:t>
            </a:r>
          </a:p>
          <a:p>
            <a:pPr marL="0" indent="0" algn="l">
              <a:buNone/>
            </a:pPr>
            <a:r>
              <a:rPr lang="en-US" sz="2400" dirty="0">
                <a:solidFill>
                  <a:schemeClr val="tx1"/>
                </a:solidFill>
              </a:rPr>
              <a:t>	Testing helps in refining and clarifying </a:t>
            </a:r>
          </a:p>
          <a:p>
            <a:pPr marL="0" indent="0" algn="l">
              <a:buNone/>
            </a:pPr>
            <a:r>
              <a:rPr lang="en-US" sz="2400" dirty="0">
                <a:solidFill>
                  <a:schemeClr val="tx1"/>
                </a:solidFill>
              </a:rPr>
              <a:t>requirements, which is vital since unclear or </a:t>
            </a:r>
          </a:p>
          <a:p>
            <a:pPr marL="0" indent="0" algn="l">
              <a:buNone/>
            </a:pPr>
            <a:r>
              <a:rPr lang="en-US" sz="2400" dirty="0"/>
              <a:t>c</a:t>
            </a:r>
            <a:r>
              <a:rPr lang="en-US" sz="2400" dirty="0">
                <a:solidFill>
                  <a:schemeClr val="tx1"/>
                </a:solidFill>
              </a:rPr>
              <a:t>hanging requirements are a common cause</a:t>
            </a:r>
          </a:p>
          <a:p>
            <a:pPr marL="0" indent="0" algn="l">
              <a:buNone/>
            </a:pPr>
            <a:r>
              <a:rPr lang="en-US" sz="2400" dirty="0">
                <a:solidFill>
                  <a:schemeClr val="tx1"/>
                </a:solidFill>
              </a:rPr>
              <a:t>of project failures.    </a:t>
            </a:r>
          </a:p>
          <a:p>
            <a:pPr algn="l"/>
            <a:r>
              <a:rPr lang="en-US" sz="2800" b="1" dirty="0">
                <a:solidFill>
                  <a:schemeClr val="accent3">
                    <a:lumMod val="50000"/>
                  </a:schemeClr>
                </a:solidFill>
              </a:rPr>
              <a:t>Acceptance Criteria: </a:t>
            </a:r>
          </a:p>
          <a:p>
            <a:pPr marL="0" indent="0" algn="l">
              <a:buNone/>
            </a:pPr>
            <a:r>
              <a:rPr lang="en-US" sz="2400" dirty="0">
                <a:solidFill>
                  <a:schemeClr val="tx1"/>
                </a:solidFill>
              </a:rPr>
              <a:t>Establishing clear acceptance criteria during the testing phase ensures </a:t>
            </a:r>
          </a:p>
          <a:p>
            <a:pPr marL="0" indent="0" algn="l">
              <a:buNone/>
            </a:pPr>
            <a:r>
              <a:rPr lang="en-US" sz="2400" dirty="0">
                <a:solidFill>
                  <a:schemeClr val="tx1"/>
                </a:solidFill>
              </a:rPr>
              <a:t>that all stakeholders have a shared understanding of what constitutes a successful implementation.</a:t>
            </a:r>
          </a:p>
        </p:txBody>
      </p:sp>
      <p:pic>
        <p:nvPicPr>
          <p:cNvPr id="2" name="Picture 2" descr="Requirements Testing: Process and Improvement | Genius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5801" y="2238358"/>
            <a:ext cx="3476776" cy="2319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 name="TextBox 19">
            <a:extLst>
              <a:ext uri="{FF2B5EF4-FFF2-40B4-BE49-F238E27FC236}">
                <a16:creationId xmlns:a16="http://schemas.microsoft.com/office/drawing/2014/main" id="{21C7EB91-6844-44EB-8663-5429B4762F3C}"/>
              </a:ext>
            </a:extLst>
          </p:cNvPr>
          <p:cNvSpPr txBox="1"/>
          <p:nvPr/>
        </p:nvSpPr>
        <p:spPr>
          <a:xfrm>
            <a:off x="1094363" y="2206285"/>
            <a:ext cx="10095542" cy="2185214"/>
          </a:xfrm>
          <a:prstGeom prst="rect">
            <a:avLst/>
          </a:prstGeom>
          <a:noFill/>
          <a:ln>
            <a:solidFill>
              <a:schemeClr val="tx1"/>
            </a:solidFill>
          </a:ln>
        </p:spPr>
        <p:txBody>
          <a:bodyPr wrap="square">
            <a:spAutoFit/>
          </a:bodyPr>
          <a:lstStyle/>
          <a:p>
            <a:pPr algn="ctr"/>
            <a:endParaRPr lang="en-US" sz="4400" b="1" dirty="0"/>
          </a:p>
          <a:p>
            <a:pPr algn="ctr"/>
            <a:r>
              <a:rPr lang="en-US" sz="4400" b="1" dirty="0"/>
              <a:t>What is Software Testing?</a:t>
            </a:r>
          </a:p>
          <a:p>
            <a:pPr algn="ctr"/>
            <a:endParaRPr lang="en-US" sz="4800" b="1" dirty="0">
              <a:latin typeface="+mn-lt"/>
            </a:endParaRPr>
          </a:p>
        </p:txBody>
      </p:sp>
    </p:spTree>
    <p:extLst>
      <p:ext uri="{BB962C8B-B14F-4D97-AF65-F5344CB8AC3E}">
        <p14:creationId xmlns:p14="http://schemas.microsoft.com/office/powerpoint/2010/main" val="31409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3" y="1224766"/>
            <a:ext cx="10460590" cy="4708981"/>
          </a:xfrm>
          <a:prstGeom prst="rect">
            <a:avLst/>
          </a:prstGeom>
          <a:noFill/>
          <a:ln w="9525">
            <a:noFill/>
          </a:ln>
        </p:spPr>
        <p:txBody>
          <a:bodyPr wrap="square">
            <a:spAutoFit/>
          </a:bodyPr>
          <a:lstStyle/>
          <a:p>
            <a:pPr algn="ctr"/>
            <a:r>
              <a:rPr lang="en-US" sz="4400" b="1" dirty="0"/>
              <a:t>Enhanced Communication  </a:t>
            </a:r>
          </a:p>
          <a:p>
            <a:pPr algn="l"/>
            <a:endParaRPr lang="en-US" sz="2400" dirty="0"/>
          </a:p>
          <a:p>
            <a:pPr algn="l"/>
            <a:r>
              <a:rPr lang="en-US" sz="2800" b="1" dirty="0">
                <a:solidFill>
                  <a:schemeClr val="accent3">
                    <a:lumMod val="50000"/>
                  </a:schemeClr>
                </a:solidFill>
              </a:rPr>
              <a:t>Regular Updates and Meetings: </a:t>
            </a:r>
          </a:p>
          <a:p>
            <a:pPr algn="l"/>
            <a:r>
              <a:rPr lang="en-US" sz="2400" dirty="0"/>
              <a:t>Continuous communication among team members </a:t>
            </a:r>
          </a:p>
          <a:p>
            <a:pPr algn="l"/>
            <a:r>
              <a:rPr lang="en-US" sz="2400" dirty="0"/>
              <a:t>fosters a culture of transparency and collaboration, </a:t>
            </a:r>
          </a:p>
          <a:p>
            <a:pPr algn="l"/>
            <a:r>
              <a:rPr lang="en-US" sz="2400" dirty="0"/>
              <a:t>which is crucial for identifying issues early.  </a:t>
            </a:r>
          </a:p>
          <a:p>
            <a:pPr algn="l"/>
            <a:endParaRPr lang="en-US" sz="2400" dirty="0"/>
          </a:p>
          <a:p>
            <a:pPr algn="l"/>
            <a:r>
              <a:rPr lang="en-US" sz="2800" b="1" dirty="0">
                <a:solidFill>
                  <a:schemeClr val="accent3">
                    <a:lumMod val="50000"/>
                  </a:schemeClr>
                </a:solidFill>
              </a:rPr>
              <a:t>Involvement of Stakeholders: </a:t>
            </a:r>
          </a:p>
          <a:p>
            <a:pPr algn="l"/>
            <a:r>
              <a:rPr lang="en-US" sz="2400" dirty="0"/>
              <a:t>Engaging all relevant stakeholders throughout the testing process ensures that user needs and expectations are met, contributing to overall product success.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5083" y="2072782"/>
            <a:ext cx="2436652" cy="24366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4"/>
          <p:cNvGrpSpPr/>
          <p:nvPr/>
        </p:nvGrpSpPr>
        <p:grpSpPr>
          <a:xfrm>
            <a:off x="0" y="0"/>
            <a:ext cx="12247563" cy="711200"/>
            <a:chOff x="0" y="0"/>
            <a:chExt cx="12247809" cy="711200"/>
          </a:xfrm>
        </p:grpSpPr>
        <p:sp>
          <p:nvSpPr>
            <p:cNvPr id="11278"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9"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0"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1"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2"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83"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1267" name="组合 11"/>
          <p:cNvGrpSpPr/>
          <p:nvPr/>
        </p:nvGrpSpPr>
        <p:grpSpPr>
          <a:xfrm>
            <a:off x="0" y="6146800"/>
            <a:ext cx="12239625" cy="711200"/>
            <a:chOff x="0" y="0"/>
            <a:chExt cx="12239224" cy="711200"/>
          </a:xfrm>
        </p:grpSpPr>
        <p:sp>
          <p:nvSpPr>
            <p:cNvPr id="11272"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3"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4"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5"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6"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1277"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1268" name="Text Box 17"/>
          <p:cNvSpPr/>
          <p:nvPr/>
        </p:nvSpPr>
        <p:spPr>
          <a:xfrm>
            <a:off x="680806" y="871995"/>
            <a:ext cx="4905895" cy="707886"/>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sz="4000" b="1" dirty="0">
                <a:latin typeface="Arial" panose="020B0604020202020204" pitchFamily="34" charset="0"/>
                <a:cs typeface="Arial" panose="020B0604020202020204" pitchFamily="34" charset="0"/>
              </a:rPr>
              <a:t>Risk-Based Testing</a:t>
            </a:r>
            <a:endParaRPr lang="zh-CN" altLang="en-US" sz="4000" b="1" dirty="0">
              <a:latin typeface="Arial" panose="020B0604020202020204" pitchFamily="34" charset="0"/>
              <a:ea typeface="Microsoft YaHei" panose="020B0503020204020204" charset="-122"/>
              <a:cs typeface="Arial" panose="020B0604020202020204" pitchFamily="34" charset="0"/>
              <a:sym typeface="Microsoft YaHei" panose="020B0503020204020204" charset="-122"/>
            </a:endParaRPr>
          </a:p>
        </p:txBody>
      </p:sp>
      <p:sp>
        <p:nvSpPr>
          <p:cNvPr id="11269" name="Text Box 18"/>
          <p:cNvSpPr/>
          <p:nvPr/>
        </p:nvSpPr>
        <p:spPr>
          <a:xfrm>
            <a:off x="680806" y="1783483"/>
            <a:ext cx="7502782" cy="2190343"/>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just" eaLnBrk="1" hangingPunct="1">
              <a:lnSpc>
                <a:spcPct val="100000"/>
              </a:lnSpc>
              <a:buNone/>
            </a:pPr>
            <a:r>
              <a:rPr lang="en-US" b="1" dirty="0">
                <a:solidFill>
                  <a:schemeClr val="accent3">
                    <a:lumMod val="50000"/>
                  </a:schemeClr>
                </a:solidFill>
                <a:latin typeface="Arial" panose="020B0604020202020204" pitchFamily="34" charset="0"/>
                <a:cs typeface="Arial" panose="020B0604020202020204" pitchFamily="34" charset="0"/>
              </a:rPr>
              <a:t>Focus on High-Risk Areas: </a:t>
            </a:r>
          </a:p>
          <a:p>
            <a:pPr marL="0" lvl="0" indent="0" algn="just" eaLnBrk="1" hangingPunct="1">
              <a:lnSpc>
                <a:spcPct val="100000"/>
              </a:lnSpc>
              <a:buNone/>
            </a:pPr>
            <a:r>
              <a:rPr lang="en-US" sz="2400" dirty="0">
                <a:latin typeface="Arial" panose="020B0604020202020204" pitchFamily="34" charset="0"/>
                <a:cs typeface="Arial" panose="020B0604020202020204" pitchFamily="34" charset="0"/>
              </a:rPr>
              <a:t>By identifying and prioritizing high-risk components, testing can effectively target areas that are most likely to fail, ensuring critical functionalities are robust before release.</a:t>
            </a:r>
            <a:endParaRPr lang="zh-CN" altLang="en-US" sz="2400" dirty="0">
              <a:latin typeface="Arial" panose="020B0604020202020204" pitchFamily="34" charset="0"/>
              <a:ea typeface="Microsoft YaHei Light" panose="020B0502040204020203" pitchFamily="34" charset="-122"/>
              <a:cs typeface="Arial" panose="020B0604020202020204" pitchFamily="34" charset="0"/>
              <a:sym typeface="Microsoft YaHei Light" panose="020B0502040204020203" pitchFamily="34" charset="-122"/>
            </a:endParaRPr>
          </a:p>
        </p:txBody>
      </p:sp>
      <p:sp>
        <p:nvSpPr>
          <p:cNvPr id="11270" name="Text Box 18"/>
          <p:cNvSpPr/>
          <p:nvPr/>
        </p:nvSpPr>
        <p:spPr>
          <a:xfrm>
            <a:off x="680806" y="3870447"/>
            <a:ext cx="7048500" cy="1821011"/>
          </a:xfrm>
          <a:prstGeom prst="rect">
            <a:avLst/>
          </a:prstGeom>
          <a:noFill/>
          <a:ln w="9525">
            <a:noFill/>
          </a:ln>
        </p:spPr>
        <p:txBody>
          <a:bodyPr>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just" eaLnBrk="1" hangingPunct="1">
              <a:lnSpc>
                <a:spcPct val="100000"/>
              </a:lnSpc>
              <a:buNone/>
            </a:pPr>
            <a:r>
              <a:rPr lang="en-US" b="1" dirty="0">
                <a:solidFill>
                  <a:schemeClr val="accent3">
                    <a:lumMod val="50000"/>
                  </a:schemeClr>
                </a:solidFill>
                <a:latin typeface="Arial" panose="020B0604020202020204" pitchFamily="34" charset="0"/>
                <a:cs typeface="Arial" panose="020B0604020202020204" pitchFamily="34" charset="0"/>
              </a:rPr>
              <a:t>Resource Optimization: </a:t>
            </a:r>
          </a:p>
          <a:p>
            <a:pPr marL="0" lvl="0" indent="0" algn="just" eaLnBrk="1" hangingPunct="1">
              <a:lnSpc>
                <a:spcPct val="100000"/>
              </a:lnSpc>
              <a:buNone/>
            </a:pPr>
            <a:r>
              <a:rPr lang="en-US" sz="2400" dirty="0">
                <a:latin typeface="Arial" panose="020B0604020202020204" pitchFamily="34" charset="0"/>
                <a:cs typeface="Arial" panose="020B0604020202020204" pitchFamily="34" charset="0"/>
              </a:rPr>
              <a:t>Allocating resources to test the most crucial parts of the application maximizes the impact of testing efforts, leading to a more reliable product.</a:t>
            </a:r>
            <a:endParaRPr lang="zh-CN" altLang="en-US" sz="1800" dirty="0">
              <a:latin typeface="Arial" panose="020B0604020202020204" pitchFamily="34" charset="0"/>
              <a:ea typeface="Microsoft YaHei Light" panose="020B0502040204020203" pitchFamily="34" charset="-122"/>
              <a:cs typeface="Arial" panose="020B0604020202020204" pitchFamily="34" charset="0"/>
              <a:sym typeface="Microsoft YaHei Light" panose="020B0502040204020203" pitchFamily="34" charset="-122"/>
            </a:endParaRPr>
          </a:p>
        </p:txBody>
      </p:sp>
      <p:pic>
        <p:nvPicPr>
          <p:cNvPr id="2" name="Picture 2" descr="Risk Management in Software Engineering - Software Engineering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3588" y="1533992"/>
            <a:ext cx="3629025" cy="3971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352845" y="928134"/>
            <a:ext cx="5236455" cy="1569660"/>
          </a:xfrm>
          <a:prstGeom prst="rect">
            <a:avLst/>
          </a:prstGeom>
          <a:noFill/>
          <a:ln w="9525">
            <a:noFill/>
          </a:ln>
        </p:spPr>
        <p:txBody>
          <a:bodyPr wrap="square">
            <a:spAutoFit/>
          </a:bodyPr>
          <a:lstStyle/>
          <a:p>
            <a:pPr algn="ctr" eaLnBrk="1" hangingPunct="1"/>
            <a:r>
              <a:rPr lang="en-US" sz="4800" b="1" u="sng" dirty="0">
                <a:latin typeface="Calibri" panose="020F0502020204030204" pitchFamily="34" charset="0"/>
                <a:cs typeface="Calibri" panose="020F0502020204030204" pitchFamily="34" charset="0"/>
              </a:rPr>
              <a:t>Automation for Efficiency</a:t>
            </a:r>
            <a:endParaRPr lang="zh-CN" altLang="en-US" sz="4800" b="1" u="sng"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6521870" y="721568"/>
            <a:ext cx="5717755" cy="4926477"/>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buNone/>
            </a:pPr>
            <a:r>
              <a:rPr lang="en-US" sz="3200" b="1" dirty="0">
                <a:solidFill>
                  <a:schemeClr val="accent3">
                    <a:lumMod val="50000"/>
                  </a:schemeClr>
                </a:solidFill>
                <a:latin typeface="Calibri" panose="020F0502020204030204" pitchFamily="34" charset="0"/>
                <a:cs typeface="Calibri" panose="020F0502020204030204" pitchFamily="34" charset="0"/>
              </a:rPr>
              <a:t>Test Automation Frameworks: </a:t>
            </a:r>
          </a:p>
          <a:p>
            <a:pPr marL="0" indent="0">
              <a:buNone/>
            </a:pPr>
            <a:r>
              <a:rPr lang="en-US" sz="2400" dirty="0">
                <a:latin typeface="Calibri" panose="020F0502020204030204" pitchFamily="34" charset="0"/>
                <a:cs typeface="Calibri" panose="020F0502020204030204" pitchFamily="34" charset="0"/>
              </a:rPr>
              <a:t>	Implementing robust automation frameworks can significantly reduce manual testing time, allowing for more comprehensive testing cycles.</a:t>
            </a: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3200" b="1" dirty="0">
                <a:solidFill>
                  <a:schemeClr val="accent3">
                    <a:lumMod val="50000"/>
                  </a:schemeClr>
                </a:solidFill>
                <a:latin typeface="Calibri" panose="020F0502020204030204" pitchFamily="34" charset="0"/>
                <a:cs typeface="Calibri" panose="020F0502020204030204" pitchFamily="34" charset="0"/>
              </a:rPr>
              <a:t>Continuous Integration/ Continuous Deployment (CI/CD): </a:t>
            </a:r>
          </a:p>
          <a:p>
            <a:pPr marL="0" indent="0">
              <a:buNone/>
            </a:pPr>
            <a:r>
              <a:rPr lang="en-US" sz="2400" dirty="0">
                <a:latin typeface="Calibri" panose="020F0502020204030204" pitchFamily="34" charset="0"/>
                <a:cs typeface="Calibri" panose="020F0502020204030204" pitchFamily="34" charset="0"/>
              </a:rPr>
              <a:t>Automated tests integrated into CI/CD pipelines enable rapid feedback on code changes, improving development efficiency and product quality.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454" y="2528873"/>
            <a:ext cx="4326276" cy="432627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955122" y="1224766"/>
            <a:ext cx="10898627" cy="4585871"/>
          </a:xfrm>
          <a:prstGeom prst="rect">
            <a:avLst/>
          </a:prstGeom>
          <a:noFill/>
          <a:ln w="9525">
            <a:noFill/>
          </a:ln>
        </p:spPr>
        <p:txBody>
          <a:bodyPr wrap="square">
            <a:spAutoFit/>
          </a:bodyPr>
          <a:lstStyle/>
          <a:p>
            <a:pPr algn="ctr"/>
            <a:r>
              <a:rPr lang="en-US" sz="4400" b="1" dirty="0"/>
              <a:t>Performance Testing  </a:t>
            </a:r>
          </a:p>
          <a:p>
            <a:pPr algn="ctr"/>
            <a:endParaRPr lang="en-US" sz="1600" b="1" dirty="0"/>
          </a:p>
          <a:p>
            <a:r>
              <a:rPr lang="en-US" sz="2800" b="1" dirty="0">
                <a:solidFill>
                  <a:schemeClr val="accent3">
                    <a:lumMod val="50000"/>
                  </a:schemeClr>
                </a:solidFill>
              </a:rPr>
              <a:t>					Real-World Simulations:</a:t>
            </a:r>
          </a:p>
          <a:p>
            <a:r>
              <a:rPr lang="en-US" sz="2400" dirty="0"/>
              <a:t>					Conducting performance tests that simulate real-					world usage scenarios helps identify potential 					bottlenecks and scalability issues before 					deployment.   </a:t>
            </a:r>
          </a:p>
          <a:p>
            <a:r>
              <a:rPr lang="en-US" sz="2800" b="1" dirty="0">
                <a:solidFill>
                  <a:schemeClr val="accent3">
                    <a:lumMod val="50000"/>
                  </a:schemeClr>
                </a:solidFill>
              </a:rPr>
              <a:t>					User Experience Focus:</a:t>
            </a:r>
          </a:p>
          <a:p>
            <a:r>
              <a:rPr lang="en-US" sz="2400" dirty="0"/>
              <a:t> 					Ensuring that the software performs well under 					expected loads enhances user satisfaction 					and retention.</a:t>
            </a:r>
          </a:p>
        </p:txBody>
      </p:sp>
      <p:pic>
        <p:nvPicPr>
          <p:cNvPr id="2" name="Picture 1">
            <a:extLst>
              <a:ext uri="{FF2B5EF4-FFF2-40B4-BE49-F238E27FC236}">
                <a16:creationId xmlns:a16="http://schemas.microsoft.com/office/drawing/2014/main" id="{39C389CC-E139-48EE-B3F9-9C0FB4C2900C}"/>
              </a:ext>
            </a:extLst>
          </p:cNvPr>
          <p:cNvPicPr>
            <a:picLocks noChangeAspect="1"/>
          </p:cNvPicPr>
          <p:nvPr/>
        </p:nvPicPr>
        <p:blipFill>
          <a:blip r:embed="rId2"/>
          <a:stretch>
            <a:fillRect/>
          </a:stretch>
        </p:blipFill>
        <p:spPr>
          <a:xfrm>
            <a:off x="752312" y="2288976"/>
            <a:ext cx="4350817" cy="311189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352845" y="928134"/>
            <a:ext cx="5236455" cy="1569660"/>
          </a:xfrm>
          <a:prstGeom prst="rect">
            <a:avLst/>
          </a:prstGeom>
          <a:noFill/>
          <a:ln w="9525">
            <a:noFill/>
          </a:ln>
        </p:spPr>
        <p:txBody>
          <a:bodyPr wrap="square">
            <a:spAutoFit/>
          </a:bodyPr>
          <a:lstStyle/>
          <a:p>
            <a:pPr algn="ctr" eaLnBrk="1" hangingPunct="1"/>
            <a:r>
              <a:rPr lang="en-US" sz="4800" b="1" u="sng" dirty="0">
                <a:latin typeface="Calibri" panose="020F0502020204030204" pitchFamily="34" charset="0"/>
                <a:cs typeface="Calibri" panose="020F0502020204030204" pitchFamily="34" charset="0"/>
              </a:rPr>
              <a:t>Feedback Loop</a:t>
            </a:r>
          </a:p>
          <a:p>
            <a:pPr algn="ctr" eaLnBrk="1" hangingPunct="1"/>
            <a:r>
              <a:rPr lang="en-US" sz="4800" b="1" u="sng" dirty="0">
                <a:latin typeface="Calibri" panose="020F0502020204030204" pitchFamily="34" charset="0"/>
                <a:cs typeface="Calibri" panose="020F0502020204030204" pitchFamily="34" charset="0"/>
              </a:rPr>
              <a:t> Creation</a:t>
            </a:r>
            <a:endParaRPr lang="zh-CN" altLang="en-US" sz="4800" b="1" u="sng"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5129" name="Text Box 18"/>
          <p:cNvSpPr/>
          <p:nvPr/>
        </p:nvSpPr>
        <p:spPr>
          <a:xfrm>
            <a:off x="7070457" y="721568"/>
            <a:ext cx="4559148" cy="5019836"/>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buNone/>
            </a:pPr>
            <a:r>
              <a:rPr lang="en-US" sz="3200" b="1" dirty="0">
                <a:solidFill>
                  <a:schemeClr val="accent3">
                    <a:lumMod val="50000"/>
                  </a:schemeClr>
                </a:solidFill>
                <a:latin typeface="Calibri" panose="020F0502020204030204" pitchFamily="34" charset="0"/>
                <a:cs typeface="Calibri" panose="020F0502020204030204" pitchFamily="34" charset="0"/>
              </a:rPr>
              <a:t>Learning from Tests:</a:t>
            </a:r>
          </a:p>
          <a:p>
            <a:pPr marL="0" indent="0">
              <a:buNone/>
            </a:pPr>
            <a:r>
              <a:rPr lang="en-US" sz="2400" dirty="0">
                <a:latin typeface="Calibri" panose="020F0502020204030204" pitchFamily="34" charset="0"/>
                <a:cs typeface="Calibri" panose="020F0502020204030204" pitchFamily="34" charset="0"/>
              </a:rPr>
              <a:t>	 Regularly analyzing test results creates a feedback loop that informs future development and testing strategies, leading to continuous improvement in software quality.</a:t>
            </a:r>
          </a:p>
          <a:p>
            <a:pPr marL="0" indent="0">
              <a:buNone/>
            </a:pPr>
            <a:r>
              <a:rPr lang="en-US" sz="3200" b="1" dirty="0">
                <a:solidFill>
                  <a:schemeClr val="accent3">
                    <a:lumMod val="50000"/>
                  </a:schemeClr>
                </a:solidFill>
                <a:latin typeface="Calibri" panose="020F0502020204030204" pitchFamily="34" charset="0"/>
                <a:cs typeface="Calibri" panose="020F0502020204030204" pitchFamily="34" charset="0"/>
              </a:rPr>
              <a:t>Adaptation to Changes: </a:t>
            </a:r>
          </a:p>
          <a:p>
            <a:pPr marL="0" indent="0">
              <a:buNone/>
            </a:pPr>
            <a:r>
              <a:rPr lang="en-US" sz="2400" dirty="0">
                <a:latin typeface="Calibri" panose="020F0502020204030204" pitchFamily="34" charset="0"/>
                <a:cs typeface="Calibri" panose="020F0502020204030204" pitchFamily="34" charset="0"/>
              </a:rPr>
              <a:t>	This iterative process allows teams to adapt quickly to changes in requirements or technology, maintaining alignment with business goals.</a:t>
            </a:r>
          </a:p>
        </p:txBody>
      </p:sp>
      <p:pic>
        <p:nvPicPr>
          <p:cNvPr id="1026" name="Picture 2" descr="User Feedback: How to Perform Usability Testing (+Free Download) - Altitude  Accel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32" y="2546990"/>
            <a:ext cx="5035568" cy="3599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4"/>
          <p:cNvGrpSpPr/>
          <p:nvPr/>
        </p:nvGrpSpPr>
        <p:grpSpPr>
          <a:xfrm>
            <a:off x="0" y="0"/>
            <a:ext cx="12247563" cy="711200"/>
            <a:chOff x="0" y="0"/>
            <a:chExt cx="12247809" cy="711200"/>
          </a:xfrm>
        </p:grpSpPr>
        <p:sp>
          <p:nvSpPr>
            <p:cNvPr id="7187"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8"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9"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0"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1"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92"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7171" name="组合 11"/>
          <p:cNvGrpSpPr/>
          <p:nvPr/>
        </p:nvGrpSpPr>
        <p:grpSpPr>
          <a:xfrm>
            <a:off x="0" y="6146800"/>
            <a:ext cx="12239625" cy="711200"/>
            <a:chOff x="0" y="0"/>
            <a:chExt cx="12239224" cy="711200"/>
          </a:xfrm>
        </p:grpSpPr>
        <p:sp>
          <p:nvSpPr>
            <p:cNvPr id="7181"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2"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3"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4"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5"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7186"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7172" name="Line 2"/>
          <p:cNvSpPr/>
          <p:nvPr/>
        </p:nvSpPr>
        <p:spPr>
          <a:xfrm>
            <a:off x="2286000" y="1922463"/>
            <a:ext cx="7546975" cy="0"/>
          </a:xfrm>
          <a:prstGeom prst="line">
            <a:avLst/>
          </a:prstGeom>
          <a:ln w="3175" cap="flat" cmpd="sng">
            <a:solidFill>
              <a:schemeClr val="tx1"/>
            </a:solidFill>
            <a:prstDash val="sysDot"/>
            <a:miter/>
            <a:headEnd type="oval" w="med" len="med"/>
            <a:tailEnd type="oval" w="med" len="med"/>
          </a:ln>
        </p:spPr>
      </p:sp>
      <p:sp>
        <p:nvSpPr>
          <p:cNvPr id="7173" name="Text Box 3"/>
          <p:cNvSpPr/>
          <p:nvPr/>
        </p:nvSpPr>
        <p:spPr>
          <a:xfrm>
            <a:off x="2159000" y="1216025"/>
            <a:ext cx="6509711" cy="769441"/>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4400" b="1" dirty="0">
                <a:solidFill>
                  <a:schemeClr val="accent3">
                    <a:lumMod val="50000"/>
                  </a:schemeClr>
                </a:solidFill>
                <a:ea typeface="Microsoft YaHei" panose="020B0503020204020204" charset="-122"/>
              </a:rPr>
              <a:t>Prioritization of Test Cases</a:t>
            </a:r>
            <a:endParaRPr lang="zh-CN" altLang="en-US" sz="2000" dirty="0">
              <a:solidFill>
                <a:schemeClr val="accent3">
                  <a:lumMod val="50000"/>
                </a:schemeClr>
              </a:solidFill>
              <a:latin typeface="Arial" panose="020B0604020202020204" pitchFamily="34" charset="0"/>
            </a:endParaRPr>
          </a:p>
        </p:txBody>
      </p:sp>
      <p:sp>
        <p:nvSpPr>
          <p:cNvPr id="7174" name="Text Box 4"/>
          <p:cNvSpPr/>
          <p:nvPr/>
        </p:nvSpPr>
        <p:spPr>
          <a:xfrm>
            <a:off x="2151062" y="2004965"/>
            <a:ext cx="8359775" cy="1938992"/>
          </a:xfrm>
          <a:prstGeom prst="rect">
            <a:avLst/>
          </a:prstGeom>
          <a:noFill/>
          <a:ln w="9525">
            <a:noFill/>
          </a:ln>
        </p:spPr>
        <p:txBody>
          <a:bodyPr wrap="squar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en-US" altLang="zh-CN" sz="2400" dirty="0">
                <a:ea typeface="Microsoft YaHei Light" panose="020B0502040204020203" pitchFamily="34" charset="-122"/>
                <a:sym typeface="Microsoft YaHei Light" panose="020B0502040204020203" pitchFamily="34" charset="-122"/>
              </a:rPr>
              <a:t>Prioritizing test cases based on their importance and risk allows teams to focus on critical functionalities first, ensuring that essential features are tested thoroughly before less critical ones. </a:t>
            </a:r>
            <a:r>
              <a:rPr lang="en-US" altLang="zh-CN" sz="2400" dirty="0"/>
              <a:t>This approach helps in managing time and resources effectively, especially when deadlines are tight.</a:t>
            </a:r>
            <a:endParaRPr lang="zh-CN" altLang="en-US" sz="2400" dirty="0"/>
          </a:p>
        </p:txBody>
      </p:sp>
      <p:sp>
        <p:nvSpPr>
          <p:cNvPr id="7175" name="Rectangle 5"/>
          <p:cNvSpPr/>
          <p:nvPr/>
        </p:nvSpPr>
        <p:spPr>
          <a:xfrm>
            <a:off x="8528050" y="1376363"/>
            <a:ext cx="396875" cy="398462"/>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6" name="Rectangle 6"/>
          <p:cNvSpPr/>
          <p:nvPr/>
        </p:nvSpPr>
        <p:spPr>
          <a:xfrm>
            <a:off x="9085263" y="1492250"/>
            <a:ext cx="285750" cy="285750"/>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7177" name="Rectangle 7"/>
          <p:cNvSpPr/>
          <p:nvPr/>
        </p:nvSpPr>
        <p:spPr>
          <a:xfrm>
            <a:off x="9513888" y="1555750"/>
            <a:ext cx="227012" cy="227013"/>
          </a:xfrm>
          <a:prstGeom prst="rect">
            <a:avLst/>
          </a:prstGeom>
          <a:solidFill>
            <a:schemeClr val="tx1"/>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5772" y="4316341"/>
            <a:ext cx="2916148" cy="1458074"/>
          </a:xfrm>
          <a:prstGeom prst="rect">
            <a:avLst/>
          </a:prstGeom>
        </p:spPr>
      </p:pic>
      <p:pic>
        <p:nvPicPr>
          <p:cNvPr id="4104" name="Picture 8" descr="Test Cases: 8 Types of Test Cases Testers Write | Kualit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409" y="4316341"/>
            <a:ext cx="2682246" cy="1408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6" name="Picture 10" descr="How to Write Test Cases for Software (with a Samp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6022" y="4316341"/>
            <a:ext cx="2777284" cy="1458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 name="TextBox 19">
            <a:extLst>
              <a:ext uri="{FF2B5EF4-FFF2-40B4-BE49-F238E27FC236}">
                <a16:creationId xmlns:a16="http://schemas.microsoft.com/office/drawing/2014/main" id="{21C7EB91-6844-44EB-8663-5429B4762F3C}"/>
              </a:ext>
            </a:extLst>
          </p:cNvPr>
          <p:cNvSpPr txBox="1"/>
          <p:nvPr/>
        </p:nvSpPr>
        <p:spPr>
          <a:xfrm>
            <a:off x="1094363" y="2417356"/>
            <a:ext cx="9564844" cy="1508105"/>
          </a:xfrm>
          <a:prstGeom prst="rect">
            <a:avLst/>
          </a:prstGeom>
          <a:noFill/>
          <a:ln>
            <a:solidFill>
              <a:schemeClr val="tx1"/>
            </a:solidFill>
          </a:ln>
        </p:spPr>
        <p:txBody>
          <a:bodyPr wrap="square">
            <a:spAutoFit/>
          </a:bodyPr>
          <a:lstStyle/>
          <a:p>
            <a:pPr algn="ct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 </a:t>
            </a:r>
          </a:p>
          <a:p>
            <a:pPr algn="ctr"/>
            <a:r>
              <a:rPr kumimoji="0" lang="en-US" sz="4400" b="1"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cs typeface="+mn-cs"/>
              </a:rPr>
              <a:t>Benefits of Software Testing</a:t>
            </a:r>
          </a:p>
          <a:p>
            <a:pPr algn="ct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2247563"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124393" y="1353364"/>
            <a:ext cx="5033812" cy="1877437"/>
          </a:xfrm>
          <a:prstGeom prst="rect">
            <a:avLst/>
          </a:prstGeom>
        </p:spPr>
        <p:txBody>
          <a:bodyPr wrap="square">
            <a:spAutoFit/>
          </a:bodyPr>
          <a:lstStyle/>
          <a:p>
            <a:pPr lvl="1"/>
            <a:r>
              <a:rPr lang="en-US" sz="2800" b="1" dirty="0">
                <a:solidFill>
                  <a:schemeClr val="accent3">
                    <a:lumMod val="75000"/>
                  </a:schemeClr>
                </a:solidFill>
              </a:rPr>
              <a:t>1.Bug-Free Application</a:t>
            </a:r>
          </a:p>
          <a:p>
            <a:pPr marL="742950" lvl="1" indent="-285750">
              <a:buFont typeface="Courier New" panose="02070309020205020404" pitchFamily="49" charset="0"/>
              <a:buChar char="o"/>
            </a:pPr>
            <a:r>
              <a:rPr lang="en-US" dirty="0"/>
              <a:t>Identify and fix bugs.</a:t>
            </a:r>
          </a:p>
          <a:p>
            <a:pPr marL="742950" lvl="1" indent="-285750">
              <a:buFont typeface="Courier New" panose="02070309020205020404" pitchFamily="49" charset="0"/>
              <a:buChar char="o"/>
            </a:pPr>
            <a:r>
              <a:rPr lang="en-US" dirty="0"/>
              <a:t>A bug-free app functions smoothly and meets user requirements.</a:t>
            </a:r>
          </a:p>
          <a:p>
            <a:pPr lvl="1"/>
            <a:r>
              <a:rPr lang="en-US" sz="1600" dirty="0"/>
              <a:t>Reference: </a:t>
            </a:r>
            <a:r>
              <a:rPr lang="en-US" sz="1600" dirty="0">
                <a:solidFill>
                  <a:srgbClr val="00B050"/>
                </a:solidFill>
              </a:rPr>
              <a:t>"Software Testing: Principles and Practices" by </a:t>
            </a:r>
            <a:r>
              <a:rPr lang="en-US" sz="1600" dirty="0" err="1">
                <a:solidFill>
                  <a:srgbClr val="00B050"/>
                </a:solidFill>
              </a:rPr>
              <a:t>Naresh</a:t>
            </a:r>
            <a:r>
              <a:rPr lang="en-US" sz="1600" dirty="0">
                <a:solidFill>
                  <a:srgbClr val="00B050"/>
                </a:solidFill>
              </a:rPr>
              <a:t> Chauhan.</a:t>
            </a:r>
          </a:p>
        </p:txBody>
      </p:sp>
      <p:sp>
        <p:nvSpPr>
          <p:cNvPr id="7" name="Rectangle 3"/>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8" name="Rectangle 7"/>
          <p:cNvSpPr/>
          <p:nvPr/>
        </p:nvSpPr>
        <p:spPr>
          <a:xfrm>
            <a:off x="624486" y="3459572"/>
            <a:ext cx="4855575" cy="1877437"/>
          </a:xfrm>
          <a:prstGeom prst="rect">
            <a:avLst/>
          </a:prstGeom>
        </p:spPr>
        <p:txBody>
          <a:bodyPr wrap="square">
            <a:spAutoFit/>
          </a:bodyPr>
          <a:lstStyle/>
          <a:p>
            <a:r>
              <a:rPr lang="en-US" sz="2800" b="1" dirty="0">
                <a:solidFill>
                  <a:schemeClr val="accent3">
                    <a:lumMod val="75000"/>
                  </a:schemeClr>
                </a:solidFill>
              </a:rPr>
              <a:t>2.Data Security</a:t>
            </a:r>
            <a:endParaRPr lang="en-US" sz="2800" dirty="0">
              <a:solidFill>
                <a:schemeClr val="accent3">
                  <a:lumMod val="75000"/>
                </a:schemeClr>
              </a:solidFill>
            </a:endParaRPr>
          </a:p>
          <a:p>
            <a:pPr marL="285750" indent="-285750">
              <a:buFont typeface="Courier New" panose="02070309020205020404" pitchFamily="49" charset="0"/>
              <a:buChar char="o"/>
            </a:pPr>
            <a:r>
              <a:rPr lang="en-US" altLang="en-US" dirty="0"/>
              <a:t>Keeps data safe from improper use.</a:t>
            </a:r>
          </a:p>
          <a:p>
            <a:pPr marL="285750" lvl="0" indent="-285750">
              <a:buFont typeface="Courier New" panose="02070309020205020404" pitchFamily="49" charset="0"/>
              <a:buChar char="o"/>
            </a:pPr>
            <a:r>
              <a:rPr lang="en-US" altLang="en-US" dirty="0"/>
              <a:t>Reduce security risks.</a:t>
            </a:r>
          </a:p>
          <a:p>
            <a:pPr marL="285750" lvl="0" indent="-285750">
              <a:buFont typeface="Courier New" panose="02070309020205020404" pitchFamily="49" charset="0"/>
              <a:buChar char="o"/>
            </a:pPr>
            <a:r>
              <a:rPr lang="en-US" altLang="en-US" dirty="0"/>
              <a:t>Protects against cyberattacks</a:t>
            </a:r>
            <a:endParaRPr lang="en-US" dirty="0"/>
          </a:p>
          <a:p>
            <a:pPr lvl="1"/>
            <a:r>
              <a:rPr lang="en-US" dirty="0"/>
              <a:t>  </a:t>
            </a:r>
            <a:r>
              <a:rPr lang="en-US" sz="1600" dirty="0">
                <a:solidFill>
                  <a:srgbClr val="00B050"/>
                </a:solidFill>
              </a:rPr>
              <a:t>Reference: OWASP (Open Web Application Security Project) Website.</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88" t="8190" r="9489" b="3670"/>
          <a:stretch>
            <a:fillRect/>
          </a:stretch>
        </p:blipFill>
        <p:spPr>
          <a:xfrm>
            <a:off x="5801918" y="1576168"/>
            <a:ext cx="6160169" cy="45334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 name="Rectangle 1"/>
          <p:cNvSpPr/>
          <p:nvPr/>
        </p:nvSpPr>
        <p:spPr>
          <a:xfrm>
            <a:off x="538955" y="1539561"/>
            <a:ext cx="6245892" cy="4001095"/>
          </a:xfrm>
          <a:prstGeom prst="rect">
            <a:avLst/>
          </a:prstGeom>
        </p:spPr>
        <p:txBody>
          <a:bodyPr wrap="square">
            <a:spAutoFit/>
          </a:bodyPr>
          <a:lstStyle/>
          <a:p>
            <a:r>
              <a:rPr lang="en-US" sz="2800" b="1" dirty="0">
                <a:solidFill>
                  <a:srgbClr val="0070C0"/>
                </a:solidFill>
              </a:rPr>
              <a:t>3.Early Defect Detection</a:t>
            </a:r>
          </a:p>
          <a:p>
            <a:endParaRPr lang="en-US" dirty="0"/>
          </a:p>
          <a:p>
            <a:pPr marL="742950" lvl="1" indent="-285750">
              <a:buFont typeface="Courier New" panose="02070309020205020404" pitchFamily="49" charset="0"/>
              <a:buChar char="o"/>
            </a:pPr>
            <a:r>
              <a:rPr lang="en-US" dirty="0"/>
              <a:t>Identifies defects early, before they become complex.</a:t>
            </a:r>
          </a:p>
          <a:p>
            <a:pPr marL="742950" lvl="1" indent="-285750">
              <a:buFont typeface="Courier New" panose="02070309020205020404" pitchFamily="49" charset="0"/>
              <a:buChar char="o"/>
            </a:pPr>
            <a:r>
              <a:rPr lang="en-US" dirty="0"/>
              <a:t>Allows the development team to address issues during </a:t>
            </a:r>
            <a:r>
              <a:rPr lang="en-US" dirty="0" err="1"/>
              <a:t>devevelopment</a:t>
            </a:r>
            <a:r>
              <a:rPr lang="en-US" dirty="0"/>
              <a:t> process. </a:t>
            </a:r>
          </a:p>
          <a:p>
            <a:pPr lvl="1"/>
            <a:r>
              <a:rPr lang="en-US" sz="1600" dirty="0">
                <a:solidFill>
                  <a:srgbClr val="00B050"/>
                </a:solidFill>
              </a:rPr>
              <a:t>Reference: </a:t>
            </a:r>
            <a:r>
              <a:rPr lang="en-US" sz="1600" dirty="0" err="1">
                <a:solidFill>
                  <a:srgbClr val="00B050"/>
                </a:solidFill>
              </a:rPr>
              <a:t>Atlassian</a:t>
            </a:r>
            <a:r>
              <a:rPr lang="en-US" sz="1600" dirty="0">
                <a:solidFill>
                  <a:srgbClr val="00B050"/>
                </a:solidFill>
              </a:rPr>
              <a:t> - Early Bug Detection</a:t>
            </a:r>
            <a:r>
              <a:rPr lang="en-US" dirty="0"/>
              <a:t>.</a:t>
            </a:r>
          </a:p>
          <a:p>
            <a:pPr marL="742950" lvl="1" indent="-285750">
              <a:buFont typeface="+mj-lt"/>
              <a:buAutoNum type="arabicPeriod"/>
            </a:pPr>
            <a:endParaRPr lang="en-US" dirty="0"/>
          </a:p>
          <a:p>
            <a:r>
              <a:rPr lang="en-US" sz="2800" b="1" dirty="0">
                <a:solidFill>
                  <a:srgbClr val="0070C0"/>
                </a:solidFill>
              </a:rPr>
              <a:t>4.Quality Product</a:t>
            </a:r>
            <a:endParaRPr lang="en-US" sz="2800" dirty="0">
              <a:solidFill>
                <a:srgbClr val="0070C0"/>
              </a:solidFill>
            </a:endParaRPr>
          </a:p>
          <a:p>
            <a:pPr marL="742950" lvl="1" indent="-285750">
              <a:buFont typeface="Courier New" panose="02070309020205020404" pitchFamily="49" charset="0"/>
              <a:buChar char="o"/>
            </a:pPr>
            <a:r>
              <a:rPr lang="en-US" dirty="0"/>
              <a:t>Increases the overall quality and reliability of the application.</a:t>
            </a:r>
          </a:p>
          <a:p>
            <a:pPr marL="742950" lvl="1" indent="-285750">
              <a:buFont typeface="Courier New" panose="02070309020205020404" pitchFamily="49" charset="0"/>
              <a:buChar char="o"/>
            </a:pPr>
            <a:r>
              <a:rPr lang="en-US" dirty="0"/>
              <a:t>Security, performance, and functionality are priority.</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1791" y="1789207"/>
            <a:ext cx="4171690" cy="3255583"/>
          </a:xfrm>
          <a:prstGeom prst="rect">
            <a:avLst/>
          </a:prstGeom>
        </p:spPr>
      </p:pic>
    </p:spTree>
    <p:extLst>
      <p:ext uri="{BB962C8B-B14F-4D97-AF65-F5344CB8AC3E}">
        <p14:creationId xmlns:p14="http://schemas.microsoft.com/office/powerpoint/2010/main" val="221161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组合 11"/>
          <p:cNvGrpSpPr/>
          <p:nvPr/>
        </p:nvGrpSpPr>
        <p:grpSpPr>
          <a:xfrm>
            <a:off x="0" y="6146800"/>
            <a:ext cx="12239625"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485" name="文本框 14"/>
          <p:cNvSpPr/>
          <p:nvPr/>
        </p:nvSpPr>
        <p:spPr>
          <a:xfrm>
            <a:off x="4921250" y="3784600"/>
            <a:ext cx="184731" cy="461665"/>
          </a:xfrm>
          <a:prstGeom prst="rect">
            <a:avLst/>
          </a:prstGeom>
          <a:noFill/>
          <a:ln w="9525">
            <a:noFill/>
          </a:ln>
        </p:spPr>
        <p:txBody>
          <a:bodyPr wrap="none">
            <a:spAutoFit/>
          </a:bodyPr>
          <a:lstStyle/>
          <a:p>
            <a:pPr eaLnBrk="1" hangingPunct="1"/>
            <a:endParaRPr lang="zh-CN" altLang="en-US" sz="2400"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2" name="Rectangle 1"/>
          <p:cNvSpPr/>
          <p:nvPr/>
        </p:nvSpPr>
        <p:spPr>
          <a:xfrm>
            <a:off x="735123" y="890674"/>
            <a:ext cx="10199175" cy="4678204"/>
          </a:xfrm>
          <a:prstGeom prst="rect">
            <a:avLst/>
          </a:prstGeom>
        </p:spPr>
        <p:txBody>
          <a:bodyPr wrap="square">
            <a:spAutoFit/>
          </a:bodyPr>
          <a:lstStyle/>
          <a:p>
            <a:endParaRPr lang="en-US" b="1" dirty="0"/>
          </a:p>
          <a:p>
            <a:r>
              <a:rPr lang="en-US" sz="2800" b="1" dirty="0">
                <a:solidFill>
                  <a:srgbClr val="0070C0"/>
                </a:solidFill>
              </a:rPr>
              <a:t>5.Cost-Effective</a:t>
            </a:r>
          </a:p>
          <a:p>
            <a:pPr marL="285750" lvl="1" indent="-285750">
              <a:buFont typeface="Courier New" panose="02070309020205020404" pitchFamily="49" charset="0"/>
              <a:buChar char="o"/>
            </a:pPr>
            <a:r>
              <a:rPr lang="en-US" dirty="0"/>
              <a:t>Reduces time and costs in the long run.</a:t>
            </a:r>
            <a:endParaRPr lang="en-US" sz="2000" dirty="0">
              <a:solidFill>
                <a:srgbClr val="0070C0"/>
              </a:solidFill>
            </a:endParaRPr>
          </a:p>
          <a:p>
            <a:pPr marL="285750" lvl="1" indent="-285750">
              <a:buFont typeface="Courier New" panose="02070309020205020404" pitchFamily="49" charset="0"/>
              <a:buChar char="o"/>
            </a:pPr>
            <a:r>
              <a:rPr lang="en-US" dirty="0"/>
              <a:t>Fixing errors during the design stage is 100 times cheaper than post-release fixes.</a:t>
            </a:r>
          </a:p>
          <a:p>
            <a:pPr lvl="1"/>
            <a:r>
              <a:rPr lang="en-US" sz="1600" dirty="0">
                <a:solidFill>
                  <a:srgbClr val="00B050"/>
                </a:solidFill>
              </a:rPr>
              <a:t>Reference: IBM’s Cost of Defects Study (IBM Systems Sciences Institute).</a:t>
            </a:r>
          </a:p>
          <a:p>
            <a:pPr marL="742950" lvl="1" indent="-285750">
              <a:buFont typeface="+mj-lt"/>
              <a:buAutoNum type="arabicPeriod"/>
            </a:pPr>
            <a:endParaRPr lang="en-US" sz="1600" dirty="0">
              <a:solidFill>
                <a:srgbClr val="00B050"/>
              </a:solidFill>
            </a:endParaRPr>
          </a:p>
          <a:p>
            <a:pPr lvl="0"/>
            <a:r>
              <a:rPr lang="en-US" altLang="en-US" sz="2800" b="1" dirty="0">
                <a:solidFill>
                  <a:srgbClr val="0070C0"/>
                </a:solidFill>
              </a:rPr>
              <a:t>6. Low Failure Rate</a:t>
            </a:r>
            <a:endParaRPr lang="en-US" altLang="en-US" sz="2800" dirty="0">
              <a:solidFill>
                <a:srgbClr val="0070C0"/>
              </a:solidFill>
            </a:endParaRPr>
          </a:p>
          <a:p>
            <a:pPr marL="742950" lvl="1" indent="-285750">
              <a:buFont typeface="Courier New" panose="02070309020205020404" pitchFamily="49" charset="0"/>
              <a:buChar char="o"/>
            </a:pPr>
            <a:r>
              <a:rPr lang="en-US" altLang="en-US" dirty="0"/>
              <a:t>Finds issues to improve stability.</a:t>
            </a:r>
          </a:p>
          <a:p>
            <a:pPr marL="742950" lvl="1" indent="-285750">
              <a:buFont typeface="Courier New" panose="02070309020205020404" pitchFamily="49" charset="0"/>
              <a:buChar char="o"/>
            </a:pPr>
            <a:r>
              <a:rPr lang="en-US" altLang="en-US" dirty="0"/>
              <a:t>Stress testing checks reliability.</a:t>
            </a:r>
          </a:p>
          <a:p>
            <a:pPr marL="742950" lvl="1" indent="-285750">
              <a:buFont typeface="Courier New" panose="02070309020205020404" pitchFamily="49" charset="0"/>
              <a:buChar char="o"/>
            </a:pPr>
            <a:r>
              <a:rPr lang="en-US" altLang="en-US" dirty="0"/>
              <a:t>Makes the product more stable and dependable.</a:t>
            </a:r>
          </a:p>
          <a:p>
            <a:pPr lvl="1"/>
            <a:endParaRPr lang="en-US" altLang="en-US" dirty="0">
              <a:solidFill>
                <a:srgbClr val="0070C0"/>
              </a:solidFill>
            </a:endParaRPr>
          </a:p>
          <a:p>
            <a:pPr lvl="0"/>
            <a:r>
              <a:rPr lang="en-US" altLang="en-US" sz="2800" b="1" dirty="0">
                <a:solidFill>
                  <a:srgbClr val="0070C0"/>
                </a:solidFill>
              </a:rPr>
              <a:t>7. Customer Satisfaction</a:t>
            </a:r>
          </a:p>
          <a:p>
            <a:pPr marL="285750" lvl="0" indent="-285750">
              <a:buFont typeface="Courier New" panose="02070309020205020404" pitchFamily="49" charset="0"/>
              <a:buChar char="o"/>
            </a:pPr>
            <a:r>
              <a:rPr lang="en-US" altLang="en-US" dirty="0"/>
              <a:t>Gives a bug-free experience.</a:t>
            </a:r>
          </a:p>
          <a:p>
            <a:pPr marL="285750" lvl="0" indent="-285750">
              <a:buFont typeface="Courier New" panose="02070309020205020404" pitchFamily="49" charset="0"/>
              <a:buChar char="o"/>
            </a:pPr>
            <a:r>
              <a:rPr lang="en-US" altLang="en-US" dirty="0"/>
              <a:t>Builds trust and keeps customers happy.</a:t>
            </a:r>
            <a:endParaRPr lang="en-US" dirty="0"/>
          </a:p>
          <a:p>
            <a:pPr marL="742950" lvl="1" indent="-285750">
              <a:buFont typeface="+mj-lt"/>
              <a:buAutoNum type="arabicPeriod"/>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202" y="2377440"/>
            <a:ext cx="2916456" cy="29403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1830"/>
            <a:ext cx="11353800" cy="1019175"/>
          </a:xfrm>
        </p:spPr>
        <p:txBody>
          <a:bodyPr/>
          <a:lstStyle/>
          <a:p>
            <a:pPr marL="685800" indent="-685800">
              <a:buFont typeface="Wingdings" panose="05000000000000000000" charset="0"/>
              <a:buChar char="ü"/>
            </a:pPr>
            <a:r>
              <a:rPr lang="en-US" sz="3600" b="1" dirty="0">
                <a:solidFill>
                  <a:srgbClr val="F1B960"/>
                </a:solidFill>
                <a:latin typeface="Microsoft YaHei" panose="020B0503020204020204" charset="-122"/>
                <a:ea typeface="Microsoft YaHei" panose="020B0503020204020204" charset="-122"/>
              </a:rPr>
              <a:t>What is Software?</a:t>
            </a:r>
          </a:p>
        </p:txBody>
      </p:sp>
      <p:sp>
        <p:nvSpPr>
          <p:cNvPr id="3" name="Content Placeholder 2"/>
          <p:cNvSpPr>
            <a:spLocks noGrp="1"/>
          </p:cNvSpPr>
          <p:nvPr>
            <p:ph idx="1"/>
          </p:nvPr>
        </p:nvSpPr>
        <p:spPr>
          <a:xfrm>
            <a:off x="114935" y="1825625"/>
            <a:ext cx="11238865" cy="4351655"/>
          </a:xfrm>
        </p:spPr>
        <p:txBody>
          <a:bodyPr/>
          <a:lstStyle/>
          <a:p>
            <a:pPr algn="ctr"/>
            <a:r>
              <a:rPr lang="en-US" b="1" dirty="0">
                <a:solidFill>
                  <a:srgbClr val="A7CDA4"/>
                </a:solidFill>
              </a:rPr>
              <a:t>Software is basically a set of </a:t>
            </a:r>
            <a:r>
              <a:rPr lang="en-US" b="1" dirty="0" err="1">
                <a:solidFill>
                  <a:srgbClr val="A7CDA4"/>
                </a:solidFill>
              </a:rPr>
              <a:t>intrustions</a:t>
            </a:r>
            <a:r>
              <a:rPr lang="en-US" b="1" dirty="0">
                <a:solidFill>
                  <a:srgbClr val="A7CDA4"/>
                </a:solidFill>
              </a:rPr>
              <a:t> or commands that tells a computer what to do.</a:t>
            </a:r>
          </a:p>
          <a:p>
            <a:pPr algn="ctr"/>
            <a:endParaRPr lang="en-US" b="1" dirty="0">
              <a:solidFill>
                <a:srgbClr val="A7CDA4"/>
              </a:solidFill>
            </a:endParaRPr>
          </a:p>
          <a:p>
            <a:pPr algn="ctr"/>
            <a:endParaRPr lang="en-US" b="1" dirty="0">
              <a:solidFill>
                <a:srgbClr val="002060"/>
              </a:solidFill>
            </a:endParaRPr>
          </a:p>
          <a:p>
            <a:pPr algn="ctr"/>
            <a:endParaRPr lang="en-US" b="1" dirty="0">
              <a:solidFill>
                <a:srgbClr val="002060"/>
              </a:solidFill>
            </a:endParaRPr>
          </a:p>
          <a:p>
            <a:pPr algn="ctr"/>
            <a:r>
              <a:rPr lang="en-US" b="1" dirty="0">
                <a:solidFill>
                  <a:srgbClr val="002060"/>
                </a:solidFill>
              </a:rPr>
              <a:t>                             </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89D77C-1E56-4976-965D-869ABF7A103F}"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SimSun" panose="02010600030101010101" pitchFamily="2" charset="-122"/>
                <a:cs typeface="+mn-cs"/>
              </a:rPr>
              <a:t>2025/1/14</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grpSp>
        <p:nvGrpSpPr>
          <p:cNvPr id="3075" name="组合 13"/>
          <p:cNvGrpSpPr/>
          <p:nvPr/>
        </p:nvGrpSpPr>
        <p:grpSpPr>
          <a:xfrm>
            <a:off x="0" y="6154738"/>
            <a:ext cx="12239625" cy="711200"/>
            <a:chOff x="0" y="0"/>
            <a:chExt cx="12239224" cy="711200"/>
          </a:xfrm>
        </p:grpSpPr>
        <p:sp>
          <p:nvSpPr>
            <p:cNvPr id="3078" name="矩形 14"/>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79" name="矩形 15"/>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0" name="矩形 16"/>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1" name="矩形 17"/>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2" name="矩形 18"/>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3083" name="矩形 19"/>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8" name="组合 4"/>
          <p:cNvGrpSpPr/>
          <p:nvPr/>
        </p:nvGrpSpPr>
        <p:grpSpPr>
          <a:xfrm>
            <a:off x="-44450" y="-64135"/>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pic>
        <p:nvPicPr>
          <p:cNvPr id="5" name="Picture 4" descr="H2x1_NSwitchDS_Calculator_image1600w"/>
          <p:cNvPicPr>
            <a:picLocks noChangeAspect="1"/>
          </p:cNvPicPr>
          <p:nvPr/>
        </p:nvPicPr>
        <p:blipFill>
          <a:blip r:embed="rId2"/>
          <a:stretch>
            <a:fillRect/>
          </a:stretch>
        </p:blipFill>
        <p:spPr>
          <a:xfrm>
            <a:off x="838200" y="3694430"/>
            <a:ext cx="3164840" cy="2314575"/>
          </a:xfrm>
          <a:prstGeom prst="rect">
            <a:avLst/>
          </a:prstGeom>
        </p:spPr>
      </p:pic>
      <p:pic>
        <p:nvPicPr>
          <p:cNvPr id="6" name="Picture 5" descr="images"/>
          <p:cNvPicPr>
            <a:picLocks noChangeAspect="1"/>
          </p:cNvPicPr>
          <p:nvPr/>
        </p:nvPicPr>
        <p:blipFill>
          <a:blip r:embed="rId3"/>
          <a:stretch>
            <a:fillRect/>
          </a:stretch>
        </p:blipFill>
        <p:spPr>
          <a:xfrm>
            <a:off x="4965065" y="3968750"/>
            <a:ext cx="2857500" cy="1600200"/>
          </a:xfrm>
          <a:prstGeom prst="rect">
            <a:avLst/>
          </a:prstGeom>
        </p:spPr>
      </p:pic>
      <p:pic>
        <p:nvPicPr>
          <p:cNvPr id="7" name="Picture 6" descr="unnamed"/>
          <p:cNvPicPr>
            <a:picLocks noChangeAspect="1"/>
          </p:cNvPicPr>
          <p:nvPr/>
        </p:nvPicPr>
        <p:blipFill>
          <a:blip r:embed="rId4"/>
          <a:stretch>
            <a:fillRect/>
          </a:stretch>
        </p:blipFill>
        <p:spPr>
          <a:xfrm>
            <a:off x="8286750" y="3898900"/>
            <a:ext cx="3175000" cy="1670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635" y="711835"/>
            <a:ext cx="12191365" cy="541972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246380" y="1216025"/>
            <a:ext cx="11553825" cy="5025390"/>
          </a:xfrm>
          <a:prstGeom prst="rect">
            <a:avLst/>
          </a:prstGeom>
          <a:noFill/>
          <a:ln w="9525">
            <a:noFill/>
          </a:ln>
        </p:spPr>
        <p:txBody>
          <a:bodyPr wrap="none">
            <a:noAutofit/>
          </a:bodyPr>
          <a:lstStyle/>
          <a:p>
            <a:pPr marL="571500" indent="-571500" algn="l" eaLnBrk="1" hangingPunct="1">
              <a:buFont typeface="Wingdings" panose="05000000000000000000" charset="0"/>
              <a:buChar char="ü"/>
            </a:pPr>
            <a:r>
              <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what is Software Testing?</a:t>
            </a:r>
          </a:p>
          <a:p>
            <a:pPr algn="l" eaLnBrk="1" hangingPunct="1"/>
            <a:endParaRPr lang="en-US" altLang="zh-CN"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a:p>
            <a:pPr algn="l" eaLnBrk="1" hangingPunct="1"/>
            <a:r>
              <a:rPr lang="en-US" altLang="en-US" sz="2800" b="1" dirty="0">
                <a:solidFill>
                  <a:schemeClr val="accent2">
                    <a:lumMod val="75000"/>
                  </a:schemeClr>
                </a:solidFill>
                <a:sym typeface="+mn-ea"/>
              </a:rPr>
              <a:t>Software testing is the process of evaluating a software</a:t>
            </a:r>
          </a:p>
          <a:p>
            <a:pPr algn="l" eaLnBrk="1" hangingPunct="1"/>
            <a:r>
              <a:rPr lang="en-US" altLang="en-US" sz="2800" b="1" dirty="0">
                <a:solidFill>
                  <a:schemeClr val="accent2">
                    <a:lumMod val="75000"/>
                  </a:schemeClr>
                </a:solidFill>
                <a:sym typeface="+mn-ea"/>
              </a:rPr>
              <a:t> product's functionality, quality, </a:t>
            </a:r>
          </a:p>
          <a:p>
            <a:pPr algn="l" eaLnBrk="1" hangingPunct="1"/>
            <a:r>
              <a:rPr lang="en-US" altLang="en-US" sz="2800" b="1" dirty="0">
                <a:solidFill>
                  <a:schemeClr val="accent2">
                    <a:lumMod val="75000"/>
                  </a:schemeClr>
                </a:solidFill>
                <a:sym typeface="+mn-ea"/>
              </a:rPr>
              <a:t>and performance to ensure it meets</a:t>
            </a:r>
          </a:p>
          <a:p>
            <a:pPr algn="l" eaLnBrk="1" hangingPunct="1"/>
            <a:r>
              <a:rPr lang="en-US" altLang="en-US" sz="2800" b="1" dirty="0">
                <a:solidFill>
                  <a:schemeClr val="accent2">
                    <a:lumMod val="75000"/>
                  </a:schemeClr>
                </a:solidFill>
                <a:sym typeface="+mn-ea"/>
              </a:rPr>
              <a:t> expectations.</a:t>
            </a:r>
            <a:endParaRPr lang="en-US" altLang="en-US" sz="2800" b="1" dirty="0">
              <a:solidFill>
                <a:schemeClr val="accent2">
                  <a:lumMod val="75000"/>
                </a:schemeClr>
              </a:solidFill>
            </a:endParaRPr>
          </a:p>
          <a:p>
            <a:pPr algn="l" eaLnBrk="1" hangingPunct="1"/>
            <a:endParaRPr lang="en-US" altLang="en-US" sz="2800" b="1" dirty="0">
              <a:solidFill>
                <a:srgbClr val="C00000"/>
              </a:solidFill>
            </a:endParaRPr>
          </a:p>
          <a:p>
            <a:pPr eaLnBrk="1" hangingPunct="1"/>
            <a:endParaRPr lang="en-US" altLang="zh-CN" sz="28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pic>
        <p:nvPicPr>
          <p:cNvPr id="2" name="Picture 1" descr="C:\Users\biyam\OneDrive\Pictures\115-7-Reasons-Why-Software-Testing-is-Important-1110x454.jpg115-7-Reasons-Why-Software-Testing-is-Important-1110x454"/>
          <p:cNvPicPr>
            <a:picLocks noChangeAspect="1"/>
          </p:cNvPicPr>
          <p:nvPr/>
        </p:nvPicPr>
        <p:blipFill>
          <a:blip r:embed="rId2"/>
          <a:srcRect l="22446" r="22446"/>
          <a:stretch>
            <a:fillRect/>
          </a:stretch>
        </p:blipFill>
        <p:spPr>
          <a:xfrm>
            <a:off x="7588250" y="3209925"/>
            <a:ext cx="3534410" cy="2622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0" y="0"/>
            <a:ext cx="12247563" cy="711200"/>
            <a:chOff x="0" y="0"/>
            <a:chExt cx="12247809" cy="711200"/>
          </a:xfrm>
        </p:grpSpPr>
        <p:sp>
          <p:nvSpPr>
            <p:cNvPr id="412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4099" name="组合 11"/>
          <p:cNvGrpSpPr/>
          <p:nvPr/>
        </p:nvGrpSpPr>
        <p:grpSpPr>
          <a:xfrm>
            <a:off x="0" y="6146800"/>
            <a:ext cx="12239625" cy="711200"/>
            <a:chOff x="0" y="0"/>
            <a:chExt cx="12239224" cy="711200"/>
          </a:xfrm>
        </p:grpSpPr>
        <p:sp>
          <p:nvSpPr>
            <p:cNvPr id="411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1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412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4103" name="Rectangle 3"/>
          <p:cNvSpPr/>
          <p:nvPr/>
        </p:nvSpPr>
        <p:spPr>
          <a:xfrm>
            <a:off x="6269038" y="320992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8" name="Rectangle 3"/>
          <p:cNvSpPr/>
          <p:nvPr/>
        </p:nvSpPr>
        <p:spPr>
          <a:xfrm>
            <a:off x="6265863" y="4067175"/>
            <a:ext cx="5149850" cy="635000"/>
          </a:xfrm>
          <a:custGeom>
            <a:avLst/>
            <a:gdLst>
              <a:gd name="txL" fmla="*/ 0 w 5149850"/>
              <a:gd name="txT" fmla="*/ 0 h 635000"/>
              <a:gd name="txR" fmla="*/ 5149850 w 5149850"/>
              <a:gd name="txB" fmla="*/ 635000 h 635000"/>
            </a:gdLst>
            <a:ahLst/>
            <a:cxnLst>
              <a:cxn ang="0">
                <a:pos x="0" y="0"/>
              </a:cxn>
              <a:cxn ang="0">
                <a:pos x="5149850" y="0"/>
              </a:cxn>
              <a:cxn ang="0">
                <a:pos x="5149850" y="635000"/>
              </a:cxn>
              <a:cxn ang="0">
                <a:pos x="9525" y="635000"/>
              </a:cxn>
              <a:cxn ang="0">
                <a:pos x="0" y="0"/>
              </a:cxn>
            </a:cxnLst>
            <a:rect l="txL" t="txT" r="txR" b="txB"/>
            <a:pathLst>
              <a:path w="5149850" h="635000">
                <a:moveTo>
                  <a:pt x="0" y="0"/>
                </a:moveTo>
                <a:lnTo>
                  <a:pt x="5149850" y="0"/>
                </a:lnTo>
                <a:lnTo>
                  <a:pt x="5149850" y="635000"/>
                </a:lnTo>
                <a:lnTo>
                  <a:pt x="9525" y="635000"/>
                </a:lnTo>
                <a:cubicBezTo>
                  <a:pt x="180975" y="299508"/>
                  <a:pt x="191352" y="357954"/>
                  <a:pt x="0" y="0"/>
                </a:cubicBezTo>
                <a:close/>
              </a:path>
            </a:pathLst>
          </a:custGeom>
          <a:solidFill>
            <a:srgbClr val="FFFFFF">
              <a:alpha val="69019"/>
            </a:srgbClr>
          </a:solidFill>
          <a:ln w="9525">
            <a:noFill/>
          </a:ln>
        </p:spPr>
        <p:txBody>
          <a:bodyPr/>
          <a:lstStyle/>
          <a:p>
            <a:endParaRPr lang="zh-CN" altLang="en-US"/>
          </a:p>
        </p:txBody>
      </p:sp>
      <p:sp>
        <p:nvSpPr>
          <p:cNvPr id="4109" name="Text Box 15"/>
          <p:cNvSpPr/>
          <p:nvPr/>
        </p:nvSpPr>
        <p:spPr>
          <a:xfrm>
            <a:off x="772160" y="1958340"/>
            <a:ext cx="10904220" cy="407733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r>
              <a:rPr lang="zh-CN" altLang="en-US" sz="2400" dirty="0">
                <a:solidFill>
                  <a:schemeClr val="bg1"/>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Please click to edit text</a:t>
            </a:r>
            <a:endParaRPr lang="zh-CN" altLang="en-US" sz="1800" dirty="0">
              <a:latin typeface="Arial" panose="020B0604020202020204" pitchFamily="34" charset="0"/>
            </a:endParaRPr>
          </a:p>
        </p:txBody>
      </p:sp>
      <p:sp>
        <p:nvSpPr>
          <p:cNvPr id="4115" name="文本框 2"/>
          <p:cNvSpPr/>
          <p:nvPr/>
        </p:nvSpPr>
        <p:spPr>
          <a:xfrm>
            <a:off x="165735" y="875665"/>
            <a:ext cx="10989945" cy="768350"/>
          </a:xfrm>
          <a:prstGeom prst="rect">
            <a:avLst/>
          </a:prstGeom>
          <a:noFill/>
          <a:ln w="9525">
            <a:noFill/>
          </a:ln>
        </p:spPr>
        <p:txBody>
          <a:bodyPr wrap="square">
            <a:spAutoFit/>
          </a:bodyPr>
          <a:lstStyle/>
          <a:p>
            <a:pPr algn="ctr" eaLnBrk="1" hangingPunct="1"/>
            <a:r>
              <a:rPr lang="en-US" altLang="zh-CN" sz="4400" b="1" dirty="0">
                <a:solidFill>
                  <a:srgbClr val="F3ABB9"/>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Types of software testing</a:t>
            </a:r>
            <a:endParaRPr lang="zh-CN" altLang="en-US" sz="4400" b="1" dirty="0">
              <a:solidFill>
                <a:srgbClr val="BFE6BC"/>
              </a:solidFill>
              <a:latin typeface="Microsoft YaHei Light" panose="020B0502040204020203" pitchFamily="34" charset="-122"/>
              <a:ea typeface="Microsoft YaHei Light" panose="020B0502040204020203" pitchFamily="34" charset="-122"/>
              <a:sym typeface="Microsoft YaHei Light" panose="020B0502040204020203" pitchFamily="34" charset="-122"/>
            </a:endParaRPr>
          </a:p>
        </p:txBody>
      </p:sp>
      <p:sp>
        <p:nvSpPr>
          <p:cNvPr id="4" name="Down Arrow 3"/>
          <p:cNvSpPr/>
          <p:nvPr/>
        </p:nvSpPr>
        <p:spPr>
          <a:xfrm>
            <a:off x="6436360" y="1786255"/>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5" name="Down Arrow 4"/>
          <p:cNvSpPr/>
          <p:nvPr/>
        </p:nvSpPr>
        <p:spPr>
          <a:xfrm rot="19320000">
            <a:off x="8529320" y="1885315"/>
            <a:ext cx="631190" cy="108394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9" name="Down Arrow 8"/>
          <p:cNvSpPr/>
          <p:nvPr/>
        </p:nvSpPr>
        <p:spPr>
          <a:xfrm rot="3000000">
            <a:off x="2519045" y="1680845"/>
            <a:ext cx="513715" cy="120459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0" name="Down Arrow 9"/>
          <p:cNvSpPr/>
          <p:nvPr/>
        </p:nvSpPr>
        <p:spPr>
          <a:xfrm>
            <a:off x="4366260" y="1808480"/>
            <a:ext cx="694690" cy="117856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1538605" y="2783840"/>
            <a:ext cx="1671955" cy="598805"/>
          </a:xfrm>
          <a:prstGeom prst="rect">
            <a:avLst/>
          </a:prstGeom>
          <a:noFill/>
        </p:spPr>
        <p:txBody>
          <a:bodyPr wrap="square" rtlCol="0">
            <a:noAutofit/>
          </a:bodyPr>
          <a:lstStyle/>
          <a:p>
            <a:pPr marL="285750" indent="-285750">
              <a:buFont typeface="Wingdings" panose="05000000000000000000" charset="0"/>
              <a:buChar char="ü"/>
            </a:pPr>
            <a:r>
              <a:rPr lang="en-US" b="1"/>
              <a:t>Unit Testing</a:t>
            </a:r>
          </a:p>
        </p:txBody>
      </p:sp>
      <p:sp>
        <p:nvSpPr>
          <p:cNvPr id="12" name="Text Box 11"/>
          <p:cNvSpPr txBox="1"/>
          <p:nvPr/>
        </p:nvSpPr>
        <p:spPr>
          <a:xfrm>
            <a:off x="3860800" y="3151505"/>
            <a:ext cx="1715770" cy="645160"/>
          </a:xfrm>
          <a:prstGeom prst="rect">
            <a:avLst/>
          </a:prstGeom>
          <a:noFill/>
        </p:spPr>
        <p:txBody>
          <a:bodyPr wrap="square" rtlCol="0">
            <a:spAutoFit/>
          </a:bodyPr>
          <a:lstStyle/>
          <a:p>
            <a:pPr marL="285750" indent="-285750">
              <a:buFont typeface="Wingdings" panose="05000000000000000000" charset="0"/>
              <a:buChar char="ü"/>
            </a:pPr>
            <a:r>
              <a:rPr lang="en-US" b="1"/>
              <a:t>Integration Testing</a:t>
            </a:r>
          </a:p>
        </p:txBody>
      </p:sp>
      <p:sp>
        <p:nvSpPr>
          <p:cNvPr id="13" name="Text Box 12"/>
          <p:cNvSpPr txBox="1"/>
          <p:nvPr/>
        </p:nvSpPr>
        <p:spPr>
          <a:xfrm>
            <a:off x="5772785" y="3028315"/>
            <a:ext cx="1725295" cy="645160"/>
          </a:xfrm>
          <a:prstGeom prst="rect">
            <a:avLst/>
          </a:prstGeom>
          <a:noFill/>
        </p:spPr>
        <p:txBody>
          <a:bodyPr wrap="square" rtlCol="0">
            <a:spAutoFit/>
          </a:bodyPr>
          <a:lstStyle/>
          <a:p>
            <a:pPr marL="285750" indent="-285750" algn="ctr">
              <a:buFont typeface="Wingdings" panose="05000000000000000000" charset="0"/>
              <a:buChar char="ü"/>
            </a:pPr>
            <a:r>
              <a:rPr lang="en-US"/>
              <a:t> </a:t>
            </a:r>
            <a:r>
              <a:rPr lang="en-US" b="1"/>
              <a:t> System        Testing</a:t>
            </a:r>
          </a:p>
        </p:txBody>
      </p:sp>
      <p:sp>
        <p:nvSpPr>
          <p:cNvPr id="14" name="Text Box 13"/>
          <p:cNvSpPr txBox="1"/>
          <p:nvPr/>
        </p:nvSpPr>
        <p:spPr>
          <a:xfrm>
            <a:off x="8262620" y="2964815"/>
            <a:ext cx="2151380" cy="645160"/>
          </a:xfrm>
          <a:prstGeom prst="rect">
            <a:avLst/>
          </a:prstGeom>
          <a:noFill/>
        </p:spPr>
        <p:txBody>
          <a:bodyPr wrap="square" rtlCol="0">
            <a:spAutoFit/>
          </a:bodyPr>
          <a:lstStyle/>
          <a:p>
            <a:pPr marL="285750" indent="-285750">
              <a:buFont typeface="Wingdings" panose="05000000000000000000" charset="0"/>
              <a:buChar char="ü"/>
            </a:pPr>
            <a:r>
              <a:rPr lang="en-US" b="1"/>
              <a:t>Regression Testing</a:t>
            </a:r>
          </a:p>
        </p:txBody>
      </p:sp>
      <p:cxnSp>
        <p:nvCxnSpPr>
          <p:cNvPr id="15" name="Straight Connector 14"/>
          <p:cNvCxnSpPr/>
          <p:nvPr/>
        </p:nvCxnSpPr>
        <p:spPr>
          <a:xfrm flipH="1">
            <a:off x="3940175" y="4346575"/>
            <a:ext cx="4445" cy="1645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Straight Connector 15"/>
          <p:cNvCxnSpPr/>
          <p:nvPr/>
        </p:nvCxnSpPr>
        <p:spPr>
          <a:xfrm flipH="1" flipV="1">
            <a:off x="3944620" y="4610100"/>
            <a:ext cx="383540" cy="88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Straight Connector 16"/>
          <p:cNvCxnSpPr/>
          <p:nvPr/>
        </p:nvCxnSpPr>
        <p:spPr>
          <a:xfrm flipH="1">
            <a:off x="3960495" y="5037455"/>
            <a:ext cx="441960" cy="5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Straight Connector 17"/>
          <p:cNvCxnSpPr/>
          <p:nvPr/>
        </p:nvCxnSpPr>
        <p:spPr>
          <a:xfrm flipH="1" flipV="1">
            <a:off x="3960495" y="5384800"/>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Text Box 18"/>
          <p:cNvSpPr txBox="1"/>
          <p:nvPr/>
        </p:nvSpPr>
        <p:spPr>
          <a:xfrm>
            <a:off x="4355465" y="4161790"/>
            <a:ext cx="1264920" cy="645160"/>
          </a:xfrm>
          <a:prstGeom prst="rect">
            <a:avLst/>
          </a:prstGeom>
          <a:noFill/>
        </p:spPr>
        <p:txBody>
          <a:bodyPr wrap="square" rtlCol="0">
            <a:spAutoFit/>
          </a:bodyPr>
          <a:lstStyle/>
          <a:p>
            <a:pPr>
              <a:buFont typeface="Arial" panose="020B0604020202020204" pitchFamily="34" charset="0"/>
            </a:pPr>
            <a:r>
              <a:rPr lang="en-US" b="1">
                <a:solidFill>
                  <a:srgbClr val="80B891"/>
                </a:solidFill>
              </a:rPr>
              <a:t>bang bang</a:t>
            </a:r>
          </a:p>
        </p:txBody>
      </p:sp>
      <p:sp>
        <p:nvSpPr>
          <p:cNvPr id="20" name="Text Box 19"/>
          <p:cNvSpPr txBox="1"/>
          <p:nvPr/>
        </p:nvSpPr>
        <p:spPr>
          <a:xfrm>
            <a:off x="4361180" y="4826635"/>
            <a:ext cx="1245870" cy="368300"/>
          </a:xfrm>
          <a:prstGeom prst="rect">
            <a:avLst/>
          </a:prstGeom>
          <a:noFill/>
        </p:spPr>
        <p:txBody>
          <a:bodyPr wrap="square" rtlCol="0">
            <a:spAutoFit/>
          </a:bodyPr>
          <a:lstStyle/>
          <a:p>
            <a:r>
              <a:rPr lang="en-US" b="1">
                <a:solidFill>
                  <a:srgbClr val="80B891"/>
                </a:solidFill>
              </a:rPr>
              <a:t>top down</a:t>
            </a:r>
          </a:p>
        </p:txBody>
      </p:sp>
      <p:sp>
        <p:nvSpPr>
          <p:cNvPr id="21" name="Text Box 20"/>
          <p:cNvSpPr txBox="1"/>
          <p:nvPr/>
        </p:nvSpPr>
        <p:spPr>
          <a:xfrm>
            <a:off x="4361180" y="5172710"/>
            <a:ext cx="1410970" cy="368300"/>
          </a:xfrm>
          <a:prstGeom prst="rect">
            <a:avLst/>
          </a:prstGeom>
          <a:noFill/>
        </p:spPr>
        <p:txBody>
          <a:bodyPr wrap="square" rtlCol="0">
            <a:spAutoFit/>
          </a:bodyPr>
          <a:lstStyle/>
          <a:p>
            <a:r>
              <a:rPr lang="en-US" b="1">
                <a:solidFill>
                  <a:srgbClr val="80B891"/>
                </a:solidFill>
              </a:rPr>
              <a:t>bottom up</a:t>
            </a:r>
          </a:p>
        </p:txBody>
      </p:sp>
      <p:cxnSp>
        <p:nvCxnSpPr>
          <p:cNvPr id="22" name="Straight Connector 21"/>
          <p:cNvCxnSpPr/>
          <p:nvPr/>
        </p:nvCxnSpPr>
        <p:spPr>
          <a:xfrm flipH="1" flipV="1">
            <a:off x="3960495" y="5734685"/>
            <a:ext cx="405765" cy="76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Text Box 22"/>
          <p:cNvSpPr txBox="1"/>
          <p:nvPr/>
        </p:nvSpPr>
        <p:spPr>
          <a:xfrm>
            <a:off x="4328160" y="5530215"/>
            <a:ext cx="4064000" cy="368300"/>
          </a:xfrm>
          <a:prstGeom prst="rect">
            <a:avLst/>
          </a:prstGeom>
          <a:noFill/>
        </p:spPr>
        <p:txBody>
          <a:bodyPr wrap="square" rtlCol="0">
            <a:spAutoFit/>
          </a:bodyPr>
          <a:lstStyle/>
          <a:p>
            <a:r>
              <a:rPr lang="en-US" b="1">
                <a:solidFill>
                  <a:srgbClr val="80B891"/>
                </a:solidFill>
              </a:rPr>
              <a:t>mixed</a:t>
            </a:r>
          </a:p>
        </p:txBody>
      </p:sp>
      <p:sp>
        <p:nvSpPr>
          <p:cNvPr id="6" name="Text Box 5"/>
          <p:cNvSpPr txBox="1"/>
          <p:nvPr/>
        </p:nvSpPr>
        <p:spPr>
          <a:xfrm>
            <a:off x="1293495" y="3854450"/>
            <a:ext cx="2083435" cy="2136775"/>
          </a:xfrm>
          <a:prstGeom prst="rect">
            <a:avLst/>
          </a:prstGeom>
          <a:noFill/>
        </p:spPr>
        <p:txBody>
          <a:bodyPr wrap="square" rtlCol="0">
            <a:noAutofit/>
          </a:bodyPr>
          <a:lstStyle/>
          <a:p>
            <a:endParaRPr lang="en-US"/>
          </a:p>
        </p:txBody>
      </p:sp>
      <p:sp>
        <p:nvSpPr>
          <p:cNvPr id="30" name="Text Box 29"/>
          <p:cNvSpPr txBox="1"/>
          <p:nvPr/>
        </p:nvSpPr>
        <p:spPr>
          <a:xfrm>
            <a:off x="1346835" y="3875405"/>
            <a:ext cx="2055495" cy="368300"/>
          </a:xfrm>
          <a:prstGeom prst="rect">
            <a:avLst/>
          </a:prstGeom>
          <a:noFill/>
        </p:spPr>
        <p:txBody>
          <a:bodyPr wrap="square" rtlCol="0">
            <a:spAutoFit/>
          </a:bodyPr>
          <a:lstStyle/>
          <a:p>
            <a:endParaRPr lang="en-US"/>
          </a:p>
        </p:txBody>
      </p:sp>
      <p:sp>
        <p:nvSpPr>
          <p:cNvPr id="56" name="Text Box 55"/>
          <p:cNvSpPr txBox="1"/>
          <p:nvPr/>
        </p:nvSpPr>
        <p:spPr>
          <a:xfrm>
            <a:off x="340995" y="3486785"/>
            <a:ext cx="2806065" cy="2030095"/>
          </a:xfrm>
          <a:prstGeom prst="rect">
            <a:avLst/>
          </a:prstGeom>
          <a:noFill/>
        </p:spPr>
        <p:txBody>
          <a:bodyPr wrap="square" rtlCol="0">
            <a:spAutoFit/>
          </a:bodyPr>
          <a:lstStyle/>
          <a:p>
            <a:pPr marL="285750" indent="-285750">
              <a:buFont typeface="Arial" panose="020B0604020202020204" pitchFamily="34" charset="0"/>
              <a:buChar char="•"/>
            </a:pPr>
            <a:r>
              <a:rPr lang="en-US" altLang="en-US" b="1">
                <a:solidFill>
                  <a:srgbClr val="D18A5E"/>
                </a:solidFill>
              </a:rPr>
              <a:t>a software testing technique that involves testing the smallest units of code in a software application in isolation.</a:t>
            </a:r>
          </a:p>
        </p:txBody>
      </p:sp>
      <p:sp>
        <p:nvSpPr>
          <p:cNvPr id="57" name="Text Box 56"/>
          <p:cNvSpPr txBox="1"/>
          <p:nvPr/>
        </p:nvSpPr>
        <p:spPr>
          <a:xfrm>
            <a:off x="5712460" y="3673475"/>
            <a:ext cx="2789555" cy="2584450"/>
          </a:xfrm>
          <a:prstGeom prst="rect">
            <a:avLst/>
          </a:prstGeom>
          <a:noFill/>
        </p:spPr>
        <p:txBody>
          <a:bodyPr wrap="square" rtlCol="0">
            <a:spAutoFit/>
          </a:bodyPr>
          <a:lstStyle/>
          <a:p>
            <a:pPr marL="285750" indent="-285750">
              <a:buFont typeface="Arial" panose="020B0604020202020204" pitchFamily="34" charset="0"/>
              <a:buChar char="•"/>
            </a:pPr>
            <a:r>
              <a:rPr lang="en-US" altLang="en-US"/>
              <a:t> </a:t>
            </a:r>
            <a:r>
              <a:rPr lang="en-US" altLang="en-US" b="1">
                <a:solidFill>
                  <a:srgbClr val="002060"/>
                </a:solidFill>
              </a:rPr>
              <a:t>validating both functional and non-functional requirements through a structured process that includes planning, design, execution, and closure. </a:t>
            </a:r>
          </a:p>
        </p:txBody>
      </p:sp>
      <p:sp>
        <p:nvSpPr>
          <p:cNvPr id="58" name="Text Box 57"/>
          <p:cNvSpPr txBox="1"/>
          <p:nvPr/>
        </p:nvSpPr>
        <p:spPr>
          <a:xfrm>
            <a:off x="8392160" y="3562350"/>
            <a:ext cx="2527300" cy="2584450"/>
          </a:xfrm>
          <a:prstGeom prst="rect">
            <a:avLst/>
          </a:prstGeom>
          <a:noFill/>
        </p:spPr>
        <p:txBody>
          <a:bodyPr wrap="square" rtlCol="0">
            <a:spAutoFit/>
          </a:bodyPr>
          <a:lstStyle/>
          <a:p>
            <a:pPr marL="285750" indent="-285750">
              <a:buFont typeface="Arial" panose="020B0604020202020204" pitchFamily="34" charset="0"/>
              <a:buChar char="•"/>
            </a:pPr>
            <a:r>
              <a:rPr lang="en-US" altLang="en-US" b="1">
                <a:gradFill>
                  <a:gsLst>
                    <a:gs pos="0">
                      <a:srgbClr val="E30000"/>
                    </a:gs>
                    <a:gs pos="100000">
                      <a:srgbClr val="760303"/>
                    </a:gs>
                  </a:gsLst>
                  <a:lin scaled="0"/>
                </a:gradFill>
              </a:rPr>
              <a:t>a type of software testing that ensures that existing functionality continues to work after updates or new features are added.</a:t>
            </a:r>
          </a:p>
        </p:txBody>
      </p:sp>
      <p:sp>
        <p:nvSpPr>
          <p:cNvPr id="2" name="Text Box 1"/>
          <p:cNvSpPr txBox="1"/>
          <p:nvPr/>
        </p:nvSpPr>
        <p:spPr>
          <a:xfrm>
            <a:off x="-1740535" y="2012315"/>
            <a:ext cx="4064000" cy="368300"/>
          </a:xfrm>
          <a:prstGeom prst="rect">
            <a:avLst/>
          </a:prstGeom>
          <a:noFill/>
        </p:spPr>
        <p:txBody>
          <a:bodyPr wrap="square" rtlCol="0">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4"/>
          <p:cNvGrpSpPr/>
          <p:nvPr/>
        </p:nvGrpSpPr>
        <p:grpSpPr>
          <a:xfrm>
            <a:off x="0" y="0"/>
            <a:ext cx="12247563" cy="711200"/>
            <a:chOff x="0" y="0"/>
            <a:chExt cx="12247809" cy="711200"/>
          </a:xfrm>
        </p:grpSpPr>
        <p:sp>
          <p:nvSpPr>
            <p:cNvPr id="6160"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1"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2"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3"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4"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65"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6147" name="组合 11"/>
          <p:cNvGrpSpPr/>
          <p:nvPr/>
        </p:nvGrpSpPr>
        <p:grpSpPr>
          <a:xfrm>
            <a:off x="0" y="6146800"/>
            <a:ext cx="12239625" cy="711200"/>
            <a:chOff x="0" y="0"/>
            <a:chExt cx="12239224" cy="711200"/>
          </a:xfrm>
        </p:grpSpPr>
        <p:sp>
          <p:nvSpPr>
            <p:cNvPr id="6154"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5"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6"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7"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8"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6159"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6149" name="AutoShape 3"/>
          <p:cNvSpPr/>
          <p:nvPr/>
        </p:nvSpPr>
        <p:spPr>
          <a:xfrm rot="12720000">
            <a:off x="2128520" y="1464945"/>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2" name="Text Box 1"/>
          <p:cNvSpPr txBox="1"/>
          <p:nvPr/>
        </p:nvSpPr>
        <p:spPr>
          <a:xfrm>
            <a:off x="1124585" y="715010"/>
            <a:ext cx="5772150" cy="645160"/>
          </a:xfrm>
          <a:prstGeom prst="rect">
            <a:avLst/>
          </a:prstGeom>
          <a:noFill/>
        </p:spPr>
        <p:txBody>
          <a:bodyPr wrap="square" rtlCol="0">
            <a:spAutoFit/>
          </a:bodyPr>
          <a:lstStyle/>
          <a:p>
            <a:pPr algn="ctr"/>
            <a:r>
              <a:rPr lang="en-US" sz="3600" b="1">
                <a:solidFill>
                  <a:schemeClr val="accent6">
                    <a:lumMod val="40000"/>
                    <a:lumOff val="60000"/>
                  </a:schemeClr>
                </a:solidFill>
                <a:latin typeface="Microsoft YaHei" panose="020B0503020204020204" charset="-122"/>
                <a:ea typeface="Microsoft YaHei" panose="020B0503020204020204" charset="-122"/>
              </a:rPr>
              <a:t>System Testing</a:t>
            </a:r>
          </a:p>
        </p:txBody>
      </p:sp>
      <p:sp>
        <p:nvSpPr>
          <p:cNvPr id="4" name="AutoShape 3"/>
          <p:cNvSpPr/>
          <p:nvPr/>
        </p:nvSpPr>
        <p:spPr>
          <a:xfrm rot="8400000">
            <a:off x="4808855" y="1414780"/>
            <a:ext cx="814070" cy="1463040"/>
          </a:xfrm>
          <a:prstGeom prst="upArrow">
            <a:avLst>
              <a:gd name="adj1" fmla="val 35037"/>
              <a:gd name="adj2" fmla="val 66388"/>
            </a:avLst>
          </a:prstGeom>
          <a:solidFill>
            <a:srgbClr val="F7C8CE"/>
          </a:solidFill>
          <a:ln w="9525">
            <a:noFill/>
          </a:ln>
        </p:spPr>
        <p:txBody>
          <a:bodyPr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5" name="Text Box 4"/>
          <p:cNvSpPr txBox="1"/>
          <p:nvPr/>
        </p:nvSpPr>
        <p:spPr>
          <a:xfrm>
            <a:off x="1299845" y="2967990"/>
            <a:ext cx="2294890" cy="1753235"/>
          </a:xfrm>
          <a:prstGeom prst="rect">
            <a:avLst/>
          </a:prstGeom>
          <a:noFill/>
        </p:spPr>
        <p:txBody>
          <a:bodyPr wrap="square" rtlCol="0">
            <a:spAutoFit/>
          </a:bodyPr>
          <a:lstStyle/>
          <a:p>
            <a:r>
              <a:rPr lang="en-US" b="1">
                <a:solidFill>
                  <a:schemeClr val="tx1"/>
                </a:solidFill>
              </a:rPr>
              <a:t>based on who is doing testing</a:t>
            </a:r>
          </a:p>
          <a:p>
            <a:endParaRPr lang="en-US">
              <a:solidFill>
                <a:schemeClr val="tx1"/>
              </a:solidFill>
            </a:endParaRPr>
          </a:p>
          <a:p>
            <a:r>
              <a:rPr lang="en-US" b="1">
                <a:solidFill>
                  <a:schemeClr val="tx1"/>
                </a:solidFill>
              </a:rPr>
              <a:t>i</a:t>
            </a:r>
            <a:r>
              <a:rPr lang="en-US">
                <a:solidFill>
                  <a:schemeClr val="tx1"/>
                </a:solidFill>
              </a:rPr>
              <a:t>- Alpha</a:t>
            </a:r>
          </a:p>
          <a:p>
            <a:r>
              <a:rPr lang="en-US" b="1">
                <a:solidFill>
                  <a:schemeClr val="tx1"/>
                </a:solidFill>
              </a:rPr>
              <a:t>ii</a:t>
            </a:r>
            <a:r>
              <a:rPr lang="en-US">
                <a:solidFill>
                  <a:schemeClr val="tx1"/>
                </a:solidFill>
              </a:rPr>
              <a:t>- Beta</a:t>
            </a:r>
          </a:p>
          <a:p>
            <a:r>
              <a:rPr lang="en-US" b="1">
                <a:solidFill>
                  <a:schemeClr val="tx1"/>
                </a:solidFill>
              </a:rPr>
              <a:t>iii</a:t>
            </a:r>
            <a:r>
              <a:rPr lang="en-US">
                <a:solidFill>
                  <a:schemeClr val="tx1"/>
                </a:solidFill>
              </a:rPr>
              <a:t>-Acceptance</a:t>
            </a:r>
          </a:p>
        </p:txBody>
      </p:sp>
      <p:sp>
        <p:nvSpPr>
          <p:cNvPr id="6" name="Text Box 5"/>
          <p:cNvSpPr txBox="1"/>
          <p:nvPr/>
        </p:nvSpPr>
        <p:spPr>
          <a:xfrm>
            <a:off x="4499610" y="2789555"/>
            <a:ext cx="5873750" cy="3505200"/>
          </a:xfrm>
          <a:prstGeom prst="rect">
            <a:avLst/>
          </a:prstGeom>
          <a:noFill/>
        </p:spPr>
        <p:txBody>
          <a:bodyPr wrap="square" rtlCol="0">
            <a:noAutofit/>
          </a:bodyPr>
          <a:lstStyle/>
          <a:p>
            <a:r>
              <a:rPr lang="en-US" b="1"/>
              <a:t>performance / Non Functional</a:t>
            </a:r>
          </a:p>
          <a:p>
            <a:endParaRPr lang="en-US"/>
          </a:p>
          <a:p>
            <a:r>
              <a:rPr lang="en-US" b="1"/>
              <a:t>i</a:t>
            </a:r>
            <a:r>
              <a:rPr lang="en-US"/>
              <a:t>-volume</a:t>
            </a:r>
          </a:p>
          <a:p>
            <a:r>
              <a:rPr lang="en-US" b="1"/>
              <a:t>ii</a:t>
            </a:r>
            <a:r>
              <a:rPr lang="en-US"/>
              <a:t>-load</a:t>
            </a:r>
          </a:p>
          <a:p>
            <a:r>
              <a:rPr lang="en-US" b="1"/>
              <a:t>iii</a:t>
            </a:r>
            <a:r>
              <a:rPr lang="en-US"/>
              <a:t>-stress</a:t>
            </a:r>
          </a:p>
          <a:p>
            <a:r>
              <a:rPr lang="en-US" b="1"/>
              <a:t>iv</a:t>
            </a:r>
            <a:r>
              <a:rPr lang="en-US"/>
              <a:t>-security</a:t>
            </a:r>
          </a:p>
          <a:p>
            <a:r>
              <a:rPr lang="en-US" b="1"/>
              <a:t>v</a:t>
            </a:r>
            <a:r>
              <a:rPr lang="en-US"/>
              <a:t>-configuration</a:t>
            </a:r>
          </a:p>
          <a:p>
            <a:r>
              <a:rPr lang="en-US" b="1"/>
              <a:t>vi</a:t>
            </a:r>
            <a:r>
              <a:rPr lang="en-US"/>
              <a:t>-compatibility</a:t>
            </a:r>
          </a:p>
          <a:p>
            <a:r>
              <a:rPr lang="en-US" b="1"/>
              <a:t>vii</a:t>
            </a:r>
            <a:r>
              <a:rPr lang="en-US"/>
              <a:t>-recovery</a:t>
            </a:r>
          </a:p>
          <a:p>
            <a:r>
              <a:rPr lang="en-US" b="1"/>
              <a:t>viii</a:t>
            </a:r>
            <a:r>
              <a:rPr lang="en-US"/>
              <a:t>-install</a:t>
            </a:r>
          </a:p>
        </p:txBody>
      </p:sp>
      <p:pic>
        <p:nvPicPr>
          <p:cNvPr id="9" name="Picture 8" descr="system-testing-example"/>
          <p:cNvPicPr>
            <a:picLocks noChangeAspect="1"/>
          </p:cNvPicPr>
          <p:nvPr/>
        </p:nvPicPr>
        <p:blipFill>
          <a:blip r:embed="rId2"/>
          <a:stretch>
            <a:fillRect/>
          </a:stretch>
        </p:blipFill>
        <p:spPr>
          <a:xfrm>
            <a:off x="8258175" y="2880995"/>
            <a:ext cx="3632200" cy="2853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4"/>
          <p:cNvGrpSpPr/>
          <p:nvPr/>
        </p:nvGrpSpPr>
        <p:grpSpPr>
          <a:xfrm>
            <a:off x="0" y="0"/>
            <a:ext cx="11737057" cy="711200"/>
            <a:chOff x="0" y="0"/>
            <a:chExt cx="12247809" cy="711200"/>
          </a:xfrm>
        </p:grpSpPr>
        <p:sp>
          <p:nvSpPr>
            <p:cNvPr id="20492"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3"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4"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5"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6"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7"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20483" name="组合 11"/>
          <p:cNvGrpSpPr/>
          <p:nvPr/>
        </p:nvGrpSpPr>
        <p:grpSpPr>
          <a:xfrm>
            <a:off x="1" y="6146800"/>
            <a:ext cx="11729450" cy="711200"/>
            <a:chOff x="0" y="0"/>
            <a:chExt cx="12239224" cy="711200"/>
          </a:xfrm>
        </p:grpSpPr>
        <p:sp>
          <p:nvSpPr>
            <p:cNvPr id="20486"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7"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8"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89"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0"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20491"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20" name="TextBox 19">
            <a:extLst>
              <a:ext uri="{FF2B5EF4-FFF2-40B4-BE49-F238E27FC236}">
                <a16:creationId xmlns:a16="http://schemas.microsoft.com/office/drawing/2014/main" id="{21C7EB91-6844-44EB-8663-5429B4762F3C}"/>
              </a:ext>
            </a:extLst>
          </p:cNvPr>
          <p:cNvSpPr txBox="1"/>
          <p:nvPr/>
        </p:nvSpPr>
        <p:spPr>
          <a:xfrm>
            <a:off x="1094363" y="2206285"/>
            <a:ext cx="10095542" cy="1877437"/>
          </a:xfrm>
          <a:prstGeom prst="rect">
            <a:avLst/>
          </a:prstGeom>
          <a:noFill/>
          <a:ln>
            <a:solidFill>
              <a:schemeClr val="tx1"/>
            </a:solidFill>
          </a:ln>
        </p:spPr>
        <p:txBody>
          <a:bodyPr wrap="square">
            <a:spAutoFit/>
          </a:bodyPr>
          <a:lstStyle/>
          <a:p>
            <a:pPr algn="ctr"/>
            <a:endParaRPr lang="en-US" sz="4000" b="1" dirty="0">
              <a:latin typeface="+mn-lt"/>
            </a:endParaRPr>
          </a:p>
          <a:p>
            <a:pPr algn="ctr"/>
            <a:r>
              <a:rPr lang="en-US" altLang="zh-CN" sz="3600" b="1" dirty="0">
                <a:cs typeface="Arial" panose="020B0604020202020204" pitchFamily="34" charset="0"/>
                <a:sym typeface="+mn-ea"/>
              </a:rPr>
              <a:t>HOW TO PERFORM SOFTWARE TESTING?</a:t>
            </a:r>
            <a:endParaRPr lang="zh-CN" altLang="en-US" sz="3600" b="1" dirty="0">
              <a:cs typeface="Arial" panose="020B0604020202020204" pitchFamily="34" charset="0"/>
            </a:endParaRPr>
          </a:p>
          <a:p>
            <a:pPr algn="ctr"/>
            <a:endParaRPr lang="en-US" sz="4000" b="1" dirty="0">
              <a:latin typeface="+mn-lt"/>
            </a:endParaRPr>
          </a:p>
        </p:txBody>
      </p:sp>
    </p:spTree>
    <p:extLst>
      <p:ext uri="{BB962C8B-B14F-4D97-AF65-F5344CB8AC3E}">
        <p14:creationId xmlns:p14="http://schemas.microsoft.com/office/powerpoint/2010/main" val="194727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4"/>
          <p:cNvGrpSpPr/>
          <p:nvPr/>
        </p:nvGrpSpPr>
        <p:grpSpPr>
          <a:xfrm>
            <a:off x="0" y="0"/>
            <a:ext cx="12247563" cy="711200"/>
            <a:chOff x="0" y="0"/>
            <a:chExt cx="12247809" cy="711200"/>
          </a:xfrm>
        </p:grpSpPr>
        <p:sp>
          <p:nvSpPr>
            <p:cNvPr id="5136"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7"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8"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9"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0"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41"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5123" name="组合 11"/>
          <p:cNvGrpSpPr/>
          <p:nvPr/>
        </p:nvGrpSpPr>
        <p:grpSpPr>
          <a:xfrm>
            <a:off x="0" y="6146800"/>
            <a:ext cx="12239625" cy="711200"/>
            <a:chOff x="0" y="0"/>
            <a:chExt cx="12239224" cy="711200"/>
          </a:xfrm>
        </p:grpSpPr>
        <p:sp>
          <p:nvSpPr>
            <p:cNvPr id="5130"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1"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2"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3"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4"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35"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5124" name="矩形 7"/>
          <p:cNvSpPr/>
          <p:nvPr/>
        </p:nvSpPr>
        <p:spPr>
          <a:xfrm>
            <a:off x="0" y="0"/>
            <a:ext cx="6169025" cy="6858000"/>
          </a:xfrm>
          <a:prstGeom prst="rect">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5" name="矩形 1"/>
          <p:cNvSpPr/>
          <p:nvPr/>
        </p:nvSpPr>
        <p:spPr>
          <a:xfrm>
            <a:off x="6169025" y="0"/>
            <a:ext cx="6022975" cy="68580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6" name="等腰三角形 2"/>
          <p:cNvSpPr/>
          <p:nvPr/>
        </p:nvSpPr>
        <p:spPr>
          <a:xfrm rot="5400000">
            <a:off x="6145213" y="3284538"/>
            <a:ext cx="330200" cy="282575"/>
          </a:xfrm>
          <a:prstGeom prst="triangle">
            <a:avLst>
              <a:gd name="adj" fmla="val 50000"/>
            </a:avLst>
          </a:prstGeom>
          <a:solidFill>
            <a:schemeClr val="bg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5127" name="文本框 3"/>
          <p:cNvSpPr/>
          <p:nvPr/>
        </p:nvSpPr>
        <p:spPr>
          <a:xfrm>
            <a:off x="498475" y="2242185"/>
            <a:ext cx="4137671" cy="1323439"/>
          </a:xfrm>
          <a:prstGeom prst="rect">
            <a:avLst/>
          </a:prstGeom>
          <a:noFill/>
          <a:ln w="9525">
            <a:noFill/>
          </a:ln>
        </p:spPr>
        <p:txBody>
          <a:bodyPr wrap="none">
            <a:spAutoFit/>
          </a:bodyPr>
          <a:lstStyle/>
          <a:p>
            <a:pPr marL="1143000" indent="-1143000" eaLnBrk="1" hangingPunct="1">
              <a:buFont typeface="Wingdings" panose="05000000000000000000" charset="0"/>
              <a:buChar char="Ø"/>
            </a:pPr>
            <a:r>
              <a:rPr lang="en-US" altLang="zh-CN" sz="8000" b="1" dirty="0">
                <a:solidFill>
                  <a:schemeClr val="accent3"/>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Steps </a:t>
            </a:r>
          </a:p>
        </p:txBody>
      </p:sp>
      <p:sp>
        <p:nvSpPr>
          <p:cNvPr id="5128" name="文本框 4"/>
          <p:cNvSpPr/>
          <p:nvPr/>
        </p:nvSpPr>
        <p:spPr>
          <a:xfrm>
            <a:off x="498475" y="3641725"/>
            <a:ext cx="5470525" cy="829945"/>
          </a:xfrm>
          <a:prstGeom prst="rect">
            <a:avLst/>
          </a:prstGeom>
          <a:noFill/>
          <a:ln w="9525">
            <a:noFill/>
          </a:ln>
        </p:spPr>
        <p:txBody>
          <a:bodyPr wrap="none">
            <a:spAutoFit/>
          </a:bodyPr>
          <a:lstStyle/>
          <a:p>
            <a:pPr eaLnBrk="1" hangingPunct="1"/>
            <a:r>
              <a:rPr lang="en-US" altLang="zh-CN" sz="4800" b="1" dirty="0">
                <a:solidFill>
                  <a:srgbClr val="00000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for software testing</a:t>
            </a:r>
          </a:p>
        </p:txBody>
      </p:sp>
      <p:sp>
        <p:nvSpPr>
          <p:cNvPr id="5129" name="Text Box 18"/>
          <p:cNvSpPr/>
          <p:nvPr/>
        </p:nvSpPr>
        <p:spPr>
          <a:xfrm>
            <a:off x="6335395" y="0"/>
            <a:ext cx="5690870" cy="7234555"/>
          </a:xfrm>
          <a:prstGeom prst="rect">
            <a:avLst/>
          </a:prstGeom>
          <a:noFill/>
          <a:ln w="9525">
            <a:noFill/>
          </a:ln>
        </p:spPr>
        <p:txBody>
          <a:bodyPr wrap="squar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 Develop the Test Plan</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Design</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Build Phase Testing</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Execute and Record Result </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Acceptance Test</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Report Test Results</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The Software Installation</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Changes</a:t>
            </a:r>
          </a:p>
          <a:p>
            <a:pPr lvl="0" eaLnBrk="1" hangingPunct="1">
              <a:lnSpc>
                <a:spcPct val="150000"/>
              </a:lnSpc>
              <a:buFont typeface="Wingdings" panose="05000000000000000000" charset="0"/>
              <a:buChar char="q"/>
            </a:pPr>
            <a:r>
              <a:rPr lang="en-US" altLang="en-US" sz="2200" b="1" dirty="0">
                <a:solidFill>
                  <a:srgbClr val="7030A0"/>
                </a:solidFill>
                <a:latin typeface="Microsoft YaHei Light" panose="020B0502040204020203" pitchFamily="34" charset="-122"/>
                <a:ea typeface="Microsoft YaHei Light" panose="020B0502040204020203" pitchFamily="34" charset="-122"/>
                <a:sym typeface="Microsoft YaHei Light" panose="020B0502040204020203" pitchFamily="34" charset="-122"/>
              </a:rPr>
              <a:t>Evaluate Test Effectiveness</a:t>
            </a:r>
          </a:p>
        </p:txBody>
      </p:sp>
      <p:sp>
        <p:nvSpPr>
          <p:cNvPr id="2" name="Text Box 1"/>
          <p:cNvSpPr txBox="1"/>
          <p:nvPr/>
        </p:nvSpPr>
        <p:spPr>
          <a:xfrm>
            <a:off x="292735" y="6146800"/>
            <a:ext cx="5505450" cy="566420"/>
          </a:xfrm>
          <a:prstGeom prst="rect">
            <a:avLst/>
          </a:prstGeom>
          <a:noFill/>
        </p:spPr>
        <p:txBody>
          <a:bodyPr wrap="square" rtlCol="0">
            <a:noAutofit/>
          </a:bodyPr>
          <a:lstStyle/>
          <a:p>
            <a:r>
              <a:rPr lang="en-US" altLang="en-US" sz="1200" b="1">
                <a:latin typeface="Times New Roman" panose="02020603050405020304" charset="0"/>
                <a:cs typeface="Times New Roman" panose="02020603050405020304" charset="0"/>
              </a:rPr>
              <a:t>https://www.geeksforgeeks.org/general-steps-of-software-testing-process/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
          <p:cNvGrpSpPr/>
          <p:nvPr/>
        </p:nvGrpSpPr>
        <p:grpSpPr>
          <a:xfrm>
            <a:off x="0" y="0"/>
            <a:ext cx="12247563" cy="711200"/>
            <a:chOff x="0" y="0"/>
            <a:chExt cx="12247809" cy="711200"/>
          </a:xfrm>
        </p:grpSpPr>
        <p:sp>
          <p:nvSpPr>
            <p:cNvPr id="16404" name="矩形 5"/>
            <p:cNvSpPr/>
            <p:nvPr/>
          </p:nvSpPr>
          <p:spPr>
            <a:xfrm>
              <a:off x="11114470"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5" name="矩形 6"/>
            <p:cNvSpPr/>
            <p:nvPr/>
          </p:nvSpPr>
          <p:spPr>
            <a:xfrm>
              <a:off x="10552093"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6" name="矩形 7"/>
            <p:cNvSpPr/>
            <p:nvPr/>
          </p:nvSpPr>
          <p:spPr>
            <a:xfrm>
              <a:off x="9989716"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7" name="矩形 8"/>
            <p:cNvSpPr/>
            <p:nvPr/>
          </p:nvSpPr>
          <p:spPr>
            <a:xfrm>
              <a:off x="11676847"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8" name="矩形 9"/>
            <p:cNvSpPr/>
            <p:nvPr/>
          </p:nvSpPr>
          <p:spPr>
            <a:xfrm>
              <a:off x="9427339"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9" name="矩形 10"/>
            <p:cNvSpPr/>
            <p:nvPr/>
          </p:nvSpPr>
          <p:spPr>
            <a:xfrm>
              <a:off x="0"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grpSp>
        <p:nvGrpSpPr>
          <p:cNvPr id="16387" name="组合 11"/>
          <p:cNvGrpSpPr/>
          <p:nvPr/>
        </p:nvGrpSpPr>
        <p:grpSpPr>
          <a:xfrm>
            <a:off x="0" y="6146800"/>
            <a:ext cx="12239625" cy="711200"/>
            <a:chOff x="0" y="0"/>
            <a:chExt cx="12239224" cy="711200"/>
          </a:xfrm>
        </p:grpSpPr>
        <p:sp>
          <p:nvSpPr>
            <p:cNvPr id="16398" name="矩形 12"/>
            <p:cNvSpPr/>
            <p:nvPr/>
          </p:nvSpPr>
          <p:spPr>
            <a:xfrm>
              <a:off x="1687131" y="0"/>
              <a:ext cx="570962" cy="711200"/>
            </a:xfrm>
            <a:prstGeom prst="rect">
              <a:avLst/>
            </a:prstGeom>
            <a:solidFill>
              <a:srgbClr val="F9D2D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399" name="矩形 13"/>
            <p:cNvSpPr/>
            <p:nvPr/>
          </p:nvSpPr>
          <p:spPr>
            <a:xfrm>
              <a:off x="1124754" y="0"/>
              <a:ext cx="570962" cy="711200"/>
            </a:xfrm>
            <a:prstGeom prst="rect">
              <a:avLst/>
            </a:prstGeom>
            <a:solidFill>
              <a:srgbClr val="BFE6BC"/>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0" name="矩形 14"/>
            <p:cNvSpPr/>
            <p:nvPr/>
          </p:nvSpPr>
          <p:spPr>
            <a:xfrm>
              <a:off x="562377" y="0"/>
              <a:ext cx="570962" cy="711200"/>
            </a:xfrm>
            <a:prstGeom prst="rect">
              <a:avLst/>
            </a:prstGeom>
            <a:solidFill>
              <a:srgbClr val="D7CAD9"/>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1" name="矩形 15"/>
            <p:cNvSpPr/>
            <p:nvPr/>
          </p:nvSpPr>
          <p:spPr>
            <a:xfrm>
              <a:off x="2249508" y="0"/>
              <a:ext cx="570962" cy="711200"/>
            </a:xfrm>
            <a:prstGeom prst="rect">
              <a:avLst/>
            </a:prstGeom>
            <a:solidFill>
              <a:srgbClr val="F5F5C1"/>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2" name="矩形 16"/>
            <p:cNvSpPr/>
            <p:nvPr/>
          </p:nvSpPr>
          <p:spPr>
            <a:xfrm>
              <a:off x="0" y="0"/>
              <a:ext cx="570962" cy="711200"/>
            </a:xfrm>
            <a:prstGeom prst="rect">
              <a:avLst/>
            </a:prstGeom>
            <a:solidFill>
              <a:srgbClr val="BAE3F8"/>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sp>
          <p:nvSpPr>
            <p:cNvPr id="16403" name="矩形 17"/>
            <p:cNvSpPr/>
            <p:nvPr/>
          </p:nvSpPr>
          <p:spPr>
            <a:xfrm>
              <a:off x="2811885" y="0"/>
              <a:ext cx="9427339" cy="711200"/>
            </a:xfrm>
            <a:prstGeom prst="rect">
              <a:avLst/>
            </a:prstGeom>
            <a:solidFill>
              <a:srgbClr val="EDF7FD"/>
            </a:solidFill>
            <a:ln w="9525">
              <a:noFill/>
            </a:ln>
          </p:spPr>
          <p:txBody>
            <a:bodyPr anchor="ctr"/>
            <a:lstStyle/>
            <a:p>
              <a:pPr algn="ctr" eaLnBrk="1" hangingPunct="1"/>
              <a:endParaRPr lang="zh-CN" altLang="zh-CN" dirty="0">
                <a:solidFill>
                  <a:srgbClr val="FFFFFF"/>
                </a:solidFill>
                <a:latin typeface="SimSun" panose="02010600030101010101" pitchFamily="2" charset="-122"/>
                <a:sym typeface="SimSun" panose="02010600030101010101" pitchFamily="2" charset="-122"/>
              </a:endParaRPr>
            </a:p>
          </p:txBody>
        </p:sp>
      </p:grpSp>
      <p:sp>
        <p:nvSpPr>
          <p:cNvPr id="16388" name="AutoShape 2"/>
          <p:cNvSpPr/>
          <p:nvPr/>
        </p:nvSpPr>
        <p:spPr>
          <a:xfrm>
            <a:off x="76835" y="843280"/>
            <a:ext cx="4342765" cy="5303520"/>
          </a:xfrm>
          <a:prstGeom prst="roundRect">
            <a:avLst>
              <a:gd name="adj" fmla="val 6519"/>
            </a:avLst>
          </a:prstGeom>
          <a:solidFill>
            <a:srgbClr val="D7CAD9">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1" name="AutoShape 6"/>
          <p:cNvSpPr/>
          <p:nvPr/>
        </p:nvSpPr>
        <p:spPr>
          <a:xfrm>
            <a:off x="4420870" y="862330"/>
            <a:ext cx="3815715" cy="5284470"/>
          </a:xfrm>
          <a:prstGeom prst="roundRect">
            <a:avLst>
              <a:gd name="adj" fmla="val 6519"/>
            </a:avLst>
          </a:prstGeom>
          <a:solidFill>
            <a:srgbClr val="E4F4F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2" name="Text Box 7"/>
          <p:cNvSpPr/>
          <p:nvPr/>
        </p:nvSpPr>
        <p:spPr>
          <a:xfrm>
            <a:off x="4785678" y="1242695"/>
            <a:ext cx="309880" cy="398780"/>
          </a:xfrm>
          <a:prstGeom prst="rect">
            <a:avLst/>
          </a:prstGeom>
          <a:noFill/>
          <a:ln w="9525">
            <a:noFill/>
          </a:ln>
        </p:spPr>
        <p:txBody>
          <a:bodyPr wrap="none">
            <a:sp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en-US" sz="2000" dirty="0">
              <a:latin typeface="Arial" panose="020B0604020202020204" pitchFamily="34" charset="0"/>
            </a:endParaRPr>
          </a:p>
        </p:txBody>
      </p:sp>
      <p:sp>
        <p:nvSpPr>
          <p:cNvPr id="16393" name="Text Box 8"/>
          <p:cNvSpPr/>
          <p:nvPr/>
        </p:nvSpPr>
        <p:spPr>
          <a:xfrm>
            <a:off x="4617085" y="1915795"/>
            <a:ext cx="3527425" cy="402780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rgbClr val="7F7F7F"/>
              </a:solidFill>
            </a:endParaRPr>
          </a:p>
        </p:txBody>
      </p:sp>
      <p:sp>
        <p:nvSpPr>
          <p:cNvPr id="16394" name="AutoShape 10"/>
          <p:cNvSpPr/>
          <p:nvPr/>
        </p:nvSpPr>
        <p:spPr>
          <a:xfrm>
            <a:off x="8237855" y="878205"/>
            <a:ext cx="3883025" cy="5268595"/>
          </a:xfrm>
          <a:prstGeom prst="roundRect">
            <a:avLst>
              <a:gd name="adj" fmla="val 6519"/>
            </a:avLst>
          </a:prstGeom>
          <a:solidFill>
            <a:srgbClr val="A8D08C">
              <a:alpha val="85097"/>
            </a:srgbClr>
          </a:solidFill>
          <a:ln w="3175" cap="flat" cmpd="sng">
            <a:solidFill>
              <a:schemeClr val="bg1"/>
            </a:solidFill>
            <a:prstDash val="solid"/>
            <a:miter/>
            <a:headEnd type="none" w="med" len="med"/>
            <a:tailEnd type="none" w="med" len="med"/>
          </a:ln>
        </p:spPr>
        <p:txBody>
          <a:bodyPr lIns="90170" tIns="46990" rIns="90170" bIns="46990" anchor="ct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buNone/>
            </a:pPr>
            <a:endParaRPr lang="zh-CN" altLang="zh-CN" sz="1800" dirty="0"/>
          </a:p>
        </p:txBody>
      </p:sp>
      <p:sp>
        <p:nvSpPr>
          <p:cNvPr id="16396" name="Text Box 12"/>
          <p:cNvSpPr/>
          <p:nvPr/>
        </p:nvSpPr>
        <p:spPr>
          <a:xfrm>
            <a:off x="8144510" y="3387725"/>
            <a:ext cx="1831975" cy="1859915"/>
          </a:xfrm>
          <a:prstGeom prst="rect">
            <a:avLst/>
          </a:prstGeom>
          <a:noFill/>
          <a:ln w="9525">
            <a:noFill/>
          </a:ln>
        </p:spPr>
        <p:txBody>
          <a:bodyPr wrap="none">
            <a:no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30000"/>
              </a:lnSpc>
              <a:buNone/>
            </a:pPr>
            <a:endParaRPr lang="zh-CN" altLang="en-US" sz="1800" dirty="0">
              <a:solidFill>
                <a:schemeClr val="bg1"/>
              </a:solidFill>
            </a:endParaRPr>
          </a:p>
        </p:txBody>
      </p:sp>
      <p:sp>
        <p:nvSpPr>
          <p:cNvPr id="2" name="Text Box 1"/>
          <p:cNvSpPr txBox="1"/>
          <p:nvPr/>
        </p:nvSpPr>
        <p:spPr>
          <a:xfrm>
            <a:off x="192405" y="1106805"/>
            <a:ext cx="4500245" cy="1198880"/>
          </a:xfrm>
          <a:prstGeom prst="rect">
            <a:avLst/>
          </a:prstGeom>
          <a:noFill/>
        </p:spPr>
        <p:txBody>
          <a:bodyPr wrap="square" rtlCol="0">
            <a:spAutoFit/>
          </a:bodyPr>
          <a:lstStyle/>
          <a:p>
            <a:pPr marL="285750" lvl="0" indent="-285750" eaLnBrk="1" hangingPunct="1">
              <a:lnSpc>
                <a:spcPct val="150000"/>
              </a:lnSpc>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Assess Development Plan and Status</a:t>
            </a:r>
            <a:endParaRPr lang="en-US" sz="2400"/>
          </a:p>
        </p:txBody>
      </p:sp>
      <p:sp>
        <p:nvSpPr>
          <p:cNvPr id="3" name="Text Box 2"/>
          <p:cNvSpPr txBox="1"/>
          <p:nvPr/>
        </p:nvSpPr>
        <p:spPr>
          <a:xfrm>
            <a:off x="374650" y="2513330"/>
            <a:ext cx="4044950" cy="2861310"/>
          </a:xfrm>
          <a:prstGeom prst="rect">
            <a:avLst/>
          </a:prstGeom>
          <a:noFill/>
        </p:spPr>
        <p:txBody>
          <a:bodyPr wrap="square" rtlCol="0">
            <a:spAutoFit/>
          </a:bodyPr>
          <a:lstStyle/>
          <a:p>
            <a:r>
              <a:rPr lang="en-US" altLang="en-US" sz="2000"/>
              <a:t>This step is essential for creating a Verification, Validation, and Testing Plan to evaluate the software. Testers check if the event plan is complete and accurate. Based on the project's details, they can estimate the resources needed to test the software.</a:t>
            </a:r>
          </a:p>
        </p:txBody>
      </p:sp>
      <p:sp>
        <p:nvSpPr>
          <p:cNvPr id="4" name="Text Box 3"/>
          <p:cNvSpPr txBox="1"/>
          <p:nvPr/>
        </p:nvSpPr>
        <p:spPr>
          <a:xfrm>
            <a:off x="4718685" y="1291590"/>
            <a:ext cx="3267710" cy="829945"/>
          </a:xfrm>
          <a:prstGeom prst="rect">
            <a:avLst/>
          </a:prstGeom>
          <a:noFill/>
        </p:spPr>
        <p:txBody>
          <a:bodyPr wrap="square" rtlCol="0">
            <a:spAutoFit/>
          </a:bodyPr>
          <a:lstStyle/>
          <a:p>
            <a:pPr marL="285750" indent="-28575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Develop the Test Plan</a:t>
            </a:r>
            <a:endParaRPr lang="en-US" sz="2400"/>
          </a:p>
        </p:txBody>
      </p:sp>
      <p:sp>
        <p:nvSpPr>
          <p:cNvPr id="5" name="Text Box 4"/>
          <p:cNvSpPr txBox="1"/>
          <p:nvPr/>
        </p:nvSpPr>
        <p:spPr>
          <a:xfrm>
            <a:off x="4592955" y="2513330"/>
            <a:ext cx="3587750" cy="2860675"/>
          </a:xfrm>
          <a:prstGeom prst="rect">
            <a:avLst/>
          </a:prstGeom>
          <a:noFill/>
        </p:spPr>
        <p:txBody>
          <a:bodyPr wrap="square" rtlCol="0">
            <a:noAutofit/>
          </a:bodyPr>
          <a:lstStyle/>
          <a:p>
            <a:r>
              <a:rPr lang="en-US" altLang="en-US" sz="2000"/>
              <a:t>Creating a testing plan is similar to any other software planning process. The plan's structure stays the same, but its details depend on how risky the testers think the software is.</a:t>
            </a:r>
          </a:p>
        </p:txBody>
      </p:sp>
      <p:sp>
        <p:nvSpPr>
          <p:cNvPr id="7" name="Text Box 6"/>
          <p:cNvSpPr txBox="1"/>
          <p:nvPr/>
        </p:nvSpPr>
        <p:spPr>
          <a:xfrm>
            <a:off x="8352155" y="1405890"/>
            <a:ext cx="3713480" cy="829945"/>
          </a:xfrm>
          <a:prstGeom prst="rect">
            <a:avLst/>
          </a:prstGeom>
          <a:noFill/>
        </p:spPr>
        <p:txBody>
          <a:bodyPr wrap="square" rtlCol="0">
            <a:spAutoFit/>
          </a:bodyPr>
          <a:lstStyle/>
          <a:p>
            <a:pPr marL="342900" indent="-342900">
              <a:buFont typeface="Wingdings" panose="05000000000000000000" charset="0"/>
              <a:buChar char="Ø"/>
            </a:pPr>
            <a:r>
              <a:rPr lang="en-US" altLang="en-US" sz="2400" b="1" dirty="0">
                <a:latin typeface="Microsoft YaHei Light" panose="020B0502040204020203" pitchFamily="34" charset="-122"/>
                <a:ea typeface="Microsoft YaHei Light" panose="020B0502040204020203" pitchFamily="34" charset="-122"/>
                <a:sym typeface="Microsoft YaHei Light" panose="020B0502040204020203" pitchFamily="34" charset="-122"/>
              </a:rPr>
              <a:t>Test Software Requirements </a:t>
            </a:r>
            <a:endParaRPr lang="en-US" sz="2400"/>
          </a:p>
        </p:txBody>
      </p:sp>
      <p:sp>
        <p:nvSpPr>
          <p:cNvPr id="8" name="Text Box 7"/>
          <p:cNvSpPr txBox="1"/>
          <p:nvPr/>
        </p:nvSpPr>
        <p:spPr>
          <a:xfrm>
            <a:off x="8341995" y="2536825"/>
            <a:ext cx="3667760" cy="3476625"/>
          </a:xfrm>
          <a:prstGeom prst="rect">
            <a:avLst/>
          </a:prstGeom>
          <a:noFill/>
        </p:spPr>
        <p:txBody>
          <a:bodyPr wrap="square" rtlCol="0">
            <a:spAutoFit/>
          </a:bodyPr>
          <a:lstStyle/>
          <a:p>
            <a:r>
              <a:rPr lang="en-US" altLang="en-US" sz="2000"/>
              <a:t>Most software failures happen because the requirements are incomplete, incorrect, or inconsistent. If requirements are not clear during the planning phase, it can lead to higher implementation costs. Testers need to verify that the requirements are accurate, complete, and don’t conflict with each other.</a:t>
            </a:r>
          </a:p>
        </p:txBody>
      </p:sp>
    </p:spTree>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1451</Words>
  <Application>Microsoft Office PowerPoint</Application>
  <PresentationFormat>Widescreen</PresentationFormat>
  <Paragraphs>225</Paragraphs>
  <Slides>29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Microsoft YaHei</vt:lpstr>
      <vt:lpstr>Microsoft YaHei Light</vt:lpstr>
      <vt:lpstr>宋体</vt:lpstr>
      <vt:lpstr>宋体</vt:lpstr>
      <vt:lpstr>Arial</vt:lpstr>
      <vt:lpstr>Calibri</vt:lpstr>
      <vt:lpstr>Calibri Light</vt:lpstr>
      <vt:lpstr>Courier New</vt:lpstr>
      <vt:lpstr>Times New Roman</vt:lpstr>
      <vt:lpstr>Wingdings</vt:lpstr>
      <vt:lpstr>Office Theme</vt:lpstr>
      <vt:lpstr>PowerPoint Presentation</vt:lpstr>
      <vt:lpstr>PowerPoint Presentation</vt:lpstr>
      <vt:lpstr>What is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USER</cp:lastModifiedBy>
  <cp:revision>63</cp:revision>
  <dcterms:created xsi:type="dcterms:W3CDTF">2014-12-14T05:50:00Z</dcterms:created>
  <dcterms:modified xsi:type="dcterms:W3CDTF">2025-01-14T09:56:59Z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name">
    <vt:lpwstr>W4V0MbspnD79384.ppt</vt:lpwstr>
  </property>
  <property fmtid="{D5CDD505-2E9C-101B-9397-08002B2CF9AE}" pid="4" name="fileid">
    <vt:lpwstr>521592</vt:lpwstr>
  </property>
  <property fmtid="{D5CDD505-2E9C-101B-9397-08002B2CF9AE}" pid="5" name="ICV">
    <vt:lpwstr>B42435C77FE54F79ADF035ECC2EAE75A_13</vt:lpwstr>
  </property>
</Properties>
</file>