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869D0-3756-49C8-906D-ECE06DF263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73E9D2-6F71-4591-9FD4-5926D82DD0B6}">
      <dgm:prSet/>
      <dgm:spPr/>
      <dgm:t>
        <a:bodyPr/>
        <a:lstStyle/>
        <a:p>
          <a:r>
            <a:rPr lang="en-GB" b="0" i="0"/>
            <a:t>În comparație cu alte țări din Europa, România se situa în general la mijlocul clasamentului în ceea ce privește ponderea energiei regenerabile în mixul său energetic.</a:t>
          </a:r>
          <a:endParaRPr lang="en-US"/>
        </a:p>
      </dgm:t>
    </dgm:pt>
    <dgm:pt modelId="{5A8EDDC5-702B-4AAC-87AD-4B8932953446}" type="parTrans" cxnId="{73A52C33-0548-4112-A981-BC45934E8B3A}">
      <dgm:prSet/>
      <dgm:spPr/>
      <dgm:t>
        <a:bodyPr/>
        <a:lstStyle/>
        <a:p>
          <a:endParaRPr lang="en-US"/>
        </a:p>
      </dgm:t>
    </dgm:pt>
    <dgm:pt modelId="{1F02A33D-E12E-4E71-B497-184CBE713E30}" type="sibTrans" cxnId="{73A52C33-0548-4112-A981-BC45934E8B3A}">
      <dgm:prSet/>
      <dgm:spPr/>
      <dgm:t>
        <a:bodyPr/>
        <a:lstStyle/>
        <a:p>
          <a:endParaRPr lang="en-US"/>
        </a:p>
      </dgm:t>
    </dgm:pt>
    <dgm:pt modelId="{CB20C2F3-972C-45B3-8244-321495E453F2}">
      <dgm:prSet/>
      <dgm:spPr/>
      <dgm:t>
        <a:bodyPr/>
        <a:lstStyle/>
        <a:p>
          <a:r>
            <a:rPr lang="en-GB" b="0" i="0"/>
            <a:t>In ultimii ani insa, România a facut progrese mari în ceea ce privește utilizarea energiei regenerabile</a:t>
          </a:r>
          <a:r>
            <a:rPr lang="en-GB"/>
            <a:t>, folosind fonduri Europene </a:t>
          </a:r>
          <a:br>
            <a:rPr lang="en-GB"/>
          </a:br>
          <a:endParaRPr lang="en-US"/>
        </a:p>
      </dgm:t>
    </dgm:pt>
    <dgm:pt modelId="{0D34E151-8195-4E09-945A-A89A7AAE0D06}" type="parTrans" cxnId="{901388E7-914B-47F5-871C-00F118813B71}">
      <dgm:prSet/>
      <dgm:spPr/>
      <dgm:t>
        <a:bodyPr/>
        <a:lstStyle/>
        <a:p>
          <a:endParaRPr lang="en-US"/>
        </a:p>
      </dgm:t>
    </dgm:pt>
    <dgm:pt modelId="{62BF324D-D22F-4538-A817-D1BCB6ECAB4A}" type="sibTrans" cxnId="{901388E7-914B-47F5-871C-00F118813B71}">
      <dgm:prSet/>
      <dgm:spPr/>
      <dgm:t>
        <a:bodyPr/>
        <a:lstStyle/>
        <a:p>
          <a:endParaRPr lang="en-US"/>
        </a:p>
      </dgm:t>
    </dgm:pt>
    <dgm:pt modelId="{A2AA9536-0F73-3643-A8E4-F23D0011180D}" type="pres">
      <dgm:prSet presAssocID="{9EF869D0-3756-49C8-906D-ECE06DF263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2634B9-03F5-CB4A-9FD6-69DADBD32E96}" type="pres">
      <dgm:prSet presAssocID="{2073E9D2-6F71-4591-9FD4-5926D82DD0B6}" presName="hierRoot1" presStyleCnt="0"/>
      <dgm:spPr/>
    </dgm:pt>
    <dgm:pt modelId="{FD90DBC8-9674-5844-B6CE-BB2D07ECB9F8}" type="pres">
      <dgm:prSet presAssocID="{2073E9D2-6F71-4591-9FD4-5926D82DD0B6}" presName="composite" presStyleCnt="0"/>
      <dgm:spPr/>
    </dgm:pt>
    <dgm:pt modelId="{284F33DB-085B-E643-B850-570BDDF26433}" type="pres">
      <dgm:prSet presAssocID="{2073E9D2-6F71-4591-9FD4-5926D82DD0B6}" presName="background" presStyleLbl="node0" presStyleIdx="0" presStyleCnt="2"/>
      <dgm:spPr/>
    </dgm:pt>
    <dgm:pt modelId="{8118795C-3278-7644-99F4-8BDB7D28BEE9}" type="pres">
      <dgm:prSet presAssocID="{2073E9D2-6F71-4591-9FD4-5926D82DD0B6}" presName="text" presStyleLbl="fgAcc0" presStyleIdx="0" presStyleCnt="2">
        <dgm:presLayoutVars>
          <dgm:chPref val="3"/>
        </dgm:presLayoutVars>
      </dgm:prSet>
      <dgm:spPr/>
    </dgm:pt>
    <dgm:pt modelId="{E4BA881D-4FA8-D54A-8BD4-E19041B07417}" type="pres">
      <dgm:prSet presAssocID="{2073E9D2-6F71-4591-9FD4-5926D82DD0B6}" presName="hierChild2" presStyleCnt="0"/>
      <dgm:spPr/>
    </dgm:pt>
    <dgm:pt modelId="{7888D6B3-359F-894F-8976-3951D6AE0DAC}" type="pres">
      <dgm:prSet presAssocID="{CB20C2F3-972C-45B3-8244-321495E453F2}" presName="hierRoot1" presStyleCnt="0"/>
      <dgm:spPr/>
    </dgm:pt>
    <dgm:pt modelId="{A1118155-5A55-0041-A62B-787D1C825D85}" type="pres">
      <dgm:prSet presAssocID="{CB20C2F3-972C-45B3-8244-321495E453F2}" presName="composite" presStyleCnt="0"/>
      <dgm:spPr/>
    </dgm:pt>
    <dgm:pt modelId="{16E98AF8-176D-3942-9230-78C7C2F097B8}" type="pres">
      <dgm:prSet presAssocID="{CB20C2F3-972C-45B3-8244-321495E453F2}" presName="background" presStyleLbl="node0" presStyleIdx="1" presStyleCnt="2"/>
      <dgm:spPr/>
    </dgm:pt>
    <dgm:pt modelId="{75006A98-86AD-2D4B-A815-31DB3AB141E5}" type="pres">
      <dgm:prSet presAssocID="{CB20C2F3-972C-45B3-8244-321495E453F2}" presName="text" presStyleLbl="fgAcc0" presStyleIdx="1" presStyleCnt="2">
        <dgm:presLayoutVars>
          <dgm:chPref val="3"/>
        </dgm:presLayoutVars>
      </dgm:prSet>
      <dgm:spPr/>
    </dgm:pt>
    <dgm:pt modelId="{4CA7D668-D5EE-7346-A490-24929890F3E4}" type="pres">
      <dgm:prSet presAssocID="{CB20C2F3-972C-45B3-8244-321495E453F2}" presName="hierChild2" presStyleCnt="0"/>
      <dgm:spPr/>
    </dgm:pt>
  </dgm:ptLst>
  <dgm:cxnLst>
    <dgm:cxn modelId="{73A52C33-0548-4112-A981-BC45934E8B3A}" srcId="{9EF869D0-3756-49C8-906D-ECE06DF26311}" destId="{2073E9D2-6F71-4591-9FD4-5926D82DD0B6}" srcOrd="0" destOrd="0" parTransId="{5A8EDDC5-702B-4AAC-87AD-4B8932953446}" sibTransId="{1F02A33D-E12E-4E71-B497-184CBE713E30}"/>
    <dgm:cxn modelId="{7A04B340-777D-B345-871F-F56CCF81DD46}" type="presOf" srcId="{9EF869D0-3756-49C8-906D-ECE06DF26311}" destId="{A2AA9536-0F73-3643-A8E4-F23D0011180D}" srcOrd="0" destOrd="0" presId="urn:microsoft.com/office/officeart/2005/8/layout/hierarchy1"/>
    <dgm:cxn modelId="{901388E7-914B-47F5-871C-00F118813B71}" srcId="{9EF869D0-3756-49C8-906D-ECE06DF26311}" destId="{CB20C2F3-972C-45B3-8244-321495E453F2}" srcOrd="1" destOrd="0" parTransId="{0D34E151-8195-4E09-945A-A89A7AAE0D06}" sibTransId="{62BF324D-D22F-4538-A817-D1BCB6ECAB4A}"/>
    <dgm:cxn modelId="{EB2F06EE-E2BC-3C4A-BF9D-224DAA9E9AC1}" type="presOf" srcId="{2073E9D2-6F71-4591-9FD4-5926D82DD0B6}" destId="{8118795C-3278-7644-99F4-8BDB7D28BEE9}" srcOrd="0" destOrd="0" presId="urn:microsoft.com/office/officeart/2005/8/layout/hierarchy1"/>
    <dgm:cxn modelId="{B6B713F2-D426-1F41-B188-9AE4BAE1CFAB}" type="presOf" srcId="{CB20C2F3-972C-45B3-8244-321495E453F2}" destId="{75006A98-86AD-2D4B-A815-31DB3AB141E5}" srcOrd="0" destOrd="0" presId="urn:microsoft.com/office/officeart/2005/8/layout/hierarchy1"/>
    <dgm:cxn modelId="{416429BB-B9B2-5F41-8899-FC9995E19065}" type="presParOf" srcId="{A2AA9536-0F73-3643-A8E4-F23D0011180D}" destId="{462634B9-03F5-CB4A-9FD6-69DADBD32E96}" srcOrd="0" destOrd="0" presId="urn:microsoft.com/office/officeart/2005/8/layout/hierarchy1"/>
    <dgm:cxn modelId="{27145C22-8FF9-2A47-85CF-6695E1B129FA}" type="presParOf" srcId="{462634B9-03F5-CB4A-9FD6-69DADBD32E96}" destId="{FD90DBC8-9674-5844-B6CE-BB2D07ECB9F8}" srcOrd="0" destOrd="0" presId="urn:microsoft.com/office/officeart/2005/8/layout/hierarchy1"/>
    <dgm:cxn modelId="{E506A042-5B93-0145-9C0D-5657693099D0}" type="presParOf" srcId="{FD90DBC8-9674-5844-B6CE-BB2D07ECB9F8}" destId="{284F33DB-085B-E643-B850-570BDDF26433}" srcOrd="0" destOrd="0" presId="urn:microsoft.com/office/officeart/2005/8/layout/hierarchy1"/>
    <dgm:cxn modelId="{4CC48DA4-A4B3-6F41-9019-06BE296046D4}" type="presParOf" srcId="{FD90DBC8-9674-5844-B6CE-BB2D07ECB9F8}" destId="{8118795C-3278-7644-99F4-8BDB7D28BEE9}" srcOrd="1" destOrd="0" presId="urn:microsoft.com/office/officeart/2005/8/layout/hierarchy1"/>
    <dgm:cxn modelId="{08C9484D-39E4-7343-BDD6-572A74E072E3}" type="presParOf" srcId="{462634B9-03F5-CB4A-9FD6-69DADBD32E96}" destId="{E4BA881D-4FA8-D54A-8BD4-E19041B07417}" srcOrd="1" destOrd="0" presId="urn:microsoft.com/office/officeart/2005/8/layout/hierarchy1"/>
    <dgm:cxn modelId="{86D3F0EB-CEF2-4B41-AD5B-3F52B7E91100}" type="presParOf" srcId="{A2AA9536-0F73-3643-A8E4-F23D0011180D}" destId="{7888D6B3-359F-894F-8976-3951D6AE0DAC}" srcOrd="1" destOrd="0" presId="urn:microsoft.com/office/officeart/2005/8/layout/hierarchy1"/>
    <dgm:cxn modelId="{0045C122-9808-B44C-AEBA-002CB11BB938}" type="presParOf" srcId="{7888D6B3-359F-894F-8976-3951D6AE0DAC}" destId="{A1118155-5A55-0041-A62B-787D1C825D85}" srcOrd="0" destOrd="0" presId="urn:microsoft.com/office/officeart/2005/8/layout/hierarchy1"/>
    <dgm:cxn modelId="{89ED495F-E336-6B43-AC24-A4A962B9AD5A}" type="presParOf" srcId="{A1118155-5A55-0041-A62B-787D1C825D85}" destId="{16E98AF8-176D-3942-9230-78C7C2F097B8}" srcOrd="0" destOrd="0" presId="urn:microsoft.com/office/officeart/2005/8/layout/hierarchy1"/>
    <dgm:cxn modelId="{E05DE29B-4447-BE4B-BCA7-CCF19AA21B2C}" type="presParOf" srcId="{A1118155-5A55-0041-A62B-787D1C825D85}" destId="{75006A98-86AD-2D4B-A815-31DB3AB141E5}" srcOrd="1" destOrd="0" presId="urn:microsoft.com/office/officeart/2005/8/layout/hierarchy1"/>
    <dgm:cxn modelId="{2C602F93-A2A5-594A-91E3-4A6ABDCF9B31}" type="presParOf" srcId="{7888D6B3-359F-894F-8976-3951D6AE0DAC}" destId="{4CA7D668-D5EE-7346-A490-24929890F3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F33DB-085B-E643-B850-570BDDF26433}">
      <dsp:nvSpPr>
        <dsp:cNvPr id="0" name=""/>
        <dsp:cNvSpPr/>
      </dsp:nvSpPr>
      <dsp:spPr>
        <a:xfrm>
          <a:off x="1242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8795C-3278-7644-99F4-8BDB7D28BEE9}">
      <dsp:nvSpPr>
        <dsp:cNvPr id="0" name=""/>
        <dsp:cNvSpPr/>
      </dsp:nvSpPr>
      <dsp:spPr>
        <a:xfrm>
          <a:off x="485840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/>
            <a:t>În comparație cu alte țări din Europa, România se situa în general la mijlocul clasamentului în ceea ce privește ponderea energiei regenerabile în mixul său energetic.</a:t>
          </a:r>
          <a:endParaRPr lang="en-US" sz="2500" kern="1200"/>
        </a:p>
      </dsp:txBody>
      <dsp:txXfrm>
        <a:off x="566955" y="723609"/>
        <a:ext cx="4199154" cy="2607249"/>
      </dsp:txXfrm>
    </dsp:sp>
    <dsp:sp modelId="{16E98AF8-176D-3942-9230-78C7C2F097B8}">
      <dsp:nvSpPr>
        <dsp:cNvPr id="0" name=""/>
        <dsp:cNvSpPr/>
      </dsp:nvSpPr>
      <dsp:spPr>
        <a:xfrm>
          <a:off x="5331824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06A98-86AD-2D4B-A815-31DB3AB141E5}">
      <dsp:nvSpPr>
        <dsp:cNvPr id="0" name=""/>
        <dsp:cNvSpPr/>
      </dsp:nvSpPr>
      <dsp:spPr>
        <a:xfrm>
          <a:off x="5816422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/>
            <a:t>In ultimii ani insa, România a facut progrese mari în ceea ce privește utilizarea energiei regenerabile</a:t>
          </a:r>
          <a:r>
            <a:rPr lang="en-GB" sz="2500" kern="1200"/>
            <a:t>, folosind fonduri Europene </a:t>
          </a:r>
          <a:br>
            <a:rPr lang="en-GB" sz="2500" kern="1200"/>
          </a:br>
          <a:endParaRPr lang="en-US" sz="2500" kern="1200"/>
        </a:p>
      </dsp:txBody>
      <dsp:txXfrm>
        <a:off x="5897537" y="723609"/>
        <a:ext cx="4199154" cy="2607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761C4A-84CA-4DFC-AC89-4A90B0C2C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983F1-B49B-F04D-2BC6-303E44F3C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423" y="3176833"/>
            <a:ext cx="10318418" cy="2581538"/>
          </a:xfrm>
        </p:spPr>
        <p:txBody>
          <a:bodyPr>
            <a:normAutofit/>
          </a:bodyPr>
          <a:lstStyle/>
          <a:p>
            <a:r>
              <a:rPr lang="en-GB" sz="8800" dirty="0"/>
              <a:t>Solaris</a:t>
            </a:r>
            <a:endParaRPr lang="en-RO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C96D8-BC5E-6382-592E-BFC37BFB8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945" y="5830278"/>
            <a:ext cx="8045373" cy="6564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>
                <a:solidFill>
                  <a:schemeClr val="bg2"/>
                </a:solidFill>
              </a:rPr>
              <a:t>E</a:t>
            </a:r>
            <a:r>
              <a:rPr lang="en-RO" sz="1400">
                <a:solidFill>
                  <a:schemeClr val="bg2"/>
                </a:solidFill>
              </a:rPr>
              <a:t>chipa legally blonde</a:t>
            </a:r>
          </a:p>
          <a:p>
            <a:pPr>
              <a:lnSpc>
                <a:spcPct val="90000"/>
              </a:lnSpc>
            </a:pPr>
            <a:r>
              <a:rPr lang="en-RO" sz="1400">
                <a:solidFill>
                  <a:schemeClr val="bg2"/>
                </a:solidFill>
              </a:rPr>
              <a:t>(mihai andreea,Buligan maria,cucu Georgiana)</a:t>
            </a:r>
          </a:p>
        </p:txBody>
      </p:sp>
      <p:pic>
        <p:nvPicPr>
          <p:cNvPr id="5" name="Picture 4" descr="A solar panel farm">
            <a:extLst>
              <a:ext uri="{FF2B5EF4-FFF2-40B4-BE49-F238E27FC236}">
                <a16:creationId xmlns:a16="http://schemas.microsoft.com/office/drawing/2014/main" id="{DB9973CB-7F16-2B69-35F9-CB5395971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78" b="1204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D84865-D4AF-4139-8035-151926CE4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CADAA64-BE10-4EAD-A7DA-F601862B9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0140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7D9C-F242-F9B2-5D10-83C8F2E9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</a:t>
            </a:r>
            <a:r>
              <a:rPr lang="en-GB" dirty="0"/>
              <a:t>c</a:t>
            </a:r>
            <a:r>
              <a:rPr lang="en-RO" dirty="0"/>
              <a:t>opul organizatiei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96E4-0F0A-D18C-AD59-B56EB8C2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</a:t>
            </a:r>
            <a:r>
              <a:rPr lang="en-RO" sz="2400" dirty="0"/>
              <a:t>rganizatie non-guvernamentala dedicata implementarii proiecteleor de energie solara </a:t>
            </a:r>
          </a:p>
          <a:p>
            <a:r>
              <a:rPr lang="en-RO" sz="2400" dirty="0"/>
              <a:t>Scopul principal al organizatiei este de a instala panouri solare, pentru a facilita accesul la o sursa de energie regenerabila, pentru persoanele aflate in medii vulnerabile</a:t>
            </a:r>
          </a:p>
          <a:p>
            <a:r>
              <a:rPr lang="en-GB" sz="2400" dirty="0" err="1"/>
              <a:t>Proiectele</a:t>
            </a:r>
            <a:r>
              <a:rPr lang="en-GB" sz="2400" dirty="0"/>
              <a:t> </a:t>
            </a:r>
            <a:r>
              <a:rPr lang="en-GB" sz="2400" dirty="0" err="1"/>
              <a:t>organizației</a:t>
            </a:r>
            <a:r>
              <a:rPr lang="en-GB" sz="2400" dirty="0"/>
              <a:t> </a:t>
            </a:r>
            <a:r>
              <a:rPr lang="en-GB" sz="2400" dirty="0" err="1"/>
              <a:t>includ</a:t>
            </a:r>
            <a:r>
              <a:rPr lang="en-GB" sz="2400" dirty="0"/>
              <a:t> nu </a:t>
            </a:r>
            <a:r>
              <a:rPr lang="en-GB" sz="2400" dirty="0" err="1"/>
              <a:t>doar</a:t>
            </a:r>
            <a:r>
              <a:rPr lang="en-GB" sz="2400" dirty="0"/>
              <a:t> </a:t>
            </a:r>
            <a:r>
              <a:rPr lang="en-GB" sz="2400" dirty="0" err="1"/>
              <a:t>instalarea</a:t>
            </a:r>
            <a:r>
              <a:rPr lang="en-GB" sz="2400" dirty="0"/>
              <a:t> </a:t>
            </a:r>
            <a:r>
              <a:rPr lang="en-GB" sz="2400" dirty="0" err="1"/>
              <a:t>panourilor</a:t>
            </a:r>
            <a:r>
              <a:rPr lang="en-GB" sz="2400" dirty="0"/>
              <a:t> </a:t>
            </a:r>
            <a:r>
              <a:rPr lang="en-GB" sz="2400" dirty="0" err="1"/>
              <a:t>solare</a:t>
            </a:r>
            <a:r>
              <a:rPr lang="en-GB" sz="2400" dirty="0"/>
              <a:t>, ci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programe</a:t>
            </a:r>
            <a:r>
              <a:rPr lang="en-GB" sz="2400" dirty="0"/>
              <a:t> de </a:t>
            </a:r>
            <a:r>
              <a:rPr lang="en-GB" sz="2400" dirty="0" err="1"/>
              <a:t>formare</a:t>
            </a:r>
            <a:r>
              <a:rPr lang="en-GB" sz="2400" dirty="0"/>
              <a:t>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conștientizare</a:t>
            </a:r>
            <a:r>
              <a:rPr lang="en-GB" sz="2400" dirty="0"/>
              <a:t> </a:t>
            </a:r>
            <a:r>
              <a:rPr lang="en-GB" sz="2400" dirty="0" err="1"/>
              <a:t>pentru</a:t>
            </a:r>
            <a:r>
              <a:rPr lang="en-GB" sz="2400" dirty="0"/>
              <a:t> </a:t>
            </a:r>
            <a:r>
              <a:rPr lang="en-GB" sz="2400" dirty="0" err="1"/>
              <a:t>comunitate</a:t>
            </a:r>
            <a:endParaRPr lang="en-RO" sz="2400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9618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91033-8AAF-6E0C-DB05-F4536420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RO" dirty="0"/>
              <a:t>Fondurile europene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R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0A34F-11C8-FB1D-185B-D98FED9BC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61117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88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236D-9B71-069B-A2E3-97C57E2D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Alegerea beneficiarilor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2290-5B08-4608-16B4-01770BDC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RO" sz="2400" dirty="0"/>
              <a:t>Situatia economica</a:t>
            </a:r>
          </a:p>
          <a:p>
            <a:r>
              <a:rPr lang="en-GB" sz="2400" i="0" dirty="0" err="1">
                <a:effectLst/>
                <a:latin typeface="Söhne"/>
              </a:rPr>
              <a:t>Nevoile</a:t>
            </a:r>
            <a:r>
              <a:rPr lang="en-GB" sz="2400" i="0" dirty="0">
                <a:effectLst/>
                <a:latin typeface="Söhne"/>
              </a:rPr>
              <a:t> </a:t>
            </a:r>
            <a:r>
              <a:rPr lang="en-GB" sz="2400" i="0" dirty="0" err="1">
                <a:effectLst/>
                <a:latin typeface="Söhne"/>
              </a:rPr>
              <a:t>Specifice</a:t>
            </a:r>
            <a:endParaRPr lang="en-RO" sz="2400" i="0" dirty="0">
              <a:effectLst/>
              <a:latin typeface="Söhne"/>
            </a:endParaRPr>
          </a:p>
          <a:p>
            <a:r>
              <a:rPr lang="en-GB" sz="2400" i="0" dirty="0" err="1">
                <a:effectLst/>
                <a:latin typeface="Söhne"/>
              </a:rPr>
              <a:t>Implicarea</a:t>
            </a:r>
            <a:r>
              <a:rPr lang="en-GB" sz="2400" i="0" dirty="0">
                <a:effectLst/>
                <a:latin typeface="Söhne"/>
              </a:rPr>
              <a:t> </a:t>
            </a:r>
            <a:r>
              <a:rPr lang="en-GB" sz="2400" i="0" dirty="0" err="1">
                <a:effectLst/>
                <a:latin typeface="Söhne"/>
              </a:rPr>
              <a:t>Comunitatii</a:t>
            </a:r>
            <a:endParaRPr lang="en-GB" sz="2400" i="0" dirty="0">
              <a:effectLst/>
              <a:latin typeface="Söhne"/>
            </a:endParaRPr>
          </a:p>
          <a:p>
            <a:r>
              <a:rPr lang="en-GB" sz="2400" i="0" dirty="0" err="1">
                <a:effectLst/>
                <a:latin typeface="Söhne"/>
              </a:rPr>
              <a:t>Sustenabilitatea</a:t>
            </a:r>
            <a:r>
              <a:rPr lang="en-GB" sz="2400" i="0" dirty="0">
                <a:effectLst/>
                <a:latin typeface="Söhne"/>
              </a:rPr>
              <a:t> </a:t>
            </a:r>
            <a:r>
              <a:rPr lang="en-GB" sz="2400" i="0" dirty="0" err="1">
                <a:effectLst/>
                <a:latin typeface="Söhne"/>
              </a:rPr>
              <a:t>Proiectuluiunității</a:t>
            </a:r>
            <a:endParaRPr lang="en-RO" sz="2400" dirty="0"/>
          </a:p>
        </p:txBody>
      </p:sp>
    </p:spTree>
    <p:extLst>
      <p:ext uri="{BB962C8B-B14F-4D97-AF65-F5344CB8AC3E}">
        <p14:creationId xmlns:p14="http://schemas.microsoft.com/office/powerpoint/2010/main" val="213179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RO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AB764-51F3-8E09-E45B-BE6DF252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spc="200" dirty="0" err="1">
                <a:solidFill>
                  <a:schemeClr val="tx2"/>
                </a:solidFill>
                <a:latin typeface="+mj-lt"/>
              </a:rPr>
              <a:t>Posibilitatea</a:t>
            </a:r>
            <a:r>
              <a:rPr lang="en-US" sz="3700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700" spc="200" dirty="0" err="1">
                <a:solidFill>
                  <a:schemeClr val="tx2"/>
                </a:solidFill>
                <a:latin typeface="+mj-lt"/>
              </a:rPr>
              <a:t>voluntariatullui</a:t>
            </a:r>
            <a:endParaRPr lang="en-US" sz="3700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6B76E-A04B-B63C-1DFA-DF01A4D3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8" y="2286001"/>
            <a:ext cx="4363595" cy="359359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Persoanele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interesate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aplice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pentru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fi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voluntari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oranigazatia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Solaris. 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Acestia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asiste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tehnic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colecteze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ajute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strategia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marketing, cat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sesizarea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familiilor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din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vulerabile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026" name="Picture 2" descr="Six benefits of investing in solar panels">
            <a:extLst>
              <a:ext uri="{FF2B5EF4-FFF2-40B4-BE49-F238E27FC236}">
                <a16:creationId xmlns:a16="http://schemas.microsoft.com/office/drawing/2014/main" id="{46D155BF-CA83-CE27-2E27-DD024536DA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70" b="1"/>
          <a:stretch/>
        </p:blipFill>
        <p:spPr bwMode="auto"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4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3B7E-B25A-31F8-F991-EBE37715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en-RO" dirty="0"/>
              <a:t>Ce am invatat din acest proiect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EB46496-772C-E802-8CBB-CC474C543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3" r="49816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77D3-C792-8151-D791-52174185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2286001"/>
            <a:ext cx="6335338" cy="3593591"/>
          </a:xfrm>
        </p:spPr>
        <p:txBody>
          <a:bodyPr>
            <a:normAutofit/>
          </a:bodyPr>
          <a:lstStyle/>
          <a:p>
            <a:r>
              <a:rPr lang="en-RO"/>
              <a:t>Munca in echipa</a:t>
            </a:r>
          </a:p>
          <a:p>
            <a:r>
              <a:rPr lang="en-GB"/>
              <a:t>D</a:t>
            </a:r>
            <a:r>
              <a:rPr lang="en-RO"/>
              <a:t>ezvoltarea notiunilor de HTML, CSS si JAVA SCRIPT</a:t>
            </a:r>
          </a:p>
          <a:p>
            <a:r>
              <a:rPr lang="en-RO"/>
              <a:t>Gestionarea corecta a timpului si impartirea sarcinilor de lucru</a:t>
            </a:r>
          </a:p>
          <a:p>
            <a:endParaRPr lang="en-R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286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E09B-6AEE-40B7-46BD-1FFE79872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-Va multumim-</a:t>
            </a:r>
          </a:p>
        </p:txBody>
      </p:sp>
    </p:spTree>
    <p:extLst>
      <p:ext uri="{BB962C8B-B14F-4D97-AF65-F5344CB8AC3E}">
        <p14:creationId xmlns:p14="http://schemas.microsoft.com/office/powerpoint/2010/main" val="89397712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134</TotalTime>
  <Words>206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Impact</vt:lpstr>
      <vt:lpstr>Söhne</vt:lpstr>
      <vt:lpstr>Badge</vt:lpstr>
      <vt:lpstr>Solaris</vt:lpstr>
      <vt:lpstr>Scopul organizatiei</vt:lpstr>
      <vt:lpstr>Fondurile europene</vt:lpstr>
      <vt:lpstr>Alegerea beneficiarilor</vt:lpstr>
      <vt:lpstr>Posibilitatea voluntariatullui</vt:lpstr>
      <vt:lpstr>Ce am invatat din acest proiect</vt:lpstr>
      <vt:lpstr>-Va multumim-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Solaris</dc:title>
  <dc:creator>MARIA-IOLANDA BULIGAN</dc:creator>
  <cp:lastModifiedBy>MARIA-IOLANDA BULIGAN</cp:lastModifiedBy>
  <cp:revision>2</cp:revision>
  <dcterms:created xsi:type="dcterms:W3CDTF">2023-12-16T11:34:49Z</dcterms:created>
  <dcterms:modified xsi:type="dcterms:W3CDTF">2023-12-16T13:49:11Z</dcterms:modified>
</cp:coreProperties>
</file>