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9"/>
            <a:ext cx="8561747" cy="1899338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2876365" y="1778307"/>
            <a:ext cx="785673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               Module-5</a:t>
            </a:r>
            <a:br>
              <a:rPr lang="en-US" sz="4400" dirty="0"/>
            </a:br>
            <a:r>
              <a:rPr lang="en-US" sz="4400" dirty="0"/>
              <a:t> </a:t>
            </a:r>
            <a:r>
              <a:rPr lang="en-US" sz="4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Database</a:t>
            </a:r>
            <a:r>
              <a:rPr lang="en-US" sz="4400" dirty="0"/>
              <a:t> </a:t>
            </a:r>
            <a:r>
              <a:rPr lang="en-CA" sz="4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Directory Layout</a:t>
            </a:r>
            <a:br>
              <a:rPr lang="en-CA" sz="4400" dirty="0"/>
            </a:b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364622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Objective: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 Directory Layout</a:t>
            </a:r>
          </a:p>
          <a:p>
            <a:r>
              <a:rPr lang="en-US" dirty="0"/>
              <a:t>Overview of Installation Directory &amp; Demo</a:t>
            </a:r>
          </a:p>
          <a:p>
            <a:r>
              <a:rPr lang="en-CA" dirty="0"/>
              <a:t>Database Directory Layout</a:t>
            </a:r>
          </a:p>
          <a:p>
            <a:r>
              <a:rPr lang="en-US" dirty="0"/>
              <a:t>Overview of Database Directory &amp; Demo</a:t>
            </a:r>
            <a:endParaRPr lang="en-CA" dirty="0"/>
          </a:p>
          <a:p>
            <a:r>
              <a:rPr lang="en-US" dirty="0"/>
              <a:t>Base Directory</a:t>
            </a:r>
          </a:p>
          <a:p>
            <a:r>
              <a:rPr lang="en-US" dirty="0"/>
              <a:t>Overview of Base Directory &amp; Demo</a:t>
            </a:r>
          </a:p>
          <a:p>
            <a:endParaRPr lang="en-US" dirty="0"/>
          </a:p>
          <a:p>
            <a:endParaRPr lang="en-CA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157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Installation Directory Layout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PostgreSQL is typically installed to /</a:t>
            </a:r>
            <a:r>
              <a:rPr lang="en-CA" dirty="0" err="1"/>
              <a:t>usr</a:t>
            </a:r>
            <a:r>
              <a:rPr lang="en-CA" dirty="0"/>
              <a:t>/local/</a:t>
            </a:r>
            <a:r>
              <a:rPr lang="en-CA" dirty="0" err="1"/>
              <a:t>pgsql</a:t>
            </a:r>
            <a:r>
              <a:rPr lang="en-CA" dirty="0"/>
              <a:t> or /</a:t>
            </a:r>
            <a:r>
              <a:rPr lang="en-CA" dirty="0" err="1"/>
              <a:t>var</a:t>
            </a:r>
            <a:r>
              <a:rPr lang="en-CA" dirty="0"/>
              <a:t>/lib/</a:t>
            </a:r>
            <a:r>
              <a:rPr lang="en-CA" dirty="0" err="1"/>
              <a:t>pgsql</a:t>
            </a:r>
            <a:r>
              <a:rPr lang="en-CA" dirty="0"/>
              <a:t> on </a:t>
            </a:r>
            <a:r>
              <a:rPr lang="en-CA" dirty="0" err="1"/>
              <a:t>linux</a:t>
            </a:r>
            <a:r>
              <a:rPr lang="en-CA" dirty="0"/>
              <a:t>.</a:t>
            </a:r>
          </a:p>
          <a:p>
            <a:r>
              <a:rPr lang="en-CA" dirty="0"/>
              <a:t>C:\Program Files\PostgreSQL\&lt;version number&gt;  on windows.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4DCE0B-E14D-4537-BE12-5AFF2A5EC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610" y="2947386"/>
            <a:ext cx="8665530" cy="251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1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758678"/>
            <a:ext cx="9520158" cy="1049235"/>
          </a:xfrm>
        </p:spPr>
        <p:txBody>
          <a:bodyPr>
            <a:normAutofit fontScale="90000"/>
          </a:bodyPr>
          <a:lstStyle/>
          <a:p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 err="1"/>
              <a:t>Cont</a:t>
            </a:r>
            <a:r>
              <a:rPr lang="en-CA" dirty="0"/>
              <a:t>… </a:t>
            </a:r>
            <a:r>
              <a:rPr lang="en-US" dirty="0"/>
              <a:t>Installation Directory Layout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bin-&gt; programs(</a:t>
            </a:r>
            <a:r>
              <a:rPr lang="en-CA" dirty="0" err="1"/>
              <a:t>createdb</a:t>
            </a:r>
            <a:r>
              <a:rPr lang="en-CA" dirty="0"/>
              <a:t>, </a:t>
            </a:r>
            <a:r>
              <a:rPr lang="en-CA" dirty="0" err="1"/>
              <a:t>initdb,createuser,etc</a:t>
            </a:r>
            <a:r>
              <a:rPr lang="en-CA" dirty="0"/>
              <a:t>)</a:t>
            </a:r>
          </a:p>
          <a:p>
            <a:r>
              <a:rPr lang="en-CA" dirty="0"/>
              <a:t>data -&gt; Data Directory</a:t>
            </a:r>
          </a:p>
          <a:p>
            <a:r>
              <a:rPr lang="en-CA" dirty="0"/>
              <a:t>Doc --&gt; Documentation</a:t>
            </a:r>
          </a:p>
          <a:p>
            <a:r>
              <a:rPr lang="en-CA" dirty="0"/>
              <a:t>Include --&gt; Header Files</a:t>
            </a:r>
          </a:p>
          <a:p>
            <a:r>
              <a:rPr lang="en-CA" dirty="0"/>
              <a:t>Installer -&gt; Installer files</a:t>
            </a:r>
          </a:p>
          <a:p>
            <a:r>
              <a:rPr lang="en-CA" dirty="0"/>
              <a:t>Scripts --&gt; scripts like </a:t>
            </a:r>
            <a:r>
              <a:rPr lang="en-CA" dirty="0" err="1"/>
              <a:t>runpsql</a:t>
            </a:r>
            <a:r>
              <a:rPr lang="en-CA" dirty="0"/>
              <a:t>, </a:t>
            </a:r>
            <a:r>
              <a:rPr lang="en-CA" dirty="0" err="1"/>
              <a:t>serverctl</a:t>
            </a:r>
            <a:r>
              <a:rPr lang="en-CA" dirty="0"/>
              <a:t> </a:t>
            </a:r>
            <a:r>
              <a:rPr lang="en-CA" dirty="0" err="1"/>
              <a:t>vbscript</a:t>
            </a:r>
            <a:r>
              <a:rPr lang="en-CA" dirty="0"/>
              <a:t> files</a:t>
            </a:r>
          </a:p>
          <a:p>
            <a:r>
              <a:rPr lang="en-CA" dirty="0"/>
              <a:t>Share -&gt; Sample configuration files</a:t>
            </a:r>
          </a:p>
          <a:p>
            <a:r>
              <a:rPr lang="en-CA" dirty="0" err="1"/>
              <a:t>pgadmin</a:t>
            </a:r>
            <a:r>
              <a:rPr lang="en-CA" dirty="0"/>
              <a:t> - </a:t>
            </a:r>
            <a:r>
              <a:rPr lang="en-CA" dirty="0" err="1"/>
              <a:t>pgadmin</a:t>
            </a:r>
            <a:r>
              <a:rPr lang="en-CA" dirty="0"/>
              <a:t> files.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148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887646"/>
            <a:ext cx="9520158" cy="1049235"/>
          </a:xfrm>
        </p:spPr>
        <p:txBody>
          <a:bodyPr>
            <a:normAutofit fontScale="90000"/>
          </a:bodyPr>
          <a:lstStyle/>
          <a:p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Database Directory Layout</a:t>
            </a:r>
            <a:br>
              <a:rPr lang="en-CA" dirty="0"/>
            </a:br>
            <a:endParaRPr lang="en-CA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842362"/>
              </p:ext>
            </p:extLst>
          </p:nvPr>
        </p:nvGraphicFramePr>
        <p:xfrm>
          <a:off x="1535113" y="1753985"/>
          <a:ext cx="9520238" cy="3798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0119">
                  <a:extLst>
                    <a:ext uri="{9D8B030D-6E8A-4147-A177-3AD203B41FA5}">
                      <a16:colId xmlns:a16="http://schemas.microsoft.com/office/drawing/2014/main" val="423337733"/>
                    </a:ext>
                  </a:extLst>
                </a:gridCol>
                <a:gridCol w="4760119">
                  <a:extLst>
                    <a:ext uri="{9D8B030D-6E8A-4147-A177-3AD203B41FA5}">
                      <a16:colId xmlns:a16="http://schemas.microsoft.com/office/drawing/2014/main" val="2423722074"/>
                    </a:ext>
                  </a:extLst>
                </a:gridCol>
              </a:tblGrid>
              <a:tr h="30258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Directory Name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Description 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8526384"/>
                  </a:ext>
                </a:extLst>
              </a:tr>
              <a:tr h="302583">
                <a:tc>
                  <a:txBody>
                    <a:bodyPr/>
                    <a:lstStyle/>
                    <a:p>
                      <a:r>
                        <a:rPr lang="en-US" sz="1200" dirty="0"/>
                        <a:t>Base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Subdirectory containing per-database subdirectories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757125"/>
                  </a:ext>
                </a:extLst>
              </a:tr>
              <a:tr h="302583">
                <a:tc>
                  <a:txBody>
                    <a:bodyPr/>
                    <a:lstStyle/>
                    <a:p>
                      <a:r>
                        <a:rPr lang="en-CA" sz="1200" dirty="0" err="1"/>
                        <a:t>Current_logfiles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File recording the log file(s) currently written to by the logging collector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310329"/>
                  </a:ext>
                </a:extLst>
              </a:tr>
              <a:tr h="302583">
                <a:tc>
                  <a:txBody>
                    <a:bodyPr/>
                    <a:lstStyle/>
                    <a:p>
                      <a:r>
                        <a:rPr lang="en-CA" sz="1200" dirty="0"/>
                        <a:t>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Subdirectory containing cluster-wide tables, such as </a:t>
                      </a:r>
                      <a:r>
                        <a:rPr lang="en-US" sz="1200" dirty="0" err="1"/>
                        <a:t>pg_database,pg_tablespace,pg_index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etc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38985"/>
                  </a:ext>
                </a:extLst>
              </a:tr>
              <a:tr h="302583">
                <a:tc>
                  <a:txBody>
                    <a:bodyPr/>
                    <a:lstStyle/>
                    <a:p>
                      <a:r>
                        <a:rPr lang="en-CA" sz="1200" dirty="0" err="1"/>
                        <a:t>pg_commit_ts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Subdirectory containing transaction commit timestamp data= 9.5 and later ,. </a:t>
                      </a:r>
                      <a:r>
                        <a:rPr lang="en-US" sz="1200" dirty="0" err="1"/>
                        <a:t>track_commit_timesta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487840"/>
                  </a:ext>
                </a:extLst>
              </a:tr>
              <a:tr h="302583">
                <a:tc>
                  <a:txBody>
                    <a:bodyPr/>
                    <a:lstStyle/>
                    <a:p>
                      <a:r>
                        <a:rPr lang="en-CA" sz="1200" dirty="0" err="1"/>
                        <a:t>pg_dynshmem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Subdirectory containing files used by the dynamic shared memory subsystem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240433"/>
                  </a:ext>
                </a:extLst>
              </a:tr>
              <a:tr h="302583">
                <a:tc>
                  <a:txBody>
                    <a:bodyPr/>
                    <a:lstStyle/>
                    <a:p>
                      <a:r>
                        <a:rPr lang="en-CA" sz="1200" dirty="0" err="1"/>
                        <a:t>pg_logical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Subdirectory containing status data for logical decoding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29691"/>
                  </a:ext>
                </a:extLst>
              </a:tr>
              <a:tr h="302583">
                <a:tc>
                  <a:txBody>
                    <a:bodyPr/>
                    <a:lstStyle/>
                    <a:p>
                      <a:r>
                        <a:rPr lang="en-CA" sz="1200" dirty="0" err="1"/>
                        <a:t>pg_multixact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Subdirectory containing </a:t>
                      </a:r>
                      <a:r>
                        <a:rPr lang="en-US" sz="1200" dirty="0" err="1"/>
                        <a:t>multitransaction</a:t>
                      </a:r>
                      <a:r>
                        <a:rPr lang="en-US" sz="1200" dirty="0"/>
                        <a:t> status data (used for shared row locks)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768979"/>
                  </a:ext>
                </a:extLst>
              </a:tr>
              <a:tr h="302583">
                <a:tc>
                  <a:txBody>
                    <a:bodyPr/>
                    <a:lstStyle/>
                    <a:p>
                      <a:r>
                        <a:rPr lang="en-CA" sz="1200" dirty="0" err="1"/>
                        <a:t>pg_notify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Subdirectory containing LISTEN/NOTIFY status data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26775"/>
                  </a:ext>
                </a:extLst>
              </a:tr>
              <a:tr h="302583">
                <a:tc>
                  <a:txBody>
                    <a:bodyPr/>
                    <a:lstStyle/>
                    <a:p>
                      <a:r>
                        <a:rPr lang="en-CA" sz="1200" dirty="0" err="1"/>
                        <a:t>pg_replslot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Subdirectory containing replication slot data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178542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51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299" y="563450"/>
            <a:ext cx="9520158" cy="1049235"/>
          </a:xfrm>
        </p:spPr>
        <p:txBody>
          <a:bodyPr/>
          <a:lstStyle/>
          <a:p>
            <a:r>
              <a:rPr lang="en-US" dirty="0"/>
              <a:t>Cont..1</a:t>
            </a:r>
            <a:r>
              <a:rPr lang="en-CA" dirty="0"/>
              <a:t> -Database Directory Layout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94222"/>
              </p:ext>
            </p:extLst>
          </p:nvPr>
        </p:nvGraphicFramePr>
        <p:xfrm>
          <a:off x="1460219" y="1903614"/>
          <a:ext cx="9520238" cy="3469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0119">
                  <a:extLst>
                    <a:ext uri="{9D8B030D-6E8A-4147-A177-3AD203B41FA5}">
                      <a16:colId xmlns:a16="http://schemas.microsoft.com/office/drawing/2014/main" val="3393727670"/>
                    </a:ext>
                  </a:extLst>
                </a:gridCol>
                <a:gridCol w="4760119">
                  <a:extLst>
                    <a:ext uri="{9D8B030D-6E8A-4147-A177-3AD203B41FA5}">
                      <a16:colId xmlns:a16="http://schemas.microsoft.com/office/drawing/2014/main" val="4280095627"/>
                    </a:ext>
                  </a:extLst>
                </a:gridCol>
              </a:tblGrid>
              <a:tr h="33470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Directory Name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Description 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3804364"/>
                  </a:ext>
                </a:extLst>
              </a:tr>
              <a:tr h="334709">
                <a:tc>
                  <a:txBody>
                    <a:bodyPr/>
                    <a:lstStyle/>
                    <a:p>
                      <a:r>
                        <a:rPr lang="en-CA" sz="1200" dirty="0" err="1"/>
                        <a:t>pg_serial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Subdirectory containing information about committed serializable transactions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730461"/>
                  </a:ext>
                </a:extLst>
              </a:tr>
              <a:tr h="334709">
                <a:tc>
                  <a:txBody>
                    <a:bodyPr/>
                    <a:lstStyle/>
                    <a:p>
                      <a:r>
                        <a:rPr lang="en-CA" sz="1200" dirty="0"/>
                        <a:t>Log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 error logs kept in this directory.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954"/>
                  </a:ext>
                </a:extLst>
              </a:tr>
              <a:tr h="334709">
                <a:tc>
                  <a:txBody>
                    <a:bodyPr/>
                    <a:lstStyle/>
                    <a:p>
                      <a:r>
                        <a:rPr lang="en-CA" sz="1200" dirty="0" err="1"/>
                        <a:t>pg_snapshots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Subdirectory containing exported snapshots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033273"/>
                  </a:ext>
                </a:extLst>
              </a:tr>
              <a:tr h="334709">
                <a:tc>
                  <a:txBody>
                    <a:bodyPr/>
                    <a:lstStyle/>
                    <a:p>
                      <a:r>
                        <a:rPr lang="en-CA" sz="1200" dirty="0" err="1"/>
                        <a:t>pg_stat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Subdirectory containing permanent files for the statistics subsystem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141972"/>
                  </a:ext>
                </a:extLst>
              </a:tr>
              <a:tr h="334709">
                <a:tc>
                  <a:txBody>
                    <a:bodyPr/>
                    <a:lstStyle/>
                    <a:p>
                      <a:r>
                        <a:rPr lang="en-CA" sz="1200" dirty="0" err="1"/>
                        <a:t>pg_stat_tmp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Subdirectory containing temporary files for the statistics subsystem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539627"/>
                  </a:ext>
                </a:extLst>
              </a:tr>
              <a:tr h="334709">
                <a:tc>
                  <a:txBody>
                    <a:bodyPr/>
                    <a:lstStyle/>
                    <a:p>
                      <a:r>
                        <a:rPr lang="en-CA" sz="1200" dirty="0" err="1"/>
                        <a:t>pg_subtrans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Subdirectory containing </a:t>
                      </a:r>
                      <a:r>
                        <a:rPr lang="en-US" sz="1200" dirty="0" err="1"/>
                        <a:t>subtransaction</a:t>
                      </a:r>
                      <a:r>
                        <a:rPr lang="en-US" sz="1200" dirty="0"/>
                        <a:t> status data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161679"/>
                  </a:ext>
                </a:extLst>
              </a:tr>
              <a:tr h="334709">
                <a:tc>
                  <a:txBody>
                    <a:bodyPr/>
                    <a:lstStyle/>
                    <a:p>
                      <a:r>
                        <a:rPr lang="en-CA" sz="1200" dirty="0" err="1"/>
                        <a:t>pg_tblspc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Subdirectory containing symbolic links to </a:t>
                      </a:r>
                      <a:r>
                        <a:rPr lang="en-US" sz="1200" dirty="0" err="1"/>
                        <a:t>tablespaces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007199"/>
                  </a:ext>
                </a:extLst>
              </a:tr>
              <a:tr h="334709">
                <a:tc>
                  <a:txBody>
                    <a:bodyPr/>
                    <a:lstStyle/>
                    <a:p>
                      <a:r>
                        <a:rPr lang="en-CA" sz="1200" dirty="0" err="1"/>
                        <a:t>pg_twophase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Subdirectory containing state files for prepared transactions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470103"/>
                  </a:ext>
                </a:extLst>
              </a:tr>
              <a:tr h="334709">
                <a:tc>
                  <a:txBody>
                    <a:bodyPr/>
                    <a:lstStyle/>
                    <a:p>
                      <a:r>
                        <a:rPr lang="en-CA" sz="1200" dirty="0" err="1"/>
                        <a:t>pg_wal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Subdirectory containing WAL (Write Ahead Log) files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603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989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7048" y="571763"/>
            <a:ext cx="9520158" cy="1049235"/>
          </a:xfrm>
        </p:spPr>
        <p:txBody>
          <a:bodyPr/>
          <a:lstStyle/>
          <a:p>
            <a:r>
              <a:rPr lang="en-US" dirty="0"/>
              <a:t>Cont..2 </a:t>
            </a:r>
            <a:r>
              <a:rPr lang="en-CA" dirty="0"/>
              <a:t>-Database Directory Layout</a:t>
            </a:r>
            <a:r>
              <a:rPr lang="en-US" dirty="0"/>
              <a:t> 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617673"/>
              </p:ext>
            </p:extLst>
          </p:nvPr>
        </p:nvGraphicFramePr>
        <p:xfrm>
          <a:off x="1535113" y="2016125"/>
          <a:ext cx="9520238" cy="3532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0119">
                  <a:extLst>
                    <a:ext uri="{9D8B030D-6E8A-4147-A177-3AD203B41FA5}">
                      <a16:colId xmlns:a16="http://schemas.microsoft.com/office/drawing/2014/main" val="603509970"/>
                    </a:ext>
                  </a:extLst>
                </a:gridCol>
                <a:gridCol w="4760119">
                  <a:extLst>
                    <a:ext uri="{9D8B030D-6E8A-4147-A177-3AD203B41FA5}">
                      <a16:colId xmlns:a16="http://schemas.microsoft.com/office/drawing/2014/main" val="1170387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Directory Name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Description 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693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200" b="0" i="0" kern="1200" cap="none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j-cs"/>
                        </a:rPr>
                        <a:t>pg_xact</a:t>
                      </a:r>
                      <a:endParaRPr lang="en-CA" sz="1200" b="0" i="0" kern="1200" cap="none" dirty="0"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200" b="0" i="0" kern="1200" cap="non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j-cs"/>
                        </a:rPr>
                        <a:t>Subdirectory containing transaction commit status data,  transaction metadata logs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611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200" b="0" i="0" kern="1200" cap="none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j-cs"/>
                        </a:rPr>
                        <a:t>Pg_ident.conf</a:t>
                      </a:r>
                      <a:endParaRPr lang="en-CA" sz="1200" b="0" i="0" kern="1200" cap="none" dirty="0"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kern="1200" cap="none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j-cs"/>
                        </a:rPr>
                        <a:t>User name maps are defined in the ident map file.  user name map can be applied to map the operating system user name to a database user.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398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200" b="0" i="0" kern="1200" cap="none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j-cs"/>
                        </a:rPr>
                        <a:t>postgresql.auto.conf</a:t>
                      </a:r>
                      <a:endParaRPr lang="en-CA" sz="1200" b="0" i="0" kern="1200" cap="none" dirty="0"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kern="1200" cap="none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j-cs"/>
                        </a:rPr>
                        <a:t>A file used for storing configuration parameters that are set by ALTER SYSTEM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0664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200" b="0" i="0" kern="1200" cap="none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j-cs"/>
                        </a:rPr>
                        <a:t>postmaster.opts</a:t>
                      </a:r>
                      <a:endParaRPr lang="en-CA" sz="1200" b="0" i="0" kern="1200" cap="none" dirty="0"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kern="1200" cap="non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j-cs"/>
                        </a:rPr>
                        <a:t>A file recording the command-line options the server was last started with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4039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200" b="0" i="0" kern="1200" cap="none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j-cs"/>
                        </a:rPr>
                        <a:t>postmaster.pid</a:t>
                      </a:r>
                      <a:endParaRPr lang="en-CA" sz="1200" b="0" i="0" kern="1200" cap="none" dirty="0"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kern="1200" cap="non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j-cs"/>
                        </a:rPr>
                        <a:t>A lock file recording the current postmaster process ID (PID), cluster data directory path, postmaster start timestamp, port number, Unix-domain socket directory path (empty on Windows), first valid </a:t>
                      </a:r>
                      <a:r>
                        <a:rPr lang="en-US" sz="1200" b="0" i="0" kern="1200" cap="none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j-cs"/>
                        </a:rPr>
                        <a:t>listen_address</a:t>
                      </a:r>
                      <a:r>
                        <a:rPr lang="en-US" sz="1200" b="0" i="0" kern="1200" cap="non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j-cs"/>
                        </a:rPr>
                        <a:t> (IP address or *, or empty if not listening on TCP), and shared memory segment ID (this file is not present after server shutdown)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4412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200" b="0" i="0" kern="1200" cap="none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j-cs"/>
                        </a:rPr>
                        <a:t>PG_VERSION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kern="1200" cap="non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j-cs"/>
                        </a:rPr>
                        <a:t>A file containing the major version number of PostgreSQL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4936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169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671515"/>
            <a:ext cx="9520158" cy="1049235"/>
          </a:xfrm>
        </p:spPr>
        <p:txBody>
          <a:bodyPr/>
          <a:lstStyle/>
          <a:p>
            <a:r>
              <a:rPr lang="en-US" dirty="0" err="1"/>
              <a:t>Base_Directory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Contains databases, that represented as directories named after their object identifier (OID). </a:t>
            </a:r>
          </a:p>
          <a:p>
            <a:r>
              <a:rPr lang="en-US" dirty="0"/>
              <a:t>Template 1 always has </a:t>
            </a:r>
            <a:r>
              <a:rPr lang="en-US" dirty="0" err="1"/>
              <a:t>oid</a:t>
            </a:r>
            <a:r>
              <a:rPr lang="en-US" dirty="0"/>
              <a:t> 1.</a:t>
            </a:r>
          </a:p>
          <a:p>
            <a:r>
              <a:rPr lang="en-US" dirty="0"/>
              <a:t>Syntax to find </a:t>
            </a:r>
            <a:r>
              <a:rPr lang="en-US" dirty="0" err="1"/>
              <a:t>oid</a:t>
            </a:r>
            <a:r>
              <a:rPr lang="en-US" dirty="0"/>
              <a:t> of database : </a:t>
            </a:r>
            <a:r>
              <a:rPr lang="en-CA" dirty="0"/>
              <a:t>Select </a:t>
            </a:r>
            <a:r>
              <a:rPr lang="en-CA" dirty="0" err="1"/>
              <a:t>oid,datname</a:t>
            </a:r>
            <a:r>
              <a:rPr lang="en-CA" dirty="0"/>
              <a:t> from </a:t>
            </a:r>
            <a:r>
              <a:rPr lang="en-CA" dirty="0" err="1"/>
              <a:t>pg_database</a:t>
            </a:r>
            <a:r>
              <a:rPr lang="en-CA" dirty="0"/>
              <a:t>;</a:t>
            </a:r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96" y="3885680"/>
            <a:ext cx="5534025" cy="139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25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68311" y="1041236"/>
            <a:ext cx="8562580" cy="1887950"/>
          </a:xfrm>
        </p:spPr>
        <p:txBody>
          <a:bodyPr>
            <a:normAutofit/>
          </a:bodyPr>
          <a:lstStyle/>
          <a:p>
            <a:r>
              <a:rPr lang="en-US" sz="4800" dirty="0"/>
              <a:t>              Thank you. </a:t>
            </a:r>
            <a:r>
              <a:rPr lang="en-US" sz="4800" dirty="0">
                <a:sym typeface="Wingdings" panose="05000000000000000000" pitchFamily="2" charset="2"/>
              </a:rPr>
              <a:t>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416992527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Override1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EDEBE7"/>
    </a:lt2>
    <a:accent1>
      <a:srgbClr val="5FA534"/>
    </a:accent1>
    <a:accent2>
      <a:srgbClr val="DCAB34"/>
    </a:accent2>
    <a:accent3>
      <a:srgbClr val="D26D23"/>
    </a:accent3>
    <a:accent4>
      <a:srgbClr val="972323"/>
    </a:accent4>
    <a:accent5>
      <a:srgbClr val="236797"/>
    </a:accent5>
    <a:accent6>
      <a:srgbClr val="2FB6C6"/>
    </a:accent6>
    <a:hlink>
      <a:srgbClr val="8FC639"/>
    </a:hlink>
    <a:folHlink>
      <a:srgbClr val="E7C2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597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Palatino Linotype</vt:lpstr>
      <vt:lpstr>Gallery</vt:lpstr>
      <vt:lpstr>                  </vt:lpstr>
      <vt:lpstr>Module Objective:</vt:lpstr>
      <vt:lpstr>  Installation Directory Layout </vt:lpstr>
      <vt:lpstr>   Cont… Installation Directory Layout</vt:lpstr>
      <vt:lpstr>    Database Directory Layout </vt:lpstr>
      <vt:lpstr>Cont..1 -Database Directory Layout</vt:lpstr>
      <vt:lpstr>Cont..2 -Database Directory Layout </vt:lpstr>
      <vt:lpstr>Base_Directory</vt:lpstr>
      <vt:lpstr>              Thank you.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</dc:title>
  <dc:creator>Sadiq Basha</dc:creator>
  <cp:lastModifiedBy>Humaira Amjed</cp:lastModifiedBy>
  <cp:revision>12</cp:revision>
  <dcterms:created xsi:type="dcterms:W3CDTF">2020-06-03T20:26:32Z</dcterms:created>
  <dcterms:modified xsi:type="dcterms:W3CDTF">2020-07-02T15:51:41Z</dcterms:modified>
</cp:coreProperties>
</file>