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426129"/>
            <a:ext cx="8561747" cy="32847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Module-6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   Configuration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76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885" y="671516"/>
            <a:ext cx="9520158" cy="1049235"/>
          </a:xfrm>
        </p:spPr>
        <p:txBody>
          <a:bodyPr/>
          <a:lstStyle/>
          <a:p>
            <a:r>
              <a:rPr lang="en-US" dirty="0" err="1"/>
              <a:t>Pg_hba.conf</a:t>
            </a:r>
            <a:r>
              <a:rPr lang="en-US" dirty="0"/>
              <a:t> - Sample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793290"/>
            <a:ext cx="9520158" cy="36730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# TYPE              DATABASE        USER            ADDRESS                 METHOD</a:t>
            </a:r>
          </a:p>
          <a:p>
            <a:pPr marL="0" indent="0">
              <a:buNone/>
            </a:pPr>
            <a:r>
              <a:rPr lang="en-CA" dirty="0"/>
              <a:t># IPv4 local connections:</a:t>
            </a:r>
          </a:p>
          <a:p>
            <a:pPr marL="0" indent="0">
              <a:buNone/>
            </a:pPr>
            <a:r>
              <a:rPr lang="en-CA" dirty="0"/>
              <a:t>    host                    all                        </a:t>
            </a:r>
            <a:r>
              <a:rPr lang="en-CA" dirty="0" err="1"/>
              <a:t>all</a:t>
            </a:r>
            <a:r>
              <a:rPr lang="en-CA" dirty="0"/>
              <a:t>              127.0.0.1/32                    md5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            (/32 is a network mask)</a:t>
            </a:r>
          </a:p>
          <a:p>
            <a:pPr marL="0" indent="0">
              <a:buNone/>
            </a:pPr>
            <a:r>
              <a:rPr lang="en-CA" dirty="0"/>
              <a:t># IPv6 local connections:</a:t>
            </a:r>
          </a:p>
          <a:p>
            <a:pPr marL="0" indent="0">
              <a:buNone/>
            </a:pPr>
            <a:r>
              <a:rPr lang="en-CA" dirty="0"/>
              <a:t>    host                   all                         </a:t>
            </a:r>
            <a:r>
              <a:rPr lang="en-CA" dirty="0" err="1"/>
              <a:t>all</a:t>
            </a:r>
            <a:r>
              <a:rPr lang="en-CA" dirty="0"/>
              <a:t>                ::1/128                          trust</a:t>
            </a:r>
          </a:p>
          <a:p>
            <a:pPr marL="0" indent="0">
              <a:buNone/>
            </a:pPr>
            <a:r>
              <a:rPr lang="en-CA" dirty="0"/>
              <a:t># Allow replication connections from localhost, by a user with the</a:t>
            </a:r>
          </a:p>
          <a:p>
            <a:pPr marL="0" indent="0">
              <a:buNone/>
            </a:pPr>
            <a:r>
              <a:rPr lang="en-CA" dirty="0"/>
              <a:t># replication privilege.</a:t>
            </a:r>
          </a:p>
          <a:p>
            <a:pPr marL="0" indent="0">
              <a:buNone/>
            </a:pPr>
            <a:r>
              <a:rPr lang="en-CA" dirty="0"/>
              <a:t>   host               replication               all             127.0.0.1/32                    trust</a:t>
            </a:r>
          </a:p>
          <a:p>
            <a:pPr marL="0" indent="0">
              <a:buNone/>
            </a:pPr>
            <a:r>
              <a:rPr lang="en-CA" dirty="0"/>
              <a:t>   host              replication                all               ::1/128                            trust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617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654890"/>
            <a:ext cx="9520158" cy="1049235"/>
          </a:xfrm>
        </p:spPr>
        <p:txBody>
          <a:bodyPr/>
          <a:lstStyle/>
          <a:p>
            <a:r>
              <a:rPr lang="en-US" dirty="0" err="1"/>
              <a:t>Pg_hba.conf</a:t>
            </a:r>
            <a:r>
              <a:rPr lang="en-US" dirty="0"/>
              <a:t> - 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Host:  is used to specify remote hosts that are allowed to connect to the PostgreSQL server. PostgreSQL's </a:t>
            </a:r>
            <a:r>
              <a:rPr lang="en-CA" i="1" dirty="0"/>
              <a:t>postmaster</a:t>
            </a:r>
            <a:r>
              <a:rPr lang="en-CA" dirty="0"/>
              <a:t> backend must be running with the </a:t>
            </a:r>
            <a:r>
              <a:rPr lang="en-CA" i="1" dirty="0"/>
              <a:t>-</a:t>
            </a:r>
            <a:r>
              <a:rPr lang="en-CA" i="1" dirty="0" err="1"/>
              <a:t>i</a:t>
            </a:r>
            <a:r>
              <a:rPr lang="en-CA" dirty="0"/>
              <a:t> option (TCP/IP) in order for a host entry to work correctly.</a:t>
            </a:r>
          </a:p>
          <a:p>
            <a:r>
              <a:rPr lang="en-CA" dirty="0"/>
              <a:t>Local : is semantically the same as a host entry. However, you do not need to specify a host that is allowed to connect. The local entry is used for client connections that are initiated from the same machine that the PostgreSQL server is operating on.</a:t>
            </a:r>
          </a:p>
          <a:p>
            <a:r>
              <a:rPr lang="en-CA" dirty="0" err="1"/>
              <a:t>Hostssl</a:t>
            </a:r>
            <a:r>
              <a:rPr lang="en-CA" dirty="0"/>
              <a:t>: is user to specify hosts (remote or local) that are allowed to connect to the PostgreSQL server using SSL.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036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663203"/>
            <a:ext cx="9520158" cy="1049235"/>
          </a:xfrm>
        </p:spPr>
        <p:txBody>
          <a:bodyPr/>
          <a:lstStyle/>
          <a:p>
            <a:r>
              <a:rPr lang="en-US" dirty="0" err="1"/>
              <a:t>Pg_hba.conf</a:t>
            </a:r>
            <a:r>
              <a:rPr lang="en-US" dirty="0"/>
              <a:t> -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This is the database name that the specified host is allowed to connect to. The </a:t>
            </a:r>
            <a:r>
              <a:rPr lang="en-CA" i="1" dirty="0"/>
              <a:t>database</a:t>
            </a:r>
            <a:r>
              <a:rPr lang="en-CA" dirty="0"/>
              <a:t> keyword has three possible values:</a:t>
            </a:r>
          </a:p>
          <a:p>
            <a:r>
              <a:rPr lang="en-CA" dirty="0"/>
              <a:t>All : keyword specifies that the client connecting can connect to any database the PostgreSQL server is hosting.</a:t>
            </a:r>
          </a:p>
          <a:p>
            <a:r>
              <a:rPr lang="en-CA" dirty="0"/>
              <a:t>Same user : keyword specifies that the client can only connect to a database that matches the clients authenticated user name.</a:t>
            </a:r>
          </a:p>
          <a:p>
            <a:r>
              <a:rPr lang="en-CA" i="1" dirty="0"/>
              <a:t>Name : C</a:t>
            </a:r>
            <a:r>
              <a:rPr lang="en-CA" dirty="0"/>
              <a:t>lient can only connect to the database as specified by </a:t>
            </a:r>
            <a:r>
              <a:rPr lang="en-CA" i="1" dirty="0"/>
              <a:t>name</a:t>
            </a:r>
            <a:r>
              <a:rPr lang="en-CA" dirty="0"/>
              <a:t> 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517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91277"/>
          </a:xfrm>
        </p:spPr>
        <p:txBody>
          <a:bodyPr>
            <a:normAutofit/>
          </a:bodyPr>
          <a:lstStyle/>
          <a:p>
            <a:r>
              <a:rPr lang="en-US" dirty="0" err="1"/>
              <a:t>Pg_hba.conf</a:t>
            </a:r>
            <a:r>
              <a:rPr lang="en-US" dirty="0"/>
              <a:t> - </a:t>
            </a:r>
            <a:r>
              <a:rPr lang="en-CA" i="1" dirty="0" err="1"/>
              <a:t>ip_addr</a:t>
            </a:r>
            <a:r>
              <a:rPr lang="en-CA" dirty="0"/>
              <a:t> , </a:t>
            </a:r>
            <a:r>
              <a:rPr lang="en-CA" i="1" dirty="0" err="1"/>
              <a:t>netmask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 </a:t>
            </a:r>
            <a:r>
              <a:rPr lang="en-CA" i="1" dirty="0" err="1"/>
              <a:t>ip_addr</a:t>
            </a:r>
            <a:r>
              <a:rPr lang="en-CA" dirty="0"/>
              <a:t> and </a:t>
            </a:r>
            <a:r>
              <a:rPr lang="en-CA" i="1" dirty="0" err="1"/>
              <a:t>netmask</a:t>
            </a:r>
            <a:r>
              <a:rPr lang="en-CA" dirty="0"/>
              <a:t> fields specify either a specific IP address, or range of IP addresses, that are allowed to connect to the PostgreSQL server.</a:t>
            </a:r>
          </a:p>
          <a:p>
            <a:r>
              <a:rPr lang="en-CA" dirty="0"/>
              <a:t>Range can by specified by describing an IP network with an associated </a:t>
            </a:r>
            <a:r>
              <a:rPr lang="en-CA" dirty="0" err="1"/>
              <a:t>netmask</a:t>
            </a:r>
            <a:r>
              <a:rPr lang="en-CA" dirty="0"/>
              <a:t>.</a:t>
            </a:r>
          </a:p>
          <a:p>
            <a:r>
              <a:rPr lang="en-CA" dirty="0"/>
              <a:t>For single IP address the </a:t>
            </a:r>
            <a:r>
              <a:rPr lang="en-CA" i="1" dirty="0" err="1"/>
              <a:t>netmask</a:t>
            </a:r>
            <a:r>
              <a:rPr lang="en-CA" dirty="0"/>
              <a:t> field should be set to 255.255.255.255.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00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563450"/>
            <a:ext cx="9520158" cy="1049235"/>
          </a:xfrm>
        </p:spPr>
        <p:txBody>
          <a:bodyPr/>
          <a:lstStyle/>
          <a:p>
            <a:r>
              <a:rPr lang="en-US" dirty="0" err="1"/>
              <a:t>Pg_hba.conf</a:t>
            </a:r>
            <a:r>
              <a:rPr lang="en-US" dirty="0"/>
              <a:t>- Authentication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The Authentication method specifies the type of authentication the server should use for a user trying to connect to PostgreSQL.</a:t>
            </a:r>
          </a:p>
          <a:p>
            <a:r>
              <a:rPr lang="en-CA" dirty="0"/>
              <a:t>Trust :This method allows any user from the defined host to connect to a PostgreSQL database without the use of a password, as any PostgreSQL user. You are </a:t>
            </a:r>
            <a:r>
              <a:rPr lang="en-CA" i="1" dirty="0"/>
              <a:t>trusting</a:t>
            </a:r>
            <a:r>
              <a:rPr lang="en-CA" dirty="0"/>
              <a:t> the host-based authentication with the use of this method, and any user on the specified host. This is a dangerous condition if the specified host is not a secure machine, or provides access to users unknown to you.</a:t>
            </a:r>
          </a:p>
          <a:p>
            <a:r>
              <a:rPr lang="en-CA" dirty="0"/>
              <a:t>Reject : This method automatically denies access to PostgreSQL for that host or user. This can be a prudent setting for sites that you know are </a:t>
            </a:r>
            <a:r>
              <a:rPr lang="en-CA" i="1" dirty="0"/>
              <a:t>never</a:t>
            </a:r>
            <a:r>
              <a:rPr lang="en-CA" dirty="0"/>
              <a:t> allowed to connect to your database server.</a:t>
            </a:r>
          </a:p>
          <a:p>
            <a:r>
              <a:rPr lang="en-CA" dirty="0"/>
              <a:t>Password :This method specifies that a password must exist for a connecting user. The use of this method will require the connecting user to supply a password that matches the password found in the database.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000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 Authentication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Crypt : This method is similar to the password method. When using crypt, the password is not sent in clear text, but through a simple form of encryption. The use of this method is not very secure, but is better than using the clear text password method.</a:t>
            </a:r>
          </a:p>
          <a:p>
            <a:r>
              <a:rPr lang="en-CA" dirty="0"/>
              <a:t>Krb4, krb5 : This methods are used to specify Version 4 or 5 of the Kerberos authentication system. </a:t>
            </a:r>
          </a:p>
          <a:p>
            <a:r>
              <a:rPr lang="en-CA" dirty="0"/>
              <a:t>Ident : This method specifies that an </a:t>
            </a:r>
            <a:r>
              <a:rPr lang="en-CA" i="1" dirty="0"/>
              <a:t>ident map</a:t>
            </a:r>
            <a:r>
              <a:rPr lang="en-CA" dirty="0"/>
              <a:t> should be used when a host is requesting connections from a valid IP address listed in the </a:t>
            </a:r>
            <a:r>
              <a:rPr lang="en-CA" i="1" dirty="0" err="1"/>
              <a:t>pg_hba.conf</a:t>
            </a:r>
            <a:r>
              <a:rPr lang="en-CA" dirty="0"/>
              <a:t> file. This method requires one option.</a:t>
            </a:r>
          </a:p>
          <a:p>
            <a:r>
              <a:rPr lang="en-CA" dirty="0"/>
              <a:t>The required option may be either the special term </a:t>
            </a:r>
            <a:r>
              <a:rPr lang="en-CA" dirty="0" err="1"/>
              <a:t>sameuser</a:t>
            </a:r>
            <a:r>
              <a:rPr lang="en-CA" dirty="0"/>
              <a:t>, or a named map that is defined within the </a:t>
            </a:r>
            <a:r>
              <a:rPr lang="en-CA" i="1" dirty="0" err="1"/>
              <a:t>pg_ident.conf</a:t>
            </a:r>
            <a:r>
              <a:rPr lang="en-CA" dirty="0"/>
              <a:t> file.</a:t>
            </a:r>
          </a:p>
        </p:txBody>
      </p:sp>
    </p:spTree>
    <p:extLst>
      <p:ext uri="{BB962C8B-B14F-4D97-AF65-F5344CB8AC3E}">
        <p14:creationId xmlns:p14="http://schemas.microsoft.com/office/powerpoint/2010/main" val="145017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modify </a:t>
            </a:r>
            <a:r>
              <a:rPr lang="en-US" dirty="0" err="1"/>
              <a:t>pg_hba.conf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Stop </a:t>
            </a:r>
            <a:r>
              <a:rPr lang="en-CA" dirty="0" err="1"/>
              <a:t>postgresql</a:t>
            </a:r>
            <a:r>
              <a:rPr lang="en-CA" dirty="0"/>
              <a:t> on the source machine.</a:t>
            </a:r>
          </a:p>
          <a:p>
            <a:pPr lvl="0"/>
            <a:r>
              <a:rPr lang="en-CA" dirty="0"/>
              <a:t>Edit </a:t>
            </a:r>
            <a:r>
              <a:rPr lang="en-CA" dirty="0" err="1"/>
              <a:t>pg_hba.conf</a:t>
            </a:r>
            <a:r>
              <a:rPr lang="en-CA" dirty="0"/>
              <a:t> file and add the entry of client.</a:t>
            </a:r>
          </a:p>
          <a:p>
            <a:r>
              <a:rPr lang="en-CA" dirty="0"/>
              <a:t>Change the authentication method to Trust or md5(depending on requirement)</a:t>
            </a:r>
          </a:p>
          <a:p>
            <a:pPr lvl="0"/>
            <a:r>
              <a:rPr lang="en-CA" dirty="0"/>
              <a:t>Edit parameter in </a:t>
            </a:r>
            <a:r>
              <a:rPr lang="en-CA" dirty="0" err="1"/>
              <a:t>pg_hba.conf</a:t>
            </a:r>
            <a:r>
              <a:rPr lang="en-CA" dirty="0"/>
              <a:t> to </a:t>
            </a:r>
            <a:r>
              <a:rPr lang="en-CA" dirty="0" err="1"/>
              <a:t>listen_addresses</a:t>
            </a:r>
            <a:r>
              <a:rPr lang="en-CA" dirty="0"/>
              <a:t> = '*‘ or </a:t>
            </a:r>
            <a:r>
              <a:rPr lang="en-CA" dirty="0" err="1"/>
              <a:t>ip</a:t>
            </a:r>
            <a:r>
              <a:rPr lang="en-CA" dirty="0"/>
              <a:t> address</a:t>
            </a:r>
          </a:p>
          <a:p>
            <a:r>
              <a:rPr lang="en-CA" dirty="0"/>
              <a:t>Start </a:t>
            </a:r>
            <a:r>
              <a:rPr lang="en-CA" dirty="0" err="1"/>
              <a:t>postgres</a:t>
            </a:r>
            <a:r>
              <a:rPr lang="en-CA" dirty="0"/>
              <a:t> on the source machine.</a:t>
            </a:r>
          </a:p>
          <a:p>
            <a:r>
              <a:rPr lang="en-CA" dirty="0"/>
              <a:t>Connection </a:t>
            </a:r>
            <a:r>
              <a:rPr lang="en-CA" dirty="0" err="1"/>
              <a:t>psql</a:t>
            </a:r>
            <a:r>
              <a:rPr lang="en-CA" dirty="0"/>
              <a:t> -U </a:t>
            </a:r>
            <a:r>
              <a:rPr lang="en-CA" dirty="0" err="1"/>
              <a:t>postgres</a:t>
            </a:r>
            <a:r>
              <a:rPr lang="en-CA" dirty="0"/>
              <a:t> –h hostname from client.</a:t>
            </a:r>
          </a:p>
          <a:p>
            <a:r>
              <a:rPr lang="en-CA" dirty="0"/>
              <a:t>Depending on the authentication method </a:t>
            </a:r>
            <a:r>
              <a:rPr lang="en-CA" dirty="0" err="1"/>
              <a:t>choosen</a:t>
            </a:r>
            <a:r>
              <a:rPr lang="en-CA" dirty="0"/>
              <a:t> the client may or </a:t>
            </a:r>
            <a:r>
              <a:rPr lang="en-CA" dirty="0" err="1"/>
              <a:t>maynot</a:t>
            </a:r>
            <a:r>
              <a:rPr lang="en-CA" dirty="0"/>
              <a:t> prompt for password.</a:t>
            </a:r>
          </a:p>
          <a:p>
            <a:endParaRPr lang="en-CA" dirty="0"/>
          </a:p>
          <a:p>
            <a:endParaRPr lang="en-CA" dirty="0"/>
          </a:p>
          <a:p>
            <a:pPr lvl="0"/>
            <a:endParaRPr lang="en-CA" dirty="0"/>
          </a:p>
          <a:p>
            <a:endParaRPr lang="en-CA" dirty="0"/>
          </a:p>
          <a:p>
            <a:pPr lvl="0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458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153325"/>
          </a:xfrm>
        </p:spPr>
        <p:txBody>
          <a:bodyPr/>
          <a:lstStyle/>
          <a:p>
            <a:r>
              <a:rPr lang="en-US" dirty="0"/>
              <a:t>              </a:t>
            </a:r>
            <a:br>
              <a:rPr lang="en-US" dirty="0"/>
            </a:br>
            <a:r>
              <a:rPr lang="en-US" dirty="0"/>
              <a:t>                   Thank You.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76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175530"/>
            <a:ext cx="9520158" cy="3450613"/>
          </a:xfrm>
        </p:spPr>
        <p:txBody>
          <a:bodyPr>
            <a:normAutofit/>
          </a:bodyPr>
          <a:lstStyle/>
          <a:p>
            <a:r>
              <a:rPr lang="en-US" dirty="0" err="1"/>
              <a:t>Postgresql.conf</a:t>
            </a:r>
            <a:r>
              <a:rPr lang="en-US" dirty="0"/>
              <a:t> File </a:t>
            </a:r>
          </a:p>
          <a:p>
            <a:r>
              <a:rPr lang="en-US" dirty="0" err="1"/>
              <a:t>Pg</a:t>
            </a:r>
            <a:r>
              <a:rPr lang="en-US" dirty="0"/>
              <a:t> Catalog tables to view File settings</a:t>
            </a:r>
          </a:p>
          <a:p>
            <a:r>
              <a:rPr lang="en-CA" dirty="0" err="1"/>
              <a:t>Postgresql.auto.conf</a:t>
            </a:r>
            <a:endParaRPr lang="en-CA" dirty="0"/>
          </a:p>
          <a:p>
            <a:r>
              <a:rPr lang="en-CA" dirty="0" err="1"/>
              <a:t>Pg_ident.conf</a:t>
            </a:r>
            <a:r>
              <a:rPr lang="en-CA" dirty="0"/>
              <a:t> with sample</a:t>
            </a:r>
          </a:p>
          <a:p>
            <a:r>
              <a:rPr lang="en-CA" dirty="0" err="1"/>
              <a:t>Pg_hba.conf</a:t>
            </a:r>
            <a:r>
              <a:rPr lang="en-CA" dirty="0"/>
              <a:t> with sample</a:t>
            </a:r>
          </a:p>
          <a:p>
            <a:endParaRPr lang="en-CA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159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47898"/>
            <a:ext cx="9520158" cy="100585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Postgresql.conf</a:t>
            </a:r>
            <a:r>
              <a:rPr lang="en-US" dirty="0"/>
              <a:t> File 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Postgresql.conf</a:t>
            </a:r>
            <a:r>
              <a:rPr lang="en-CA" dirty="0"/>
              <a:t> file contains parameters to help configure and manage performance of the database server.</a:t>
            </a:r>
          </a:p>
          <a:p>
            <a:r>
              <a:rPr lang="en-US" dirty="0" err="1"/>
              <a:t>Initdb</a:t>
            </a:r>
            <a:r>
              <a:rPr lang="en-US" dirty="0"/>
              <a:t> installs a default copy of </a:t>
            </a:r>
            <a:r>
              <a:rPr lang="en-US" dirty="0" err="1"/>
              <a:t>postgresql.conf</a:t>
            </a:r>
            <a:r>
              <a:rPr lang="en-US" dirty="0"/>
              <a:t> and is usually located in data directory.</a:t>
            </a:r>
          </a:p>
          <a:p>
            <a:r>
              <a:rPr lang="en-US" dirty="0"/>
              <a:t>The file follows one parameter per line format.</a:t>
            </a:r>
          </a:p>
          <a:p>
            <a:r>
              <a:rPr lang="en-US" dirty="0"/>
              <a:t>Parameters which requires restart are clearly marked in the file. </a:t>
            </a:r>
          </a:p>
          <a:p>
            <a:r>
              <a:rPr lang="en-US" dirty="0"/>
              <a:t>Many parameter needs a server restart to take effect.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126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Catalog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Pg_settings</a:t>
            </a:r>
            <a:r>
              <a:rPr lang="en-US" dirty="0"/>
              <a:t> table provides access to run-time parameters of the server.</a:t>
            </a:r>
          </a:p>
          <a:p>
            <a:r>
              <a:rPr lang="en-US" dirty="0"/>
              <a:t>It is a alternate interface to SHOW command.</a:t>
            </a:r>
          </a:p>
          <a:p>
            <a:r>
              <a:rPr lang="en-US" dirty="0" err="1"/>
              <a:t>Pg_file_settings</a:t>
            </a:r>
            <a:r>
              <a:rPr lang="en-US" dirty="0"/>
              <a:t> provides a summary of the contents of the server's configuration file.</a:t>
            </a:r>
          </a:p>
          <a:p>
            <a:r>
              <a:rPr lang="en-US" dirty="0"/>
              <a:t>This view is helpful for checking whether planned changes in the configuration files will work</a:t>
            </a:r>
          </a:p>
          <a:p>
            <a:r>
              <a:rPr lang="en-US" dirty="0"/>
              <a:t> Each “name = value” entry appearing in the files has a corresponding applied column.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23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parameters in </a:t>
            </a:r>
            <a:r>
              <a:rPr lang="en-US" dirty="0" err="1"/>
              <a:t>Postgresql.conf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value to be modified</a:t>
            </a:r>
          </a:p>
          <a:p>
            <a:r>
              <a:rPr lang="en-US" dirty="0"/>
              <a:t>Backup the file before making modifications.</a:t>
            </a:r>
          </a:p>
          <a:p>
            <a:r>
              <a:rPr lang="en-US" dirty="0"/>
              <a:t>Remove the # from the parameter to edit (if the # exist)</a:t>
            </a:r>
          </a:p>
          <a:p>
            <a:r>
              <a:rPr lang="en-US" dirty="0"/>
              <a:t>Check the parameter needs a restart of </a:t>
            </a:r>
            <a:r>
              <a:rPr lang="en-US" dirty="0" err="1"/>
              <a:t>postgresql</a:t>
            </a:r>
            <a:r>
              <a:rPr lang="en-US" dirty="0"/>
              <a:t>.</a:t>
            </a:r>
          </a:p>
          <a:p>
            <a:r>
              <a:rPr lang="en-US" dirty="0"/>
              <a:t>Edit the existing value with desired value.</a:t>
            </a:r>
          </a:p>
          <a:p>
            <a:r>
              <a:rPr lang="en-US" dirty="0"/>
              <a:t>Restart </a:t>
            </a:r>
            <a:r>
              <a:rPr lang="en-US" dirty="0" err="1"/>
              <a:t>postgres</a:t>
            </a:r>
            <a:endParaRPr lang="en-US" dirty="0"/>
          </a:p>
          <a:p>
            <a:r>
              <a:rPr lang="en-US" dirty="0"/>
              <a:t>Check the value via </a:t>
            </a:r>
            <a:r>
              <a:rPr lang="en-US" dirty="0" err="1"/>
              <a:t>pg</a:t>
            </a:r>
            <a:r>
              <a:rPr lang="en-US" dirty="0"/>
              <a:t> catalog tables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76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Postgresql.auto.conf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file hold settings provided through Alter system command.</a:t>
            </a:r>
          </a:p>
          <a:p>
            <a:r>
              <a:rPr lang="en-US" dirty="0"/>
              <a:t>Settings in </a:t>
            </a:r>
            <a:r>
              <a:rPr lang="en-US" dirty="0" err="1"/>
              <a:t>postgresql.auto.conf</a:t>
            </a:r>
            <a:r>
              <a:rPr lang="en-US" dirty="0"/>
              <a:t> overrides the settings in </a:t>
            </a:r>
            <a:r>
              <a:rPr lang="en-US" dirty="0" err="1"/>
              <a:t>postgresql.conf</a:t>
            </a:r>
            <a:r>
              <a:rPr lang="en-US" dirty="0"/>
              <a:t>.</a:t>
            </a:r>
          </a:p>
          <a:p>
            <a:r>
              <a:rPr lang="en-US" dirty="0"/>
              <a:t> ”Alter system” command provides a SQL-accessible means of changing global defaults.</a:t>
            </a:r>
          </a:p>
          <a:p>
            <a:r>
              <a:rPr lang="en-US" dirty="0"/>
              <a:t>Syntax : ALTER SYSTEM SET </a:t>
            </a:r>
            <a:r>
              <a:rPr lang="en-US" dirty="0" err="1"/>
              <a:t>configuration_parameter</a:t>
            </a:r>
            <a:r>
              <a:rPr lang="en-US" dirty="0"/>
              <a:t> = 'value'</a:t>
            </a:r>
          </a:p>
          <a:p>
            <a:r>
              <a:rPr lang="en-US" dirty="0"/>
              <a:t>Syntax to reset : ALTER SYSTEM RESET </a:t>
            </a:r>
            <a:r>
              <a:rPr lang="en-US" dirty="0" err="1"/>
              <a:t>configuration_parameter</a:t>
            </a:r>
            <a:r>
              <a:rPr lang="en-US" dirty="0"/>
              <a:t>;</a:t>
            </a:r>
          </a:p>
          <a:p>
            <a:r>
              <a:rPr lang="en-US" dirty="0"/>
              <a:t>Syntax to reset all : ALTER SYSTEM RESET ALL;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41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613327"/>
            <a:ext cx="9520158" cy="1049235"/>
          </a:xfrm>
        </p:spPr>
        <p:txBody>
          <a:bodyPr/>
          <a:lstStyle/>
          <a:p>
            <a:r>
              <a:rPr lang="en-CA" dirty="0" err="1"/>
              <a:t>Pg_ident.conf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Configuration to indicate which map to use for each individual connection.</a:t>
            </a:r>
          </a:p>
          <a:p>
            <a:r>
              <a:rPr lang="en-CA" dirty="0"/>
              <a:t>User name maps are defined in the ident map file.</a:t>
            </a:r>
          </a:p>
          <a:p>
            <a:r>
              <a:rPr lang="en-US" dirty="0" err="1"/>
              <a:t>Pg_ident.conf</a:t>
            </a:r>
            <a:r>
              <a:rPr lang="en-US" dirty="0"/>
              <a:t> file </a:t>
            </a:r>
            <a:r>
              <a:rPr lang="en-CA" dirty="0"/>
              <a:t>is read on start-up and any changes needs </a:t>
            </a:r>
            <a:r>
              <a:rPr lang="en-CA" dirty="0" err="1"/>
              <a:t>pg_ctl</a:t>
            </a:r>
            <a:r>
              <a:rPr lang="en-CA" dirty="0"/>
              <a:t> reload</a:t>
            </a:r>
          </a:p>
          <a:p>
            <a:r>
              <a:rPr lang="en-CA" dirty="0"/>
              <a:t>Operating system user that initiated the connection might not be the same as the database user.</a:t>
            </a:r>
          </a:p>
          <a:p>
            <a:r>
              <a:rPr lang="en-CA" dirty="0"/>
              <a:t>User name map can be applied to map the operating system user name to a database user.</a:t>
            </a:r>
          </a:p>
          <a:p>
            <a:r>
              <a:rPr lang="en-CA" dirty="0" err="1"/>
              <a:t>pg_ident.conf</a:t>
            </a:r>
            <a:r>
              <a:rPr lang="en-CA" dirty="0"/>
              <a:t> is used in </a:t>
            </a:r>
            <a:r>
              <a:rPr lang="en-CA" dirty="0" err="1"/>
              <a:t>conjuction</a:t>
            </a:r>
            <a:r>
              <a:rPr lang="en-CA" dirty="0"/>
              <a:t> with </a:t>
            </a:r>
            <a:r>
              <a:rPr lang="en-CA" dirty="0" err="1"/>
              <a:t>pg_hba.conf</a:t>
            </a:r>
            <a:r>
              <a:rPr lang="en-CA" dirty="0"/>
              <a:t>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581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571763"/>
            <a:ext cx="9520158" cy="1049235"/>
          </a:xfrm>
        </p:spPr>
        <p:txBody>
          <a:bodyPr/>
          <a:lstStyle/>
          <a:p>
            <a:r>
              <a:rPr lang="en-CA" dirty="0" err="1"/>
              <a:t>Pg_ident.conf</a:t>
            </a:r>
            <a:r>
              <a:rPr lang="en-CA" dirty="0"/>
              <a:t> -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# MAP                        IDENT        POSTGRESQL_USERNAME</a:t>
            </a:r>
          </a:p>
          <a:p>
            <a:r>
              <a:rPr lang="en-CA" dirty="0"/>
              <a:t>sales                            </a:t>
            </a:r>
            <a:r>
              <a:rPr lang="en-CA" dirty="0" err="1"/>
              <a:t>rmartin</a:t>
            </a:r>
            <a:r>
              <a:rPr lang="en-CA"/>
              <a:t>                   </a:t>
            </a:r>
            <a:r>
              <a:rPr lang="en-CA" dirty="0"/>
              <a:t>sales</a:t>
            </a:r>
          </a:p>
          <a:p>
            <a:r>
              <a:rPr lang="en-CA" dirty="0"/>
              <a:t>sales                            </a:t>
            </a:r>
            <a:r>
              <a:rPr lang="en-CA" dirty="0" err="1"/>
              <a:t>jpenny</a:t>
            </a:r>
            <a:r>
              <a:rPr lang="en-CA" dirty="0"/>
              <a:t>                     sales</a:t>
            </a:r>
          </a:p>
          <a:p>
            <a:r>
              <a:rPr lang="en-CA" dirty="0"/>
              <a:t>audit                           auditor                    sales</a:t>
            </a:r>
          </a:p>
          <a:p>
            <a:r>
              <a:rPr lang="en-CA" dirty="0"/>
              <a:t>audit                           auditor                  </a:t>
            </a:r>
            <a:r>
              <a:rPr lang="en-CA" dirty="0" err="1"/>
              <a:t>postgres</a:t>
            </a:r>
            <a:endParaRPr lang="en-CA" dirty="0"/>
          </a:p>
          <a:p>
            <a:r>
              <a:rPr lang="en-CA" dirty="0"/>
              <a:t>The file shown in allows either of the system users </a:t>
            </a:r>
            <a:r>
              <a:rPr lang="en-CA" dirty="0" err="1"/>
              <a:t>rmartin</a:t>
            </a:r>
            <a:r>
              <a:rPr lang="en-CA" dirty="0"/>
              <a:t> or </a:t>
            </a:r>
            <a:r>
              <a:rPr lang="en-CA" dirty="0" err="1"/>
              <a:t>jpenny</a:t>
            </a:r>
            <a:r>
              <a:rPr lang="en-CA" dirty="0"/>
              <a:t> to connect as the PostgreSQL sales user, and allows the system user named auditor to connect to PostgreSQL as either sales, or </a:t>
            </a:r>
            <a:r>
              <a:rPr lang="en-CA" dirty="0" err="1"/>
              <a:t>postgres</a:t>
            </a:r>
            <a:r>
              <a:rPr lang="en-CA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88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613326"/>
            <a:ext cx="9520158" cy="1049235"/>
          </a:xfrm>
        </p:spPr>
        <p:txBody>
          <a:bodyPr/>
          <a:lstStyle/>
          <a:p>
            <a:r>
              <a:rPr lang="en-US" dirty="0" err="1"/>
              <a:t>Pg_hba.conf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Enables client authentication between the PostgreSQL server and the client application.</a:t>
            </a:r>
          </a:p>
          <a:p>
            <a:r>
              <a:rPr lang="en-CA" dirty="0"/>
              <a:t>HBA means host based authentication.</a:t>
            </a:r>
          </a:p>
          <a:p>
            <a:r>
              <a:rPr lang="en-CA" dirty="0"/>
              <a:t>PostgreSQL receives a connection request it will check the ”</a:t>
            </a:r>
            <a:r>
              <a:rPr lang="en-CA" i="1" dirty="0" err="1"/>
              <a:t>pg_hba.conf</a:t>
            </a:r>
            <a:r>
              <a:rPr lang="en-CA" dirty="0"/>
              <a:t>” file to verify that the machine from which the application is requesting a connection has rights to connect to the specified database</a:t>
            </a:r>
            <a:r>
              <a:rPr lang="en-CA"/>
              <a:t>. </a:t>
            </a:r>
          </a:p>
          <a:p>
            <a:r>
              <a:rPr lang="en-US"/>
              <a:t>PostgreSQL </a:t>
            </a:r>
            <a:r>
              <a:rPr lang="en-US" dirty="0"/>
              <a:t>rejects a connection if an entry is not found in </a:t>
            </a:r>
            <a:r>
              <a:rPr lang="en-US" dirty="0" err="1"/>
              <a:t>pg_hba.conf</a:t>
            </a:r>
            <a:r>
              <a:rPr lang="en-US" dirty="0"/>
              <a:t> file.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75377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313</TotalTime>
  <Words>1336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Palatino Linotype</vt:lpstr>
      <vt:lpstr>Gallery</vt:lpstr>
      <vt:lpstr>          Module-6    Configuration Files</vt:lpstr>
      <vt:lpstr>Module Objective:</vt:lpstr>
      <vt:lpstr>       Postgresql.conf File  </vt:lpstr>
      <vt:lpstr>Pg Catalog tables</vt:lpstr>
      <vt:lpstr>Change parameters in Postgresql.conf</vt:lpstr>
      <vt:lpstr>Postgresql.auto.conf </vt:lpstr>
      <vt:lpstr>Pg_ident.conf</vt:lpstr>
      <vt:lpstr>Pg_ident.conf - Sample</vt:lpstr>
      <vt:lpstr>Pg_hba.conf</vt:lpstr>
      <vt:lpstr>Pg_hba.conf - Sample</vt:lpstr>
      <vt:lpstr>Pg_hba.conf - Type</vt:lpstr>
      <vt:lpstr>Pg_hba.conf - Database</vt:lpstr>
      <vt:lpstr>Pg_hba.conf - ip_addr , netmask</vt:lpstr>
      <vt:lpstr>Pg_hba.conf- Authentication</vt:lpstr>
      <vt:lpstr>Cont… Authentication Method</vt:lpstr>
      <vt:lpstr>Steps to modify pg_hba.conf</vt:lpstr>
      <vt:lpstr>                                  Thank You.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Module-6    Configuration Files</dc:title>
  <dc:creator>Sadiq Basha</dc:creator>
  <cp:lastModifiedBy>Humaira</cp:lastModifiedBy>
  <cp:revision>28</cp:revision>
  <dcterms:created xsi:type="dcterms:W3CDTF">2020-06-04T13:37:40Z</dcterms:created>
  <dcterms:modified xsi:type="dcterms:W3CDTF">2021-02-09T16:13:21Z</dcterms:modified>
</cp:coreProperties>
</file>