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663" y="802298"/>
            <a:ext cx="8853190" cy="28730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Module-7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sz="4400" dirty="0">
                <a:solidFill>
                  <a:srgbClr val="0070C0"/>
                </a:solidFill>
              </a:rPr>
              <a:t>Create Db/User/Schema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3686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Grant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1500" u="sng" dirty="0"/>
              <a:t>Grant permission to create database:</a:t>
            </a:r>
          </a:p>
          <a:p>
            <a:pPr marL="0" indent="0">
              <a:buNone/>
            </a:pPr>
            <a:r>
              <a:rPr lang="en-CA" sz="1500" dirty="0"/>
              <a:t>     ALTER USER username CREATEDB;</a:t>
            </a:r>
          </a:p>
          <a:p>
            <a:r>
              <a:rPr lang="en-CA" sz="1500" u="sng" dirty="0"/>
              <a:t>Make a user </a:t>
            </a:r>
            <a:r>
              <a:rPr lang="en-CA" sz="1500" u="sng" dirty="0" err="1"/>
              <a:t>superuser</a:t>
            </a:r>
            <a:r>
              <a:rPr lang="en-CA" sz="1500" u="sng" dirty="0"/>
              <a:t>:</a:t>
            </a:r>
          </a:p>
          <a:p>
            <a:pPr marL="0" indent="0">
              <a:buNone/>
            </a:pPr>
            <a:r>
              <a:rPr lang="en-CA" sz="1500" dirty="0"/>
              <a:t>    ALTER USER </a:t>
            </a:r>
            <a:r>
              <a:rPr lang="en-CA" sz="1500" dirty="0" err="1"/>
              <a:t>myuser</a:t>
            </a:r>
            <a:r>
              <a:rPr lang="en-CA" sz="1500" dirty="0"/>
              <a:t> WITH SUPERUSER;</a:t>
            </a:r>
          </a:p>
          <a:p>
            <a:r>
              <a:rPr lang="en-CA" sz="1500" u="sng" dirty="0"/>
              <a:t>Remove </a:t>
            </a:r>
            <a:r>
              <a:rPr lang="en-CA" sz="1500" u="sng" dirty="0" err="1"/>
              <a:t>superuser</a:t>
            </a:r>
            <a:r>
              <a:rPr lang="en-CA" sz="1500" u="sng" dirty="0"/>
              <a:t> status:</a:t>
            </a:r>
          </a:p>
          <a:p>
            <a:pPr marL="0" indent="0">
              <a:buNone/>
            </a:pPr>
            <a:r>
              <a:rPr lang="en-CA" sz="1500" dirty="0"/>
              <a:t>     ALTER USER username WITH NOSUPERUSER;</a:t>
            </a:r>
          </a:p>
          <a:p>
            <a:r>
              <a:rPr lang="en-CA" sz="1500" dirty="0"/>
              <a:t>Column Level access.:</a:t>
            </a:r>
          </a:p>
          <a:p>
            <a:pPr marL="0" indent="0">
              <a:buNone/>
            </a:pPr>
            <a:r>
              <a:rPr lang="en-CA" sz="1500" dirty="0"/>
              <a:t>    GRANT SELECT (col1), UPDATE (col1) ON </a:t>
            </a:r>
            <a:r>
              <a:rPr lang="en-CA" sz="1500" dirty="0" err="1"/>
              <a:t>mytable</a:t>
            </a:r>
            <a:r>
              <a:rPr lang="en-CA" sz="1500" dirty="0"/>
              <a:t> TO user;</a:t>
            </a:r>
          </a:p>
        </p:txBody>
      </p:sp>
    </p:spTree>
    <p:extLst>
      <p:ext uri="{BB962C8B-B14F-4D97-AF65-F5344CB8AC3E}">
        <p14:creationId xmlns:p14="http://schemas.microsoft.com/office/powerpoint/2010/main" val="77346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29951"/>
            <a:ext cx="9520158" cy="1049235"/>
          </a:xfrm>
        </p:spPr>
        <p:txBody>
          <a:bodyPr/>
          <a:lstStyle/>
          <a:p>
            <a:r>
              <a:rPr lang="en-US" dirty="0"/>
              <a:t>Revoke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u="sng" dirty="0"/>
              <a:t>Revoke Delete/update privilege on table from user</a:t>
            </a:r>
          </a:p>
          <a:p>
            <a:pPr marL="0" indent="0">
              <a:buNone/>
            </a:pPr>
            <a:r>
              <a:rPr lang="en-US" sz="1600" dirty="0"/>
              <a:t>    REVOKE DELETE, UPDATE ON products FROM  user;</a:t>
            </a:r>
          </a:p>
          <a:p>
            <a:r>
              <a:rPr lang="en-US" sz="1600" u="sng" dirty="0"/>
              <a:t>Revoke all privilege on table from user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CA" sz="1600" dirty="0"/>
              <a:t>REVOKE ALL ON products FROM user;</a:t>
            </a:r>
          </a:p>
          <a:p>
            <a:r>
              <a:rPr lang="en-US" sz="1600" u="sng" dirty="0"/>
              <a:t>Revoke select privilege on table from all users(Public)</a:t>
            </a:r>
          </a:p>
          <a:p>
            <a:pPr marL="0" indent="0">
              <a:buNone/>
            </a:pPr>
            <a:r>
              <a:rPr lang="en-US" sz="1600" dirty="0"/>
              <a:t>   REVOKE SELECT ON products FROM PUBLIC;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90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&amp; its Benefits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Schema is a name space that </a:t>
            </a:r>
            <a:r>
              <a:rPr lang="en-CA" dirty="0"/>
              <a:t>contains named objects (tables, data types, functions, and operators).</a:t>
            </a:r>
          </a:p>
          <a:p>
            <a:r>
              <a:rPr lang="en-CA" dirty="0"/>
              <a:t>One database can have multiple schemas.</a:t>
            </a:r>
          </a:p>
          <a:p>
            <a:r>
              <a:rPr lang="en-US" dirty="0"/>
              <a:t>Schemas helps us in separation of data between different applications.</a:t>
            </a:r>
          </a:p>
          <a:p>
            <a:r>
              <a:rPr lang="en-US" dirty="0"/>
              <a:t>Organize database objects into logical groups to make them more manageable.</a:t>
            </a:r>
          </a:p>
          <a:p>
            <a:r>
              <a:rPr lang="en-US" dirty="0"/>
              <a:t>Applications can be put into separate schemas so that they cannot collide with the names of other objects.</a:t>
            </a:r>
            <a:endParaRPr lang="en-CA" dirty="0"/>
          </a:p>
          <a:p>
            <a:r>
              <a:rPr lang="en-US" dirty="0"/>
              <a:t>One Database can be used by multiple users without interfering with each other. 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4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Drop Schema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5621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Schema </a:t>
            </a:r>
          </a:p>
          <a:p>
            <a:pPr marL="0" indent="0">
              <a:buNone/>
            </a:pPr>
            <a:r>
              <a:rPr lang="en-CA" dirty="0"/>
              <a:t>    CREATE schema &lt;</a:t>
            </a:r>
            <a:r>
              <a:rPr lang="en-CA" dirty="0" err="1"/>
              <a:t>schema_name</a:t>
            </a:r>
            <a:r>
              <a:rPr lang="en-CA" dirty="0"/>
              <a:t>&gt;;</a:t>
            </a:r>
          </a:p>
          <a:p>
            <a:r>
              <a:rPr lang="en-US" dirty="0"/>
              <a:t>Create Schema for a user, the schema will also be named as the user</a:t>
            </a:r>
          </a:p>
          <a:p>
            <a:pPr marL="0" indent="0">
              <a:buNone/>
            </a:pPr>
            <a:r>
              <a:rPr lang="en-US" dirty="0"/>
              <a:t>    Create schema authorization &lt;username&gt;;</a:t>
            </a:r>
          </a:p>
          <a:p>
            <a:r>
              <a:rPr lang="en-US" dirty="0"/>
              <a:t>Create Schema named John, that will be owned by </a:t>
            </a:r>
            <a:r>
              <a:rPr lang="en-US" dirty="0" err="1"/>
              <a:t>brett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CA" dirty="0"/>
              <a:t>CREATE schema  IF NOT EXISTS john AUTHORIZATION </a:t>
            </a:r>
            <a:r>
              <a:rPr lang="en-CA" dirty="0" err="1"/>
              <a:t>brett</a:t>
            </a:r>
            <a:r>
              <a:rPr lang="en-CA" dirty="0"/>
              <a:t>;</a:t>
            </a:r>
          </a:p>
          <a:p>
            <a:r>
              <a:rPr lang="en-US" dirty="0"/>
              <a:t>Drop a Schema </a:t>
            </a:r>
          </a:p>
          <a:p>
            <a:pPr marL="0" indent="0">
              <a:buNone/>
            </a:pPr>
            <a:r>
              <a:rPr lang="en-US" dirty="0"/>
              <a:t>   Drop schema &lt;</a:t>
            </a:r>
            <a:r>
              <a:rPr lang="en-US" dirty="0" err="1"/>
              <a:t>schema_name</a:t>
            </a:r>
            <a:r>
              <a:rPr lang="en-US" dirty="0"/>
              <a:t>&gt;;</a:t>
            </a:r>
          </a:p>
          <a:p>
            <a:r>
              <a:rPr lang="en-US" dirty="0"/>
              <a:t>We cannot drop schema if  there are any object associate with it.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64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Search Path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Search path is used </a:t>
            </a:r>
            <a:r>
              <a:rPr lang="en-CA" dirty="0"/>
              <a:t>to determine what order PostgreSQL should search </a:t>
            </a:r>
            <a:r>
              <a:rPr lang="en-US" dirty="0"/>
              <a:t>to find the objects.</a:t>
            </a:r>
          </a:p>
          <a:p>
            <a:r>
              <a:rPr lang="en-US" dirty="0"/>
              <a:t>Show </a:t>
            </a:r>
            <a:r>
              <a:rPr lang="en-US" dirty="0" err="1"/>
              <a:t>searchpath</a:t>
            </a:r>
            <a:r>
              <a:rPr lang="en-US" dirty="0"/>
              <a:t> can be used to find the current search path.</a:t>
            </a:r>
          </a:p>
          <a:p>
            <a:pPr marL="0" indent="0">
              <a:buNone/>
            </a:pPr>
            <a:r>
              <a:rPr lang="en-US" dirty="0"/>
              <a:t>   Example :</a:t>
            </a:r>
          </a:p>
          <a:p>
            <a:pPr marL="0" indent="0">
              <a:buNone/>
            </a:pPr>
            <a:r>
              <a:rPr lang="en-US" sz="1300" dirty="0"/>
              <a:t>           </a:t>
            </a:r>
            <a:r>
              <a:rPr lang="en-US" sz="1300" dirty="0" err="1"/>
              <a:t>postgres</a:t>
            </a:r>
            <a:r>
              <a:rPr lang="en-US" sz="1300" dirty="0"/>
              <a:t>=# show </a:t>
            </a:r>
            <a:r>
              <a:rPr lang="en-US" sz="1300" dirty="0" err="1"/>
              <a:t>search_path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           </a:t>
            </a:r>
            <a:r>
              <a:rPr lang="en-US" sz="1300" dirty="0" err="1"/>
              <a:t>search_path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         -----------------</a:t>
            </a:r>
          </a:p>
          <a:p>
            <a:pPr marL="0" indent="0">
              <a:buNone/>
            </a:pPr>
            <a:r>
              <a:rPr lang="en-US" sz="1300" dirty="0"/>
              <a:t>         "$user", public</a:t>
            </a:r>
          </a:p>
          <a:p>
            <a:pPr marL="0" indent="0">
              <a:buNone/>
            </a:pPr>
            <a:r>
              <a:rPr lang="en-US" sz="1300" dirty="0"/>
              <a:t>           ( 1 row)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72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 Schema Search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sz="4000" dirty="0"/>
              <a:t>Default "$user" is a special option that says if there is a schema that matches the current user (</a:t>
            </a:r>
            <a:r>
              <a:rPr lang="en-CA" sz="4000" dirty="0" err="1"/>
              <a:t>i.e</a:t>
            </a:r>
            <a:r>
              <a:rPr lang="en-CA" sz="4000" dirty="0"/>
              <a:t> SELECT SESSION_USER;), then search within that schema.</a:t>
            </a:r>
          </a:p>
          <a:p>
            <a:r>
              <a:rPr lang="en-US" sz="4000" dirty="0"/>
              <a:t>Search path can be set at session level , user level, database level and cluster level</a:t>
            </a:r>
          </a:p>
          <a:p>
            <a:pPr marL="0" indent="0">
              <a:buNone/>
            </a:pPr>
            <a:r>
              <a:rPr lang="en-US" sz="2300" dirty="0"/>
              <a:t>   Example :</a:t>
            </a:r>
          </a:p>
          <a:p>
            <a:pPr marL="0" indent="0">
              <a:buNone/>
            </a:pPr>
            <a:r>
              <a:rPr lang="en-US" sz="2300" dirty="0"/>
              <a:t>     Test1=# SET </a:t>
            </a:r>
            <a:r>
              <a:rPr lang="en-US" sz="2300" dirty="0" err="1"/>
              <a:t>search_path</a:t>
            </a:r>
            <a:r>
              <a:rPr lang="en-US" sz="2300" dirty="0"/>
              <a:t> TO test1,public;</a:t>
            </a:r>
            <a:endParaRPr lang="en-CA" sz="2300" dirty="0"/>
          </a:p>
          <a:p>
            <a:pPr marL="0" indent="0">
              <a:buNone/>
            </a:pPr>
            <a:r>
              <a:rPr lang="en-US" sz="2300" dirty="0"/>
              <a:t>      Test1=# \</a:t>
            </a:r>
            <a:r>
              <a:rPr lang="en-US" sz="2300" dirty="0" err="1"/>
              <a:t>dt</a:t>
            </a:r>
            <a:endParaRPr lang="en-CA" sz="2300" dirty="0"/>
          </a:p>
          <a:p>
            <a:pPr marL="0" indent="0">
              <a:buNone/>
            </a:pPr>
            <a:r>
              <a:rPr lang="en-US" sz="2300" dirty="0"/>
              <a:t>     List of relations</a:t>
            </a:r>
            <a:endParaRPr lang="en-CA" sz="2300" dirty="0"/>
          </a:p>
          <a:p>
            <a:pPr marL="0" indent="0">
              <a:buNone/>
            </a:pPr>
            <a:r>
              <a:rPr lang="en-US" sz="2300" dirty="0"/>
              <a:t>     Schema |  Name   | Type  |  Owner</a:t>
            </a:r>
            <a:endParaRPr lang="en-CA" sz="2300" dirty="0"/>
          </a:p>
          <a:p>
            <a:pPr marL="0" indent="0">
              <a:buNone/>
            </a:pPr>
            <a:r>
              <a:rPr lang="en-US" sz="2300" dirty="0"/>
              <a:t>      --------+---------+-------+----------</a:t>
            </a:r>
            <a:endParaRPr lang="en-CA" sz="2300" dirty="0"/>
          </a:p>
          <a:p>
            <a:pPr marL="0" indent="0">
              <a:buNone/>
            </a:pPr>
            <a:r>
              <a:rPr lang="en-US" sz="2300" dirty="0"/>
              <a:t>       test1  | </a:t>
            </a:r>
            <a:r>
              <a:rPr lang="en-US" sz="2300" dirty="0" err="1"/>
              <a:t>abc</a:t>
            </a:r>
            <a:r>
              <a:rPr lang="en-US" sz="2300" dirty="0"/>
              <a:t>     | table | test1</a:t>
            </a:r>
            <a:endParaRPr lang="en-CA" sz="2300" dirty="0"/>
          </a:p>
          <a:p>
            <a:pPr marL="0" indent="0">
              <a:buNone/>
            </a:pPr>
            <a:r>
              <a:rPr lang="en-US" sz="2300" dirty="0"/>
              <a:t>    (1 rows)</a:t>
            </a:r>
            <a:endParaRPr lang="en-CA" sz="23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82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12838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              </a:t>
            </a:r>
            <a:br>
              <a:rPr lang="en-US" sz="4400" dirty="0"/>
            </a:br>
            <a:r>
              <a:rPr lang="en-US" sz="4400" dirty="0"/>
              <a:t>                 Thank you. 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647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824776"/>
          </a:xfrm>
        </p:spPr>
        <p:txBody>
          <a:bodyPr/>
          <a:lstStyle/>
          <a:p>
            <a:r>
              <a:rPr lang="en-US" dirty="0"/>
              <a:t>Module Objective 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database – </a:t>
            </a:r>
            <a:r>
              <a:rPr lang="en-US" dirty="0" err="1"/>
              <a:t>Psql</a:t>
            </a:r>
            <a:r>
              <a:rPr lang="en-US" dirty="0"/>
              <a:t> / </a:t>
            </a:r>
            <a:r>
              <a:rPr lang="en-US" dirty="0" err="1"/>
              <a:t>createdb</a:t>
            </a:r>
            <a:r>
              <a:rPr lang="en-US" dirty="0"/>
              <a:t> utility</a:t>
            </a:r>
          </a:p>
          <a:p>
            <a:r>
              <a:rPr lang="en-US" dirty="0"/>
              <a:t>Drop database – </a:t>
            </a:r>
            <a:r>
              <a:rPr lang="en-US" dirty="0" err="1"/>
              <a:t>Psql</a:t>
            </a:r>
            <a:r>
              <a:rPr lang="en-US" dirty="0"/>
              <a:t>/ </a:t>
            </a:r>
            <a:r>
              <a:rPr lang="en-US" dirty="0" err="1"/>
              <a:t>dropdb</a:t>
            </a:r>
            <a:r>
              <a:rPr lang="en-US" dirty="0"/>
              <a:t> utility</a:t>
            </a:r>
          </a:p>
          <a:p>
            <a:r>
              <a:rPr lang="en-US" dirty="0"/>
              <a:t>Create user – </a:t>
            </a:r>
            <a:r>
              <a:rPr lang="en-US" dirty="0" err="1"/>
              <a:t>Psql</a:t>
            </a:r>
            <a:r>
              <a:rPr lang="en-US" dirty="0"/>
              <a:t>/ </a:t>
            </a:r>
            <a:r>
              <a:rPr lang="en-US" dirty="0" err="1"/>
              <a:t>createuser</a:t>
            </a:r>
            <a:r>
              <a:rPr lang="en-US" dirty="0"/>
              <a:t> utility/ Interactive</a:t>
            </a:r>
          </a:p>
          <a:p>
            <a:r>
              <a:rPr lang="en-US" dirty="0"/>
              <a:t>Drop user - </a:t>
            </a:r>
            <a:r>
              <a:rPr lang="en-US" dirty="0" err="1"/>
              <a:t>Psql</a:t>
            </a:r>
            <a:r>
              <a:rPr lang="en-US" dirty="0"/>
              <a:t>/ </a:t>
            </a:r>
            <a:r>
              <a:rPr lang="en-US" dirty="0" err="1"/>
              <a:t>dropuser</a:t>
            </a:r>
            <a:r>
              <a:rPr lang="en-US" dirty="0"/>
              <a:t> utility</a:t>
            </a:r>
          </a:p>
          <a:p>
            <a:r>
              <a:rPr lang="en-US" dirty="0"/>
              <a:t>Privileges in PostgreSQL</a:t>
            </a:r>
          </a:p>
          <a:p>
            <a:r>
              <a:rPr lang="en-US" dirty="0"/>
              <a:t>Grants and Revoke Access</a:t>
            </a:r>
          </a:p>
          <a:p>
            <a:r>
              <a:rPr lang="en-US" dirty="0"/>
              <a:t>What is schema and its benefits?</a:t>
            </a:r>
          </a:p>
          <a:p>
            <a:r>
              <a:rPr lang="en-US" dirty="0"/>
              <a:t>Create/ drop schema </a:t>
            </a:r>
          </a:p>
          <a:p>
            <a:r>
              <a:rPr lang="en-US" dirty="0"/>
              <a:t>Schema Search Path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494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166018"/>
            <a:ext cx="9520158" cy="84971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database </a:t>
            </a:r>
            <a:r>
              <a:rPr lang="en-US" dirty="0" err="1"/>
              <a:t>Psql</a:t>
            </a:r>
            <a:r>
              <a:rPr lang="en-US" dirty="0"/>
              <a:t> / </a:t>
            </a:r>
            <a:r>
              <a:rPr lang="en-US" dirty="0" err="1"/>
              <a:t>createdb</a:t>
            </a:r>
            <a:r>
              <a:rPr lang="en-US" dirty="0"/>
              <a:t> utility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is an organized collection of structured information, or data, typically stored and accessed electronically from a computer system.</a:t>
            </a:r>
          </a:p>
          <a:p>
            <a:r>
              <a:rPr lang="en-US" dirty="0"/>
              <a:t>Syntax  from </a:t>
            </a:r>
            <a:r>
              <a:rPr lang="en-US" dirty="0" err="1"/>
              <a:t>psql</a:t>
            </a:r>
            <a:r>
              <a:rPr lang="en-US" dirty="0"/>
              <a:t> : Create database </a:t>
            </a:r>
            <a:r>
              <a:rPr lang="en-US" dirty="0" err="1"/>
              <a:t>databasename</a:t>
            </a:r>
            <a:r>
              <a:rPr lang="en-US" dirty="0"/>
              <a:t> owner </a:t>
            </a:r>
            <a:r>
              <a:rPr lang="en-US" dirty="0" err="1"/>
              <a:t>ownername</a:t>
            </a:r>
            <a:r>
              <a:rPr lang="en-US" dirty="0"/>
              <a:t>;</a:t>
            </a:r>
          </a:p>
          <a:p>
            <a:r>
              <a:rPr lang="en-US" dirty="0"/>
              <a:t>Syntax from </a:t>
            </a:r>
            <a:r>
              <a:rPr lang="en-US" dirty="0" err="1"/>
              <a:t>commandline</a:t>
            </a:r>
            <a:r>
              <a:rPr lang="en-US" dirty="0"/>
              <a:t> : </a:t>
            </a:r>
            <a:r>
              <a:rPr lang="en-US" dirty="0" err="1"/>
              <a:t>Createdb</a:t>
            </a:r>
            <a:r>
              <a:rPr lang="en-US" dirty="0"/>
              <a:t> &lt;</a:t>
            </a:r>
            <a:r>
              <a:rPr lang="en-US" dirty="0" err="1"/>
              <a:t>dbname</a:t>
            </a:r>
            <a:r>
              <a:rPr lang="en-US" dirty="0"/>
              <a:t>&gt;.</a:t>
            </a:r>
          </a:p>
          <a:p>
            <a:r>
              <a:rPr lang="en-US" dirty="0"/>
              <a:t>Syntax for </a:t>
            </a:r>
            <a:r>
              <a:rPr lang="en-US" dirty="0" err="1"/>
              <a:t>createdb</a:t>
            </a:r>
            <a:r>
              <a:rPr lang="en-US" dirty="0"/>
              <a:t> help : </a:t>
            </a:r>
            <a:r>
              <a:rPr lang="en-US" dirty="0" err="1"/>
              <a:t>createdb</a:t>
            </a:r>
            <a:r>
              <a:rPr lang="en-US" dirty="0"/>
              <a:t> –help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45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89462"/>
            <a:ext cx="9520158" cy="103077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Drop database – </a:t>
            </a:r>
            <a:r>
              <a:rPr lang="en-US" dirty="0" err="1"/>
              <a:t>Psql</a:t>
            </a:r>
            <a:r>
              <a:rPr lang="en-US" dirty="0"/>
              <a:t>/ </a:t>
            </a:r>
            <a:r>
              <a:rPr lang="en-US" dirty="0" err="1"/>
              <a:t>dropdb</a:t>
            </a:r>
            <a:r>
              <a:rPr lang="en-US" dirty="0"/>
              <a:t> utility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can’t drop the database which we are connected.</a:t>
            </a:r>
          </a:p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scott</a:t>
            </a:r>
            <a:r>
              <a:rPr lang="en-US" dirty="0"/>
              <a:t>=# drop database </a:t>
            </a:r>
            <a:r>
              <a:rPr lang="en-US" dirty="0" err="1"/>
              <a:t>scott</a:t>
            </a:r>
            <a:r>
              <a:rPr lang="en-US" dirty="0"/>
              <a:t>;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           ERROR:  cannot drop the currently open database</a:t>
            </a:r>
            <a:endParaRPr lang="en-CA" dirty="0"/>
          </a:p>
          <a:p>
            <a:r>
              <a:rPr lang="en-US" dirty="0"/>
              <a:t>Syntax from </a:t>
            </a:r>
            <a:r>
              <a:rPr lang="en-US" dirty="0" err="1"/>
              <a:t>psql</a:t>
            </a:r>
            <a:r>
              <a:rPr lang="en-US" dirty="0"/>
              <a:t> : Drop database &lt;</a:t>
            </a:r>
            <a:r>
              <a:rPr lang="en-US" dirty="0" err="1"/>
              <a:t>dbname</a:t>
            </a:r>
            <a:r>
              <a:rPr lang="en-US" dirty="0"/>
              <a:t>&gt;.  </a:t>
            </a:r>
          </a:p>
          <a:p>
            <a:r>
              <a:rPr lang="en-US" dirty="0"/>
              <a:t>Syntax from command line : </a:t>
            </a:r>
            <a:r>
              <a:rPr lang="en-US" dirty="0" err="1"/>
              <a:t>dropdb</a:t>
            </a:r>
            <a:r>
              <a:rPr lang="en-US" dirty="0"/>
              <a:t> &lt;</a:t>
            </a:r>
            <a:r>
              <a:rPr lang="en-US" dirty="0" err="1"/>
              <a:t>dbname</a:t>
            </a:r>
            <a:r>
              <a:rPr lang="en-US" dirty="0"/>
              <a:t>&gt;.</a:t>
            </a:r>
          </a:p>
          <a:p>
            <a:r>
              <a:rPr lang="en-US" dirty="0"/>
              <a:t>Syntax for </a:t>
            </a:r>
            <a:r>
              <a:rPr lang="en-US" dirty="0" err="1"/>
              <a:t>dropdb</a:t>
            </a:r>
            <a:r>
              <a:rPr lang="en-US" dirty="0"/>
              <a:t> help : </a:t>
            </a:r>
            <a:r>
              <a:rPr lang="en-US" dirty="0" err="1"/>
              <a:t>dropdb</a:t>
            </a:r>
            <a:r>
              <a:rPr lang="en-US" dirty="0"/>
              <a:t> –help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8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113905"/>
            <a:ext cx="9520158" cy="90182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 PostgreSQL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 users and Operating users are completely separate</a:t>
            </a:r>
            <a:endParaRPr lang="en-CA" dirty="0"/>
          </a:p>
          <a:p>
            <a:r>
              <a:rPr lang="en-US" dirty="0"/>
              <a:t>Users name should be unique and should not start with </a:t>
            </a:r>
            <a:r>
              <a:rPr lang="en-US" dirty="0" err="1"/>
              <a:t>pg</a:t>
            </a:r>
            <a:r>
              <a:rPr lang="en-US" dirty="0"/>
              <a:t>_.</a:t>
            </a:r>
            <a:endParaRPr lang="en-CA" dirty="0"/>
          </a:p>
          <a:p>
            <a:r>
              <a:rPr lang="en-US" dirty="0" err="1"/>
              <a:t>Postgres</a:t>
            </a:r>
            <a:r>
              <a:rPr lang="en-US" dirty="0"/>
              <a:t> super user is created by default on installation of </a:t>
            </a:r>
            <a:r>
              <a:rPr lang="en-US" dirty="0" err="1"/>
              <a:t>postgresql</a:t>
            </a:r>
            <a:endParaRPr lang="en-CA" dirty="0"/>
          </a:p>
          <a:p>
            <a:r>
              <a:rPr lang="en-US" dirty="0" err="1"/>
              <a:t>Postgres</a:t>
            </a:r>
            <a:r>
              <a:rPr lang="en-US" dirty="0"/>
              <a:t> user has all the privileges with grant option.</a:t>
            </a:r>
            <a:endParaRPr lang="en-CA" dirty="0"/>
          </a:p>
          <a:p>
            <a:r>
              <a:rPr lang="en-US" dirty="0"/>
              <a:t>Only super users or users with create role privilege can create a user.</a:t>
            </a:r>
          </a:p>
          <a:p>
            <a:r>
              <a:rPr lang="en-US" dirty="0"/>
              <a:t>Database users are global across the cluster.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281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211213"/>
          </a:xfrm>
        </p:spPr>
        <p:txBody>
          <a:bodyPr/>
          <a:lstStyle/>
          <a:p>
            <a:r>
              <a:rPr lang="en-US" dirty="0"/>
              <a:t>Create user – </a:t>
            </a:r>
            <a:r>
              <a:rPr lang="en-US" dirty="0" err="1"/>
              <a:t>Psql</a:t>
            </a:r>
            <a:r>
              <a:rPr lang="en-US" dirty="0"/>
              <a:t>/ </a:t>
            </a:r>
            <a:r>
              <a:rPr lang="en-US" dirty="0" err="1"/>
              <a:t>createuser</a:t>
            </a:r>
            <a:r>
              <a:rPr lang="en-US" dirty="0"/>
              <a:t> utility/ Interactive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Syntax from </a:t>
            </a:r>
            <a:r>
              <a:rPr lang="en-US" dirty="0" err="1"/>
              <a:t>psql</a:t>
            </a:r>
            <a:r>
              <a:rPr lang="en-US" dirty="0"/>
              <a:t> : create user </a:t>
            </a:r>
            <a:r>
              <a:rPr lang="en-US" dirty="0" err="1"/>
              <a:t>scott</a:t>
            </a:r>
            <a:r>
              <a:rPr lang="en-US" dirty="0"/>
              <a:t> login </a:t>
            </a:r>
            <a:r>
              <a:rPr lang="en-US" dirty="0" err="1"/>
              <a:t>superuser</a:t>
            </a:r>
            <a:r>
              <a:rPr lang="en-US" dirty="0"/>
              <a:t> password 'welcome';</a:t>
            </a:r>
          </a:p>
          <a:p>
            <a:r>
              <a:rPr lang="en-US" dirty="0"/>
              <a:t>Syntax from command line : </a:t>
            </a:r>
            <a:r>
              <a:rPr lang="en-US" dirty="0" err="1"/>
              <a:t>createuser</a:t>
            </a:r>
            <a:r>
              <a:rPr lang="en-US" dirty="0"/>
              <a:t> &lt;username&gt;</a:t>
            </a:r>
          </a:p>
          <a:p>
            <a:r>
              <a:rPr lang="en-US" dirty="0"/>
              <a:t>Syntax for interactive user creation from command line :</a:t>
            </a:r>
          </a:p>
          <a:p>
            <a:pPr marL="0" indent="0">
              <a:buNone/>
            </a:pPr>
            <a:r>
              <a:rPr lang="en-US" dirty="0"/>
              <a:t> Example 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createuser</a:t>
            </a:r>
            <a:r>
              <a:rPr lang="en-US" dirty="0"/>
              <a:t> --interactive joe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  Shall the new role be a </a:t>
            </a:r>
            <a:r>
              <a:rPr lang="en-US" dirty="0" err="1"/>
              <a:t>superuser</a:t>
            </a:r>
            <a:r>
              <a:rPr lang="en-US" dirty="0"/>
              <a:t>? (y/n) n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  Shall the new role be allowed to create databases? (y/n) y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  Shall the new role be allowed to create more new roles? (y/n) y</a:t>
            </a:r>
          </a:p>
          <a:p>
            <a:r>
              <a:rPr lang="en-US" dirty="0"/>
              <a:t>Syntax for </a:t>
            </a:r>
            <a:r>
              <a:rPr lang="en-US" dirty="0" err="1"/>
              <a:t>createuser</a:t>
            </a:r>
            <a:r>
              <a:rPr lang="en-US" dirty="0"/>
              <a:t> help : </a:t>
            </a:r>
            <a:r>
              <a:rPr lang="en-US" dirty="0" err="1"/>
              <a:t>createuser</a:t>
            </a:r>
            <a:r>
              <a:rPr lang="en-US" dirty="0"/>
              <a:t> --help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57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6497"/>
            <a:ext cx="9520158" cy="1049235"/>
          </a:xfrm>
        </p:spPr>
        <p:txBody>
          <a:bodyPr/>
          <a:lstStyle/>
          <a:p>
            <a:r>
              <a:rPr lang="en-US" dirty="0"/>
              <a:t>Drop user - </a:t>
            </a:r>
            <a:r>
              <a:rPr lang="en-US" dirty="0" err="1"/>
              <a:t>Psql</a:t>
            </a:r>
            <a:r>
              <a:rPr lang="en-US" dirty="0"/>
              <a:t>/ </a:t>
            </a:r>
            <a:r>
              <a:rPr lang="en-US" dirty="0" err="1"/>
              <a:t>dropuser</a:t>
            </a:r>
            <a:r>
              <a:rPr lang="en-US" dirty="0"/>
              <a:t> utility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Syntax from </a:t>
            </a:r>
            <a:r>
              <a:rPr lang="en-US" dirty="0" err="1"/>
              <a:t>psql</a:t>
            </a:r>
            <a:r>
              <a:rPr lang="en-US" dirty="0"/>
              <a:t> : drop user &lt;username&gt;</a:t>
            </a:r>
          </a:p>
          <a:p>
            <a:r>
              <a:rPr lang="en-US" dirty="0"/>
              <a:t>Syntax from command line : </a:t>
            </a:r>
            <a:r>
              <a:rPr lang="en-US" dirty="0" err="1"/>
              <a:t>dropuser</a:t>
            </a:r>
            <a:r>
              <a:rPr lang="en-US" dirty="0"/>
              <a:t> &lt;username&gt;</a:t>
            </a:r>
          </a:p>
          <a:p>
            <a:r>
              <a:rPr lang="en-US" dirty="0"/>
              <a:t>Dropping a user with objects or privileges will return an error.</a:t>
            </a:r>
          </a:p>
          <a:p>
            <a:pPr marL="0" indent="0">
              <a:buNone/>
            </a:pPr>
            <a:r>
              <a:rPr lang="en-US" dirty="0"/>
              <a:t>  Example :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2100" dirty="0" err="1"/>
              <a:t>postgres</a:t>
            </a:r>
            <a:r>
              <a:rPr lang="en-US" sz="2100" dirty="0"/>
              <a:t>=# drop user test1;</a:t>
            </a:r>
          </a:p>
          <a:p>
            <a:pPr marL="0" indent="0">
              <a:buNone/>
            </a:pPr>
            <a:r>
              <a:rPr lang="en-US" sz="2100" dirty="0"/>
              <a:t>      ERROR:  role "test1" cannot be dropped because some objects depend on it</a:t>
            </a:r>
          </a:p>
          <a:p>
            <a:r>
              <a:rPr lang="en-US" dirty="0"/>
              <a:t>Assign the user privileges to another user before dropping the user.</a:t>
            </a:r>
          </a:p>
          <a:p>
            <a:pPr marL="0" indent="0" fontAlgn="base">
              <a:buNone/>
            </a:pPr>
            <a:r>
              <a:rPr lang="en-US" dirty="0"/>
              <a:t>  Example :</a:t>
            </a:r>
            <a:endParaRPr lang="en-CA" dirty="0"/>
          </a:p>
          <a:p>
            <a:pPr marL="0" indent="0" fontAlgn="base">
              <a:buNone/>
            </a:pPr>
            <a:r>
              <a:rPr lang="en-CA" dirty="0"/>
              <a:t>    REASSIGN OWNED BY user to </a:t>
            </a:r>
            <a:r>
              <a:rPr lang="en-CA" dirty="0" err="1"/>
              <a:t>postgres</a:t>
            </a:r>
            <a:r>
              <a:rPr lang="en-CA" dirty="0"/>
              <a:t>;</a:t>
            </a:r>
          </a:p>
          <a:p>
            <a:pPr marL="0" indent="0" fontAlgn="base">
              <a:buNone/>
            </a:pPr>
            <a:r>
              <a:rPr lang="en-CA" dirty="0"/>
              <a:t>    Drop role username;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468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692" y="1408887"/>
            <a:ext cx="9520158" cy="60684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Privileges in PostgreSQL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Privilege</a:t>
            </a:r>
            <a:r>
              <a:rPr lang="en-US" dirty="0"/>
              <a:t> is a right to execute a particular type of SQL statement, or a right to access another user's object.</a:t>
            </a:r>
          </a:p>
          <a:p>
            <a:r>
              <a:rPr lang="en-US" dirty="0"/>
              <a:t>There are two types of privileges – Cluster level  and Object level</a:t>
            </a:r>
          </a:p>
          <a:p>
            <a:r>
              <a:rPr lang="en-US" dirty="0"/>
              <a:t>Cluster Level Privileges are granted by super user.</a:t>
            </a:r>
          </a:p>
          <a:p>
            <a:r>
              <a:rPr lang="en-US" dirty="0"/>
              <a:t>It can be granted during create user or by altering an existing user.</a:t>
            </a:r>
          </a:p>
          <a:p>
            <a:r>
              <a:rPr lang="en-US" dirty="0"/>
              <a:t>Object Level Privileges are granted by super user or the owner of the object or someone with grant privileges.</a:t>
            </a:r>
          </a:p>
          <a:p>
            <a:r>
              <a:rPr lang="en-US" dirty="0"/>
              <a:t>Privileges allow a user to perform particular actions on a database object, such as tables, view or sequence.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10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 Examples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/>
              <a:t>Grant CONNECT to the database:</a:t>
            </a:r>
          </a:p>
          <a:p>
            <a:pPr marL="0" indent="0">
              <a:buNone/>
            </a:pPr>
            <a:r>
              <a:rPr lang="en-US" dirty="0"/>
              <a:t>     GRANT CONNECT ON DATABASE </a:t>
            </a:r>
            <a:r>
              <a:rPr lang="en-US" dirty="0" err="1"/>
              <a:t>database_name</a:t>
            </a:r>
            <a:r>
              <a:rPr lang="en-US" dirty="0"/>
              <a:t> TO username;</a:t>
            </a:r>
          </a:p>
          <a:p>
            <a:r>
              <a:rPr lang="en-US" u="sng" dirty="0"/>
              <a:t>Grant USAGE on schema:</a:t>
            </a:r>
          </a:p>
          <a:p>
            <a:pPr marL="0" indent="0">
              <a:buNone/>
            </a:pPr>
            <a:r>
              <a:rPr lang="en-US" dirty="0"/>
              <a:t>     GRANT USAGE ON SCHEMA </a:t>
            </a:r>
            <a:r>
              <a:rPr lang="en-US" dirty="0" err="1"/>
              <a:t>schema_name</a:t>
            </a:r>
            <a:r>
              <a:rPr lang="en-US" dirty="0"/>
              <a:t> TO username;</a:t>
            </a:r>
          </a:p>
          <a:p>
            <a:r>
              <a:rPr lang="en-US" u="sng" dirty="0"/>
              <a:t>Grant on all tables for DML statements: SELECT, INSERT, UPDATE, DELETE</a:t>
            </a:r>
          </a:p>
          <a:p>
            <a:pPr marL="0" indent="0">
              <a:buNone/>
            </a:pPr>
            <a:r>
              <a:rPr lang="en-US" dirty="0"/>
              <a:t>    GRANT SELECT, INSERT, UPDATE, DELETE ON ALL TABLES IN SCHEMA </a:t>
            </a:r>
            <a:r>
              <a:rPr lang="en-US" dirty="0" err="1"/>
              <a:t>schema_name</a:t>
            </a:r>
            <a:r>
              <a:rPr lang="en-US" dirty="0"/>
              <a:t> TO username;</a:t>
            </a:r>
          </a:p>
          <a:p>
            <a:r>
              <a:rPr lang="en-US" u="sng" dirty="0"/>
              <a:t>Grant all privileges on all tables in the schema:</a:t>
            </a:r>
          </a:p>
          <a:p>
            <a:pPr marL="0" indent="0">
              <a:buNone/>
            </a:pPr>
            <a:r>
              <a:rPr lang="en-US" dirty="0"/>
              <a:t>     GRANT ALL PRIVILEGES ON ALL TABLES IN SCHEMA </a:t>
            </a:r>
            <a:r>
              <a:rPr lang="en-US" dirty="0" err="1"/>
              <a:t>schema_name</a:t>
            </a:r>
            <a:r>
              <a:rPr lang="en-US" dirty="0"/>
              <a:t> TO username;</a:t>
            </a:r>
          </a:p>
          <a:p>
            <a:r>
              <a:rPr lang="en-US" u="sng" dirty="0"/>
              <a:t>Grant all privileges on all sequences in the schema:</a:t>
            </a:r>
          </a:p>
          <a:p>
            <a:pPr marL="0" indent="0">
              <a:buNone/>
            </a:pPr>
            <a:r>
              <a:rPr lang="en-CA" dirty="0"/>
              <a:t>     GRANT ALL PRIVILEGES ON ALL SEQUENCES IN SCHEMA </a:t>
            </a:r>
            <a:r>
              <a:rPr lang="en-CA" dirty="0" err="1"/>
              <a:t>schema_name</a:t>
            </a:r>
            <a:r>
              <a:rPr lang="en-CA" dirty="0"/>
              <a:t> TO username;</a:t>
            </a:r>
          </a:p>
        </p:txBody>
      </p:sp>
    </p:spTree>
    <p:extLst>
      <p:ext uri="{BB962C8B-B14F-4D97-AF65-F5344CB8AC3E}">
        <p14:creationId xmlns:p14="http://schemas.microsoft.com/office/powerpoint/2010/main" val="2485399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225</TotalTime>
  <Words>1123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Palatino Linotype</vt:lpstr>
      <vt:lpstr>Gallery</vt:lpstr>
      <vt:lpstr>           Module-7        Create Db/User/Schema</vt:lpstr>
      <vt:lpstr>Module Objective :</vt:lpstr>
      <vt:lpstr>Create database Psql / createdb utility </vt:lpstr>
      <vt:lpstr> Drop database – Psql/ dropdb utility </vt:lpstr>
      <vt:lpstr>User in PostgreSQL </vt:lpstr>
      <vt:lpstr>Create user – Psql/ createuser utility/ Interactive </vt:lpstr>
      <vt:lpstr>Drop user - Psql/ dropuser utility </vt:lpstr>
      <vt:lpstr>  Privileges in PostgreSQL </vt:lpstr>
      <vt:lpstr>Grant Examples </vt:lpstr>
      <vt:lpstr>Cont… Grant Examples</vt:lpstr>
      <vt:lpstr>Revoke Examples</vt:lpstr>
      <vt:lpstr>Schema &amp; its Benefits</vt:lpstr>
      <vt:lpstr>Create &amp; Drop Schema</vt:lpstr>
      <vt:lpstr>Schema Search Path </vt:lpstr>
      <vt:lpstr>Cont… Schema Search Path</vt:lpstr>
      <vt:lpstr>                                Thank you.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Module-7     Create db/user/schema</dc:title>
  <dc:creator>Sadiq Basha</dc:creator>
  <cp:lastModifiedBy>Humaira Amjed</cp:lastModifiedBy>
  <cp:revision>36</cp:revision>
  <dcterms:created xsi:type="dcterms:W3CDTF">2020-06-04T16:12:45Z</dcterms:created>
  <dcterms:modified xsi:type="dcterms:W3CDTF">2020-07-04T02:03:19Z</dcterms:modified>
</cp:coreProperties>
</file>