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664" y="1409128"/>
            <a:ext cx="8561747" cy="254143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       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      </a:t>
            </a:r>
            <a:r>
              <a:rPr lang="en-US" dirty="0">
                <a:solidFill>
                  <a:srgbClr val="FF0000"/>
                </a:solidFill>
              </a:rPr>
              <a:t>Module-1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Introduction to PostgreSQL</a:t>
            </a:r>
            <a:br>
              <a:rPr lang="en-US" sz="1800" dirty="0">
                <a:solidFill>
                  <a:schemeClr val="accent4"/>
                </a:solidFill>
              </a:rPr>
            </a:b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0757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Objective: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</a:p>
          <a:p>
            <a:r>
              <a:rPr lang="en-US" dirty="0"/>
              <a:t>PostgreSQL Naming Conventions</a:t>
            </a:r>
          </a:p>
          <a:p>
            <a:r>
              <a:rPr lang="en-US" dirty="0"/>
              <a:t>PostgreSQL Limits</a:t>
            </a:r>
          </a:p>
          <a:p>
            <a:r>
              <a:rPr lang="en-US" dirty="0"/>
              <a:t>Page Layout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74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761" y="1084691"/>
            <a:ext cx="9520158" cy="931041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br>
              <a:rPr lang="en-CA" b="1" dirty="0"/>
            </a:br>
            <a:r>
              <a:rPr lang="en-CA" dirty="0"/>
              <a:t>What is PostgreSQL?</a:t>
            </a:r>
            <a:br>
              <a:rPr lang="en-CA" b="1" dirty="0"/>
            </a:b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/>
              <a:t>PostgreSQL </a:t>
            </a:r>
            <a:r>
              <a:rPr lang="en-US" dirty="0"/>
              <a:t>is a</a:t>
            </a:r>
            <a:r>
              <a:rPr lang="en-US" b="1" dirty="0"/>
              <a:t> </a:t>
            </a:r>
            <a:r>
              <a:rPr lang="en-US" dirty="0"/>
              <a:t>free and open source </a:t>
            </a:r>
            <a:r>
              <a:rPr lang="en-CA" dirty="0"/>
              <a:t> object-relational database  management system</a:t>
            </a:r>
            <a:r>
              <a:rPr lang="en-US" dirty="0"/>
              <a:t>(ORDBMS).</a:t>
            </a:r>
          </a:p>
          <a:p>
            <a:r>
              <a:rPr lang="en-US" dirty="0"/>
              <a:t>PostgreSQL began its journey in 1986 as POSTGRES, a research project of the University of California at Berkeley .</a:t>
            </a:r>
          </a:p>
          <a:p>
            <a:r>
              <a:rPr lang="en-US" dirty="0"/>
              <a:t>Michael </a:t>
            </a:r>
            <a:r>
              <a:rPr lang="en-US" dirty="0" err="1"/>
              <a:t>Stonebraker</a:t>
            </a:r>
            <a:r>
              <a:rPr lang="en-US" dirty="0"/>
              <a:t> and his colleagues developed </a:t>
            </a:r>
            <a:r>
              <a:rPr lang="en-US" dirty="0" err="1"/>
              <a:t>Postgres</a:t>
            </a:r>
            <a:r>
              <a:rPr lang="en-US" dirty="0"/>
              <a:t>.</a:t>
            </a:r>
          </a:p>
          <a:p>
            <a:r>
              <a:rPr lang="en-US" dirty="0"/>
              <a:t>PostgreSQL is cross platform and runs on many operating systems such as Linux, FreeBSD, OS X</a:t>
            </a:r>
            <a:r>
              <a:rPr lang="en-US"/>
              <a:t>, Solaris </a:t>
            </a:r>
            <a:r>
              <a:rPr lang="en-US" dirty="0"/>
              <a:t>and Microsoft Windows.</a:t>
            </a:r>
          </a:p>
          <a:p>
            <a:r>
              <a:rPr lang="en-US" dirty="0"/>
              <a:t>PostgreSQL features transactions with Atomicity, Consistency, Isolation, Durability (ACID) properties.</a:t>
            </a:r>
          </a:p>
          <a:p>
            <a:r>
              <a:rPr lang="en-US" dirty="0"/>
              <a:t>PostgreSQL manages concurrency through </a:t>
            </a:r>
            <a:r>
              <a:rPr lang="en-US" dirty="0" err="1"/>
              <a:t>multiversion</a:t>
            </a:r>
            <a:r>
              <a:rPr lang="en-US" dirty="0"/>
              <a:t> concurrency control (MVCC).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7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180407"/>
            <a:ext cx="9520158" cy="835325"/>
          </a:xfrm>
        </p:spPr>
        <p:txBody>
          <a:bodyPr>
            <a:normAutofit fontScale="90000"/>
          </a:bodyPr>
          <a:lstStyle/>
          <a:p>
            <a:r>
              <a:rPr lang="en-CA" dirty="0"/>
              <a:t>PostgreSQL Object Naming conventions: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15388"/>
              </p:ext>
            </p:extLst>
          </p:nvPr>
        </p:nvGraphicFramePr>
        <p:xfrm>
          <a:off x="1535113" y="2016125"/>
          <a:ext cx="95202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1832878128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31603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Common 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PostgreSQL Names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3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1800" kern="1200">
                          <a:effectLst/>
                        </a:rPr>
                        <a:t>Table </a:t>
                      </a:r>
                      <a:r>
                        <a:rPr lang="en-CA" sz="1800" kern="1200" dirty="0">
                          <a:effectLst/>
                        </a:rPr>
                        <a:t>or Indexes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Relation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3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Tuple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Column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8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Block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Page( on the disk)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Buffer(</a:t>
                      </a:r>
                      <a:r>
                        <a:rPr lang="en-US" baseline="0" dirty="0"/>
                        <a:t> when block is in memory)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3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8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78" y="615142"/>
            <a:ext cx="9520158" cy="1047419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br>
              <a:rPr lang="en-CA" b="1" dirty="0"/>
            </a:br>
            <a:r>
              <a:rPr lang="en-CA" b="1" dirty="0"/>
              <a:t>PostgreSQL Limits</a:t>
            </a:r>
            <a:br>
              <a:rPr lang="en-CA" b="1" dirty="0"/>
            </a:b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8547"/>
              </p:ext>
            </p:extLst>
          </p:nvPr>
        </p:nvGraphicFramePr>
        <p:xfrm>
          <a:off x="1534618" y="1363281"/>
          <a:ext cx="9520236" cy="465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412">
                  <a:extLst>
                    <a:ext uri="{9D8B030D-6E8A-4147-A177-3AD203B41FA5}">
                      <a16:colId xmlns:a16="http://schemas.microsoft.com/office/drawing/2014/main" val="3159777254"/>
                    </a:ext>
                  </a:extLst>
                </a:gridCol>
                <a:gridCol w="3173412">
                  <a:extLst>
                    <a:ext uri="{9D8B030D-6E8A-4147-A177-3AD203B41FA5}">
                      <a16:colId xmlns:a16="http://schemas.microsoft.com/office/drawing/2014/main" val="1300985854"/>
                    </a:ext>
                  </a:extLst>
                </a:gridCol>
                <a:gridCol w="3173412">
                  <a:extLst>
                    <a:ext uri="{9D8B030D-6E8A-4147-A177-3AD203B41FA5}">
                      <a16:colId xmlns:a16="http://schemas.microsoft.com/office/drawing/2014/main" val="1541863602"/>
                    </a:ext>
                  </a:extLst>
                </a:gridCol>
              </a:tblGrid>
              <a:tr h="3684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Items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Upper Limit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Description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8336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US" sz="1300" dirty="0"/>
                        <a:t>Database Size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Unlimited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17784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US" sz="1300" dirty="0"/>
                        <a:t>Number of</a:t>
                      </a:r>
                      <a:r>
                        <a:rPr lang="en-US" sz="1300" baseline="0" dirty="0"/>
                        <a:t> Databases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300" dirty="0">
                          <a:effectLst/>
                        </a:rPr>
                        <a:t>4,294,950,911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6265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 per database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1,431,650,303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97579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 size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32TB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 </a:t>
                      </a:r>
                      <a:r>
                        <a:rPr lang="en-US" sz="1300" dirty="0"/>
                        <a:t>BLCKSZ</a:t>
                      </a:r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8192 bytes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00887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 per table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by the number of tuples that can fit onto 4,294,967,295 pages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75215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 per table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300" dirty="0">
                          <a:effectLst/>
                        </a:rPr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28110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size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1GB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8728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 length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300" dirty="0">
                          <a:effectLst/>
                        </a:rPr>
                        <a:t>63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90013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Indexes per table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Unlimited</a:t>
                      </a:r>
                      <a:endParaRPr lang="en-CA" sz="1300" dirty="0"/>
                    </a:p>
                    <a:p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Constrained by maximum relations per database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2235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 per index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300" dirty="0">
                          <a:effectLst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45012"/>
                  </a:ext>
                </a:extLst>
              </a:tr>
              <a:tr h="368440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 keys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1CFF-5863-48A3-B7E3-432F1801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9489-3F67-457D-83A8-C7865428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is a smallest unit of data storage.</a:t>
            </a:r>
          </a:p>
          <a:p>
            <a:r>
              <a:rPr lang="en-US" dirty="0"/>
              <a:t>Every table and index is stored as an array of pages of fixed size.</a:t>
            </a:r>
          </a:p>
          <a:p>
            <a:r>
              <a:rPr lang="en-US" dirty="0"/>
              <a:t>By Default, In PostgreSQL the page size is 8kb.</a:t>
            </a:r>
          </a:p>
          <a:p>
            <a:r>
              <a:rPr lang="en-US" dirty="0"/>
              <a:t>We can configure different page size during compiling the server</a:t>
            </a:r>
          </a:p>
          <a:p>
            <a:r>
              <a:rPr lang="en-US" dirty="0"/>
              <a:t>All pages are logically equivalent and any row can be stored in any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830614"/>
          </a:xfrm>
        </p:spPr>
        <p:txBody>
          <a:bodyPr/>
          <a:lstStyle/>
          <a:p>
            <a:r>
              <a:rPr lang="en-US" dirty="0"/>
              <a:t>PostgreSQL Page Layout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2470496" y="2450213"/>
            <a:ext cx="8021781" cy="27842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887812" y="3037744"/>
            <a:ext cx="7007630" cy="1612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887812" y="3054370"/>
            <a:ext cx="2103121" cy="448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Header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7465" y="3054370"/>
            <a:ext cx="1400694" cy="4488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ItemIdData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93707" y="3054370"/>
            <a:ext cx="1400694" cy="4488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ItemIdData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6447" y="4185558"/>
            <a:ext cx="1919308" cy="4488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Tuple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21383" y="4183446"/>
            <a:ext cx="1760548" cy="4488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Tuple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1931" y="4185560"/>
            <a:ext cx="1400694" cy="4488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 flipV="1">
            <a:off x="4229078" y="4410001"/>
            <a:ext cx="5973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94401" y="3278813"/>
            <a:ext cx="536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61317" y="3503257"/>
            <a:ext cx="1543892" cy="6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29779" y="3519883"/>
            <a:ext cx="1057269" cy="66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70469" y="3659413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9950129" y="3544943"/>
            <a:ext cx="531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8kb</a:t>
            </a:r>
            <a:endParaRPr lang="en-CA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997465" y="2556588"/>
            <a:ext cx="299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Page Layout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2898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193" y="673890"/>
            <a:ext cx="9520158" cy="1049235"/>
          </a:xfrm>
        </p:spPr>
        <p:txBody>
          <a:bodyPr/>
          <a:lstStyle/>
          <a:p>
            <a:r>
              <a:rPr lang="en-US" dirty="0"/>
              <a:t>Overall Page layout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606386"/>
              </p:ext>
            </p:extLst>
          </p:nvPr>
        </p:nvGraphicFramePr>
        <p:xfrm>
          <a:off x="1535113" y="2016125"/>
          <a:ext cx="9520238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1171687558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335986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Items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PageHeader</a:t>
                      </a:r>
                      <a:r>
                        <a:rPr lang="en-CA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Bytes Long. Contains General </a:t>
                      </a:r>
                      <a:r>
                        <a:rPr lang="en-US"/>
                        <a:t>Information about </a:t>
                      </a:r>
                      <a:r>
                        <a:rPr lang="en-US" dirty="0"/>
                        <a:t>the page, including free space pointers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ItemIdData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pairs pointing to the actual items. 4 Bytes per item.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Free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unallocated space, New item Pointers are allocated from the start of this area, New items from the end.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8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actual item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Special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access method specific data. Different methods store different data. Empty is ordinary tables.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2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45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4695" y="1199178"/>
            <a:ext cx="8562580" cy="1887950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4400" dirty="0"/>
              <a:t>Thank you.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246466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754</TotalTime>
  <Words>413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Palatino Linotype</vt:lpstr>
      <vt:lpstr>Gallery</vt:lpstr>
      <vt:lpstr>                        Module-1      Introduction to PostgreSQL </vt:lpstr>
      <vt:lpstr>Module Objective: </vt:lpstr>
      <vt:lpstr>   What is PostgreSQL?  </vt:lpstr>
      <vt:lpstr>PostgreSQL Object Naming conventions: </vt:lpstr>
      <vt:lpstr>   PostgreSQL Limits </vt:lpstr>
      <vt:lpstr>What is Page? </vt:lpstr>
      <vt:lpstr>PostgreSQL Page Layout</vt:lpstr>
      <vt:lpstr>Overall Page layout</vt:lpstr>
      <vt:lpstr>                      Thank you.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Module-1        Introduction to PostgreSQL </dc:title>
  <dc:creator>Sadiq Basha</dc:creator>
  <cp:lastModifiedBy>Humaira</cp:lastModifiedBy>
  <cp:revision>34</cp:revision>
  <dcterms:created xsi:type="dcterms:W3CDTF">2020-06-10T18:38:47Z</dcterms:created>
  <dcterms:modified xsi:type="dcterms:W3CDTF">2020-08-29T18:24:06Z</dcterms:modified>
</cp:coreProperties>
</file>