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6" r:id="rId3"/>
    <p:sldId id="257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sz="4400" dirty="0">
                <a:solidFill>
                  <a:srgbClr val="FF0000"/>
                </a:solidFill>
              </a:rPr>
              <a:t>Module	-3</a:t>
            </a:r>
            <a:br>
              <a:rPr lang="en-US" dirty="0"/>
            </a:br>
            <a:r>
              <a:rPr lang="en-US" sz="4400" dirty="0">
                <a:solidFill>
                  <a:srgbClr val="0070C0"/>
                </a:solidFill>
              </a:rPr>
              <a:t>     PostgreSQL Architecture</a:t>
            </a:r>
            <a:endParaRPr lang="en-CA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6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 Buffer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ahead logs buffer is also called as “Transaction log Buffers”.</a:t>
            </a:r>
          </a:p>
          <a:p>
            <a:r>
              <a:rPr lang="en-US" dirty="0"/>
              <a:t>WAL data is the metadata information about changes to the actual data, and is sufficient to reconstruct actual data during database recovery operations. </a:t>
            </a:r>
          </a:p>
          <a:p>
            <a:r>
              <a:rPr lang="en-US" dirty="0"/>
              <a:t>WAL data is written to a set of physical files in persistent location called "WAL segments" or "checkpoint segments".</a:t>
            </a:r>
          </a:p>
          <a:p>
            <a:r>
              <a:rPr lang="en-CA" dirty="0" err="1"/>
              <a:t>Wal</a:t>
            </a:r>
            <a:r>
              <a:rPr lang="en-CA" dirty="0"/>
              <a:t> buffers are flushed from the buffer area to </a:t>
            </a:r>
            <a:r>
              <a:rPr lang="en-CA" dirty="0" err="1"/>
              <a:t>wal</a:t>
            </a:r>
            <a:r>
              <a:rPr lang="en-CA" dirty="0"/>
              <a:t> segments by </a:t>
            </a:r>
            <a:r>
              <a:rPr lang="en-CA" dirty="0" err="1"/>
              <a:t>wal</a:t>
            </a:r>
            <a:r>
              <a:rPr lang="en-CA" dirty="0"/>
              <a:t> writer.</a:t>
            </a:r>
          </a:p>
          <a:p>
            <a:r>
              <a:rPr lang="en-CA" dirty="0" err="1"/>
              <a:t>Wal</a:t>
            </a:r>
            <a:r>
              <a:rPr lang="en-CA" dirty="0"/>
              <a:t> buffers </a:t>
            </a:r>
            <a:r>
              <a:rPr lang="en-US" dirty="0"/>
              <a:t>memory allocation is controlled by the </a:t>
            </a:r>
            <a:r>
              <a:rPr lang="en-US" b="1" dirty="0" err="1"/>
              <a:t>wal_buffers</a:t>
            </a:r>
            <a:r>
              <a:rPr lang="en-US" dirty="0"/>
              <a:t> parameter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840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01" y="337989"/>
            <a:ext cx="9520158" cy="1049235"/>
          </a:xfrm>
        </p:spPr>
        <p:txBody>
          <a:bodyPr/>
          <a:lstStyle/>
          <a:p>
            <a:r>
              <a:rPr lang="en-US" dirty="0"/>
              <a:t>Clog and other buffers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001" y="1829120"/>
            <a:ext cx="9520158" cy="3797239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CLOG stands for "commit log", and the CLOG buffers is an area in operating system RAM dedicated to hold commit log pages.</a:t>
            </a:r>
          </a:p>
          <a:p>
            <a:r>
              <a:rPr lang="en-US" dirty="0"/>
              <a:t>The commit logs have commit status of all transactions and indicate whether or not a transaction has been completed (committed).</a:t>
            </a:r>
          </a:p>
          <a:p>
            <a:r>
              <a:rPr lang="en-US" dirty="0"/>
              <a:t>Work Memory is a memory reserved for either a single sort or hash table( Parameter : </a:t>
            </a:r>
            <a:r>
              <a:rPr lang="en-US" dirty="0" err="1"/>
              <a:t>Work_mem</a:t>
            </a:r>
            <a:r>
              <a:rPr lang="en-US" dirty="0"/>
              <a:t>)</a:t>
            </a:r>
          </a:p>
          <a:p>
            <a:r>
              <a:rPr lang="en-CA" sz="2100" dirty="0"/>
              <a:t>Maintenance Work Memory is allocated for Maintenance work( Parameter : </a:t>
            </a:r>
            <a:r>
              <a:rPr lang="en-CA" sz="2100" dirty="0" err="1"/>
              <a:t>maintenance_work_mem</a:t>
            </a:r>
            <a:r>
              <a:rPr lang="en-CA" sz="2100" dirty="0"/>
              <a:t>).</a:t>
            </a:r>
          </a:p>
          <a:p>
            <a:r>
              <a:rPr lang="en-US" sz="2100" dirty="0"/>
              <a:t>Temp Buffers are used for access to temporary tables in a user session during large sort and hash table. ( Parameter : </a:t>
            </a:r>
            <a:r>
              <a:rPr lang="en-US" sz="2100" dirty="0" err="1"/>
              <a:t>temp_buffers</a:t>
            </a:r>
            <a:r>
              <a:rPr lang="en-US" sz="2100" dirty="0"/>
              <a:t>).</a:t>
            </a:r>
            <a:endParaRPr lang="en-CA" sz="2100" dirty="0"/>
          </a:p>
          <a:p>
            <a:endParaRPr lang="en-CA" dirty="0"/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941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Files: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Files: It is a file which is use to store data. It does not contain any instructions or code to be executed.</a:t>
            </a:r>
          </a:p>
          <a:p>
            <a:r>
              <a:rPr lang="en-US" dirty="0"/>
              <a:t>Wal Files : Write ahead log file, where all transactions are written first before commit happens.</a:t>
            </a:r>
          </a:p>
          <a:p>
            <a:r>
              <a:rPr lang="en-US" dirty="0"/>
              <a:t>Log Files: All </a:t>
            </a:r>
            <a:r>
              <a:rPr lang="en-CA" dirty="0"/>
              <a:t>server messages, including </a:t>
            </a:r>
            <a:r>
              <a:rPr lang="en-CA" dirty="0" err="1"/>
              <a:t>stderr</a:t>
            </a:r>
            <a:r>
              <a:rPr lang="en-CA" dirty="0"/>
              <a:t>, </a:t>
            </a:r>
            <a:r>
              <a:rPr lang="en-CA" dirty="0" err="1"/>
              <a:t>csvlog</a:t>
            </a:r>
            <a:r>
              <a:rPr lang="en-CA" dirty="0"/>
              <a:t> and syslog are logged in log files.</a:t>
            </a:r>
            <a:endParaRPr lang="en-US" dirty="0"/>
          </a:p>
          <a:p>
            <a:r>
              <a:rPr lang="en-US" dirty="0"/>
              <a:t>Archive Logs( Optional): Data from </a:t>
            </a:r>
            <a:r>
              <a:rPr lang="en-US" dirty="0" err="1"/>
              <a:t>wal</a:t>
            </a:r>
            <a:r>
              <a:rPr lang="en-US" dirty="0"/>
              <a:t> segments are written on to archive log files to be used for recovery purpose.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187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045029"/>
            <a:ext cx="9520158" cy="2453951"/>
          </a:xfrm>
        </p:spPr>
        <p:txBody>
          <a:bodyPr/>
          <a:lstStyle/>
          <a:p>
            <a:pPr algn="ctr"/>
            <a:r>
              <a:rPr lang="en-US" sz="4800" dirty="0"/>
              <a:t>Thank You.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36610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Fundamentals of </a:t>
            </a:r>
            <a:r>
              <a:rPr lang="en-US"/>
              <a:t>PostgreSQL Architecture</a:t>
            </a:r>
            <a:endParaRPr lang="en-US" dirty="0"/>
          </a:p>
          <a:p>
            <a:r>
              <a:rPr lang="en-US" dirty="0"/>
              <a:t>Process and Memory Architecture</a:t>
            </a:r>
          </a:p>
          <a:p>
            <a:r>
              <a:rPr lang="en-US" dirty="0"/>
              <a:t>Post Master Process</a:t>
            </a:r>
          </a:p>
          <a:p>
            <a:r>
              <a:rPr lang="en-US" dirty="0"/>
              <a:t>Post Master Process Demo</a:t>
            </a:r>
          </a:p>
          <a:p>
            <a:r>
              <a:rPr lang="en-US" dirty="0"/>
              <a:t>Utility Processes</a:t>
            </a:r>
          </a:p>
          <a:p>
            <a:r>
              <a:rPr lang="en-US" dirty="0"/>
              <a:t>Memory Segments</a:t>
            </a:r>
          </a:p>
          <a:p>
            <a:r>
              <a:rPr lang="en-US" dirty="0"/>
              <a:t>Physical Files 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928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4696" y="1076378"/>
            <a:ext cx="9520158" cy="939354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PostgreSQL Architecture Fundamentals</a:t>
            </a:r>
            <a:br>
              <a:rPr lang="en-CA" b="1" dirty="0"/>
            </a:b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PostgreSQL is a relational database management system with a client-server architecture. </a:t>
            </a:r>
          </a:p>
          <a:p>
            <a:r>
              <a:rPr lang="en-CA" dirty="0"/>
              <a:t>PostgreSQL uses "process per-user" client/server model.</a:t>
            </a:r>
          </a:p>
          <a:p>
            <a:r>
              <a:rPr lang="en-CA" dirty="0"/>
              <a:t>PostgreSQL's has a set of processes and memory structures  which constitutes an instance.</a:t>
            </a:r>
          </a:p>
          <a:p>
            <a:r>
              <a:rPr lang="en-CA" dirty="0"/>
              <a:t>Programs run by clients connect to the server instance and request read and write operations.</a:t>
            </a:r>
          </a:p>
          <a:p>
            <a:r>
              <a:rPr lang="en-US" dirty="0"/>
              <a:t>Default port of PostgreSQL is 5432.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882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064921" y="3029328"/>
            <a:ext cx="3009210" cy="194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50456"/>
          </a:xfrm>
        </p:spPr>
        <p:txBody>
          <a:bodyPr>
            <a:normAutofit/>
          </a:bodyPr>
          <a:lstStyle/>
          <a:p>
            <a:r>
              <a:rPr lang="en-US" sz="2800" dirty="0"/>
              <a:t>Process and Memory Architecture</a:t>
            </a:r>
            <a:endParaRPr lang="en-CA" sz="2800" dirty="0"/>
          </a:p>
        </p:txBody>
      </p:sp>
      <p:sp>
        <p:nvSpPr>
          <p:cNvPr id="10" name="Rectangle 9"/>
          <p:cNvSpPr/>
          <p:nvPr/>
        </p:nvSpPr>
        <p:spPr>
          <a:xfrm>
            <a:off x="1534696" y="1463040"/>
            <a:ext cx="9520158" cy="41515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ounded Rectangle 31"/>
          <p:cNvSpPr/>
          <p:nvPr/>
        </p:nvSpPr>
        <p:spPr>
          <a:xfrm>
            <a:off x="9105570" y="1743321"/>
            <a:ext cx="1354046" cy="34497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Wal Files</a:t>
            </a:r>
            <a:endParaRPr lang="en-CA" sz="1500" dirty="0"/>
          </a:p>
        </p:txBody>
      </p:sp>
      <p:sp>
        <p:nvSpPr>
          <p:cNvPr id="48" name="Rounded Rectangle 47"/>
          <p:cNvSpPr/>
          <p:nvPr/>
        </p:nvSpPr>
        <p:spPr>
          <a:xfrm>
            <a:off x="3013788" y="1743321"/>
            <a:ext cx="5726011" cy="347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ounded Rectangle 48"/>
          <p:cNvSpPr/>
          <p:nvPr/>
        </p:nvSpPr>
        <p:spPr>
          <a:xfrm>
            <a:off x="3496881" y="2573565"/>
            <a:ext cx="5006405" cy="91608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3536159" y="3730083"/>
            <a:ext cx="1390114" cy="5444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Collector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494856" y="3730083"/>
            <a:ext cx="1307160" cy="56813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</a:rPr>
              <a:t>Checkpointer</a:t>
            </a:r>
            <a:endParaRPr lang="en-CA" sz="95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524066" y="4406279"/>
            <a:ext cx="1277950" cy="5612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Logging Collector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298330" y="3693855"/>
            <a:ext cx="1212001" cy="54570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Wal Writer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 rot="154322">
            <a:off x="7319228" y="4366652"/>
            <a:ext cx="1222234" cy="58442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Writer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536160" y="4406277"/>
            <a:ext cx="1390113" cy="55459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Auto Vacuum Launcher</a:t>
            </a:r>
            <a:endParaRPr lang="en-CA" sz="1000" dirty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87" y="2628334"/>
            <a:ext cx="1214768" cy="1267030"/>
          </a:xfrm>
          <a:prstGeom prst="rect">
            <a:avLst/>
          </a:prstGeom>
        </p:spPr>
      </p:pic>
      <p:sp>
        <p:nvSpPr>
          <p:cNvPr id="64" name="Can 63"/>
          <p:cNvSpPr/>
          <p:nvPr/>
        </p:nvSpPr>
        <p:spPr>
          <a:xfrm>
            <a:off x="3536161" y="1853039"/>
            <a:ext cx="794874" cy="588735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Postmaster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5460054" y="1826492"/>
            <a:ext cx="741242" cy="3579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5394567" y="1902637"/>
            <a:ext cx="793103" cy="4165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5263847" y="1979464"/>
            <a:ext cx="884589" cy="3579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alifornian FB" panose="0207040306080B030204" pitchFamily="18" charset="0"/>
              </a:rPr>
              <a:t>Postgres</a:t>
            </a:r>
            <a:endParaRPr lang="en-CA" sz="8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80" name="Flowchart: Magnetic Disk 79"/>
          <p:cNvSpPr/>
          <p:nvPr/>
        </p:nvSpPr>
        <p:spPr>
          <a:xfrm>
            <a:off x="9305459" y="2276735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Flowchart: Magnetic Disk 80"/>
          <p:cNvSpPr/>
          <p:nvPr/>
        </p:nvSpPr>
        <p:spPr>
          <a:xfrm>
            <a:off x="9305459" y="2448420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Magnetic Disk 120"/>
          <p:cNvSpPr/>
          <p:nvPr/>
        </p:nvSpPr>
        <p:spPr>
          <a:xfrm>
            <a:off x="9841376" y="2268506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Magnetic Disk 121"/>
          <p:cNvSpPr/>
          <p:nvPr/>
        </p:nvSpPr>
        <p:spPr>
          <a:xfrm>
            <a:off x="9841376" y="2440191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Rectangle 133"/>
          <p:cNvSpPr/>
          <p:nvPr/>
        </p:nvSpPr>
        <p:spPr>
          <a:xfrm>
            <a:off x="3862873" y="2677069"/>
            <a:ext cx="4161454" cy="36389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Shared Buffer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658161" y="3083425"/>
            <a:ext cx="1366165" cy="2892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9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Wal Buffer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8" name="Flowchart: Magnetic Disk 137"/>
          <p:cNvSpPr/>
          <p:nvPr/>
        </p:nvSpPr>
        <p:spPr>
          <a:xfrm>
            <a:off x="9305459" y="2950783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Flowchart: Magnetic Disk 138"/>
          <p:cNvSpPr/>
          <p:nvPr/>
        </p:nvSpPr>
        <p:spPr>
          <a:xfrm>
            <a:off x="9305459" y="3122468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Flowchart: Magnetic Disk 139"/>
          <p:cNvSpPr/>
          <p:nvPr/>
        </p:nvSpPr>
        <p:spPr>
          <a:xfrm>
            <a:off x="9841376" y="2942554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Flowchart: Magnetic Disk 140"/>
          <p:cNvSpPr/>
          <p:nvPr/>
        </p:nvSpPr>
        <p:spPr>
          <a:xfrm>
            <a:off x="9841376" y="3114239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Flowchart: Magnetic Disk 141"/>
          <p:cNvSpPr/>
          <p:nvPr/>
        </p:nvSpPr>
        <p:spPr>
          <a:xfrm>
            <a:off x="9303039" y="3680331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Flowchart: Magnetic Disk 142"/>
          <p:cNvSpPr/>
          <p:nvPr/>
        </p:nvSpPr>
        <p:spPr>
          <a:xfrm>
            <a:off x="9303039" y="3852016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Flowchart: Magnetic Disk 143"/>
          <p:cNvSpPr/>
          <p:nvPr/>
        </p:nvSpPr>
        <p:spPr>
          <a:xfrm>
            <a:off x="9838956" y="3672102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Flowchart: Magnetic Disk 144"/>
          <p:cNvSpPr/>
          <p:nvPr/>
        </p:nvSpPr>
        <p:spPr>
          <a:xfrm>
            <a:off x="9838956" y="3843787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Flowchart: Magnetic Disk 145"/>
          <p:cNvSpPr/>
          <p:nvPr/>
        </p:nvSpPr>
        <p:spPr>
          <a:xfrm>
            <a:off x="9338170" y="4414506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Flowchart: Magnetic Disk 146"/>
          <p:cNvSpPr/>
          <p:nvPr/>
        </p:nvSpPr>
        <p:spPr>
          <a:xfrm>
            <a:off x="9338170" y="4586191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Flowchart: Magnetic Disk 147"/>
          <p:cNvSpPr/>
          <p:nvPr/>
        </p:nvSpPr>
        <p:spPr>
          <a:xfrm>
            <a:off x="9874087" y="4406277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Flowchart: Magnetic Disk 148"/>
          <p:cNvSpPr/>
          <p:nvPr/>
        </p:nvSpPr>
        <p:spPr>
          <a:xfrm>
            <a:off x="9874087" y="4577962"/>
            <a:ext cx="444431" cy="179914"/>
          </a:xfrm>
          <a:prstGeom prst="flowChartMagneticDisk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Rectangle 149"/>
          <p:cNvSpPr/>
          <p:nvPr/>
        </p:nvSpPr>
        <p:spPr>
          <a:xfrm>
            <a:off x="5332269" y="3096141"/>
            <a:ext cx="1242579" cy="2892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CLOG Buffer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7224897" y="1836716"/>
            <a:ext cx="1150582" cy="54570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Archiver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4633" y="3843787"/>
            <a:ext cx="11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Client </a:t>
            </a:r>
            <a:endParaRPr lang="en-CA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98770" y="2344391"/>
            <a:ext cx="13839" cy="3288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44405" y="4776547"/>
            <a:ext cx="1059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 Files</a:t>
            </a:r>
            <a:endParaRPr lang="en-CA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9168256" y="4063187"/>
            <a:ext cx="11151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    Data Files</a:t>
            </a:r>
            <a:endParaRPr lang="en-CA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9168255" y="2621127"/>
            <a:ext cx="1248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 Archive Logs</a:t>
            </a:r>
            <a:endParaRPr lang="en-CA" sz="1300" dirty="0"/>
          </a:p>
        </p:txBody>
      </p:sp>
      <p:cxnSp>
        <p:nvCxnSpPr>
          <p:cNvPr id="5" name="Straight Arrow Connector 4"/>
          <p:cNvCxnSpPr>
            <a:endCxn id="67" idx="2"/>
          </p:cNvCxnSpPr>
          <p:nvPr/>
        </p:nvCxnSpPr>
        <p:spPr>
          <a:xfrm flipV="1">
            <a:off x="2802015" y="2158444"/>
            <a:ext cx="2461832" cy="7005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64" idx="2"/>
          </p:cNvCxnSpPr>
          <p:nvPr/>
        </p:nvCxnSpPr>
        <p:spPr>
          <a:xfrm flipV="1">
            <a:off x="2325350" y="2147407"/>
            <a:ext cx="1210811" cy="599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0" idx="2"/>
          </p:cNvCxnSpPr>
          <p:nvPr/>
        </p:nvCxnSpPr>
        <p:spPr>
          <a:xfrm>
            <a:off x="8375479" y="2109566"/>
            <a:ext cx="929980" cy="257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488048" y="3945821"/>
            <a:ext cx="784210" cy="63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87670" y="4978208"/>
            <a:ext cx="7857" cy="50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95527" y="5472367"/>
            <a:ext cx="3678559" cy="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428394" y="3230663"/>
            <a:ext cx="833776" cy="61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0" idx="2"/>
          </p:cNvCxnSpPr>
          <p:nvPr/>
        </p:nvCxnSpPr>
        <p:spPr>
          <a:xfrm flipV="1">
            <a:off x="9874086" y="5084324"/>
            <a:ext cx="1" cy="388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31035" y="1979464"/>
            <a:ext cx="1129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367" y="1828137"/>
            <a:ext cx="131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On Disk</a:t>
            </a:r>
            <a:endParaRPr lang="en-CA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52909" y="3098511"/>
            <a:ext cx="1369465" cy="286839"/>
          </a:xfrm>
          <a:prstGeom prst="rect">
            <a:avLst/>
          </a:prstGeom>
          <a:gradFill flip="none" rotWithShape="1">
            <a:gsLst>
              <a:gs pos="42000">
                <a:schemeClr val="bg1"/>
              </a:gs>
              <a:gs pos="98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Buffers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25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Postmaster – Supervisor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Postmaster is the first process which gets started in PostgreSQL</a:t>
            </a:r>
          </a:p>
          <a:p>
            <a:r>
              <a:rPr lang="en-CA" dirty="0"/>
              <a:t>Postmaster acts as supervisor process, whose job is to monitor, start, restart some processes if they die.</a:t>
            </a:r>
          </a:p>
          <a:p>
            <a:r>
              <a:rPr lang="en-CA" dirty="0"/>
              <a:t>Postmaster acts a listener and receive new connection request from the client.</a:t>
            </a:r>
          </a:p>
          <a:p>
            <a:r>
              <a:rPr lang="en-US" dirty="0"/>
              <a:t>Postmaster is responsible for Authentication and Authorization of all incoming request.</a:t>
            </a:r>
          </a:p>
          <a:p>
            <a:r>
              <a:rPr lang="en-US" dirty="0"/>
              <a:t>Postmaster spawns a new process call </a:t>
            </a:r>
            <a:r>
              <a:rPr lang="en-US" dirty="0" err="1"/>
              <a:t>Postgres</a:t>
            </a:r>
            <a:r>
              <a:rPr lang="en-US" dirty="0"/>
              <a:t> for each new connection.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190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03" y="1007706"/>
            <a:ext cx="9520158" cy="643812"/>
          </a:xfrm>
        </p:spPr>
        <p:txBody>
          <a:bodyPr/>
          <a:lstStyle/>
          <a:p>
            <a:r>
              <a:rPr lang="en-US" dirty="0"/>
              <a:t>Utility Processes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026" y="1838131"/>
            <a:ext cx="9520158" cy="3349690"/>
          </a:xfrm>
        </p:spPr>
        <p:txBody>
          <a:bodyPr>
            <a:normAutofit/>
          </a:bodyPr>
          <a:lstStyle/>
          <a:p>
            <a:r>
              <a:rPr lang="en-US" dirty="0"/>
              <a:t>Bgwriter\Writer : </a:t>
            </a:r>
            <a:r>
              <a:rPr lang="en-CA" dirty="0"/>
              <a:t>Periodically writes the dirty buffer to a data file.</a:t>
            </a:r>
            <a:endParaRPr lang="en-US" dirty="0"/>
          </a:p>
          <a:p>
            <a:r>
              <a:rPr lang="en-US" dirty="0"/>
              <a:t>Wal Writer : </a:t>
            </a:r>
            <a:r>
              <a:rPr lang="en-CA" dirty="0"/>
              <a:t>Write the WAL buffer to the WAL file.</a:t>
            </a:r>
            <a:endParaRPr lang="en-US" dirty="0"/>
          </a:p>
          <a:p>
            <a:r>
              <a:rPr lang="en-US" dirty="0"/>
              <a:t>Checkpointer : </a:t>
            </a:r>
            <a:r>
              <a:rPr lang="en-CA" dirty="0"/>
              <a:t>Checkpoint is invoked every 5 minute(default) or when </a:t>
            </a:r>
            <a:r>
              <a:rPr lang="en-CA" dirty="0" err="1"/>
              <a:t>max_wal_size</a:t>
            </a:r>
            <a:r>
              <a:rPr lang="en-CA" dirty="0"/>
              <a:t> value is exceeded. The check pointer sync all the buffers from the shared buffer area to the data files. </a:t>
            </a:r>
            <a:endParaRPr lang="en-US" dirty="0"/>
          </a:p>
          <a:p>
            <a:r>
              <a:rPr lang="en-US" dirty="0"/>
              <a:t>Auto vacuum : </a:t>
            </a:r>
            <a:r>
              <a:rPr lang="en-US" sz="1900" dirty="0"/>
              <a:t>Responsible to carry </a:t>
            </a:r>
            <a:r>
              <a:rPr lang="en-CA" sz="1900" dirty="0"/>
              <a:t>vacuum operations on bloated tables.(If Enabled).</a:t>
            </a:r>
          </a:p>
        </p:txBody>
      </p:sp>
    </p:spTree>
    <p:extLst>
      <p:ext uri="{BB962C8B-B14F-4D97-AF65-F5344CB8AC3E}">
        <p14:creationId xmlns:p14="http://schemas.microsoft.com/office/powerpoint/2010/main" val="71213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42392"/>
            <a:ext cx="9520158" cy="687427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 Utility Processes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2752211"/>
          </a:xfrm>
        </p:spPr>
        <p:txBody>
          <a:bodyPr/>
          <a:lstStyle/>
          <a:p>
            <a:r>
              <a:rPr lang="en-US" dirty="0"/>
              <a:t>Statscollector: </a:t>
            </a:r>
            <a:r>
              <a:rPr lang="en-CA" dirty="0"/>
              <a:t> Responsible for collection and reporting of information about server activity then update the information to optimizer dictionary((pg_catalog) .</a:t>
            </a:r>
          </a:p>
          <a:p>
            <a:r>
              <a:rPr lang="en-US" dirty="0"/>
              <a:t>Logwriter\Logger: </a:t>
            </a:r>
            <a:r>
              <a:rPr lang="en-CA" dirty="0"/>
              <a:t>Write the error message to the log file.</a:t>
            </a:r>
          </a:p>
          <a:p>
            <a:r>
              <a:rPr lang="en-US" dirty="0"/>
              <a:t>Archiver (Optional):</a:t>
            </a:r>
            <a:r>
              <a:rPr lang="en-CA" dirty="0"/>
              <a:t>When in Archive.log mode, copy the WAL file to the specified directory.</a:t>
            </a:r>
          </a:p>
        </p:txBody>
      </p:sp>
    </p:spTree>
    <p:extLst>
      <p:ext uri="{BB962C8B-B14F-4D97-AF65-F5344CB8AC3E}">
        <p14:creationId xmlns:p14="http://schemas.microsoft.com/office/powerpoint/2010/main" val="2638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Segments of PostgreSQL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Buffers</a:t>
            </a:r>
          </a:p>
          <a:p>
            <a:r>
              <a:rPr lang="en-US" dirty="0"/>
              <a:t>Wal Buffers</a:t>
            </a:r>
          </a:p>
          <a:p>
            <a:r>
              <a:rPr lang="en-US" dirty="0"/>
              <a:t>Clog Buffers</a:t>
            </a:r>
          </a:p>
          <a:p>
            <a:r>
              <a:rPr lang="en-US" dirty="0"/>
              <a:t>Work Memory</a:t>
            </a:r>
          </a:p>
          <a:p>
            <a:r>
              <a:rPr lang="en-US" dirty="0"/>
              <a:t>Maintenance Work Memory</a:t>
            </a:r>
          </a:p>
          <a:p>
            <a:r>
              <a:rPr lang="en-US" dirty="0"/>
              <a:t>Temp Buffers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614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Buffer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 cannot access the </a:t>
            </a:r>
            <a:r>
              <a:rPr lang="en-CA" dirty="0" err="1"/>
              <a:t>datafile</a:t>
            </a:r>
            <a:r>
              <a:rPr lang="en-CA" dirty="0"/>
              <a:t> directly to read or write any data. </a:t>
            </a:r>
          </a:p>
          <a:p>
            <a:r>
              <a:rPr lang="en-CA" dirty="0"/>
              <a:t>Any select, insert, update or delete to the data is done via shared buffer area.</a:t>
            </a:r>
          </a:p>
          <a:p>
            <a:r>
              <a:rPr lang="en-US" dirty="0"/>
              <a:t>The data that is written or modified in this location is called “Dirty data“.</a:t>
            </a:r>
          </a:p>
          <a:p>
            <a:r>
              <a:rPr lang="en-US" dirty="0"/>
              <a:t>Dirty data is written to the data files located in physical disk through background </a:t>
            </a:r>
            <a:r>
              <a:rPr lang="en-US"/>
              <a:t>writer process.</a:t>
            </a:r>
            <a:endParaRPr lang="en-US" dirty="0"/>
          </a:p>
          <a:p>
            <a:r>
              <a:rPr lang="en-US" dirty="0"/>
              <a:t>Shared Buffers are controlled by parameter named: </a:t>
            </a:r>
            <a:r>
              <a:rPr lang="en-US" dirty="0" err="1"/>
              <a:t>shared_buffer</a:t>
            </a:r>
            <a:r>
              <a:rPr lang="en-US" dirty="0"/>
              <a:t> located in </a:t>
            </a:r>
            <a:r>
              <a:rPr lang="en-US" dirty="0" err="1"/>
              <a:t>postgresql.conf</a:t>
            </a:r>
            <a:r>
              <a:rPr lang="en-US" dirty="0"/>
              <a:t> file.</a:t>
            </a:r>
          </a:p>
          <a:p>
            <a:endParaRPr lang="en-US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09111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797</TotalTime>
  <Words>758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Californian FB</vt:lpstr>
      <vt:lpstr>Palatino Linotype</vt:lpstr>
      <vt:lpstr>Gallery</vt:lpstr>
      <vt:lpstr>            Module -3      PostgreSQL Architecture</vt:lpstr>
      <vt:lpstr>Module Objectives:</vt:lpstr>
      <vt:lpstr>PostgreSQL Architecture Fundamentals </vt:lpstr>
      <vt:lpstr>Process and Memory Architecture</vt:lpstr>
      <vt:lpstr>Postmaster – Supervisor process</vt:lpstr>
      <vt:lpstr>Utility Processes </vt:lpstr>
      <vt:lpstr>Cont… Utility Processes</vt:lpstr>
      <vt:lpstr>Memory Segments of PostgreSQL</vt:lpstr>
      <vt:lpstr>Shared Buffer </vt:lpstr>
      <vt:lpstr>Wal Buffer </vt:lpstr>
      <vt:lpstr>Clog and other buffers</vt:lpstr>
      <vt:lpstr>Physical Files: </vt:lpstr>
      <vt:lpstr>Thank You.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Sadiq Basha</dc:creator>
  <cp:lastModifiedBy>Humaira Amjed</cp:lastModifiedBy>
  <cp:revision>60</cp:revision>
  <dcterms:created xsi:type="dcterms:W3CDTF">2020-06-02T13:47:15Z</dcterms:created>
  <dcterms:modified xsi:type="dcterms:W3CDTF">2020-06-28T23:04:46Z</dcterms:modified>
</cp:coreProperties>
</file>