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1417" y="1299285"/>
            <a:ext cx="8561747" cy="25414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       Module-4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    Database Clusters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927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1562" y="1914071"/>
            <a:ext cx="8562580" cy="1161637"/>
          </a:xfrm>
        </p:spPr>
        <p:txBody>
          <a:bodyPr/>
          <a:lstStyle/>
          <a:p>
            <a:r>
              <a:rPr lang="en-US" dirty="0"/>
              <a:t>                    </a:t>
            </a:r>
            <a:r>
              <a:rPr lang="en-US" sz="4800" dirty="0"/>
              <a:t>Thank You. </a:t>
            </a:r>
            <a:r>
              <a:rPr lang="en-US" sz="4800" dirty="0">
                <a:sym typeface="Wingdings" panose="05000000000000000000" pitchFamily="2" charset="2"/>
              </a:rPr>
              <a:t>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114834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515389"/>
            <a:ext cx="9492061" cy="1064045"/>
          </a:xfrm>
        </p:spPr>
        <p:txBody>
          <a:bodyPr/>
          <a:lstStyle/>
          <a:p>
            <a:r>
              <a:rPr lang="en-US" dirty="0"/>
              <a:t>Module Objectives: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882567"/>
            <a:ext cx="9520158" cy="3450613"/>
          </a:xfrm>
        </p:spPr>
        <p:txBody>
          <a:bodyPr>
            <a:normAutofit/>
          </a:bodyPr>
          <a:lstStyle/>
          <a:p>
            <a:r>
              <a:rPr lang="en-US" dirty="0"/>
              <a:t>What is Database Cluster?</a:t>
            </a:r>
          </a:p>
          <a:p>
            <a:r>
              <a:rPr lang="en-US" dirty="0"/>
              <a:t>How to Start\Stop</a:t>
            </a:r>
            <a:r>
              <a:rPr lang="en-CA" dirty="0"/>
              <a:t>\Restart\Reload Cluster</a:t>
            </a:r>
          </a:p>
          <a:p>
            <a:r>
              <a:rPr lang="en-US" dirty="0"/>
              <a:t>Types of Shutdown</a:t>
            </a:r>
          </a:p>
          <a:p>
            <a:r>
              <a:rPr lang="en-US" dirty="0"/>
              <a:t>Difference between Reload and Restart</a:t>
            </a:r>
          </a:p>
          <a:p>
            <a:r>
              <a:rPr lang="en-US" dirty="0" err="1"/>
              <a:t>Pg_Controldata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4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546824"/>
            <a:ext cx="9520158" cy="1049235"/>
          </a:xfrm>
        </p:spPr>
        <p:txBody>
          <a:bodyPr/>
          <a:lstStyle/>
          <a:p>
            <a:r>
              <a:rPr lang="en-US" dirty="0"/>
              <a:t>Database Cluster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748902"/>
            <a:ext cx="9520158" cy="3950562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Database cluster is a collection of databases that is managed by a single instance on a server.</a:t>
            </a:r>
          </a:p>
          <a:p>
            <a:r>
              <a:rPr lang="en-US" dirty="0" err="1"/>
              <a:t>Initdb</a:t>
            </a:r>
            <a:r>
              <a:rPr lang="en-US" dirty="0"/>
              <a:t> creates a new PostgreSQL database cluster.</a:t>
            </a:r>
          </a:p>
          <a:p>
            <a:r>
              <a:rPr lang="en-US" dirty="0"/>
              <a:t>Creating a database cluster consists of creating the directories in which the data is store. </a:t>
            </a:r>
            <a:r>
              <a:rPr lang="en-CA" dirty="0"/>
              <a:t>We call this the ”</a:t>
            </a:r>
            <a:r>
              <a:rPr lang="en-CA" i="1" dirty="0"/>
              <a:t>data directory”</a:t>
            </a:r>
            <a:r>
              <a:rPr lang="en-CA" dirty="0"/>
              <a:t>.</a:t>
            </a:r>
          </a:p>
          <a:p>
            <a:r>
              <a:rPr lang="en-US" dirty="0"/>
              <a:t>We have to first initialize the storage area on the disk before we begin any operation on the database.</a:t>
            </a:r>
            <a:endParaRPr lang="en-CA" dirty="0"/>
          </a:p>
          <a:p>
            <a:r>
              <a:rPr lang="en-US" dirty="0"/>
              <a:t>Location of Data Directory :</a:t>
            </a:r>
          </a:p>
          <a:p>
            <a:pPr marL="0" indent="0">
              <a:buNone/>
            </a:pPr>
            <a:r>
              <a:rPr lang="en-US" dirty="0"/>
              <a:t>        Linux :  /var/lib/</a:t>
            </a:r>
            <a:r>
              <a:rPr lang="en-US" dirty="0" err="1"/>
              <a:t>pgsql</a:t>
            </a:r>
            <a:r>
              <a:rPr lang="en-US" dirty="0"/>
              <a:t>/data ( Not mandatory)</a:t>
            </a:r>
          </a:p>
          <a:p>
            <a:pPr marL="0" indent="0">
              <a:buNone/>
            </a:pPr>
            <a:r>
              <a:rPr lang="en-US" dirty="0"/>
              <a:t>        Windows : C:\Program Files\PostgreSQL\12\data ( Not mandatory)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359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555137"/>
            <a:ext cx="9520158" cy="1049235"/>
          </a:xfrm>
        </p:spPr>
        <p:txBody>
          <a:bodyPr/>
          <a:lstStyle/>
          <a:p>
            <a:r>
              <a:rPr lang="en-US" dirty="0" err="1"/>
              <a:t>Initdb</a:t>
            </a:r>
            <a:r>
              <a:rPr lang="en-US" dirty="0"/>
              <a:t> Syntax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have to be logged in as PostgreSQL user to execute the below commands.</a:t>
            </a:r>
          </a:p>
          <a:p>
            <a:r>
              <a:rPr lang="en-US" dirty="0"/>
              <a:t>There are two way to initialize database.</a:t>
            </a:r>
          </a:p>
          <a:p>
            <a:pPr marL="0" indent="0">
              <a:buNone/>
            </a:pPr>
            <a:r>
              <a:rPr lang="en-CA" u="sng" dirty="0"/>
              <a:t>Syntax:  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err="1"/>
              <a:t>initdb</a:t>
            </a:r>
            <a:r>
              <a:rPr lang="en-CA" dirty="0"/>
              <a:t> -D /</a:t>
            </a:r>
            <a:r>
              <a:rPr lang="en-CA" dirty="0" err="1"/>
              <a:t>usr</a:t>
            </a:r>
            <a:r>
              <a:rPr lang="en-CA" dirty="0"/>
              <a:t>/local/</a:t>
            </a:r>
            <a:r>
              <a:rPr lang="en-CA" dirty="0" err="1"/>
              <a:t>pgsql</a:t>
            </a:r>
            <a:r>
              <a:rPr lang="en-CA" dirty="0"/>
              <a:t>/data 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err="1"/>
              <a:t>pg_ctl</a:t>
            </a:r>
            <a:r>
              <a:rPr lang="en-CA" dirty="0"/>
              <a:t> -D /</a:t>
            </a:r>
            <a:r>
              <a:rPr lang="en-CA" dirty="0" err="1"/>
              <a:t>usr</a:t>
            </a:r>
            <a:r>
              <a:rPr lang="en-CA" dirty="0"/>
              <a:t>/local/</a:t>
            </a:r>
            <a:r>
              <a:rPr lang="en-CA" dirty="0" err="1"/>
              <a:t>pgsql</a:t>
            </a:r>
            <a:r>
              <a:rPr lang="en-CA" dirty="0"/>
              <a:t>/data </a:t>
            </a:r>
            <a:r>
              <a:rPr lang="en-CA" dirty="0" err="1"/>
              <a:t>initdb</a:t>
            </a:r>
            <a:endParaRPr lang="en-CA" dirty="0"/>
          </a:p>
          <a:p>
            <a:pPr marL="0" indent="0">
              <a:buNone/>
            </a:pPr>
            <a:r>
              <a:rPr lang="en-US" dirty="0"/>
              <a:t>-D = refers to the data directory location.</a:t>
            </a:r>
          </a:p>
          <a:p>
            <a:pPr marL="0" indent="0">
              <a:buNone/>
            </a:pPr>
            <a:r>
              <a:rPr lang="en-US" dirty="0"/>
              <a:t>-W = we can use this option to force the super user to provide password before initialize </a:t>
            </a:r>
            <a:r>
              <a:rPr lang="en-US" dirty="0" err="1"/>
              <a:t>db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75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613326"/>
            <a:ext cx="9520158" cy="1049235"/>
          </a:xfrm>
        </p:spPr>
        <p:txBody>
          <a:bodyPr/>
          <a:lstStyle/>
          <a:p>
            <a:r>
              <a:rPr lang="en-US" dirty="0"/>
              <a:t>Start\Stop Cluster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Cluster Syntax :</a:t>
            </a:r>
          </a:p>
          <a:p>
            <a:pPr marL="0" indent="0">
              <a:buNone/>
            </a:pPr>
            <a:r>
              <a:rPr lang="en-US" dirty="0"/>
              <a:t>    Linux : </a:t>
            </a:r>
            <a:r>
              <a:rPr lang="en-US" dirty="0" err="1"/>
              <a:t>systemctl</a:t>
            </a:r>
            <a:r>
              <a:rPr lang="en-US" dirty="0"/>
              <a:t> start postgresql-12 </a:t>
            </a:r>
          </a:p>
          <a:p>
            <a:pPr marL="0" indent="0">
              <a:buNone/>
            </a:pPr>
            <a:r>
              <a:rPr lang="en-US" dirty="0"/>
              <a:t>    Windows : </a:t>
            </a:r>
            <a:r>
              <a:rPr lang="en-US" dirty="0" err="1"/>
              <a:t>pg_ctl</a:t>
            </a:r>
            <a:r>
              <a:rPr lang="en-US" dirty="0"/>
              <a:t> –D  “C:\Program Files\PostgreSQL\12\data” start</a:t>
            </a:r>
          </a:p>
          <a:p>
            <a:r>
              <a:rPr lang="en-US" dirty="0"/>
              <a:t> Stop Cluster Syntax :</a:t>
            </a:r>
          </a:p>
          <a:p>
            <a:pPr marL="0" indent="0">
              <a:buNone/>
            </a:pPr>
            <a:r>
              <a:rPr lang="en-US" dirty="0"/>
              <a:t>    Linux : </a:t>
            </a:r>
            <a:r>
              <a:rPr lang="en-US" dirty="0" err="1"/>
              <a:t>systemctl</a:t>
            </a:r>
            <a:r>
              <a:rPr lang="en-US" dirty="0"/>
              <a:t> stop postgresql-12</a:t>
            </a:r>
          </a:p>
          <a:p>
            <a:pPr marL="0" indent="0">
              <a:buNone/>
            </a:pPr>
            <a:r>
              <a:rPr lang="en-US" dirty="0"/>
              <a:t>    Windows : : </a:t>
            </a:r>
            <a:r>
              <a:rPr lang="en-US" dirty="0" err="1"/>
              <a:t>pg_ctl</a:t>
            </a:r>
            <a:r>
              <a:rPr lang="en-US" dirty="0"/>
              <a:t>  stop  -D “C:\Program Files\PostgreSQL\12\data” –m shutdown mode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222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Shutdown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Smart: the server disallows new connections, but lets existing sessions end their work normally. It shuts down only after all of the sessions terminate</a:t>
            </a:r>
          </a:p>
          <a:p>
            <a:r>
              <a:rPr lang="en-US" dirty="0"/>
              <a:t>Fast :( Default) : The server disallows new connections and abort their current transactions and exits gracefully.</a:t>
            </a:r>
          </a:p>
          <a:p>
            <a:r>
              <a:rPr lang="en-US" dirty="0"/>
              <a:t>Immediate : Quits/aborts without proper shutdown which  lead to recovery on next startup 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786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6497"/>
            <a:ext cx="9520158" cy="1049235"/>
          </a:xfrm>
        </p:spPr>
        <p:txBody>
          <a:bodyPr/>
          <a:lstStyle/>
          <a:p>
            <a:r>
              <a:rPr lang="en-US" dirty="0"/>
              <a:t>Difference between Reload and Restart.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make changes to server parameters, we need to reload the configuration for them to take effect.</a:t>
            </a:r>
          </a:p>
          <a:p>
            <a:r>
              <a:rPr lang="en-US" dirty="0"/>
              <a:t>Reload will just reload the new configurations, without restarting the service. </a:t>
            </a:r>
          </a:p>
          <a:p>
            <a:r>
              <a:rPr lang="en-US" dirty="0"/>
              <a:t>Few configuration changes in server parameters, Do not get reflected until we restart the service.</a:t>
            </a:r>
          </a:p>
          <a:p>
            <a:r>
              <a:rPr lang="en-US" dirty="0"/>
              <a:t>Restart gracefully shutdown all activity, relinquishes the resource, close all open files and start again with new configuration.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128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588388"/>
            <a:ext cx="9520158" cy="1049235"/>
          </a:xfrm>
        </p:spPr>
        <p:txBody>
          <a:bodyPr/>
          <a:lstStyle/>
          <a:p>
            <a:r>
              <a:rPr lang="en-US" dirty="0"/>
              <a:t>Reload\Restart Cluster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for Reload of Cluster:</a:t>
            </a:r>
          </a:p>
          <a:p>
            <a:pPr marL="0" indent="0">
              <a:buNone/>
            </a:pPr>
            <a:r>
              <a:rPr lang="en-US" dirty="0"/>
              <a:t>   On </a:t>
            </a:r>
            <a:r>
              <a:rPr lang="en-US" dirty="0" err="1"/>
              <a:t>linux</a:t>
            </a:r>
            <a:r>
              <a:rPr lang="en-US" dirty="0"/>
              <a:t> : system reload posgresql-12</a:t>
            </a:r>
            <a:endParaRPr lang="en-CA" dirty="0"/>
          </a:p>
          <a:p>
            <a:pPr marL="0" indent="0">
              <a:buNone/>
            </a:pPr>
            <a:r>
              <a:rPr lang="en-US" dirty="0"/>
              <a:t>   On windows: </a:t>
            </a:r>
            <a:r>
              <a:rPr lang="en-US" dirty="0" err="1"/>
              <a:t>pg_ctl</a:t>
            </a:r>
            <a:r>
              <a:rPr lang="en-US" dirty="0"/>
              <a:t> reload</a:t>
            </a:r>
            <a:endParaRPr lang="en-CA" dirty="0"/>
          </a:p>
          <a:p>
            <a:r>
              <a:rPr lang="en-US" dirty="0"/>
              <a:t>Syntax for Restart of Cluster:</a:t>
            </a:r>
          </a:p>
          <a:p>
            <a:pPr marL="0" indent="0">
              <a:buNone/>
            </a:pPr>
            <a:r>
              <a:rPr lang="en-US" dirty="0"/>
              <a:t>   On </a:t>
            </a:r>
            <a:r>
              <a:rPr lang="en-US" dirty="0" err="1"/>
              <a:t>linux</a:t>
            </a:r>
            <a:r>
              <a:rPr lang="en-US" dirty="0"/>
              <a:t> : </a:t>
            </a:r>
            <a:r>
              <a:rPr lang="en-US" dirty="0" err="1"/>
              <a:t>systemctl</a:t>
            </a:r>
            <a:r>
              <a:rPr lang="en-US" dirty="0"/>
              <a:t> restart postgresql-12</a:t>
            </a:r>
          </a:p>
          <a:p>
            <a:pPr marL="0" indent="0">
              <a:buNone/>
            </a:pPr>
            <a:r>
              <a:rPr lang="en-US" dirty="0"/>
              <a:t>    On Windows : </a:t>
            </a:r>
            <a:r>
              <a:rPr lang="en-US" dirty="0" err="1"/>
              <a:t>pg_ctl</a:t>
            </a:r>
            <a:r>
              <a:rPr lang="en-US" dirty="0"/>
              <a:t> restart</a:t>
            </a:r>
          </a:p>
          <a:p>
            <a:r>
              <a:rPr lang="en-US" dirty="0" err="1"/>
              <a:t>Psql</a:t>
            </a:r>
            <a:r>
              <a:rPr lang="en-US" dirty="0"/>
              <a:t>  Command line: SQL : </a:t>
            </a:r>
            <a:r>
              <a:rPr lang="en-CA" dirty="0"/>
              <a:t>SELECT </a:t>
            </a:r>
            <a:r>
              <a:rPr lang="en-CA" dirty="0" err="1"/>
              <a:t>pg_reload_conf</a:t>
            </a:r>
            <a:r>
              <a:rPr lang="en-CA" dirty="0"/>
              <a:t>(); (Irrespective of </a:t>
            </a:r>
            <a:r>
              <a:rPr lang="en-CA" dirty="0" err="1"/>
              <a:t>Env</a:t>
            </a:r>
            <a:r>
              <a:rPr lang="en-CA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666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Pg_Controldata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Pg_controldata</a:t>
            </a:r>
            <a:r>
              <a:rPr lang="en-US" dirty="0"/>
              <a:t> – Information about cluster.</a:t>
            </a:r>
          </a:p>
          <a:p>
            <a:pPr marL="0" indent="0">
              <a:buNone/>
            </a:pPr>
            <a:r>
              <a:rPr lang="en-US" dirty="0"/>
              <a:t>    Syntax : ./</a:t>
            </a:r>
            <a:r>
              <a:rPr lang="en-US" dirty="0" err="1"/>
              <a:t>pg_controldata</a:t>
            </a:r>
            <a:r>
              <a:rPr lang="en-US" dirty="0"/>
              <a:t> /</a:t>
            </a:r>
            <a:r>
              <a:rPr lang="en-US" dirty="0" err="1"/>
              <a:t>var</a:t>
            </a:r>
            <a:r>
              <a:rPr lang="en-US" dirty="0"/>
              <a:t>/lib/</a:t>
            </a:r>
            <a:r>
              <a:rPr lang="en-US" dirty="0" err="1"/>
              <a:t>pgsql</a:t>
            </a:r>
            <a:r>
              <a:rPr lang="en-US" dirty="0"/>
              <a:t>/11/data/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162" y="3008516"/>
            <a:ext cx="666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640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246</TotalTime>
  <Words>540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Palatino Linotype</vt:lpstr>
      <vt:lpstr>Gallery</vt:lpstr>
      <vt:lpstr>         Module-4     Database Clusters</vt:lpstr>
      <vt:lpstr>Module Objectives:</vt:lpstr>
      <vt:lpstr>Database Cluster</vt:lpstr>
      <vt:lpstr>Initdb Syntax</vt:lpstr>
      <vt:lpstr>Start\Stop Cluster</vt:lpstr>
      <vt:lpstr>Types of Shutdown</vt:lpstr>
      <vt:lpstr>Difference between Reload and Restart. </vt:lpstr>
      <vt:lpstr>Reload\Restart Cluster</vt:lpstr>
      <vt:lpstr>Pg_Controldata</vt:lpstr>
      <vt:lpstr>                    Thank You.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Module-4     Database Clusters</dc:title>
  <dc:creator>Sadiq Basha</dc:creator>
  <cp:lastModifiedBy>Humaira</cp:lastModifiedBy>
  <cp:revision>33</cp:revision>
  <dcterms:created xsi:type="dcterms:W3CDTF">2020-06-03T19:00:54Z</dcterms:created>
  <dcterms:modified xsi:type="dcterms:W3CDTF">2021-02-09T16:10:11Z</dcterms:modified>
</cp:coreProperties>
</file>