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6" r:id="rId3"/>
    <p:sldId id="257" r:id="rId4"/>
    <p:sldId id="262" r:id="rId5"/>
    <p:sldId id="258" r:id="rId6"/>
    <p:sldId id="265" r:id="rId7"/>
    <p:sldId id="264" r:id="rId8"/>
    <p:sldId id="259" r:id="rId9"/>
    <p:sldId id="266" r:id="rId10"/>
    <p:sldId id="26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AF5E0E1-974B-4689-A7F2-02115A5EBADB}" type="datetimeFigureOut">
              <a:rPr lang="en-GB" smtClean="0"/>
              <a:t>22/06/2020</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18CBF4D-28C0-4C44-B073-70387D797391}"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14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5E0E1-974B-4689-A7F2-02115A5EBADB}"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305348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5E0E1-974B-4689-A7F2-02115A5EBADB}"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373306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5E0E1-974B-4689-A7F2-02115A5EBADB}"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416643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5E0E1-974B-4689-A7F2-02115A5EBADB}"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8CBF4D-28C0-4C44-B073-70387D797391}"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25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F5E0E1-974B-4689-A7F2-02115A5EBADB}" type="datetimeFigureOut">
              <a:rPr lang="en-GB" smtClean="0"/>
              <a:t>22/06/2020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120324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F5E0E1-974B-4689-A7F2-02115A5EBADB}" type="datetimeFigureOut">
              <a:rPr lang="en-GB" smtClean="0"/>
              <a:t>22/06/2020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414396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F5E0E1-974B-4689-A7F2-02115A5EBADB}" type="datetimeFigureOut">
              <a:rPr lang="en-GB" smtClean="0"/>
              <a:t>22/06/2020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300512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5E0E1-974B-4689-A7F2-02115A5EBADB}" type="datetimeFigureOut">
              <a:rPr lang="en-GB" smtClean="0"/>
              <a:t>22/06/2020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362460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5E0E1-974B-4689-A7F2-02115A5EBADB}" type="datetimeFigureOut">
              <a:rPr lang="en-GB" smtClean="0"/>
              <a:t>22/06/2020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110406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5E0E1-974B-4689-A7F2-02115A5EBADB}" type="datetimeFigureOut">
              <a:rPr lang="en-GB" smtClean="0"/>
              <a:t>22/06/2020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8CBF4D-28C0-4C44-B073-70387D797391}" type="slidenum">
              <a:rPr lang="en-GB" smtClean="0"/>
              <a:t>‹#›</a:t>
            </a:fld>
            <a:endParaRPr lang="en-GB"/>
          </a:p>
        </p:txBody>
      </p:sp>
    </p:spTree>
    <p:extLst>
      <p:ext uri="{BB962C8B-B14F-4D97-AF65-F5344CB8AC3E}">
        <p14:creationId xmlns:p14="http://schemas.microsoft.com/office/powerpoint/2010/main" val="310465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AF5E0E1-974B-4689-A7F2-02115A5EBADB}" type="datetimeFigureOut">
              <a:rPr lang="en-GB" smtClean="0"/>
              <a:t>22/06/2020</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18CBF4D-28C0-4C44-B073-70387D797391}" type="slidenum">
              <a:rPr lang="en-GB" smtClean="0"/>
              <a:t>‹#›</a:t>
            </a:fld>
            <a:endParaRPr lang="en-GB"/>
          </a:p>
        </p:txBody>
      </p:sp>
    </p:spTree>
    <p:extLst>
      <p:ext uri="{BB962C8B-B14F-4D97-AF65-F5344CB8AC3E}">
        <p14:creationId xmlns:p14="http://schemas.microsoft.com/office/powerpoint/2010/main" val="3935340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5640-FC1C-4DCE-B9D8-7B6D670E943F}"/>
              </a:ext>
            </a:extLst>
          </p:cNvPr>
          <p:cNvSpPr>
            <a:spLocks noGrp="1"/>
          </p:cNvSpPr>
          <p:nvPr>
            <p:ph type="title"/>
          </p:nvPr>
        </p:nvSpPr>
        <p:spPr>
          <a:xfrm>
            <a:off x="838200" y="1716847"/>
            <a:ext cx="10515600" cy="1325563"/>
          </a:xfrm>
        </p:spPr>
        <p:txBody>
          <a:bodyPr>
            <a:normAutofit fontScale="90000"/>
          </a:bodyPr>
          <a:lstStyle/>
          <a:p>
            <a:r>
              <a:rPr lang="en-GB" dirty="0"/>
              <a:t>Content of presentation, covering 1) the purpose and context of the project, 2) the project outcomes, and 3) how the outcomes were achieved.</a:t>
            </a:r>
          </a:p>
        </p:txBody>
      </p:sp>
    </p:spTree>
    <p:extLst>
      <p:ext uri="{BB962C8B-B14F-4D97-AF65-F5344CB8AC3E}">
        <p14:creationId xmlns:p14="http://schemas.microsoft.com/office/powerpoint/2010/main" val="189790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90E2DDB-FE43-402E-9A32-1B34393E3AA1}"/>
              </a:ext>
            </a:extLst>
          </p:cNvPr>
          <p:cNvSpPr txBox="1">
            <a:spLocks noGrp="1"/>
          </p:cNvSpPr>
          <p:nvPr>
            <p:ph type="title"/>
          </p:nvPr>
        </p:nvSpPr>
        <p:spPr>
          <a:xfrm>
            <a:off x="185530" y="609600"/>
            <a:ext cx="12006470" cy="1355725"/>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GB" dirty="0">
                <a:solidFill>
                  <a:schemeClr val="bg1"/>
                </a:solidFill>
                <a:latin typeface="Helvetica" panose="020B0604020202020204" pitchFamily="34" charset="0"/>
                <a:cs typeface="Helvetica" panose="020B0604020202020204" pitchFamily="34" charset="0"/>
              </a:rPr>
              <a:t>Results</a:t>
            </a:r>
          </a:p>
        </p:txBody>
      </p:sp>
      <p:sp>
        <p:nvSpPr>
          <p:cNvPr id="15" name="Content Placeholder 14">
            <a:extLst>
              <a:ext uri="{FF2B5EF4-FFF2-40B4-BE49-F238E27FC236}">
                <a16:creationId xmlns:a16="http://schemas.microsoft.com/office/drawing/2014/main" id="{77C9FA3C-6021-40FC-97C0-5D7B84D624D2}"/>
              </a:ext>
            </a:extLst>
          </p:cNvPr>
          <p:cNvSpPr>
            <a:spLocks noGrp="1"/>
          </p:cNvSpPr>
          <p:nvPr>
            <p:ph idx="1"/>
          </p:nvPr>
        </p:nvSpPr>
        <p:spPr>
          <a:xfrm>
            <a:off x="463827" y="2057399"/>
            <a:ext cx="4412974" cy="4396409"/>
          </a:xfrm>
        </p:spPr>
        <p:txBody>
          <a:bodyPr>
            <a:normAutofit/>
          </a:bodyPr>
          <a:lstStyle/>
          <a:p>
            <a:pPr marL="45720" indent="0">
              <a:buNone/>
            </a:pPr>
            <a:r>
              <a:rPr lang="en-GB" sz="1200" dirty="0">
                <a:latin typeface="Helvetica" panose="020B0604020202020204" pitchFamily="34" charset="0"/>
                <a:cs typeface="Helvetica" panose="020B0604020202020204" pitchFamily="34" charset="0"/>
              </a:rPr>
              <a:t>This project resulted in six profiles being created (kWh):</a:t>
            </a:r>
          </a:p>
          <a:p>
            <a:pPr marL="45720" lvl="0" indent="0">
              <a:buNone/>
            </a:pPr>
            <a:r>
              <a:rPr lang="en-GB" sz="1200" dirty="0">
                <a:latin typeface="Helvetica" panose="020B0604020202020204" pitchFamily="34" charset="0"/>
                <a:cs typeface="Helvetica" panose="020B0604020202020204" pitchFamily="34" charset="0"/>
              </a:rPr>
              <a:t>1. Retired Single/ Couple</a:t>
            </a:r>
          </a:p>
          <a:p>
            <a:pPr marL="45720" indent="0">
              <a:buNone/>
            </a:pPr>
            <a:r>
              <a:rPr lang="en-GB" sz="1200" dirty="0">
                <a:latin typeface="Helvetica" panose="020B0604020202020204" pitchFamily="34" charset="0"/>
                <a:cs typeface="Helvetica" panose="020B0604020202020204" pitchFamily="34" charset="0"/>
              </a:rPr>
              <a:t>Yearly Income: &lt;30,000 Euros</a:t>
            </a:r>
          </a:p>
          <a:p>
            <a:pPr marL="45720" indent="0">
              <a:buNone/>
            </a:pPr>
            <a:endParaRPr lang="en-GB" sz="1200" dirty="0">
              <a:latin typeface="Helvetica" panose="020B0604020202020204" pitchFamily="34" charset="0"/>
              <a:cs typeface="Helvetica" panose="020B0604020202020204" pitchFamily="34" charset="0"/>
            </a:endParaRPr>
          </a:p>
          <a:p>
            <a:pPr marL="45720" indent="0">
              <a:buNone/>
            </a:pPr>
            <a:endParaRPr lang="en-GB" sz="1200" dirty="0">
              <a:latin typeface="Helvetica" panose="020B0604020202020204" pitchFamily="34" charset="0"/>
              <a:cs typeface="Helvetica" panose="020B0604020202020204" pitchFamily="34" charset="0"/>
            </a:endParaRPr>
          </a:p>
          <a:p>
            <a:pPr marL="45720" lvl="0" indent="0">
              <a:buNone/>
            </a:pPr>
            <a:r>
              <a:rPr lang="en-GB" sz="1200" dirty="0">
                <a:latin typeface="Helvetica" panose="020B0604020202020204" pitchFamily="34" charset="0"/>
                <a:cs typeface="Helvetica" panose="020B0604020202020204" pitchFamily="34" charset="0"/>
              </a:rPr>
              <a:t>2. Unemployed Single/Couple</a:t>
            </a:r>
          </a:p>
          <a:p>
            <a:pPr marL="45720" indent="0">
              <a:buNone/>
            </a:pPr>
            <a:r>
              <a:rPr lang="en-GB" sz="1200" dirty="0">
                <a:latin typeface="Helvetica" panose="020B0604020202020204" pitchFamily="34" charset="0"/>
                <a:cs typeface="Helvetica" panose="020B0604020202020204" pitchFamily="34" charset="0"/>
              </a:rPr>
              <a:t>Yearly Income: &lt;30,000 Euros</a:t>
            </a:r>
          </a:p>
          <a:p>
            <a:pPr marL="45720" indent="0">
              <a:buNone/>
            </a:pPr>
            <a:endParaRPr lang="en-GB" sz="1200" dirty="0">
              <a:latin typeface="Helvetica" panose="020B0604020202020204" pitchFamily="34" charset="0"/>
              <a:cs typeface="Helvetica" panose="020B0604020202020204" pitchFamily="34" charset="0"/>
            </a:endParaRPr>
          </a:p>
          <a:p>
            <a:pPr marL="45720" indent="0">
              <a:buNone/>
            </a:pPr>
            <a:endParaRPr lang="en-GB" sz="1200" dirty="0">
              <a:latin typeface="Helvetica" panose="020B0604020202020204" pitchFamily="34" charset="0"/>
              <a:cs typeface="Helvetica" panose="020B0604020202020204" pitchFamily="34" charset="0"/>
            </a:endParaRPr>
          </a:p>
          <a:p>
            <a:pPr marL="45720" lvl="0" indent="0">
              <a:buNone/>
            </a:pPr>
            <a:r>
              <a:rPr lang="en-GB" sz="1200" dirty="0">
                <a:latin typeface="Helvetica" panose="020B0604020202020204" pitchFamily="34" charset="0"/>
                <a:cs typeface="Helvetica" panose="020B0604020202020204" pitchFamily="34" charset="0"/>
              </a:rPr>
              <a:t>3. Employed Single/Couple</a:t>
            </a:r>
          </a:p>
          <a:p>
            <a:pPr marL="45720" indent="0">
              <a:buNone/>
            </a:pPr>
            <a:r>
              <a:rPr lang="en-GB" sz="1200" dirty="0">
                <a:latin typeface="Helvetica" panose="020B0604020202020204" pitchFamily="34" charset="0"/>
                <a:cs typeface="Helvetica" panose="020B0604020202020204" pitchFamily="34" charset="0"/>
              </a:rPr>
              <a:t>Yearly Income: 50,000 – 75,000 Euros</a:t>
            </a:r>
          </a:p>
          <a:p>
            <a:pPr marL="45720" indent="0">
              <a:buNone/>
            </a:pPr>
            <a:endParaRPr lang="en-GB" sz="1200" dirty="0">
              <a:latin typeface="Helvetica" panose="020B0604020202020204" pitchFamily="34" charset="0"/>
              <a:cs typeface="Helvetica" panose="020B0604020202020204" pitchFamily="34" charset="0"/>
            </a:endParaRPr>
          </a:p>
          <a:p>
            <a:pPr marL="45720" indent="0">
              <a:buNone/>
            </a:pPr>
            <a:endParaRPr lang="en-GB" sz="1200" dirty="0">
              <a:latin typeface="Helvetica" panose="020B0604020202020204" pitchFamily="34" charset="0"/>
              <a:cs typeface="Helvetica" panose="020B0604020202020204" pitchFamily="34" charset="0"/>
            </a:endParaRPr>
          </a:p>
        </p:txBody>
      </p:sp>
      <p:graphicFrame>
        <p:nvGraphicFramePr>
          <p:cNvPr id="16" name="Table 15">
            <a:extLst>
              <a:ext uri="{FF2B5EF4-FFF2-40B4-BE49-F238E27FC236}">
                <a16:creationId xmlns:a16="http://schemas.microsoft.com/office/drawing/2014/main" id="{55CCC711-F0EA-42B0-AECA-05B1F047D7B6}"/>
              </a:ext>
            </a:extLst>
          </p:cNvPr>
          <p:cNvGraphicFramePr>
            <a:graphicFrameLocks noGrp="1"/>
          </p:cNvGraphicFramePr>
          <p:nvPr>
            <p:extLst>
              <p:ext uri="{D42A27DB-BD31-4B8C-83A1-F6EECF244321}">
                <p14:modId xmlns:p14="http://schemas.microsoft.com/office/powerpoint/2010/main" val="4146533082"/>
              </p:ext>
            </p:extLst>
          </p:nvPr>
        </p:nvGraphicFramePr>
        <p:xfrm>
          <a:off x="513363" y="2996406"/>
          <a:ext cx="4191159" cy="685800"/>
        </p:xfrm>
        <a:graphic>
          <a:graphicData uri="http://schemas.openxmlformats.org/drawingml/2006/table">
            <a:tbl>
              <a:tblPr firstRow="1" firstCol="1" bandRow="1">
                <a:tableStyleId>{5C22544A-7EE6-4342-B048-85BDC9FD1C3A}</a:tableStyleId>
              </a:tblPr>
              <a:tblGrid>
                <a:gridCol w="1129907">
                  <a:extLst>
                    <a:ext uri="{9D8B030D-6E8A-4147-A177-3AD203B41FA5}">
                      <a16:colId xmlns:a16="http://schemas.microsoft.com/office/drawing/2014/main" val="2426705546"/>
                    </a:ext>
                  </a:extLst>
                </a:gridCol>
                <a:gridCol w="1325217">
                  <a:extLst>
                    <a:ext uri="{9D8B030D-6E8A-4147-A177-3AD203B41FA5}">
                      <a16:colId xmlns:a16="http://schemas.microsoft.com/office/drawing/2014/main" val="4158443972"/>
                    </a:ext>
                  </a:extLst>
                </a:gridCol>
                <a:gridCol w="1736035">
                  <a:extLst>
                    <a:ext uri="{9D8B030D-6E8A-4147-A177-3AD203B41FA5}">
                      <a16:colId xmlns:a16="http://schemas.microsoft.com/office/drawing/2014/main" val="3151536998"/>
                    </a:ext>
                  </a:extLst>
                </a:gridCol>
              </a:tblGrid>
              <a:tr h="0">
                <a:tc>
                  <a:txBody>
                    <a:bodyPr/>
                    <a:lstStyle/>
                    <a:p>
                      <a:pPr marL="457200" algn="just">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Lower Limit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Upper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563084"/>
                  </a:ext>
                </a:extLst>
              </a:tr>
              <a:tr h="0">
                <a:tc>
                  <a:txBody>
                    <a:bodyPr/>
                    <a:lstStyle/>
                    <a:p>
                      <a:pPr marL="457200" algn="just">
                        <a:lnSpc>
                          <a:spcPct val="107000"/>
                        </a:lnSpc>
                        <a:spcAft>
                          <a:spcPts val="0"/>
                        </a:spcAft>
                      </a:pPr>
                      <a:r>
                        <a:rPr lang="en-GB" sz="1100">
                          <a:effectLst/>
                        </a:rPr>
                        <a:t>Yearly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40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1391460"/>
                  </a:ext>
                </a:extLst>
              </a:tr>
              <a:tr h="0">
                <a:tc>
                  <a:txBody>
                    <a:bodyPr/>
                    <a:lstStyle/>
                    <a:p>
                      <a:pPr marL="457200" algn="just">
                        <a:lnSpc>
                          <a:spcPct val="107000"/>
                        </a:lnSpc>
                        <a:spcAft>
                          <a:spcPts val="0"/>
                        </a:spcAft>
                      </a:pPr>
                      <a:r>
                        <a:rPr lang="en-GB" sz="1100">
                          <a:effectLst/>
                        </a:rPr>
                        <a:t>Summer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9434600"/>
                  </a:ext>
                </a:extLst>
              </a:tr>
              <a:tr h="0">
                <a:tc>
                  <a:txBody>
                    <a:bodyPr/>
                    <a:lstStyle/>
                    <a:p>
                      <a:pPr marL="457200" algn="just">
                        <a:lnSpc>
                          <a:spcPct val="107000"/>
                        </a:lnSpc>
                        <a:spcAft>
                          <a:spcPts val="0"/>
                        </a:spcAft>
                      </a:pPr>
                      <a:r>
                        <a:rPr lang="en-GB" sz="1100">
                          <a:effectLst/>
                        </a:rPr>
                        <a:t>Winter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50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8920285"/>
                  </a:ext>
                </a:extLst>
              </a:tr>
            </a:tbl>
          </a:graphicData>
        </a:graphic>
      </p:graphicFrame>
      <p:sp>
        <p:nvSpPr>
          <p:cNvPr id="17" name="Content Placeholder 14">
            <a:extLst>
              <a:ext uri="{FF2B5EF4-FFF2-40B4-BE49-F238E27FC236}">
                <a16:creationId xmlns:a16="http://schemas.microsoft.com/office/drawing/2014/main" id="{0150B0E2-782D-4617-9A89-941474178354}"/>
              </a:ext>
            </a:extLst>
          </p:cNvPr>
          <p:cNvSpPr txBox="1">
            <a:spLocks/>
          </p:cNvSpPr>
          <p:nvPr/>
        </p:nvSpPr>
        <p:spPr>
          <a:xfrm>
            <a:off x="5665305" y="2057399"/>
            <a:ext cx="4412974" cy="4396409"/>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endParaRPr lang="en-GB" sz="1200" dirty="0">
              <a:latin typeface="Helvetica" panose="020B0604020202020204" pitchFamily="34" charset="0"/>
              <a:cs typeface="Helvetica" panose="020B0604020202020204" pitchFamily="34" charset="0"/>
            </a:endParaRPr>
          </a:p>
          <a:p>
            <a:pPr marL="45720" indent="0">
              <a:buFont typeface="Corbel" pitchFamily="34" charset="0"/>
              <a:buNone/>
            </a:pPr>
            <a:r>
              <a:rPr lang="en-GB" sz="1200" dirty="0">
                <a:latin typeface="Helvetica" panose="020B0604020202020204" pitchFamily="34" charset="0"/>
                <a:cs typeface="Helvetica" panose="020B0604020202020204" pitchFamily="34" charset="0"/>
              </a:rPr>
              <a:t>4. Employed Family</a:t>
            </a:r>
          </a:p>
          <a:p>
            <a:pPr marL="45720" indent="0">
              <a:buFont typeface="Corbel" pitchFamily="34" charset="0"/>
              <a:buNone/>
            </a:pPr>
            <a:r>
              <a:rPr lang="en-GB" sz="1200" dirty="0">
                <a:latin typeface="Helvetica" panose="020B0604020202020204" pitchFamily="34" charset="0"/>
                <a:cs typeface="Helvetica" panose="020B0604020202020204" pitchFamily="34" charset="0"/>
              </a:rPr>
              <a:t>Yearly Income: 50,000 – 75,000 Euros</a:t>
            </a:r>
          </a:p>
          <a:p>
            <a:pPr marL="45720" indent="0">
              <a:buFont typeface="Corbel" pitchFamily="34" charset="0"/>
              <a:buNone/>
            </a:pPr>
            <a:endParaRPr lang="en-GB" sz="1200" dirty="0">
              <a:latin typeface="Helvetica" panose="020B0604020202020204" pitchFamily="34" charset="0"/>
              <a:cs typeface="Helvetica" panose="020B0604020202020204" pitchFamily="34" charset="0"/>
            </a:endParaRPr>
          </a:p>
          <a:p>
            <a:pPr marL="45720" indent="0">
              <a:buFont typeface="Corbel" pitchFamily="34" charset="0"/>
              <a:buNone/>
            </a:pPr>
            <a:endParaRPr lang="en-GB" sz="1200" dirty="0">
              <a:latin typeface="Helvetica" panose="020B0604020202020204" pitchFamily="34" charset="0"/>
              <a:cs typeface="Helvetica" panose="020B0604020202020204" pitchFamily="34" charset="0"/>
            </a:endParaRPr>
          </a:p>
          <a:p>
            <a:pPr marL="45720" indent="0">
              <a:buFont typeface="Corbel" pitchFamily="34" charset="0"/>
              <a:buNone/>
            </a:pPr>
            <a:r>
              <a:rPr lang="en-GB" sz="1200" dirty="0">
                <a:latin typeface="Helvetica" panose="020B0604020202020204" pitchFamily="34" charset="0"/>
                <a:cs typeface="Helvetica" panose="020B0604020202020204" pitchFamily="34" charset="0"/>
              </a:rPr>
              <a:t>5. Employed Single/Couple</a:t>
            </a:r>
          </a:p>
          <a:p>
            <a:pPr marL="45720" indent="0">
              <a:buFont typeface="Corbel" pitchFamily="34" charset="0"/>
              <a:buNone/>
            </a:pPr>
            <a:r>
              <a:rPr lang="en-GB" sz="1200" dirty="0">
                <a:latin typeface="Helvetica" panose="020B0604020202020204" pitchFamily="34" charset="0"/>
                <a:cs typeface="Helvetica" panose="020B0604020202020204" pitchFamily="34" charset="0"/>
              </a:rPr>
              <a:t>Yearly Income: 30,000 – 50,000 Euros</a:t>
            </a:r>
          </a:p>
          <a:p>
            <a:pPr marL="45720" indent="0">
              <a:buFont typeface="Corbel" pitchFamily="34" charset="0"/>
              <a:buNone/>
            </a:pPr>
            <a:endParaRPr lang="en-GB" sz="1200" dirty="0">
              <a:latin typeface="Helvetica" panose="020B0604020202020204" pitchFamily="34" charset="0"/>
              <a:cs typeface="Helvetica" panose="020B0604020202020204" pitchFamily="34" charset="0"/>
            </a:endParaRPr>
          </a:p>
          <a:p>
            <a:pPr marL="45720" indent="0">
              <a:buFont typeface="Corbel" pitchFamily="34" charset="0"/>
              <a:buNone/>
            </a:pPr>
            <a:endParaRPr lang="en-GB" sz="1200" dirty="0">
              <a:latin typeface="Helvetica" panose="020B0604020202020204" pitchFamily="34" charset="0"/>
              <a:cs typeface="Helvetica" panose="020B0604020202020204" pitchFamily="34" charset="0"/>
            </a:endParaRPr>
          </a:p>
          <a:p>
            <a:pPr marL="45720" indent="0">
              <a:buFont typeface="Corbel" pitchFamily="34" charset="0"/>
              <a:buNone/>
            </a:pPr>
            <a:r>
              <a:rPr lang="en-GB" sz="1200" dirty="0">
                <a:latin typeface="Helvetica" panose="020B0604020202020204" pitchFamily="34" charset="0"/>
                <a:cs typeface="Helvetica" panose="020B0604020202020204" pitchFamily="34" charset="0"/>
              </a:rPr>
              <a:t>6. Employed Family</a:t>
            </a:r>
          </a:p>
          <a:p>
            <a:r>
              <a:rPr lang="en-GB" sz="1200" dirty="0">
                <a:latin typeface="Helvetica" panose="020B0604020202020204" pitchFamily="34" charset="0"/>
                <a:cs typeface="Helvetica" panose="020B0604020202020204" pitchFamily="34" charset="0"/>
              </a:rPr>
              <a:t>Yearly Income: 30,000 – 50,000 Euros</a:t>
            </a:r>
          </a:p>
          <a:p>
            <a:pPr marL="45720" indent="0">
              <a:buFont typeface="Corbel" pitchFamily="34" charset="0"/>
              <a:buNone/>
            </a:pPr>
            <a:endParaRPr lang="en-GB" sz="1200" dirty="0">
              <a:latin typeface="Helvetica" panose="020B0604020202020204" pitchFamily="34" charset="0"/>
              <a:cs typeface="Helvetica" panose="020B0604020202020204" pitchFamily="34" charset="0"/>
            </a:endParaRPr>
          </a:p>
          <a:p>
            <a:pPr marL="45720" indent="0">
              <a:buFont typeface="Corbel" pitchFamily="34" charset="0"/>
              <a:buNone/>
            </a:pPr>
            <a:endParaRPr lang="en-GB" sz="1200" dirty="0">
              <a:latin typeface="Helvetica" panose="020B0604020202020204" pitchFamily="34" charset="0"/>
              <a:cs typeface="Helvetica" panose="020B0604020202020204" pitchFamily="34" charset="0"/>
            </a:endParaRPr>
          </a:p>
        </p:txBody>
      </p:sp>
      <p:graphicFrame>
        <p:nvGraphicFramePr>
          <p:cNvPr id="18" name="Table 17">
            <a:extLst>
              <a:ext uri="{FF2B5EF4-FFF2-40B4-BE49-F238E27FC236}">
                <a16:creationId xmlns:a16="http://schemas.microsoft.com/office/drawing/2014/main" id="{7F62D220-E10E-4CFA-AAFB-6794F4C5BA82}"/>
              </a:ext>
            </a:extLst>
          </p:cNvPr>
          <p:cNvGraphicFramePr>
            <a:graphicFrameLocks noGrp="1"/>
          </p:cNvGraphicFramePr>
          <p:nvPr>
            <p:extLst>
              <p:ext uri="{D42A27DB-BD31-4B8C-83A1-F6EECF244321}">
                <p14:modId xmlns:p14="http://schemas.microsoft.com/office/powerpoint/2010/main" val="1244318574"/>
              </p:ext>
            </p:extLst>
          </p:nvPr>
        </p:nvGraphicFramePr>
        <p:xfrm>
          <a:off x="509946" y="4382207"/>
          <a:ext cx="4191158" cy="685800"/>
        </p:xfrm>
        <a:graphic>
          <a:graphicData uri="http://schemas.openxmlformats.org/drawingml/2006/table">
            <a:tbl>
              <a:tblPr firstRow="1" firstCol="1" bandRow="1">
                <a:tableStyleId>{5C22544A-7EE6-4342-B048-85BDC9FD1C3A}</a:tableStyleId>
              </a:tblPr>
              <a:tblGrid>
                <a:gridCol w="1129907">
                  <a:extLst>
                    <a:ext uri="{9D8B030D-6E8A-4147-A177-3AD203B41FA5}">
                      <a16:colId xmlns:a16="http://schemas.microsoft.com/office/drawing/2014/main" val="2716336953"/>
                    </a:ext>
                  </a:extLst>
                </a:gridCol>
                <a:gridCol w="1351721">
                  <a:extLst>
                    <a:ext uri="{9D8B030D-6E8A-4147-A177-3AD203B41FA5}">
                      <a16:colId xmlns:a16="http://schemas.microsoft.com/office/drawing/2014/main" val="2092213860"/>
                    </a:ext>
                  </a:extLst>
                </a:gridCol>
                <a:gridCol w="1709530">
                  <a:extLst>
                    <a:ext uri="{9D8B030D-6E8A-4147-A177-3AD203B41FA5}">
                      <a16:colId xmlns:a16="http://schemas.microsoft.com/office/drawing/2014/main" val="4035185131"/>
                    </a:ext>
                  </a:extLst>
                </a:gridCol>
              </a:tblGrid>
              <a:tr h="0">
                <a:tc>
                  <a:txBody>
                    <a:bodyPr/>
                    <a:lstStyle/>
                    <a:p>
                      <a:pPr marL="457200" algn="just">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Lower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Upper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351459"/>
                  </a:ext>
                </a:extLst>
              </a:tr>
              <a:tr h="0">
                <a:tc>
                  <a:txBody>
                    <a:bodyPr/>
                    <a:lstStyle/>
                    <a:p>
                      <a:pPr marL="457200" algn="just">
                        <a:lnSpc>
                          <a:spcPct val="107000"/>
                        </a:lnSpc>
                        <a:spcAft>
                          <a:spcPts val="0"/>
                        </a:spcAft>
                      </a:pPr>
                      <a:r>
                        <a:rPr lang="en-GB" sz="1100">
                          <a:effectLst/>
                        </a:rPr>
                        <a:t>Yearly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60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64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0787001"/>
                  </a:ext>
                </a:extLst>
              </a:tr>
              <a:tr h="0">
                <a:tc>
                  <a:txBody>
                    <a:bodyPr/>
                    <a:lstStyle/>
                    <a:p>
                      <a:pPr marL="457200" algn="just">
                        <a:lnSpc>
                          <a:spcPct val="107000"/>
                        </a:lnSpc>
                        <a:spcAft>
                          <a:spcPts val="0"/>
                        </a:spcAft>
                      </a:pPr>
                      <a:r>
                        <a:rPr lang="en-GB" sz="1100">
                          <a:effectLst/>
                        </a:rPr>
                        <a:t>Summer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GB" sz="1100">
                          <a:effectLst/>
                        </a:rPr>
                        <a:t>13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4307125"/>
                  </a:ext>
                </a:extLst>
              </a:tr>
              <a:tr h="0">
                <a:tc>
                  <a:txBody>
                    <a:bodyPr/>
                    <a:lstStyle/>
                    <a:p>
                      <a:pPr marL="457200" algn="just">
                        <a:lnSpc>
                          <a:spcPct val="107000"/>
                        </a:lnSpc>
                        <a:spcAft>
                          <a:spcPts val="0"/>
                        </a:spcAft>
                      </a:pPr>
                      <a:r>
                        <a:rPr lang="en-GB" sz="1100">
                          <a:effectLst/>
                        </a:rPr>
                        <a:t>Winter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50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60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7518299"/>
                  </a:ext>
                </a:extLst>
              </a:tr>
            </a:tbl>
          </a:graphicData>
        </a:graphic>
      </p:graphicFrame>
      <p:graphicFrame>
        <p:nvGraphicFramePr>
          <p:cNvPr id="19" name="Table 18">
            <a:extLst>
              <a:ext uri="{FF2B5EF4-FFF2-40B4-BE49-F238E27FC236}">
                <a16:creationId xmlns:a16="http://schemas.microsoft.com/office/drawing/2014/main" id="{C746653A-9812-4030-995E-2C46BB4A53DC}"/>
              </a:ext>
            </a:extLst>
          </p:cNvPr>
          <p:cNvGraphicFramePr>
            <a:graphicFrameLocks noGrp="1"/>
          </p:cNvGraphicFramePr>
          <p:nvPr>
            <p:extLst>
              <p:ext uri="{D42A27DB-BD31-4B8C-83A1-F6EECF244321}">
                <p14:modId xmlns:p14="http://schemas.microsoft.com/office/powerpoint/2010/main" val="2299151096"/>
              </p:ext>
            </p:extLst>
          </p:nvPr>
        </p:nvGraphicFramePr>
        <p:xfrm>
          <a:off x="513362" y="5794202"/>
          <a:ext cx="4187741" cy="685800"/>
        </p:xfrm>
        <a:graphic>
          <a:graphicData uri="http://schemas.openxmlformats.org/drawingml/2006/table">
            <a:tbl>
              <a:tblPr firstRow="1" firstCol="1" bandRow="1">
                <a:tableStyleId>{5C22544A-7EE6-4342-B048-85BDC9FD1C3A}</a:tableStyleId>
              </a:tblPr>
              <a:tblGrid>
                <a:gridCol w="1129908">
                  <a:extLst>
                    <a:ext uri="{9D8B030D-6E8A-4147-A177-3AD203B41FA5}">
                      <a16:colId xmlns:a16="http://schemas.microsoft.com/office/drawing/2014/main" val="1030523371"/>
                    </a:ext>
                  </a:extLst>
                </a:gridCol>
                <a:gridCol w="1351721">
                  <a:extLst>
                    <a:ext uri="{9D8B030D-6E8A-4147-A177-3AD203B41FA5}">
                      <a16:colId xmlns:a16="http://schemas.microsoft.com/office/drawing/2014/main" val="3974688061"/>
                    </a:ext>
                  </a:extLst>
                </a:gridCol>
                <a:gridCol w="1706112">
                  <a:extLst>
                    <a:ext uri="{9D8B030D-6E8A-4147-A177-3AD203B41FA5}">
                      <a16:colId xmlns:a16="http://schemas.microsoft.com/office/drawing/2014/main" val="3995431560"/>
                    </a:ext>
                  </a:extLst>
                </a:gridCol>
              </a:tblGrid>
              <a:tr h="0">
                <a:tc>
                  <a:txBody>
                    <a:bodyPr/>
                    <a:lstStyle/>
                    <a:p>
                      <a:pPr marL="457200" algn="just">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Lower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Upper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9700016"/>
                  </a:ext>
                </a:extLst>
              </a:tr>
              <a:tr h="0">
                <a:tc>
                  <a:txBody>
                    <a:bodyPr/>
                    <a:lstStyle/>
                    <a:p>
                      <a:pPr marL="457200" algn="just">
                        <a:lnSpc>
                          <a:spcPct val="107000"/>
                        </a:lnSpc>
                        <a:spcAft>
                          <a:spcPts val="0"/>
                        </a:spcAft>
                      </a:pPr>
                      <a:r>
                        <a:rPr lang="en-GB" sz="1100">
                          <a:effectLst/>
                        </a:rPr>
                        <a:t>Yearly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101352"/>
                  </a:ext>
                </a:extLst>
              </a:tr>
              <a:tr h="0">
                <a:tc>
                  <a:txBody>
                    <a:bodyPr/>
                    <a:lstStyle/>
                    <a:p>
                      <a:pPr marL="457200" algn="just">
                        <a:lnSpc>
                          <a:spcPct val="107000"/>
                        </a:lnSpc>
                        <a:spcAft>
                          <a:spcPts val="0"/>
                        </a:spcAft>
                      </a:pPr>
                      <a:r>
                        <a:rPr lang="en-GB" sz="1100">
                          <a:effectLst/>
                        </a:rPr>
                        <a:t>Summer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2167720"/>
                  </a:ext>
                </a:extLst>
              </a:tr>
              <a:tr h="0">
                <a:tc>
                  <a:txBody>
                    <a:bodyPr/>
                    <a:lstStyle/>
                    <a:p>
                      <a:pPr marL="457200" algn="just">
                        <a:lnSpc>
                          <a:spcPct val="107000"/>
                        </a:lnSpc>
                        <a:spcAft>
                          <a:spcPts val="0"/>
                        </a:spcAft>
                      </a:pPr>
                      <a:r>
                        <a:rPr lang="en-GB" sz="1100">
                          <a:effectLst/>
                        </a:rPr>
                        <a:t>Winter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50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3306318"/>
                  </a:ext>
                </a:extLst>
              </a:tr>
            </a:tbl>
          </a:graphicData>
        </a:graphic>
      </p:graphicFrame>
      <p:graphicFrame>
        <p:nvGraphicFramePr>
          <p:cNvPr id="20" name="Table 19">
            <a:extLst>
              <a:ext uri="{FF2B5EF4-FFF2-40B4-BE49-F238E27FC236}">
                <a16:creationId xmlns:a16="http://schemas.microsoft.com/office/drawing/2014/main" id="{524E73E3-D55C-4BBD-9FFD-CF07B6F3B4DE}"/>
              </a:ext>
            </a:extLst>
          </p:cNvPr>
          <p:cNvGraphicFramePr>
            <a:graphicFrameLocks noGrp="1"/>
          </p:cNvGraphicFramePr>
          <p:nvPr>
            <p:extLst>
              <p:ext uri="{D42A27DB-BD31-4B8C-83A1-F6EECF244321}">
                <p14:modId xmlns:p14="http://schemas.microsoft.com/office/powerpoint/2010/main" val="2332510159"/>
              </p:ext>
            </p:extLst>
          </p:nvPr>
        </p:nvGraphicFramePr>
        <p:xfrm>
          <a:off x="5665305" y="2996406"/>
          <a:ext cx="4187741" cy="685800"/>
        </p:xfrm>
        <a:graphic>
          <a:graphicData uri="http://schemas.openxmlformats.org/drawingml/2006/table">
            <a:tbl>
              <a:tblPr firstRow="1" firstCol="1" bandRow="1">
                <a:tableStyleId>{5C22544A-7EE6-4342-B048-85BDC9FD1C3A}</a:tableStyleId>
              </a:tblPr>
              <a:tblGrid>
                <a:gridCol w="1146577">
                  <a:extLst>
                    <a:ext uri="{9D8B030D-6E8A-4147-A177-3AD203B41FA5}">
                      <a16:colId xmlns:a16="http://schemas.microsoft.com/office/drawing/2014/main" val="1087582457"/>
                    </a:ext>
                  </a:extLst>
                </a:gridCol>
                <a:gridCol w="1325217">
                  <a:extLst>
                    <a:ext uri="{9D8B030D-6E8A-4147-A177-3AD203B41FA5}">
                      <a16:colId xmlns:a16="http://schemas.microsoft.com/office/drawing/2014/main" val="3689607211"/>
                    </a:ext>
                  </a:extLst>
                </a:gridCol>
                <a:gridCol w="1715947">
                  <a:extLst>
                    <a:ext uri="{9D8B030D-6E8A-4147-A177-3AD203B41FA5}">
                      <a16:colId xmlns:a16="http://schemas.microsoft.com/office/drawing/2014/main" val="2020807210"/>
                    </a:ext>
                  </a:extLst>
                </a:gridCol>
              </a:tblGrid>
              <a:tr h="0">
                <a:tc>
                  <a:txBody>
                    <a:bodyPr/>
                    <a:lstStyle/>
                    <a:p>
                      <a:pPr marL="457200" algn="just">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Lower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Upper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294392"/>
                  </a:ext>
                </a:extLst>
              </a:tr>
              <a:tr h="0">
                <a:tc>
                  <a:txBody>
                    <a:bodyPr/>
                    <a:lstStyle/>
                    <a:p>
                      <a:pPr marL="457200" algn="just">
                        <a:lnSpc>
                          <a:spcPct val="107000"/>
                        </a:lnSpc>
                        <a:spcAft>
                          <a:spcPts val="0"/>
                        </a:spcAft>
                      </a:pPr>
                      <a:r>
                        <a:rPr lang="en-GB" sz="1100">
                          <a:effectLst/>
                        </a:rPr>
                        <a:t>Yearly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40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1197796"/>
                  </a:ext>
                </a:extLst>
              </a:tr>
              <a:tr h="0">
                <a:tc>
                  <a:txBody>
                    <a:bodyPr/>
                    <a:lstStyle/>
                    <a:p>
                      <a:pPr marL="457200" algn="just">
                        <a:lnSpc>
                          <a:spcPct val="107000"/>
                        </a:lnSpc>
                        <a:spcAft>
                          <a:spcPts val="0"/>
                        </a:spcAft>
                      </a:pPr>
                      <a:r>
                        <a:rPr lang="en-GB" sz="1100">
                          <a:effectLst/>
                        </a:rPr>
                        <a:t>Summer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20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1993685"/>
                  </a:ext>
                </a:extLst>
              </a:tr>
              <a:tr h="0">
                <a:tc>
                  <a:txBody>
                    <a:bodyPr/>
                    <a:lstStyle/>
                    <a:p>
                      <a:pPr marL="457200" algn="just">
                        <a:lnSpc>
                          <a:spcPct val="107000"/>
                        </a:lnSpc>
                        <a:spcAft>
                          <a:spcPts val="0"/>
                        </a:spcAft>
                      </a:pPr>
                      <a:r>
                        <a:rPr lang="en-GB" sz="1100">
                          <a:effectLst/>
                        </a:rPr>
                        <a:t>Winter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60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212760"/>
                  </a:ext>
                </a:extLst>
              </a:tr>
            </a:tbl>
          </a:graphicData>
        </a:graphic>
      </p:graphicFrame>
      <p:graphicFrame>
        <p:nvGraphicFramePr>
          <p:cNvPr id="21" name="Table 20">
            <a:extLst>
              <a:ext uri="{FF2B5EF4-FFF2-40B4-BE49-F238E27FC236}">
                <a16:creationId xmlns:a16="http://schemas.microsoft.com/office/drawing/2014/main" id="{08EE1505-F0FA-4ABE-A9A0-3EB9CABAB577}"/>
              </a:ext>
            </a:extLst>
          </p:cNvPr>
          <p:cNvGraphicFramePr>
            <a:graphicFrameLocks noGrp="1"/>
          </p:cNvGraphicFramePr>
          <p:nvPr>
            <p:extLst>
              <p:ext uri="{D42A27DB-BD31-4B8C-83A1-F6EECF244321}">
                <p14:modId xmlns:p14="http://schemas.microsoft.com/office/powerpoint/2010/main" val="2502540994"/>
              </p:ext>
            </p:extLst>
          </p:nvPr>
        </p:nvGraphicFramePr>
        <p:xfrm>
          <a:off x="5642100" y="4382207"/>
          <a:ext cx="4210946" cy="685800"/>
        </p:xfrm>
        <a:graphic>
          <a:graphicData uri="http://schemas.openxmlformats.org/drawingml/2006/table">
            <a:tbl>
              <a:tblPr firstRow="1" firstCol="1" bandRow="1">
                <a:tableStyleId>{5C22544A-7EE6-4342-B048-85BDC9FD1C3A}</a:tableStyleId>
              </a:tblPr>
              <a:tblGrid>
                <a:gridCol w="1159565">
                  <a:extLst>
                    <a:ext uri="{9D8B030D-6E8A-4147-A177-3AD203B41FA5}">
                      <a16:colId xmlns:a16="http://schemas.microsoft.com/office/drawing/2014/main" val="745980536"/>
                    </a:ext>
                  </a:extLst>
                </a:gridCol>
                <a:gridCol w="1348423">
                  <a:extLst>
                    <a:ext uri="{9D8B030D-6E8A-4147-A177-3AD203B41FA5}">
                      <a16:colId xmlns:a16="http://schemas.microsoft.com/office/drawing/2014/main" val="3483746479"/>
                    </a:ext>
                  </a:extLst>
                </a:gridCol>
                <a:gridCol w="1702958">
                  <a:extLst>
                    <a:ext uri="{9D8B030D-6E8A-4147-A177-3AD203B41FA5}">
                      <a16:colId xmlns:a16="http://schemas.microsoft.com/office/drawing/2014/main" val="1547839037"/>
                    </a:ext>
                  </a:extLst>
                </a:gridCol>
              </a:tblGrid>
              <a:tr h="0">
                <a:tc>
                  <a:txBody>
                    <a:bodyPr/>
                    <a:lstStyle/>
                    <a:p>
                      <a:pPr marL="457200" algn="just">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Lower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Upper Limit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943541"/>
                  </a:ext>
                </a:extLst>
              </a:tr>
              <a:tr h="0">
                <a:tc>
                  <a:txBody>
                    <a:bodyPr/>
                    <a:lstStyle/>
                    <a:p>
                      <a:pPr marL="457200" algn="just">
                        <a:lnSpc>
                          <a:spcPct val="107000"/>
                        </a:lnSpc>
                        <a:spcAft>
                          <a:spcPts val="0"/>
                        </a:spcAft>
                      </a:pPr>
                      <a:r>
                        <a:rPr lang="en-GB" sz="1100">
                          <a:effectLst/>
                        </a:rPr>
                        <a:t>Yearly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022130"/>
                  </a:ext>
                </a:extLst>
              </a:tr>
              <a:tr h="0">
                <a:tc>
                  <a:txBody>
                    <a:bodyPr/>
                    <a:lstStyle/>
                    <a:p>
                      <a:pPr marL="457200" algn="just">
                        <a:lnSpc>
                          <a:spcPct val="107000"/>
                        </a:lnSpc>
                        <a:spcAft>
                          <a:spcPts val="0"/>
                        </a:spcAft>
                      </a:pPr>
                      <a:r>
                        <a:rPr lang="en-GB" sz="1100">
                          <a:effectLst/>
                        </a:rPr>
                        <a:t>Summer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8174759"/>
                  </a:ext>
                </a:extLst>
              </a:tr>
              <a:tr h="0">
                <a:tc>
                  <a:txBody>
                    <a:bodyPr/>
                    <a:lstStyle/>
                    <a:p>
                      <a:pPr marL="457200" algn="just">
                        <a:lnSpc>
                          <a:spcPct val="107000"/>
                        </a:lnSpc>
                        <a:spcAft>
                          <a:spcPts val="0"/>
                        </a:spcAft>
                      </a:pPr>
                      <a:r>
                        <a:rPr lang="en-GB" sz="1100">
                          <a:effectLst/>
                        </a:rPr>
                        <a:t>Winter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30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9689024"/>
                  </a:ext>
                </a:extLst>
              </a:tr>
            </a:tbl>
          </a:graphicData>
        </a:graphic>
      </p:graphicFrame>
      <p:graphicFrame>
        <p:nvGraphicFramePr>
          <p:cNvPr id="22" name="Table 21">
            <a:extLst>
              <a:ext uri="{FF2B5EF4-FFF2-40B4-BE49-F238E27FC236}">
                <a16:creationId xmlns:a16="http://schemas.microsoft.com/office/drawing/2014/main" id="{5D936B5D-E421-4240-9464-6904E5F1FA9D}"/>
              </a:ext>
            </a:extLst>
          </p:cNvPr>
          <p:cNvGraphicFramePr>
            <a:graphicFrameLocks noGrp="1"/>
          </p:cNvGraphicFramePr>
          <p:nvPr>
            <p:extLst>
              <p:ext uri="{D42A27DB-BD31-4B8C-83A1-F6EECF244321}">
                <p14:modId xmlns:p14="http://schemas.microsoft.com/office/powerpoint/2010/main" val="1422374960"/>
              </p:ext>
            </p:extLst>
          </p:nvPr>
        </p:nvGraphicFramePr>
        <p:xfrm>
          <a:off x="5665306" y="5794202"/>
          <a:ext cx="4187740" cy="685800"/>
        </p:xfrm>
        <a:graphic>
          <a:graphicData uri="http://schemas.openxmlformats.org/drawingml/2006/table">
            <a:tbl>
              <a:tblPr firstRow="1" firstCol="1" bandRow="1">
                <a:tableStyleId>{5C22544A-7EE6-4342-B048-85BDC9FD1C3A}</a:tableStyleId>
              </a:tblPr>
              <a:tblGrid>
                <a:gridCol w="1146312">
                  <a:extLst>
                    <a:ext uri="{9D8B030D-6E8A-4147-A177-3AD203B41FA5}">
                      <a16:colId xmlns:a16="http://schemas.microsoft.com/office/drawing/2014/main" val="348085560"/>
                    </a:ext>
                  </a:extLst>
                </a:gridCol>
                <a:gridCol w="1364974">
                  <a:extLst>
                    <a:ext uri="{9D8B030D-6E8A-4147-A177-3AD203B41FA5}">
                      <a16:colId xmlns:a16="http://schemas.microsoft.com/office/drawing/2014/main" val="3825311216"/>
                    </a:ext>
                  </a:extLst>
                </a:gridCol>
                <a:gridCol w="1676454">
                  <a:extLst>
                    <a:ext uri="{9D8B030D-6E8A-4147-A177-3AD203B41FA5}">
                      <a16:colId xmlns:a16="http://schemas.microsoft.com/office/drawing/2014/main" val="4216164715"/>
                    </a:ext>
                  </a:extLst>
                </a:gridCol>
              </a:tblGrid>
              <a:tr h="0">
                <a:tc>
                  <a:txBody>
                    <a:bodyPr/>
                    <a:lstStyle/>
                    <a:p>
                      <a:pPr marL="457200" algn="just">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Lower Limit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Upper Limit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674662"/>
                  </a:ext>
                </a:extLst>
              </a:tr>
              <a:tr h="0">
                <a:tc>
                  <a:txBody>
                    <a:bodyPr/>
                    <a:lstStyle/>
                    <a:p>
                      <a:pPr marL="457200" algn="just">
                        <a:lnSpc>
                          <a:spcPct val="107000"/>
                        </a:lnSpc>
                        <a:spcAft>
                          <a:spcPts val="0"/>
                        </a:spcAft>
                      </a:pPr>
                      <a:r>
                        <a:rPr lang="en-GB" sz="1100">
                          <a:effectLst/>
                        </a:rPr>
                        <a:t>Yearly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60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5798880"/>
                  </a:ext>
                </a:extLst>
              </a:tr>
              <a:tr h="0">
                <a:tc>
                  <a:txBody>
                    <a:bodyPr/>
                    <a:lstStyle/>
                    <a:p>
                      <a:pPr marL="457200" algn="just">
                        <a:lnSpc>
                          <a:spcPct val="107000"/>
                        </a:lnSpc>
                        <a:spcAft>
                          <a:spcPts val="0"/>
                        </a:spcAft>
                      </a:pPr>
                      <a:r>
                        <a:rPr lang="en-GB" sz="1100">
                          <a:effectLst/>
                        </a:rPr>
                        <a:t>Summer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60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278506"/>
                  </a:ext>
                </a:extLst>
              </a:tr>
              <a:tr h="0">
                <a:tc>
                  <a:txBody>
                    <a:bodyPr/>
                    <a:lstStyle/>
                    <a:p>
                      <a:pPr marL="457200" algn="just">
                        <a:lnSpc>
                          <a:spcPct val="107000"/>
                        </a:lnSpc>
                        <a:spcAft>
                          <a:spcPts val="0"/>
                        </a:spcAft>
                      </a:pPr>
                      <a:r>
                        <a:rPr lang="en-GB" sz="1100">
                          <a:effectLst/>
                        </a:rPr>
                        <a:t>Winter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1100" dirty="0">
                          <a:effectLst/>
                        </a:rPr>
                        <a:t>30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0009132"/>
                  </a:ext>
                </a:extLst>
              </a:tr>
            </a:tbl>
          </a:graphicData>
        </a:graphic>
      </p:graphicFrame>
    </p:spTree>
    <p:extLst>
      <p:ext uri="{BB962C8B-B14F-4D97-AF65-F5344CB8AC3E}">
        <p14:creationId xmlns:p14="http://schemas.microsoft.com/office/powerpoint/2010/main" val="362416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647C2D64-2DCB-4415-BD02-EBE725C6EACD}"/>
              </a:ext>
            </a:extLst>
          </p:cNvPr>
          <p:cNvSpPr txBox="1">
            <a:spLocks noGrp="1"/>
          </p:cNvSpPr>
          <p:nvPr>
            <p:ph type="title"/>
          </p:nvPr>
        </p:nvSpPr>
        <p:spPr>
          <a:xfrm>
            <a:off x="707064" y="609600"/>
            <a:ext cx="6993914" cy="135636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GB">
                <a:latin typeface="Helvetica" panose="020B0604020202020204" pitchFamily="34" charset="0"/>
                <a:cs typeface="Helvetica" panose="020B0604020202020204" pitchFamily="34" charset="0"/>
              </a:rPr>
              <a:t>Insights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34620B-AB42-45CF-B280-9997385A0358}"/>
                  </a:ext>
                </a:extLst>
              </p:cNvPr>
              <p:cNvSpPr>
                <a:spLocks noGrp="1"/>
              </p:cNvSpPr>
              <p:nvPr>
                <p:ph idx="1"/>
              </p:nvPr>
            </p:nvSpPr>
            <p:spPr>
              <a:xfrm>
                <a:off x="707064" y="2057400"/>
                <a:ext cx="6993914" cy="4038600"/>
              </a:xfrm>
            </p:spPr>
            <p:txBody>
              <a:bodyPr>
                <a:normAutofit/>
              </a:bodyPr>
              <a:lstStyle/>
              <a:p>
                <a:pPr marL="502920" indent="-457200">
                  <a:buAutoNum type="arabicPeriod"/>
                </a:pPr>
                <a:r>
                  <a:rPr lang="en-GB" dirty="0">
                    <a:latin typeface="Helvetica" panose="020B0604020202020204" pitchFamily="34" charset="0"/>
                    <a:cs typeface="Helvetica" panose="020B0604020202020204" pitchFamily="34" charset="0"/>
                  </a:rPr>
                  <a:t>The electricity consumption increases with the number of residents in the house, but only to a certain point (</a:t>
                </a:r>
                <a14:m>
                  <m:oMath xmlns:m="http://schemas.openxmlformats.org/officeDocument/2006/math">
                    <m:r>
                      <a:rPr lang="en-GB" i="1" smtClean="0">
                        <a:latin typeface="Cambria Math" panose="02040503050406030204" pitchFamily="18" charset="0"/>
                        <a:ea typeface="Cambria Math" panose="02040503050406030204" pitchFamily="18" charset="0"/>
                        <a:cs typeface="Helvetica" panose="020B0604020202020204" pitchFamily="34" charset="0"/>
                      </a:rPr>
                      <m:t>≈</m:t>
                    </m:r>
                    <m:r>
                      <a:rPr lang="en-GB" b="0" i="1" smtClean="0">
                        <a:latin typeface="Cambria Math" panose="02040503050406030204" pitchFamily="18" charset="0"/>
                        <a:ea typeface="Cambria Math" panose="02040503050406030204" pitchFamily="18" charset="0"/>
                        <a:cs typeface="Helvetica" panose="020B0604020202020204" pitchFamily="34" charset="0"/>
                      </a:rPr>
                      <m:t>5)</m:t>
                    </m:r>
                  </m:oMath>
                </a14:m>
                <a:r>
                  <a:rPr lang="en-GB" b="0" dirty="0">
                    <a:latin typeface="Helvetica" panose="020B0604020202020204" pitchFamily="34" charset="0"/>
                    <a:ea typeface="Cambria Math" panose="02040503050406030204" pitchFamily="18" charset="0"/>
                    <a:cs typeface="Helvetica" panose="020B0604020202020204" pitchFamily="34" charset="0"/>
                  </a:rPr>
                  <a:t>.</a:t>
                </a:r>
              </a:p>
              <a:p>
                <a:pPr marL="502920" indent="-457200">
                  <a:buAutoNum type="arabicPeriod"/>
                </a:pPr>
                <a:r>
                  <a:rPr lang="en-GB" b="0" dirty="0">
                    <a:latin typeface="Helvetica" panose="020B0604020202020204" pitchFamily="34" charset="0"/>
                    <a:ea typeface="Cambria Math" panose="02040503050406030204" pitchFamily="18" charset="0"/>
                    <a:cs typeface="Helvetica" panose="020B0604020202020204" pitchFamily="34" charset="0"/>
                  </a:rPr>
                  <a:t>The energy consumption tends to be higher in the winter than in the summer.</a:t>
                </a:r>
                <a:endParaRPr lang="en-GB" dirty="0">
                  <a:latin typeface="Helvetica" panose="020B0604020202020204" pitchFamily="34" charset="0"/>
                  <a:ea typeface="Cambria Math" panose="02040503050406030204" pitchFamily="18" charset="0"/>
                  <a:cs typeface="Helvetica" panose="020B0604020202020204" pitchFamily="34" charset="0"/>
                </a:endParaRPr>
              </a:p>
              <a:p>
                <a:pPr marL="502920" indent="-457200">
                  <a:buAutoNum type="arabicPeriod"/>
                </a:pPr>
                <a:r>
                  <a:rPr lang="en-GB" b="0" dirty="0">
                    <a:latin typeface="Helvetica" panose="020B0604020202020204" pitchFamily="34" charset="0"/>
                    <a:ea typeface="Cambria Math" panose="02040503050406030204" pitchFamily="18" charset="0"/>
                    <a:cs typeface="Helvetica" panose="020B0604020202020204" pitchFamily="34" charset="0"/>
                  </a:rPr>
                  <a:t>Not all of the </a:t>
                </a:r>
                <a:r>
                  <a:rPr lang="en-GB" dirty="0">
                    <a:latin typeface="Helvetica" panose="020B0604020202020204" pitchFamily="34" charset="0"/>
                    <a:ea typeface="Cambria Math" panose="02040503050406030204" pitchFamily="18" charset="0"/>
                    <a:cs typeface="Helvetica" panose="020B0604020202020204" pitchFamily="34" charset="0"/>
                  </a:rPr>
                  <a:t>features selected were relevant, e.g. the education of the chief income earner.</a:t>
                </a:r>
              </a:p>
              <a:p>
                <a:pPr marL="502920" indent="-457200">
                  <a:buAutoNum type="arabicPeriod"/>
                </a:pPr>
                <a:r>
                  <a:rPr lang="en-GB" b="0" dirty="0">
                    <a:latin typeface="Helvetica" panose="020B0604020202020204" pitchFamily="34" charset="0"/>
                    <a:ea typeface="Cambria Math" panose="02040503050406030204" pitchFamily="18" charset="0"/>
                    <a:cs typeface="Helvetica" panose="020B0604020202020204" pitchFamily="34" charset="0"/>
                  </a:rPr>
                  <a:t>Dimensionality reduction </a:t>
                </a:r>
                <a:r>
                  <a:rPr lang="en-GB" dirty="0">
                    <a:latin typeface="Helvetica" panose="020B0604020202020204" pitchFamily="34" charset="0"/>
                    <a:ea typeface="Cambria Math" panose="02040503050406030204" pitchFamily="18" charset="0"/>
                    <a:cs typeface="Helvetica" panose="020B0604020202020204" pitchFamily="34" charset="0"/>
                  </a:rPr>
                  <a:t>can provide further reduction in data with an already reduced number of features.</a:t>
                </a:r>
                <a:endParaRPr lang="en-GB" b="0" dirty="0">
                  <a:latin typeface="Helvetica" panose="020B0604020202020204" pitchFamily="34" charset="0"/>
                  <a:ea typeface="Cambria Math" panose="02040503050406030204" pitchFamily="18" charset="0"/>
                  <a:cs typeface="Helvetica" panose="020B0604020202020204" pitchFamily="34" charset="0"/>
                </a:endParaRPr>
              </a:p>
              <a:p>
                <a:pPr marL="502920" indent="-457200">
                  <a:buAutoNum type="arabicPeriod"/>
                </a:pPr>
                <a:endParaRPr lang="en-GB" dirty="0">
                  <a:latin typeface="Helvetica" panose="020B0604020202020204" pitchFamily="34" charset="0"/>
                  <a:cs typeface="Helvetica" panose="020B0604020202020204" pitchFamily="34" charset="0"/>
                </a:endParaRPr>
              </a:p>
            </p:txBody>
          </p:sp>
        </mc:Choice>
        <mc:Fallback>
          <p:sp>
            <p:nvSpPr>
              <p:cNvPr id="3" name="Content Placeholder 2">
                <a:extLst>
                  <a:ext uri="{FF2B5EF4-FFF2-40B4-BE49-F238E27FC236}">
                    <a16:creationId xmlns:a16="http://schemas.microsoft.com/office/drawing/2014/main" id="{0734620B-AB42-45CF-B280-9997385A0358}"/>
                  </a:ext>
                </a:extLst>
              </p:cNvPr>
              <p:cNvSpPr>
                <a:spLocks noGrp="1" noRot="1" noChangeAspect="1" noMove="1" noResize="1" noEditPoints="1" noAdjustHandles="1" noChangeArrowheads="1" noChangeShapeType="1" noTextEdit="1"/>
              </p:cNvSpPr>
              <p:nvPr>
                <p:ph idx="1"/>
              </p:nvPr>
            </p:nvSpPr>
            <p:spPr>
              <a:xfrm>
                <a:off x="707064" y="2057400"/>
                <a:ext cx="6993914" cy="4038600"/>
              </a:xfrm>
              <a:blipFill>
                <a:blip r:embed="rId2"/>
                <a:stretch>
                  <a:fillRect t="-1813" r="-174"/>
                </a:stretch>
              </a:blipFill>
            </p:spPr>
            <p:txBody>
              <a:bodyPr/>
              <a:lstStyle/>
              <a:p>
                <a:r>
                  <a:rPr lang="en-GB">
                    <a:noFill/>
                  </a:rPr>
                  <a:t> </a:t>
                </a:r>
              </a:p>
            </p:txBody>
          </p:sp>
        </mc:Fallback>
      </mc:AlternateContent>
      <p:pic>
        <p:nvPicPr>
          <p:cNvPr id="8" name="Graphic 7" descr="Verified Brand">
            <a:extLst>
              <a:ext uri="{FF2B5EF4-FFF2-40B4-BE49-F238E27FC236}">
                <a16:creationId xmlns:a16="http://schemas.microsoft.com/office/drawing/2014/main" id="{A9300CDE-16AD-423C-8F76-666502AD11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5610" y="1860302"/>
            <a:ext cx="3135414" cy="3135414"/>
          </a:xfrm>
          <a:prstGeom prst="rect">
            <a:avLst/>
          </a:prstGeom>
        </p:spPr>
      </p:pic>
    </p:spTree>
    <p:extLst>
      <p:ext uri="{BB962C8B-B14F-4D97-AF65-F5344CB8AC3E}">
        <p14:creationId xmlns:p14="http://schemas.microsoft.com/office/powerpoint/2010/main" val="345461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6C6896D1-BFB1-4C84-82DD-31073BED3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692E30E-E668-4B14-9B9C-C207D8F3FDB7}"/>
              </a:ext>
            </a:extLst>
          </p:cNvPr>
          <p:cNvSpPr>
            <a:spLocks noGrp="1"/>
          </p:cNvSpPr>
          <p:nvPr>
            <p:ph type="ctrTitle"/>
          </p:nvPr>
        </p:nvSpPr>
        <p:spPr>
          <a:xfrm>
            <a:off x="1109980" y="4206240"/>
            <a:ext cx="9966960" cy="1325880"/>
          </a:xfrm>
        </p:spPr>
        <p:txBody>
          <a:bodyPr>
            <a:normAutofit/>
          </a:bodyPr>
          <a:lstStyle/>
          <a:p>
            <a:r>
              <a:rPr lang="en-GB" sz="4600" dirty="0">
                <a:latin typeface="Helvetica" panose="020B0604020202020204" pitchFamily="34" charset="0"/>
                <a:cs typeface="Helvetica" panose="020B0604020202020204" pitchFamily="34" charset="0"/>
              </a:rPr>
              <a:t>DEVELOPMENT OF CUSTOMER ENERGY PROFILES</a:t>
            </a:r>
          </a:p>
        </p:txBody>
      </p:sp>
      <p:sp>
        <p:nvSpPr>
          <p:cNvPr id="3" name="Subtitle 2">
            <a:extLst>
              <a:ext uri="{FF2B5EF4-FFF2-40B4-BE49-F238E27FC236}">
                <a16:creationId xmlns:a16="http://schemas.microsoft.com/office/drawing/2014/main" id="{F191D047-3B41-4407-9D5B-C2372A1AEC4E}"/>
              </a:ext>
            </a:extLst>
          </p:cNvPr>
          <p:cNvSpPr>
            <a:spLocks noGrp="1"/>
          </p:cNvSpPr>
          <p:nvPr>
            <p:ph type="subTitle" idx="1"/>
          </p:nvPr>
        </p:nvSpPr>
        <p:spPr>
          <a:xfrm>
            <a:off x="1709530" y="5598293"/>
            <a:ext cx="8767860" cy="553690"/>
          </a:xfrm>
        </p:spPr>
        <p:txBody>
          <a:bodyPr>
            <a:normAutofit/>
          </a:bodyPr>
          <a:lstStyle/>
          <a:p>
            <a:endParaRPr lang="en-GB" sz="2000" dirty="0">
              <a:latin typeface="Helvetica" panose="020B0604020202020204" pitchFamily="34" charset="0"/>
              <a:cs typeface="Helvetica" panose="020B0604020202020204" pitchFamily="34" charset="0"/>
            </a:endParaRPr>
          </a:p>
        </p:txBody>
      </p:sp>
      <p:sp>
        <p:nvSpPr>
          <p:cNvPr id="21" name="Rectangle 20">
            <a:extLst>
              <a:ext uri="{FF2B5EF4-FFF2-40B4-BE49-F238E27FC236}">
                <a16:creationId xmlns:a16="http://schemas.microsoft.com/office/drawing/2014/main" id="{8A2FDFB1-2B6D-49EB-B6C0-FA923806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CRM Customer Insights App">
            <a:extLst>
              <a:ext uri="{FF2B5EF4-FFF2-40B4-BE49-F238E27FC236}">
                <a16:creationId xmlns:a16="http://schemas.microsoft.com/office/drawing/2014/main" id="{0407B695-6CFB-4286-8309-979D1DE1F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8531" y="728472"/>
            <a:ext cx="3027316" cy="3027316"/>
          </a:xfrm>
          <a:prstGeom prst="rect">
            <a:avLst/>
          </a:prstGeom>
        </p:spPr>
      </p:pic>
    </p:spTree>
    <p:extLst>
      <p:ext uri="{BB962C8B-B14F-4D97-AF65-F5344CB8AC3E}">
        <p14:creationId xmlns:p14="http://schemas.microsoft.com/office/powerpoint/2010/main" val="178680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3896-B457-4602-900E-C5A20184F2C2}"/>
              </a:ext>
            </a:extLst>
          </p:cNvPr>
          <p:cNvSpPr>
            <a:spLocks noGrp="1"/>
          </p:cNvSpPr>
          <p:nvPr>
            <p:ph type="title"/>
          </p:nvPr>
        </p:nvSpPr>
        <p:spPr>
          <a:xfrm>
            <a:off x="198783" y="609600"/>
            <a:ext cx="11781181" cy="1356360"/>
          </a:xfrm>
          <a:solidFill>
            <a:schemeClr val="accent1"/>
          </a:solidFill>
        </p:spPr>
        <p:txBody>
          <a:bodyPr/>
          <a:lstStyle/>
          <a:p>
            <a:pPr algn="ctr"/>
            <a:r>
              <a:rPr lang="en-GB" dirty="0">
                <a:solidFill>
                  <a:schemeClr val="bg1"/>
                </a:solidFill>
                <a:latin typeface="Helvetica" panose="020B0604020202020204" pitchFamily="34" charset="0"/>
                <a:cs typeface="Helvetica" panose="020B0604020202020204" pitchFamily="34" charset="0"/>
              </a:rPr>
              <a:t>Customer Energy Profiles</a:t>
            </a:r>
          </a:p>
        </p:txBody>
      </p:sp>
      <p:sp>
        <p:nvSpPr>
          <p:cNvPr id="4" name="Content Placeholder 3">
            <a:extLst>
              <a:ext uri="{FF2B5EF4-FFF2-40B4-BE49-F238E27FC236}">
                <a16:creationId xmlns:a16="http://schemas.microsoft.com/office/drawing/2014/main" id="{BF740091-085E-4E2E-B0CC-506E232DC93A}"/>
              </a:ext>
            </a:extLst>
          </p:cNvPr>
          <p:cNvSpPr>
            <a:spLocks noGrp="1"/>
          </p:cNvSpPr>
          <p:nvPr>
            <p:ph sz="half" idx="1"/>
          </p:nvPr>
        </p:nvSpPr>
        <p:spPr>
          <a:xfrm>
            <a:off x="1280490" y="2352921"/>
            <a:ext cx="9617765" cy="2395331"/>
          </a:xfrm>
        </p:spPr>
        <p:txBody>
          <a:bodyPr>
            <a:noAutofit/>
          </a:bodyPr>
          <a:lstStyle/>
          <a:p>
            <a:pPr marL="0" indent="0" algn="ctr">
              <a:buNone/>
            </a:pPr>
            <a:endParaRPr lang="en-GB" dirty="0">
              <a:latin typeface="Helvetica" panose="020B0604020202020204" pitchFamily="34" charset="0"/>
              <a:cs typeface="Helvetica" panose="020B0604020202020204" pitchFamily="34" charset="0"/>
            </a:endParaRPr>
          </a:p>
          <a:p>
            <a:pPr marL="0" indent="0" algn="ctr">
              <a:buNone/>
            </a:pPr>
            <a:r>
              <a:rPr lang="en-GB" dirty="0">
                <a:latin typeface="Helvetica" panose="020B0604020202020204" pitchFamily="34" charset="0"/>
                <a:cs typeface="Helvetica" panose="020B0604020202020204" pitchFamily="34" charset="0"/>
              </a:rPr>
              <a:t>Energy profiles relate the electricity consumption of customers to the characteristics of their household.</a:t>
            </a:r>
          </a:p>
          <a:p>
            <a:pPr marL="0" indent="0" algn="ctr">
              <a:buNone/>
            </a:pPr>
            <a:r>
              <a:rPr lang="en-GB" dirty="0">
                <a:latin typeface="Helvetica" panose="020B0604020202020204" pitchFamily="34" charset="0"/>
                <a:cs typeface="Helvetica" panose="020B0604020202020204" pitchFamily="34" charset="0"/>
              </a:rPr>
              <a:t>The characteristics used to define the profiles in this project described the social economic situation of the household and were as follows:</a:t>
            </a:r>
          </a:p>
        </p:txBody>
      </p:sp>
      <p:grpSp>
        <p:nvGrpSpPr>
          <p:cNvPr id="13" name="Group 12">
            <a:extLst>
              <a:ext uri="{FF2B5EF4-FFF2-40B4-BE49-F238E27FC236}">
                <a16:creationId xmlns:a16="http://schemas.microsoft.com/office/drawing/2014/main" id="{7E34BA48-0BA6-48BD-9F7F-F07D660C6B97}"/>
              </a:ext>
            </a:extLst>
          </p:cNvPr>
          <p:cNvGrpSpPr/>
          <p:nvPr/>
        </p:nvGrpSpPr>
        <p:grpSpPr>
          <a:xfrm>
            <a:off x="1293745" y="4517263"/>
            <a:ext cx="9617765" cy="939055"/>
            <a:chOff x="1280490" y="5004026"/>
            <a:chExt cx="9617765" cy="939055"/>
          </a:xfrm>
        </p:grpSpPr>
        <p:sp>
          <p:nvSpPr>
            <p:cNvPr id="3" name="TextBox 2">
              <a:extLst>
                <a:ext uri="{FF2B5EF4-FFF2-40B4-BE49-F238E27FC236}">
                  <a16:creationId xmlns:a16="http://schemas.microsoft.com/office/drawing/2014/main" id="{2426750A-395A-48D5-9D7B-3764E73C7BAD}"/>
                </a:ext>
              </a:extLst>
            </p:cNvPr>
            <p:cNvSpPr txBox="1"/>
            <p:nvPr/>
          </p:nvSpPr>
          <p:spPr>
            <a:xfrm>
              <a:off x="6858331" y="5604527"/>
              <a:ext cx="2264134" cy="338554"/>
            </a:xfrm>
            <a:prstGeom prst="rect">
              <a:avLst/>
            </a:prstGeom>
            <a:noFill/>
          </p:spPr>
          <p:txBody>
            <a:bodyPr wrap="square" rtlCol="0">
              <a:spAutoFit/>
            </a:bodyPr>
            <a:lstStyle/>
            <a:p>
              <a:pPr algn="ctr"/>
              <a:r>
                <a:rPr lang="en-GB" sz="1600" b="1" dirty="0">
                  <a:solidFill>
                    <a:schemeClr val="accent1"/>
                  </a:solidFill>
                  <a:latin typeface="Helvetica" panose="020B0604020202020204" pitchFamily="34" charset="0"/>
                  <a:cs typeface="Helvetica" panose="020B0604020202020204" pitchFamily="34" charset="0"/>
                </a:rPr>
                <a:t>Number of Residents</a:t>
              </a:r>
            </a:p>
          </p:txBody>
        </p:sp>
        <p:sp>
          <p:nvSpPr>
            <p:cNvPr id="6" name="TextBox 5">
              <a:extLst>
                <a:ext uri="{FF2B5EF4-FFF2-40B4-BE49-F238E27FC236}">
                  <a16:creationId xmlns:a16="http://schemas.microsoft.com/office/drawing/2014/main" id="{D5FC2653-F1AD-4CF8-B464-E07E27853260}"/>
                </a:ext>
              </a:extLst>
            </p:cNvPr>
            <p:cNvSpPr txBox="1"/>
            <p:nvPr/>
          </p:nvSpPr>
          <p:spPr>
            <a:xfrm>
              <a:off x="1280490" y="5004026"/>
              <a:ext cx="2119687" cy="338554"/>
            </a:xfrm>
            <a:prstGeom prst="rect">
              <a:avLst/>
            </a:prstGeom>
            <a:noFill/>
          </p:spPr>
          <p:txBody>
            <a:bodyPr wrap="square" rtlCol="0">
              <a:spAutoFit/>
            </a:bodyPr>
            <a:lstStyle/>
            <a:p>
              <a:pPr algn="ctr"/>
              <a:r>
                <a:rPr lang="en-GB" sz="1600" b="1" dirty="0">
                  <a:solidFill>
                    <a:schemeClr val="accent1"/>
                  </a:solidFill>
                  <a:latin typeface="Helvetica" panose="020B0604020202020204" pitchFamily="34" charset="0"/>
                  <a:cs typeface="Helvetica" panose="020B0604020202020204" pitchFamily="34" charset="0"/>
                </a:rPr>
                <a:t>Employment Status</a:t>
              </a:r>
            </a:p>
          </p:txBody>
        </p:sp>
        <p:sp>
          <p:nvSpPr>
            <p:cNvPr id="7" name="TextBox 6">
              <a:extLst>
                <a:ext uri="{FF2B5EF4-FFF2-40B4-BE49-F238E27FC236}">
                  <a16:creationId xmlns:a16="http://schemas.microsoft.com/office/drawing/2014/main" id="{1F1F547E-5BAE-4DD1-A58F-18E3EBDCAB95}"/>
                </a:ext>
              </a:extLst>
            </p:cNvPr>
            <p:cNvSpPr txBox="1"/>
            <p:nvPr/>
          </p:nvSpPr>
          <p:spPr>
            <a:xfrm>
              <a:off x="9435548" y="5004026"/>
              <a:ext cx="1462707" cy="338554"/>
            </a:xfrm>
            <a:prstGeom prst="rect">
              <a:avLst/>
            </a:prstGeom>
            <a:noFill/>
          </p:spPr>
          <p:txBody>
            <a:bodyPr wrap="square" rtlCol="0">
              <a:spAutoFit/>
            </a:bodyPr>
            <a:lstStyle/>
            <a:p>
              <a:pPr algn="ctr"/>
              <a:r>
                <a:rPr lang="en-GB" sz="1600" b="1" dirty="0">
                  <a:solidFill>
                    <a:schemeClr val="accent1"/>
                  </a:solidFill>
                  <a:latin typeface="Helvetica" panose="020B0604020202020204" pitchFamily="34" charset="0"/>
                  <a:cs typeface="Helvetica" panose="020B0604020202020204" pitchFamily="34" charset="0"/>
                </a:rPr>
                <a:t>Social Class</a:t>
              </a:r>
            </a:p>
          </p:txBody>
        </p:sp>
        <p:grpSp>
          <p:nvGrpSpPr>
            <p:cNvPr id="12" name="Group 11">
              <a:extLst>
                <a:ext uri="{FF2B5EF4-FFF2-40B4-BE49-F238E27FC236}">
                  <a16:creationId xmlns:a16="http://schemas.microsoft.com/office/drawing/2014/main" id="{F7BBA563-D055-4F1C-9665-01A060D9BB1B}"/>
                </a:ext>
              </a:extLst>
            </p:cNvPr>
            <p:cNvGrpSpPr/>
            <p:nvPr/>
          </p:nvGrpSpPr>
          <p:grpSpPr>
            <a:xfrm>
              <a:off x="2478479" y="5004026"/>
              <a:ext cx="4494648" cy="939055"/>
              <a:chOff x="2478479" y="5004026"/>
              <a:chExt cx="4494648" cy="939055"/>
            </a:xfrm>
          </p:grpSpPr>
          <p:sp>
            <p:nvSpPr>
              <p:cNvPr id="8" name="TextBox 7">
                <a:extLst>
                  <a:ext uri="{FF2B5EF4-FFF2-40B4-BE49-F238E27FC236}">
                    <a16:creationId xmlns:a16="http://schemas.microsoft.com/office/drawing/2014/main" id="{7C9C72BA-0B9A-4263-9955-6FA9AA001EBF}"/>
                  </a:ext>
                </a:extLst>
              </p:cNvPr>
              <p:cNvSpPr txBox="1"/>
              <p:nvPr/>
            </p:nvSpPr>
            <p:spPr>
              <a:xfrm>
                <a:off x="2478479" y="5604527"/>
                <a:ext cx="2264134" cy="338554"/>
              </a:xfrm>
              <a:prstGeom prst="rect">
                <a:avLst/>
              </a:prstGeom>
              <a:noFill/>
            </p:spPr>
            <p:txBody>
              <a:bodyPr wrap="square" rtlCol="0">
                <a:spAutoFit/>
              </a:bodyPr>
              <a:lstStyle/>
              <a:p>
                <a:pPr algn="ctr"/>
                <a:r>
                  <a:rPr lang="en-GB" sz="1600" b="1" dirty="0">
                    <a:solidFill>
                      <a:schemeClr val="accent1"/>
                    </a:solidFill>
                    <a:latin typeface="Helvetica" panose="020B0604020202020204" pitchFamily="34" charset="0"/>
                    <a:cs typeface="Helvetica" panose="020B0604020202020204" pitchFamily="34" charset="0"/>
                  </a:rPr>
                  <a:t>Level of Education</a:t>
                </a:r>
              </a:p>
            </p:txBody>
          </p:sp>
          <p:sp>
            <p:nvSpPr>
              <p:cNvPr id="9" name="TextBox 8">
                <a:extLst>
                  <a:ext uri="{FF2B5EF4-FFF2-40B4-BE49-F238E27FC236}">
                    <a16:creationId xmlns:a16="http://schemas.microsoft.com/office/drawing/2014/main" id="{4DF9D46E-E53D-4482-AE13-3F2CC9C838AD}"/>
                  </a:ext>
                </a:extLst>
              </p:cNvPr>
              <p:cNvSpPr txBox="1"/>
              <p:nvPr/>
            </p:nvSpPr>
            <p:spPr>
              <a:xfrm>
                <a:off x="5218873" y="5004026"/>
                <a:ext cx="1754254" cy="338554"/>
              </a:xfrm>
              <a:prstGeom prst="rect">
                <a:avLst/>
              </a:prstGeom>
              <a:noFill/>
            </p:spPr>
            <p:txBody>
              <a:bodyPr wrap="square" rtlCol="0">
                <a:spAutoFit/>
              </a:bodyPr>
              <a:lstStyle/>
              <a:p>
                <a:pPr algn="ctr"/>
                <a:r>
                  <a:rPr lang="en-GB" sz="1600" b="1" dirty="0">
                    <a:solidFill>
                      <a:schemeClr val="accent1"/>
                    </a:solidFill>
                    <a:latin typeface="Helvetica" panose="020B0604020202020204" pitchFamily="34" charset="0"/>
                    <a:cs typeface="Helvetica" panose="020B0604020202020204" pitchFamily="34" charset="0"/>
                  </a:rPr>
                  <a:t>Yearly Income</a:t>
                </a:r>
              </a:p>
            </p:txBody>
          </p:sp>
        </p:grpSp>
      </p:grpSp>
    </p:spTree>
    <p:extLst>
      <p:ext uri="{BB962C8B-B14F-4D97-AF65-F5344CB8AC3E}">
        <p14:creationId xmlns:p14="http://schemas.microsoft.com/office/powerpoint/2010/main" val="5249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7C65-E230-4803-A296-A8DC00AD50DB}"/>
              </a:ext>
            </a:extLst>
          </p:cNvPr>
          <p:cNvSpPr>
            <a:spLocks noGrp="1"/>
          </p:cNvSpPr>
          <p:nvPr>
            <p:ph type="title"/>
          </p:nvPr>
        </p:nvSpPr>
        <p:spPr/>
        <p:txBody>
          <a:bodyPr/>
          <a:lstStyle/>
          <a:p>
            <a:pPr algn="ctr"/>
            <a:r>
              <a:rPr lang="en-GB" dirty="0">
                <a:latin typeface="Helvetica" panose="020B0604020202020204" pitchFamily="34" charset="0"/>
                <a:cs typeface="Helvetica" panose="020B0604020202020204" pitchFamily="34" charset="0"/>
              </a:rPr>
              <a:t>Why Are Energy Profiles Important?</a:t>
            </a:r>
          </a:p>
        </p:txBody>
      </p:sp>
      <p:sp>
        <p:nvSpPr>
          <p:cNvPr id="3" name="Content Placeholder 2">
            <a:extLst>
              <a:ext uri="{FF2B5EF4-FFF2-40B4-BE49-F238E27FC236}">
                <a16:creationId xmlns:a16="http://schemas.microsoft.com/office/drawing/2014/main" id="{8CD9290A-A380-4664-A1D7-735B71738D6E}"/>
              </a:ext>
            </a:extLst>
          </p:cNvPr>
          <p:cNvSpPr>
            <a:spLocks noGrp="1"/>
          </p:cNvSpPr>
          <p:nvPr>
            <p:ph idx="1"/>
          </p:nvPr>
        </p:nvSpPr>
        <p:spPr/>
        <p:txBody>
          <a:bodyPr/>
          <a:lstStyle/>
          <a:p>
            <a:pPr marL="45720" indent="0" algn="just">
              <a:buNone/>
            </a:pPr>
            <a:r>
              <a:rPr lang="en-GB" dirty="0">
                <a:latin typeface="Helvetica" panose="020B0604020202020204" pitchFamily="34" charset="0"/>
                <a:cs typeface="Helvetica" panose="020B0604020202020204" pitchFamily="34" charset="0"/>
              </a:rPr>
              <a:t>Energy profiles create categories which relate the household characteristics to their consumption.</a:t>
            </a:r>
          </a:p>
          <a:p>
            <a:pPr marL="45720" indent="0" algn="just">
              <a:buNone/>
            </a:pPr>
            <a:r>
              <a:rPr lang="en-GB" dirty="0">
                <a:latin typeface="Helvetica" panose="020B0604020202020204" pitchFamily="34" charset="0"/>
                <a:cs typeface="Helvetica" panose="020B0604020202020204" pitchFamily="34" charset="0"/>
              </a:rPr>
              <a:t>Meaning that the energy consumption of new customers can be predicted based on their characteristics.</a:t>
            </a:r>
          </a:p>
          <a:p>
            <a:pPr marL="45720" indent="0">
              <a:buNone/>
            </a:pPr>
            <a:r>
              <a:rPr lang="en-GB" dirty="0">
                <a:latin typeface="Helvetica" panose="020B0604020202020204" pitchFamily="34" charset="0"/>
                <a:cs typeface="Helvetica" panose="020B0604020202020204" pitchFamily="34" charset="0"/>
              </a:rPr>
              <a:t>Resulting in:</a:t>
            </a:r>
          </a:p>
          <a:p>
            <a:pPr marL="45720" indent="0" algn="ctr">
              <a:buNone/>
            </a:pPr>
            <a:r>
              <a:rPr lang="en-GB" dirty="0">
                <a:latin typeface="Helvetica" panose="020B0604020202020204" pitchFamily="34" charset="0"/>
                <a:cs typeface="Helvetica" panose="020B0604020202020204" pitchFamily="34" charset="0"/>
              </a:rPr>
              <a:t>+ Personalised energy plans for the customer from the supplier</a:t>
            </a:r>
          </a:p>
          <a:p>
            <a:pPr marL="45720" indent="0" algn="ctr">
              <a:buNone/>
            </a:pPr>
            <a:r>
              <a:rPr lang="en-GB" dirty="0">
                <a:latin typeface="Helvetica" panose="020B0604020202020204" pitchFamily="34" charset="0"/>
                <a:cs typeface="Helvetica" panose="020B0604020202020204" pitchFamily="34" charset="0"/>
              </a:rPr>
              <a:t>+ Better management of the production as suppliers can predict when large amounts of electricity are going to be consumed and when not so much is needed </a:t>
            </a:r>
          </a:p>
        </p:txBody>
      </p:sp>
    </p:spTree>
    <p:extLst>
      <p:ext uri="{BB962C8B-B14F-4D97-AF65-F5344CB8AC3E}">
        <p14:creationId xmlns:p14="http://schemas.microsoft.com/office/powerpoint/2010/main" val="298694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8FB69-8BB7-4AC9-BCD5-FB0A7BEBBE04}"/>
              </a:ext>
            </a:extLst>
          </p:cNvPr>
          <p:cNvSpPr>
            <a:spLocks noGrp="1"/>
          </p:cNvSpPr>
          <p:nvPr>
            <p:ph idx="1"/>
          </p:nvPr>
        </p:nvSpPr>
        <p:spPr>
          <a:xfrm>
            <a:off x="439616" y="2127738"/>
            <a:ext cx="5989319" cy="4385604"/>
          </a:xfrm>
        </p:spPr>
        <p:txBody>
          <a:bodyPr>
            <a:normAutofit/>
          </a:bodyPr>
          <a:lstStyle/>
          <a:p>
            <a:pPr marL="45720" indent="0" algn="just">
              <a:buNone/>
            </a:pPr>
            <a:r>
              <a:rPr lang="en-GB" dirty="0">
                <a:latin typeface="Helvetica" panose="020B0604020202020204" pitchFamily="34" charset="0"/>
                <a:cs typeface="Helvetica" panose="020B0604020202020204" pitchFamily="34" charset="0"/>
              </a:rPr>
              <a:t>Smart meters are different to the traditional electricity meter as they use wireless networks to automatically transmit usage data to suppliers. This allows for exact readings and more control over usage.</a:t>
            </a:r>
          </a:p>
          <a:p>
            <a:pPr marL="45720" indent="0" algn="just">
              <a:buNone/>
            </a:pPr>
            <a:r>
              <a:rPr lang="en-GB" dirty="0">
                <a:latin typeface="Helvetica" panose="020B0604020202020204" pitchFamily="34" charset="0"/>
                <a:cs typeface="Helvetica" panose="020B0604020202020204" pitchFamily="34" charset="0"/>
              </a:rPr>
              <a:t>The energy profiles were created using smart meter readings and questionnaire results collected by the Irish Commission for Energy Regulation.</a:t>
            </a:r>
          </a:p>
          <a:p>
            <a:pPr marL="45720" indent="0" algn="just">
              <a:buNone/>
            </a:pPr>
            <a:r>
              <a:rPr lang="en-GB" dirty="0">
                <a:latin typeface="Helvetica" panose="020B0604020202020204" pitchFamily="34" charset="0"/>
                <a:cs typeface="Helvetica" panose="020B0604020202020204" pitchFamily="34" charset="0"/>
              </a:rPr>
              <a:t>Meter readings were collected every half an hour over a year and a questionnaire was completed before and after the trial.</a:t>
            </a:r>
          </a:p>
          <a:p>
            <a:pPr marL="45720" indent="0" algn="just">
              <a:buNone/>
            </a:pPr>
            <a:endParaRPr lang="en-GB" dirty="0">
              <a:latin typeface="Helvetica" panose="020B0604020202020204" pitchFamily="34" charset="0"/>
              <a:cs typeface="Helvetica" panose="020B0604020202020204" pitchFamily="34" charset="0"/>
            </a:endParaRPr>
          </a:p>
        </p:txBody>
      </p:sp>
      <p:sp>
        <p:nvSpPr>
          <p:cNvPr id="5" name="Title 1">
            <a:extLst>
              <a:ext uri="{FF2B5EF4-FFF2-40B4-BE49-F238E27FC236}">
                <a16:creationId xmlns:a16="http://schemas.microsoft.com/office/drawing/2014/main" id="{60EB1ECE-EC78-4584-96FD-7CA9FD05D703}"/>
              </a:ext>
            </a:extLst>
          </p:cNvPr>
          <p:cNvSpPr txBox="1">
            <a:spLocks/>
          </p:cNvSpPr>
          <p:nvPr/>
        </p:nvSpPr>
        <p:spPr>
          <a:xfrm>
            <a:off x="205409" y="608275"/>
            <a:ext cx="11781181" cy="1356360"/>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GB" dirty="0">
                <a:solidFill>
                  <a:schemeClr val="bg1"/>
                </a:solidFill>
              </a:rPr>
              <a:t>Smart Meters</a:t>
            </a:r>
            <a:endParaRPr lang="en-GB" dirty="0">
              <a:solidFill>
                <a:schemeClr val="bg1"/>
              </a:solidFill>
              <a:latin typeface="Helvetica" panose="020B0604020202020204" pitchFamily="34" charset="0"/>
              <a:cs typeface="Helvetica" panose="020B0604020202020204" pitchFamily="34" charset="0"/>
            </a:endParaRPr>
          </a:p>
        </p:txBody>
      </p:sp>
      <p:pic>
        <p:nvPicPr>
          <p:cNvPr id="6" name="Picture 5">
            <a:extLst>
              <a:ext uri="{FF2B5EF4-FFF2-40B4-BE49-F238E27FC236}">
                <a16:creationId xmlns:a16="http://schemas.microsoft.com/office/drawing/2014/main" id="{E0E13E97-DFE8-477D-B96D-ED4F015B6C96}"/>
              </a:ext>
            </a:extLst>
          </p:cNvPr>
          <p:cNvPicPr>
            <a:picLocks noChangeAspect="1"/>
          </p:cNvPicPr>
          <p:nvPr/>
        </p:nvPicPr>
        <p:blipFill rotWithShape="1">
          <a:blip r:embed="rId2">
            <a:alphaModFix/>
          </a:blip>
          <a:srcRect l="297" t="650" b="875"/>
          <a:stretch/>
        </p:blipFill>
        <p:spPr>
          <a:xfrm>
            <a:off x="6625883" y="3103685"/>
            <a:ext cx="5126501" cy="2433710"/>
          </a:xfrm>
          <a:prstGeom prst="rect">
            <a:avLst/>
          </a:prstGeom>
        </p:spPr>
      </p:pic>
    </p:spTree>
    <p:extLst>
      <p:ext uri="{BB962C8B-B14F-4D97-AF65-F5344CB8AC3E}">
        <p14:creationId xmlns:p14="http://schemas.microsoft.com/office/powerpoint/2010/main" val="19871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CF9A-3333-4D92-9FA3-D662822D29FD}"/>
              </a:ext>
            </a:extLst>
          </p:cNvPr>
          <p:cNvSpPr>
            <a:spLocks noGrp="1"/>
          </p:cNvSpPr>
          <p:nvPr>
            <p:ph type="title"/>
          </p:nvPr>
        </p:nvSpPr>
        <p:spPr/>
        <p:txBody>
          <a:bodyPr/>
          <a:lstStyle/>
          <a:p>
            <a:pPr algn="ctr"/>
            <a:r>
              <a:rPr lang="en-GB" dirty="0">
                <a:latin typeface="Helvetica" panose="020B0604020202020204" pitchFamily="34" charset="0"/>
                <a:cs typeface="Helvetica" panose="020B0604020202020204" pitchFamily="34" charset="0"/>
              </a:rPr>
              <a:t>The Lack of Smart Meter Data</a:t>
            </a:r>
          </a:p>
        </p:txBody>
      </p:sp>
      <p:pic>
        <p:nvPicPr>
          <p:cNvPr id="4" name="Content Placeholder 3">
            <a:extLst>
              <a:ext uri="{FF2B5EF4-FFF2-40B4-BE49-F238E27FC236}">
                <a16:creationId xmlns:a16="http://schemas.microsoft.com/office/drawing/2014/main" id="{6BA487DF-2022-4602-A49B-F28B0F40F9E6}"/>
              </a:ext>
            </a:extLst>
          </p:cNvPr>
          <p:cNvPicPr>
            <a:picLocks noGrp="1" noChangeAspect="1"/>
          </p:cNvPicPr>
          <p:nvPr>
            <p:ph idx="1"/>
          </p:nvPr>
        </p:nvPicPr>
        <p:blipFill>
          <a:blip r:embed="rId2"/>
          <a:stretch>
            <a:fillRect/>
          </a:stretch>
        </p:blipFill>
        <p:spPr>
          <a:xfrm>
            <a:off x="4751143" y="4996523"/>
            <a:ext cx="2689713" cy="1573574"/>
          </a:xfrm>
          <a:prstGeom prst="rect">
            <a:avLst/>
          </a:prstGeom>
        </p:spPr>
      </p:pic>
      <p:sp>
        <p:nvSpPr>
          <p:cNvPr id="5" name="TextBox 4">
            <a:extLst>
              <a:ext uri="{FF2B5EF4-FFF2-40B4-BE49-F238E27FC236}">
                <a16:creationId xmlns:a16="http://schemas.microsoft.com/office/drawing/2014/main" id="{8FA48544-2D57-4711-8823-0C3EBEFE01B2}"/>
              </a:ext>
            </a:extLst>
          </p:cNvPr>
          <p:cNvSpPr txBox="1"/>
          <p:nvPr/>
        </p:nvSpPr>
        <p:spPr>
          <a:xfrm>
            <a:off x="1143000" y="1965960"/>
            <a:ext cx="10209628" cy="3139321"/>
          </a:xfrm>
          <a:prstGeom prst="rect">
            <a:avLst/>
          </a:prstGeom>
          <a:noFill/>
        </p:spPr>
        <p:txBody>
          <a:bodyPr wrap="square" rtlCol="0">
            <a:spAutoFit/>
          </a:bodyPr>
          <a:lstStyle/>
          <a:p>
            <a:pPr algn="ctr"/>
            <a:r>
              <a:rPr lang="en-GB" sz="2200" dirty="0">
                <a:solidFill>
                  <a:schemeClr val="accent1"/>
                </a:solidFill>
                <a:latin typeface="Helvetica" panose="020B0604020202020204" pitchFamily="34" charset="0"/>
                <a:cs typeface="Helvetica" panose="020B0604020202020204" pitchFamily="34" charset="0"/>
              </a:rPr>
              <a:t>Despite smart meter data containing a lot of insight, a major problem is the lack of available data. Reasons for this are down to customers:</a:t>
            </a:r>
          </a:p>
          <a:p>
            <a:pPr algn="ctr"/>
            <a:endParaRPr lang="en-GB" sz="2200" dirty="0">
              <a:solidFill>
                <a:schemeClr val="accent1"/>
              </a:solidFill>
              <a:latin typeface="Helvetica" panose="020B0604020202020204" pitchFamily="34" charset="0"/>
              <a:cs typeface="Helvetica" panose="020B0604020202020204" pitchFamily="34" charset="0"/>
            </a:endParaRPr>
          </a:p>
          <a:p>
            <a:pPr algn="ctr"/>
            <a:r>
              <a:rPr lang="en-GB" sz="2200" dirty="0">
                <a:solidFill>
                  <a:schemeClr val="accent1"/>
                </a:solidFill>
                <a:latin typeface="Helvetica" panose="020B0604020202020204" pitchFamily="34" charset="0"/>
                <a:cs typeface="Helvetica" panose="020B0604020202020204" pitchFamily="34" charset="0"/>
              </a:rPr>
              <a:t>+ Unfamiliarity with smart meters</a:t>
            </a:r>
          </a:p>
          <a:p>
            <a:pPr algn="ctr"/>
            <a:r>
              <a:rPr lang="en-GB" sz="2200" dirty="0">
                <a:solidFill>
                  <a:schemeClr val="accent1"/>
                </a:solidFill>
                <a:latin typeface="Helvetica" panose="020B0604020202020204" pitchFamily="34" charset="0"/>
                <a:cs typeface="Helvetica" panose="020B0604020202020204" pitchFamily="34" charset="0"/>
              </a:rPr>
              <a:t>+ Concerned about their privacy/ safety of data</a:t>
            </a:r>
          </a:p>
          <a:p>
            <a:pPr algn="ctr"/>
            <a:r>
              <a:rPr lang="en-GB" sz="2200" dirty="0">
                <a:solidFill>
                  <a:schemeClr val="accent1"/>
                </a:solidFill>
                <a:latin typeface="Helvetica" panose="020B0604020202020204" pitchFamily="34" charset="0"/>
                <a:cs typeface="Helvetica" panose="020B0604020202020204" pitchFamily="34" charset="0"/>
              </a:rPr>
              <a:t>+ Don’t see an economic advantage </a:t>
            </a:r>
          </a:p>
          <a:p>
            <a:pPr algn="ctr"/>
            <a:endParaRPr lang="en-GB" sz="2200" dirty="0">
              <a:solidFill>
                <a:schemeClr val="accent1"/>
              </a:solidFill>
              <a:latin typeface="Helvetica" panose="020B0604020202020204" pitchFamily="34" charset="0"/>
              <a:cs typeface="Helvetica" panose="020B0604020202020204" pitchFamily="34" charset="0"/>
            </a:endParaRPr>
          </a:p>
          <a:p>
            <a:pPr algn="ctr"/>
            <a:r>
              <a:rPr lang="en-GB" sz="2200" dirty="0">
                <a:solidFill>
                  <a:schemeClr val="accent1"/>
                </a:solidFill>
                <a:latin typeface="Helvetica" panose="020B0604020202020204" pitchFamily="34" charset="0"/>
                <a:cs typeface="Helvetica" panose="020B0604020202020204" pitchFamily="34" charset="0"/>
              </a:rPr>
              <a:t>In this project, the lack of data has limited the investigation of larger households and personal characteristics such as yearly income.</a:t>
            </a:r>
          </a:p>
        </p:txBody>
      </p:sp>
    </p:spTree>
    <p:extLst>
      <p:ext uri="{BB962C8B-B14F-4D97-AF65-F5344CB8AC3E}">
        <p14:creationId xmlns:p14="http://schemas.microsoft.com/office/powerpoint/2010/main" val="255405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61E6D16-AF4F-4E74-9B7F-6148C6001C81}"/>
              </a:ext>
            </a:extLst>
          </p:cNvPr>
          <p:cNvSpPr txBox="1">
            <a:spLocks noGrp="1"/>
          </p:cNvSpPr>
          <p:nvPr>
            <p:ph type="title"/>
          </p:nvPr>
        </p:nvSpPr>
        <p:spPr>
          <a:xfrm>
            <a:off x="185530" y="609600"/>
            <a:ext cx="12006470" cy="1355725"/>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GB" dirty="0">
                <a:solidFill>
                  <a:schemeClr val="bg1"/>
                </a:solidFill>
                <a:latin typeface="Helvetica" panose="020B0604020202020204" pitchFamily="34" charset="0"/>
                <a:cs typeface="Helvetica" panose="020B0604020202020204" pitchFamily="34" charset="0"/>
              </a:rPr>
              <a:t>Number of Residents</a:t>
            </a:r>
          </a:p>
        </p:txBody>
      </p:sp>
      <p:sp>
        <p:nvSpPr>
          <p:cNvPr id="23" name="Content Placeholder 9">
            <a:extLst>
              <a:ext uri="{FF2B5EF4-FFF2-40B4-BE49-F238E27FC236}">
                <a16:creationId xmlns:a16="http://schemas.microsoft.com/office/drawing/2014/main" id="{58287E45-E3EC-493D-8479-9808062DC0AA}"/>
              </a:ext>
            </a:extLst>
          </p:cNvPr>
          <p:cNvSpPr>
            <a:spLocks noGrp="1"/>
          </p:cNvSpPr>
          <p:nvPr>
            <p:ph idx="1"/>
          </p:nvPr>
        </p:nvSpPr>
        <p:spPr>
          <a:xfrm>
            <a:off x="787357" y="2057400"/>
            <a:ext cx="6223044" cy="4038600"/>
          </a:xfrm>
        </p:spPr>
        <p:txBody>
          <a:bodyPr vert="horz" lIns="91440" tIns="45720" rIns="91440" bIns="45720" rtlCol="0">
            <a:normAutofit/>
          </a:bodyPr>
          <a:lstStyle/>
          <a:p>
            <a:pPr marL="45720" indent="0">
              <a:buNone/>
            </a:pPr>
            <a:r>
              <a:rPr lang="en-GB" dirty="0"/>
              <a:t>When organizing the relevant questionnaire data and ensuring it was aligned with the smart meter data, I noticed a significant amount of missing /contradicting data and decided to create a model to estimate the values that were missing.</a:t>
            </a:r>
          </a:p>
          <a:p>
            <a:pPr marL="45720" indent="0">
              <a:buNone/>
            </a:pPr>
            <a:r>
              <a:rPr lang="en-GB" dirty="0"/>
              <a:t>The graph on the right shows my model, this was created by trial and error of aligning lines with the raw data.</a:t>
            </a:r>
            <a:endParaRPr lang="en-US" dirty="0"/>
          </a:p>
        </p:txBody>
      </p:sp>
      <p:pic>
        <p:nvPicPr>
          <p:cNvPr id="5" name="Picture 4">
            <a:extLst>
              <a:ext uri="{FF2B5EF4-FFF2-40B4-BE49-F238E27FC236}">
                <a16:creationId xmlns:a16="http://schemas.microsoft.com/office/drawing/2014/main" id="{93EDEEAF-6BC8-4E38-A14D-C271621B04C7}"/>
              </a:ext>
            </a:extLst>
          </p:cNvPr>
          <p:cNvPicPr/>
          <p:nvPr/>
        </p:nvPicPr>
        <p:blipFill>
          <a:blip r:embed="rId2">
            <a:extLst>
              <a:ext uri="{28A0092B-C50C-407E-A947-70E740481C1C}">
                <a14:useLocalDpi xmlns:a14="http://schemas.microsoft.com/office/drawing/2010/main" val="0"/>
              </a:ext>
            </a:extLst>
          </a:blip>
          <a:stretch>
            <a:fillRect/>
          </a:stretch>
        </p:blipFill>
        <p:spPr>
          <a:xfrm>
            <a:off x="7166554" y="2284717"/>
            <a:ext cx="4547143" cy="287377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1ADB4DC-81C7-4DEF-BDD4-44D54282569A}"/>
                  </a:ext>
                </a:extLst>
              </p:cNvPr>
              <p:cNvSpPr/>
              <p:nvPr/>
            </p:nvSpPr>
            <p:spPr>
              <a:xfrm>
                <a:off x="7662941" y="5385806"/>
                <a:ext cx="3554371"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𝒇</m:t>
                      </m:r>
                      <m:d>
                        <m:dPr>
                          <m:ctrlPr>
                            <a:rPr lang="en-GB" b="1" i="1">
                              <a:latin typeface="Cambria Math" panose="02040503050406030204" pitchFamily="18" charset="0"/>
                            </a:rPr>
                          </m:ctrlPr>
                        </m:dPr>
                        <m:e>
                          <m:r>
                            <a:rPr lang="en-GB" b="1" i="1">
                              <a:latin typeface="Cambria Math" panose="02040503050406030204" pitchFamily="18" charset="0"/>
                            </a:rPr>
                            <m:t>𝒙</m:t>
                          </m:r>
                        </m:e>
                      </m:d>
                      <m:r>
                        <a:rPr lang="en-GB" b="0" i="0">
                          <a:latin typeface="Cambria Math" panose="02040503050406030204" pitchFamily="18" charset="0"/>
                        </a:rPr>
                        <m:t>=</m:t>
                      </m:r>
                      <m:d>
                        <m:dPr>
                          <m:begChr m:val="{"/>
                          <m:endChr m:val=""/>
                          <m:ctrlPr>
                            <a:rPr lang="en-GB" b="0" i="1">
                              <a:latin typeface="Cambria Math" panose="02040503050406030204" pitchFamily="18" charset="0"/>
                            </a:rPr>
                          </m:ctrlPr>
                        </m:dPr>
                        <m:e>
                          <m:eqArr>
                            <m:eqArrPr>
                              <m:ctrlPr>
                                <a:rPr lang="en-GB" b="0" i="1">
                                  <a:latin typeface="Cambria Math" panose="02040503050406030204" pitchFamily="18" charset="0"/>
                                </a:rPr>
                              </m:ctrlPr>
                            </m:eqArrPr>
                            <m:e>
                              <m:r>
                                <a:rPr lang="en-GB" b="0" i="0">
                                  <a:latin typeface="Cambria Math" panose="02040503050406030204" pitchFamily="18" charset="0"/>
                                </a:rPr>
                                <m:t>&amp; 5.38</m:t>
                              </m:r>
                              <m:r>
                                <a:rPr lang="en-GB" b="0" i="1">
                                  <a:latin typeface="Cambria Math" panose="02040503050406030204" pitchFamily="18" charset="0"/>
                                </a:rPr>
                                <m:t>𝑥</m:t>
                              </m:r>
                              <m:r>
                                <a:rPr lang="en-GB" b="0" i="0">
                                  <a:latin typeface="Cambria Math" panose="02040503050406030204" pitchFamily="18" charset="0"/>
                                </a:rPr>
                                <m:t>+13.6  </m:t>
                              </m:r>
                              <m:r>
                                <a:rPr lang="en-GB" b="0" i="1">
                                  <a:latin typeface="Cambria Math" panose="02040503050406030204" pitchFamily="18" charset="0"/>
                                </a:rPr>
                                <m:t>𝑓𝑜𝑟</m:t>
                              </m:r>
                              <m:r>
                                <a:rPr lang="en-GB" b="0" i="0">
                                  <a:latin typeface="Cambria Math" panose="02040503050406030204" pitchFamily="18" charset="0"/>
                                </a:rPr>
                                <m:t> </m:t>
                              </m:r>
                              <m:r>
                                <a:rPr lang="en-GB" b="0" i="1">
                                  <a:latin typeface="Cambria Math" panose="02040503050406030204" pitchFamily="18" charset="0"/>
                                </a:rPr>
                                <m:t>𝑥</m:t>
                              </m:r>
                              <m:r>
                                <a:rPr lang="en-GB" b="0" i="0">
                                  <a:latin typeface="Cambria Math" panose="02040503050406030204" pitchFamily="18" charset="0"/>
                                </a:rPr>
                                <m:t> ≤5</m:t>
                              </m:r>
                            </m:e>
                            <m:e>
                              <m:r>
                                <a:rPr lang="en-GB" b="0" i="0">
                                  <a:latin typeface="Cambria Math" panose="02040503050406030204" pitchFamily="18" charset="0"/>
                                </a:rPr>
                                <m:t>&amp;</m:t>
                              </m:r>
                              <m:func>
                                <m:funcPr>
                                  <m:ctrlPr>
                                    <a:rPr lang="en-GB" b="0" i="1">
                                      <a:latin typeface="Cambria Math" panose="02040503050406030204" pitchFamily="18" charset="0"/>
                                    </a:rPr>
                                  </m:ctrlPr>
                                </m:funcPr>
                                <m:fName>
                                  <m:r>
                                    <a:rPr lang="en-GB" b="0" i="0">
                                      <a:latin typeface="Cambria Math" panose="02040503050406030204" pitchFamily="18" charset="0"/>
                                    </a:rPr>
                                    <m:t>40.8</m:t>
                                  </m:r>
                                </m:fName>
                                <m:e>
                                  <m:r>
                                    <a:rPr lang="en-GB" b="0" i="0">
                                      <a:latin typeface="Cambria Math" panose="02040503050406030204" pitchFamily="18" charset="0"/>
                                    </a:rPr>
                                    <m:t>                 </m:t>
                                  </m:r>
                                  <m:r>
                                    <a:rPr lang="en-GB" b="1" i="1">
                                      <a:latin typeface="Cambria Math" panose="02040503050406030204" pitchFamily="18" charset="0"/>
                                    </a:rPr>
                                    <m:t>𝒇𝒐𝒓</m:t>
                                  </m:r>
                                  <m:r>
                                    <a:rPr lang="en-GB" b="0" i="0">
                                      <a:latin typeface="Cambria Math" panose="02040503050406030204" pitchFamily="18" charset="0"/>
                                    </a:rPr>
                                    <m:t> </m:t>
                                  </m:r>
                                  <m:r>
                                    <a:rPr lang="en-GB" b="1" i="1">
                                      <a:latin typeface="Cambria Math" panose="02040503050406030204" pitchFamily="18" charset="0"/>
                                    </a:rPr>
                                    <m:t>𝒙</m:t>
                                  </m:r>
                                  <m:r>
                                    <a:rPr lang="en-GB" b="0" i="0">
                                      <a:latin typeface="Cambria Math" panose="02040503050406030204" pitchFamily="18" charset="0"/>
                                    </a:rPr>
                                    <m:t> &gt;5</m:t>
                                  </m:r>
                                </m:e>
                              </m:func>
                            </m:e>
                          </m:eqArr>
                        </m:e>
                      </m:d>
                    </m:oMath>
                  </m:oMathPara>
                </a14:m>
                <a:endParaRPr lang="en-GB" dirty="0"/>
              </a:p>
            </p:txBody>
          </p:sp>
        </mc:Choice>
        <mc:Fallback xmlns="">
          <p:sp>
            <p:nvSpPr>
              <p:cNvPr id="7" name="Rectangle 6">
                <a:extLst>
                  <a:ext uri="{FF2B5EF4-FFF2-40B4-BE49-F238E27FC236}">
                    <a16:creationId xmlns:a16="http://schemas.microsoft.com/office/drawing/2014/main" id="{81ADB4DC-81C7-4DEF-BDD4-44D54282569A}"/>
                  </a:ext>
                </a:extLst>
              </p:cNvPr>
              <p:cNvSpPr>
                <a:spLocks noRot="1" noChangeAspect="1" noMove="1" noResize="1" noEditPoints="1" noAdjustHandles="1" noChangeArrowheads="1" noChangeShapeType="1" noTextEdit="1"/>
              </p:cNvSpPr>
              <p:nvPr/>
            </p:nvSpPr>
            <p:spPr>
              <a:xfrm>
                <a:off x="7662941" y="5385806"/>
                <a:ext cx="3554371" cy="710194"/>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47303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1789D3A3-02AF-466D-B2B0-73851DF41C1F}"/>
              </a:ext>
            </a:extLst>
          </p:cNvPr>
          <p:cNvSpPr>
            <a:spLocks noGrp="1"/>
          </p:cNvSpPr>
          <p:nvPr>
            <p:ph idx="1"/>
          </p:nvPr>
        </p:nvSpPr>
        <p:spPr>
          <a:xfrm>
            <a:off x="887075" y="2017643"/>
            <a:ext cx="6501701" cy="4038600"/>
          </a:xfrm>
        </p:spPr>
        <p:txBody>
          <a:bodyPr vert="horz" lIns="91440" tIns="45720" rIns="91440" bIns="45720" rtlCol="0">
            <a:normAutofit/>
          </a:bodyPr>
          <a:lstStyle/>
          <a:p>
            <a:pPr marL="0" indent="0" algn="just">
              <a:buNone/>
            </a:pPr>
            <a:endParaRPr lang="en-US" dirty="0">
              <a:latin typeface="Helvetica" panose="020B0604020202020204" pitchFamily="34" charset="0"/>
              <a:cs typeface="Helvetica" panose="020B0604020202020204" pitchFamily="34" charset="0"/>
            </a:endParaRPr>
          </a:p>
          <a:p>
            <a:pPr marL="0" indent="0" algn="just">
              <a:buNone/>
            </a:pPr>
            <a:r>
              <a:rPr lang="en-US" dirty="0">
                <a:latin typeface="Helvetica" panose="020B0604020202020204" pitchFamily="34" charset="0"/>
                <a:cs typeface="Helvetica" panose="020B0604020202020204" pitchFamily="34" charset="0"/>
              </a:rPr>
              <a:t>To find groups of similar households in the data the K Means clustering algorithm was used. This is an </a:t>
            </a:r>
            <a:r>
              <a:rPr lang="en-US" i="1" dirty="0">
                <a:latin typeface="Helvetica" panose="020B0604020202020204" pitchFamily="34" charset="0"/>
                <a:cs typeface="Helvetica" panose="020B0604020202020204" pitchFamily="34" charset="0"/>
              </a:rPr>
              <a:t>unsupervised algorithm which means unlike a supervised algorithm, there is no desired output – the aim is to find out more about the data.</a:t>
            </a:r>
          </a:p>
          <a:p>
            <a:pPr marL="0" indent="0" algn="just">
              <a:buNone/>
            </a:pPr>
            <a:r>
              <a:rPr lang="en-US" dirty="0">
                <a:latin typeface="Helvetica" panose="020B0604020202020204" pitchFamily="34" charset="0"/>
                <a:cs typeface="Helvetica" panose="020B0604020202020204" pitchFamily="34" charset="0"/>
              </a:rPr>
              <a:t>A key feature of this clustering algorithm is that the number of clusters has to be predetermined. This is done using the Elbow Plot; which plots the different number of clusters against the Within Sum of Squares Measurement (WCSS).</a:t>
            </a:r>
          </a:p>
          <a:p>
            <a:pPr marL="45720"/>
            <a:endParaRPr lang="en-US" i="1" dirty="0">
              <a:latin typeface="Helvetica" panose="020B0604020202020204" pitchFamily="34" charset="0"/>
              <a:cs typeface="Helvetica" panose="020B0604020202020204" pitchFamily="34" charset="0"/>
            </a:endParaRPr>
          </a:p>
        </p:txBody>
      </p:sp>
      <p:pic>
        <p:nvPicPr>
          <p:cNvPr id="17" name="Content Placeholder 8" descr="A screenshot of a cell phone&#10;&#10;Description automatically generated">
            <a:extLst>
              <a:ext uri="{FF2B5EF4-FFF2-40B4-BE49-F238E27FC236}">
                <a16:creationId xmlns:a16="http://schemas.microsoft.com/office/drawing/2014/main" id="{B05D68F1-5407-4088-8DBC-A698FC4C0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855" y="4036943"/>
            <a:ext cx="4083572" cy="2575892"/>
          </a:xfrm>
          <a:prstGeom prst="rect">
            <a:avLst/>
          </a:prstGeom>
        </p:spPr>
      </p:pic>
      <p:pic>
        <p:nvPicPr>
          <p:cNvPr id="18" name="Picture 17" descr="A close up of a map&#10;&#10;Description automatically generated">
            <a:extLst>
              <a:ext uri="{FF2B5EF4-FFF2-40B4-BE49-F238E27FC236}">
                <a16:creationId xmlns:a16="http://schemas.microsoft.com/office/drawing/2014/main" id="{B3CB6343-8F5B-4EC1-A172-91D261EE72F1}"/>
              </a:ext>
            </a:extLst>
          </p:cNvPr>
          <p:cNvPicPr>
            <a:picLocks noChangeAspect="1"/>
          </p:cNvPicPr>
          <p:nvPr/>
        </p:nvPicPr>
        <p:blipFill>
          <a:blip r:embed="rId3"/>
          <a:stretch>
            <a:fillRect/>
          </a:stretch>
        </p:blipFill>
        <p:spPr>
          <a:xfrm>
            <a:off x="8551579" y="1772400"/>
            <a:ext cx="2504124" cy="2378919"/>
          </a:xfrm>
          <a:prstGeom prst="rect">
            <a:avLst/>
          </a:prstGeom>
        </p:spPr>
      </p:pic>
      <p:sp>
        <p:nvSpPr>
          <p:cNvPr id="21" name="Title 1">
            <a:extLst>
              <a:ext uri="{FF2B5EF4-FFF2-40B4-BE49-F238E27FC236}">
                <a16:creationId xmlns:a16="http://schemas.microsoft.com/office/drawing/2014/main" id="{5E685038-0C54-479C-B554-8AC358FB00D5}"/>
              </a:ext>
            </a:extLst>
          </p:cNvPr>
          <p:cNvSpPr txBox="1">
            <a:spLocks/>
          </p:cNvSpPr>
          <p:nvPr/>
        </p:nvSpPr>
        <p:spPr>
          <a:xfrm>
            <a:off x="205409" y="608275"/>
            <a:ext cx="11781181" cy="1101255"/>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GB" dirty="0">
                <a:solidFill>
                  <a:schemeClr val="bg1"/>
                </a:solidFill>
                <a:latin typeface="Helvetica" panose="020B0604020202020204" pitchFamily="34" charset="0"/>
                <a:cs typeface="Helvetica" panose="020B0604020202020204" pitchFamily="34" charset="0"/>
              </a:rPr>
              <a:t>Clustering</a:t>
            </a:r>
          </a:p>
        </p:txBody>
      </p:sp>
    </p:spTree>
    <p:extLst>
      <p:ext uri="{BB962C8B-B14F-4D97-AF65-F5344CB8AC3E}">
        <p14:creationId xmlns:p14="http://schemas.microsoft.com/office/powerpoint/2010/main" val="40465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41AB071-DCA2-42CD-9124-1185AB226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467962D-021E-4DB8-A56F-FE99B543BA57}"/>
              </a:ext>
            </a:extLst>
          </p:cNvPr>
          <p:cNvSpPr>
            <a:spLocks noGrp="1"/>
          </p:cNvSpPr>
          <p:nvPr>
            <p:ph type="title"/>
          </p:nvPr>
        </p:nvSpPr>
        <p:spPr>
          <a:xfrm>
            <a:off x="4441783" y="609600"/>
            <a:ext cx="6693061" cy="1356360"/>
          </a:xfrm>
        </p:spPr>
        <p:txBody>
          <a:bodyPr vert="horz" lIns="91440" tIns="45720" rIns="91440" bIns="45720" rtlCol="0" anchor="ctr">
            <a:normAutofit/>
          </a:bodyPr>
          <a:lstStyle/>
          <a:p>
            <a:r>
              <a:rPr lang="en-US" b="1" cap="all">
                <a:solidFill>
                  <a:srgbClr val="FFFFFF"/>
                </a:solidFill>
              </a:rPr>
              <a:t>An Example Cluster Result</a:t>
            </a:r>
          </a:p>
        </p:txBody>
      </p:sp>
      <p:sp>
        <p:nvSpPr>
          <p:cNvPr id="7" name="TextBox 6">
            <a:extLst>
              <a:ext uri="{FF2B5EF4-FFF2-40B4-BE49-F238E27FC236}">
                <a16:creationId xmlns:a16="http://schemas.microsoft.com/office/drawing/2014/main" id="{98F75660-EC0E-48A9-95EC-F5BD9284B4E5}"/>
              </a:ext>
            </a:extLst>
          </p:cNvPr>
          <p:cNvSpPr txBox="1"/>
          <p:nvPr/>
        </p:nvSpPr>
        <p:spPr>
          <a:xfrm>
            <a:off x="4441783" y="2057400"/>
            <a:ext cx="6693061" cy="4038600"/>
          </a:xfrm>
          <a:prstGeom prst="rect">
            <a:avLst/>
          </a:prstGeom>
        </p:spPr>
        <p:txBody>
          <a:bodyPr vert="horz" lIns="91440" tIns="45720" rIns="91440" bIns="45720" rtlCol="0">
            <a:normAutofit/>
          </a:bodyPr>
          <a:lstStyle/>
          <a:p>
            <a:pPr algn="just" defTabSz="914400">
              <a:lnSpc>
                <a:spcPct val="90000"/>
              </a:lnSpc>
              <a:spcAft>
                <a:spcPts val="600"/>
              </a:spcAft>
              <a:buClr>
                <a:schemeClr val="accent1"/>
              </a:buClr>
              <a:buSzPct val="80000"/>
            </a:pPr>
            <a:r>
              <a:rPr lang="en-US" dirty="0">
                <a:solidFill>
                  <a:srgbClr val="FFFFFF"/>
                </a:solidFill>
              </a:rPr>
              <a:t>The clustering analysis was carried out both with and without dimensionality reduction. Using principal component analysis allowed for the data to be reduced into 3 components which were able to be represented on a 3d graph.</a:t>
            </a:r>
          </a:p>
        </p:txBody>
      </p:sp>
      <p:sp>
        <p:nvSpPr>
          <p:cNvPr id="37" name="Rectangle 36">
            <a:extLst>
              <a:ext uri="{FF2B5EF4-FFF2-40B4-BE49-F238E27FC236}">
                <a16:creationId xmlns:a16="http://schemas.microsoft.com/office/drawing/2014/main" id="{0392547C-FF3C-4937-BC39-BDA087FC5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EF78E39C-4C90-437A-AC49-F4C5DD148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3647661" cy="63779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7896206-1972-4923-B876-C51EFC7188F0}"/>
              </a:ext>
            </a:extLst>
          </p:cNvPr>
          <p:cNvPicPr>
            <a:picLocks noGrp="1" noChangeAspect="1"/>
          </p:cNvPicPr>
          <p:nvPr>
            <p:ph idx="1"/>
          </p:nvPr>
        </p:nvPicPr>
        <p:blipFill>
          <a:blip r:embed="rId2"/>
          <a:stretch>
            <a:fillRect/>
          </a:stretch>
        </p:blipFill>
        <p:spPr>
          <a:xfrm>
            <a:off x="4359681" y="3589264"/>
            <a:ext cx="6857263" cy="2262895"/>
          </a:xfrm>
          <a:prstGeom prst="rect">
            <a:avLst/>
          </a:prstGeom>
        </p:spPr>
      </p:pic>
      <p:pic>
        <p:nvPicPr>
          <p:cNvPr id="6" name="Picture 5" descr="A close up of a map&#10;&#10;Description automatically generated">
            <a:extLst>
              <a:ext uri="{FF2B5EF4-FFF2-40B4-BE49-F238E27FC236}">
                <a16:creationId xmlns:a16="http://schemas.microsoft.com/office/drawing/2014/main" id="{F4F4DD03-F7D3-4A46-AB57-E3876BCF5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60" y="2303364"/>
            <a:ext cx="3647661" cy="2251272"/>
          </a:xfrm>
          <a:prstGeom prst="rect">
            <a:avLst/>
          </a:prstGeom>
        </p:spPr>
      </p:pic>
    </p:spTree>
    <p:extLst>
      <p:ext uri="{BB962C8B-B14F-4D97-AF65-F5344CB8AC3E}">
        <p14:creationId xmlns:p14="http://schemas.microsoft.com/office/powerpoint/2010/main" val="65661767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4</TotalTime>
  <Words>760</Words>
  <Application>Microsoft Office PowerPoint</Application>
  <PresentationFormat>Widescreen</PresentationFormat>
  <Paragraphs>139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Cambria Math</vt:lpstr>
      <vt:lpstr>Corbel</vt:lpstr>
      <vt:lpstr>Helvetica</vt:lpstr>
      <vt:lpstr>Basis</vt:lpstr>
      <vt:lpstr>Content of presentation, covering 1) the purpose and context of the project, 2) the project outcomes, and 3) how the outcomes were achieved.</vt:lpstr>
      <vt:lpstr>DEVELOPMENT OF CUSTOMER ENERGY PROFILES</vt:lpstr>
      <vt:lpstr>Customer Energy Profiles</vt:lpstr>
      <vt:lpstr>Why Are Energy Profiles Important?</vt:lpstr>
      <vt:lpstr>PowerPoint Presentation</vt:lpstr>
      <vt:lpstr>The Lack of Smart Meter Data</vt:lpstr>
      <vt:lpstr>Number of Residents</vt:lpstr>
      <vt:lpstr>PowerPoint Presentation</vt:lpstr>
      <vt:lpstr>An Example Cluster Result</vt:lpstr>
      <vt:lpstr>Results</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of presentation, covering 1) the purpose and context of the project, 2) the project outcomes, and 3) how the outcomes were achieved.</dc:title>
  <dc:creator>Maria Stokes</dc:creator>
  <cp:lastModifiedBy>Maria Stokes</cp:lastModifiedBy>
  <cp:revision>1</cp:revision>
  <dcterms:created xsi:type="dcterms:W3CDTF">2020-06-22T18:54:28Z</dcterms:created>
  <dcterms:modified xsi:type="dcterms:W3CDTF">2020-06-22T18:58:54Z</dcterms:modified>
</cp:coreProperties>
</file>