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79" r:id="rId3"/>
    <p:sldId id="280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64" r:id="rId12"/>
    <p:sldId id="333" r:id="rId13"/>
    <p:sldId id="334" r:id="rId14"/>
    <p:sldId id="335" r:id="rId15"/>
    <p:sldId id="336" r:id="rId16"/>
    <p:sldId id="337" r:id="rId17"/>
    <p:sldId id="362" r:id="rId18"/>
    <p:sldId id="365" r:id="rId19"/>
    <p:sldId id="36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 autoAdjust="0"/>
  </p:normalViewPr>
  <p:slideViewPr>
    <p:cSldViewPr>
      <p:cViewPr varScale="1">
        <p:scale>
          <a:sx n="82" d="100"/>
          <a:sy n="82" d="100"/>
        </p:scale>
        <p:origin x="12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>
                <a:solidFill>
                  <a:srgbClr val="008000"/>
                </a:solidFill>
              </a:rPr>
              <a:t>Ano letivo 2021/2022</a:t>
            </a:r>
          </a:p>
          <a:p>
            <a:pPr eaLnBrk="1" hangingPunct="1"/>
            <a:r>
              <a:rPr lang="pt-PT" altLang="pt-PT" sz="240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E7ED2B6-1C2A-40E4-9CA1-2385DB9D7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SO atuais</a:t>
            </a: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7453C6FD-E7B5-4491-A29F-5767DAE25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25538"/>
            <a:ext cx="6832600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B716B7-3182-4B33-959D-0E1D1406DFE5}"/>
              </a:ext>
            </a:extLst>
          </p:cNvPr>
          <p:cNvSpPr/>
          <p:nvPr/>
        </p:nvSpPr>
        <p:spPr>
          <a:xfrm>
            <a:off x="4381500" y="6284913"/>
            <a:ext cx="4387850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00" dirty="0">
                <a:latin typeface="+mn-lt"/>
              </a:rPr>
              <a:t>Operating Systems Principles and Practice, Anderson and Dahlin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D8347CA-1CC4-4722-B585-852C9B0D1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Linux Chart</a:t>
            </a:r>
          </a:p>
        </p:txBody>
      </p:sp>
      <p:pic>
        <p:nvPicPr>
          <p:cNvPr id="12291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1463BFA-96F0-4211-993F-01EBFEBE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7001" r="9508" b="2002"/>
          <a:stretch>
            <a:fillRect/>
          </a:stretch>
        </p:blipFill>
        <p:spPr bwMode="auto">
          <a:xfrm>
            <a:off x="250825" y="1484659"/>
            <a:ext cx="86487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842AA29-1412-4CF0-AAE8-157695D1D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Interface Utilizador-SO</a:t>
            </a:r>
          </a:p>
        </p:txBody>
      </p:sp>
      <p:sp>
        <p:nvSpPr>
          <p:cNvPr id="13315" name="Marcador de Posição de Conteúdo 3">
            <a:extLst>
              <a:ext uri="{FF2B5EF4-FFF2-40B4-BE49-F238E27FC236}">
                <a16:creationId xmlns:a16="http://schemas.microsoft.com/office/drawing/2014/main" id="{53821478-9D08-4820-98B7-FE277000DA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Interpretador de comandos (CLI)</a:t>
            </a:r>
          </a:p>
          <a:p>
            <a:endParaRPr lang="pt-PT" altLang="pt-PT" sz="2400"/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AA127A58-4D83-46ED-89FE-6E457A10D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844675"/>
            <a:ext cx="830103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70244FA-347E-483F-B2B6-C6D82ECC1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Interface Utilizador-SO</a:t>
            </a:r>
          </a:p>
        </p:txBody>
      </p:sp>
      <p:sp>
        <p:nvSpPr>
          <p:cNvPr id="14339" name="Marcador de Posição de Conteúdo 3">
            <a:extLst>
              <a:ext uri="{FF2B5EF4-FFF2-40B4-BE49-F238E27FC236}">
                <a16:creationId xmlns:a16="http://schemas.microsoft.com/office/drawing/2014/main" id="{AAB37961-E11C-4A43-BC48-ABC74FB2DF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Interpretador de comandos (CLI)</a:t>
            </a:r>
          </a:p>
          <a:p>
            <a:pPr lvl="1"/>
            <a:r>
              <a:rPr lang="pt-PT" altLang="pt-PT" sz="2000"/>
              <a:t>Pode estar incluído no </a:t>
            </a:r>
            <a:r>
              <a:rPr lang="pt-PT" altLang="pt-PT" sz="2000" i="1"/>
              <a:t>kernel</a:t>
            </a:r>
            <a:r>
              <a:rPr lang="pt-PT" altLang="pt-PT" sz="2000"/>
              <a:t> ou funcionar como um programa de sistema</a:t>
            </a:r>
          </a:p>
          <a:p>
            <a:pPr lvl="1"/>
            <a:r>
              <a:rPr lang="pt-PT" altLang="pt-PT" sz="2000"/>
              <a:t>Se programa independente designado de </a:t>
            </a:r>
            <a:r>
              <a:rPr lang="pt-PT" altLang="pt-PT" sz="2000" i="1"/>
              <a:t>shell</a:t>
            </a:r>
          </a:p>
          <a:p>
            <a:pPr lvl="2"/>
            <a:r>
              <a:rPr lang="pt-PT" altLang="pt-PT" sz="1600" i="1"/>
              <a:t>Bourne shell, C shell, Korn shell, etc</a:t>
            </a:r>
          </a:p>
          <a:p>
            <a:pPr lvl="1"/>
            <a:r>
              <a:rPr lang="pt-PT" altLang="pt-PT" sz="2000"/>
              <a:t>Função principal: ler e executar comandos do utilizador</a:t>
            </a:r>
          </a:p>
          <a:p>
            <a:pPr lvl="1"/>
            <a:r>
              <a:rPr lang="pt-PT" altLang="pt-PT" sz="2000"/>
              <a:t>Muitos destes comandos estão relacionados com a gestão de ficheiros</a:t>
            </a:r>
          </a:p>
          <a:p>
            <a:pPr lvl="1"/>
            <a:r>
              <a:rPr lang="pt-PT" altLang="pt-PT" sz="2000"/>
              <a:t>O código que efetivamente manipula os ficheiros pode estar integrado no interpretador de comandos ou usar programas independentes deste</a:t>
            </a:r>
          </a:p>
          <a:p>
            <a:pPr lvl="2"/>
            <a:r>
              <a:rPr lang="pt-PT" altLang="pt-PT" sz="1600"/>
              <a:t>Comandos internos e externos</a:t>
            </a:r>
          </a:p>
          <a:p>
            <a:pPr lvl="3"/>
            <a:r>
              <a:rPr lang="pt-PT" altLang="pt-PT" sz="1200"/>
              <a:t>Comando </a:t>
            </a:r>
            <a:r>
              <a:rPr lang="pt-PT" altLang="pt-PT" sz="1200" b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lvl="2"/>
            <a:r>
              <a:rPr lang="pt-PT" altLang="pt-PT" sz="1600"/>
              <a:t>No caso de serem programas independentes a </a:t>
            </a:r>
            <a:r>
              <a:rPr lang="pt-PT" altLang="pt-PT" sz="1600" i="1"/>
              <a:t>shell</a:t>
            </a:r>
            <a:r>
              <a:rPr lang="pt-PT" altLang="pt-PT" sz="1600"/>
              <a:t> não necessita de perceber quais os efeitos do comando executado</a:t>
            </a:r>
            <a:endParaRPr lang="pt-PT" altLang="pt-PT"/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5772D8A-662D-43C9-AC4B-D5AB66E4A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Interface Utilizador-SO</a:t>
            </a:r>
          </a:p>
        </p:txBody>
      </p:sp>
      <p:sp>
        <p:nvSpPr>
          <p:cNvPr id="16387" name="Marcador de Posição de Conteúdo 3">
            <a:extLst>
              <a:ext uri="{FF2B5EF4-FFF2-40B4-BE49-F238E27FC236}">
                <a16:creationId xmlns:a16="http://schemas.microsoft.com/office/drawing/2014/main" id="{D201E1E7-C6F7-4E32-86D1-DE8E2268F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altLang="pt-PT" sz="2400" dirty="0"/>
              <a:t>Interface gráfica (GUI)</a:t>
            </a:r>
          </a:p>
          <a:p>
            <a:pPr marL="0" indent="0">
              <a:buFontTx/>
              <a:buNone/>
              <a:defRPr/>
            </a:pPr>
            <a:endParaRPr lang="pt-PT" altLang="pt-PT" sz="2400" dirty="0"/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834510E1-5527-4795-80BE-55299C05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7812088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4BFBAB1-6A2A-4F0A-955D-91543A45B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Interface Utilizador-SO</a:t>
            </a:r>
          </a:p>
        </p:txBody>
      </p:sp>
      <p:sp>
        <p:nvSpPr>
          <p:cNvPr id="16387" name="Marcador de Posição de Conteúdo 3">
            <a:extLst>
              <a:ext uri="{FF2B5EF4-FFF2-40B4-BE49-F238E27FC236}">
                <a16:creationId xmlns:a16="http://schemas.microsoft.com/office/drawing/2014/main" id="{588863FC-C94C-4CAB-9F76-9C287B3343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Interface gráfica (GUI)</a:t>
            </a:r>
          </a:p>
          <a:p>
            <a:pPr lvl="1"/>
            <a:r>
              <a:rPr lang="pt-PT" altLang="pt-PT" sz="2000"/>
              <a:t>Sistema baseado em janelas e menus e preparado para ser manipulado através do rato</a:t>
            </a:r>
          </a:p>
          <a:p>
            <a:pPr lvl="1"/>
            <a:r>
              <a:rPr lang="pt-PT" altLang="pt-PT" sz="2000"/>
              <a:t>Usando o rato o utilizador pode seleccionar ficheiros, executar programas e abrir vários tipos de menus </a:t>
            </a:r>
          </a:p>
          <a:p>
            <a:pPr lvl="1"/>
            <a:r>
              <a:rPr lang="pt-PT" altLang="pt-PT" sz="2000"/>
              <a:t>Metáfora do “ambiente de trabalho”</a:t>
            </a:r>
          </a:p>
          <a:p>
            <a:pPr lvl="1"/>
            <a:r>
              <a:rPr lang="pt-PT" altLang="pt-PT" sz="2000"/>
              <a:t>A primeira interface gráfica apareceu em 1973, tendo sido desenvolvida no laboratório Xerox PARC (Silicon Valley)</a:t>
            </a:r>
          </a:p>
          <a:p>
            <a:pPr lvl="1"/>
            <a:r>
              <a:rPr lang="pt-PT" altLang="pt-PT" sz="2000"/>
              <a:t>Vários sistemas disponibilizam GUI e CLI</a:t>
            </a:r>
          </a:p>
          <a:p>
            <a:pPr lvl="2"/>
            <a:r>
              <a:rPr lang="pt-PT" altLang="pt-PT" sz="1600"/>
              <a:t>Windows é GUI, mas tem CLI como </a:t>
            </a:r>
            <a:r>
              <a:rPr lang="pt-PT" altLang="pt-PT" sz="1600" i="1"/>
              <a:t>shell</a:t>
            </a:r>
            <a:r>
              <a:rPr lang="pt-PT" altLang="pt-PT" sz="1600"/>
              <a:t> de comandos</a:t>
            </a:r>
          </a:p>
          <a:p>
            <a:pPr lvl="2"/>
            <a:r>
              <a:rPr lang="pt-PT" altLang="pt-PT" sz="1600"/>
              <a:t>Apple Mac OS X tem Aqua como GUI e várias </a:t>
            </a:r>
            <a:r>
              <a:rPr lang="pt-PT" altLang="pt-PT" sz="1600" i="1"/>
              <a:t>shells</a:t>
            </a:r>
            <a:r>
              <a:rPr lang="pt-PT" altLang="pt-PT" sz="1600"/>
              <a:t> disponíveis</a:t>
            </a:r>
          </a:p>
          <a:p>
            <a:pPr lvl="2"/>
            <a:r>
              <a:rPr lang="pt-PT" altLang="pt-PT" sz="1600"/>
              <a:t>Sistemas UNIX são em geral baseados em CLI, mas com várias GUI disponíveis (KDE, Gnome, etc)</a:t>
            </a:r>
            <a:endParaRPr lang="pt-PT" altLang="pt-PT"/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B6A7F53-9B1E-465A-9839-8323B5205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39AB-8AF6-4145-A3A7-49FF25177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400" dirty="0"/>
              <a:t>Limitações dos Sistemas de Ficheiros</a:t>
            </a:r>
          </a:p>
          <a:p>
            <a:pPr marL="0" indent="0">
              <a:buFontTx/>
              <a:buNone/>
              <a:defRPr/>
            </a:pP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36768-4507-4938-A009-4FD7A5FEB35A}"/>
              </a:ext>
            </a:extLst>
          </p:cNvPr>
          <p:cNvSpPr/>
          <p:nvPr/>
        </p:nvSpPr>
        <p:spPr>
          <a:xfrm>
            <a:off x="5364163" y="6108700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latin typeface="+mn-lt"/>
              </a:rPr>
              <a:t>http://www.ntfs.com/ntfs_vs_fat.htm (com </a:t>
            </a:r>
            <a:r>
              <a:rPr lang="en-US" sz="1000" dirty="0" err="1">
                <a:latin typeface="+mn-lt"/>
              </a:rPr>
              <a:t>modificações</a:t>
            </a:r>
            <a:r>
              <a:rPr lang="en-US" sz="1000" dirty="0">
                <a:latin typeface="+mn-lt"/>
              </a:rPr>
              <a:t>)</a:t>
            </a:r>
          </a:p>
        </p:txBody>
      </p:sp>
      <p:pic>
        <p:nvPicPr>
          <p:cNvPr id="17413" name="Picture 6">
            <a:extLst>
              <a:ext uri="{FF2B5EF4-FFF2-40B4-BE49-F238E27FC236}">
                <a16:creationId xmlns:a16="http://schemas.microsoft.com/office/drawing/2014/main" id="{17BAA7D6-65C6-465F-8019-A22436D0B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7639050" cy="389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5645F66-5EC9-45BE-BA18-5F909E815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0C95-336B-4355-9913-7F5D65C74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400" dirty="0"/>
              <a:t>Características e desempenho de Sistemas de Ficheiros</a:t>
            </a:r>
          </a:p>
          <a:p>
            <a:pPr marL="0" indent="0">
              <a:buFontTx/>
              <a:buNone/>
              <a:defRPr/>
            </a:pP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14B16-51C6-461C-B555-E4DBAAB2BA19}"/>
              </a:ext>
            </a:extLst>
          </p:cNvPr>
          <p:cNvSpPr/>
          <p:nvPr/>
        </p:nvSpPr>
        <p:spPr>
          <a:xfrm>
            <a:off x="6084888" y="6451600"/>
            <a:ext cx="2447925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+mn-lt"/>
              </a:rPr>
              <a:t>http://www.ntfs.com/ntfs_vs_fat.htm</a:t>
            </a:r>
          </a:p>
        </p:txBody>
      </p:sp>
      <p:pic>
        <p:nvPicPr>
          <p:cNvPr id="18437" name="Picture 1">
            <a:extLst>
              <a:ext uri="{FF2B5EF4-FFF2-40B4-BE49-F238E27FC236}">
                <a16:creationId xmlns:a16="http://schemas.microsoft.com/office/drawing/2014/main" id="{8216DC54-6132-49A3-99D2-FA04105DB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73238"/>
            <a:ext cx="5446712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1DD8514-A1B7-4698-8664-5F9D0113E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5569-884D-43F7-9BC8-24210E9C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24744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pt-PT" sz="2400" dirty="0"/>
              <a:t>Sistema de Ficheiros FAT32</a:t>
            </a:r>
          </a:p>
          <a:p>
            <a:pPr lvl="1">
              <a:defRPr/>
            </a:pPr>
            <a:r>
              <a:rPr lang="pt-PT" sz="2000" dirty="0"/>
              <a:t>Organização do disco</a:t>
            </a:r>
          </a:p>
          <a:p>
            <a:pPr lvl="2">
              <a:defRPr/>
            </a:pPr>
            <a:r>
              <a:rPr lang="pt-PT" sz="1600" dirty="0" err="1"/>
              <a:t>Boot</a:t>
            </a:r>
            <a:r>
              <a:rPr lang="pt-PT" sz="1600" dirty="0"/>
              <a:t> sector (</a:t>
            </a:r>
            <a:r>
              <a:rPr lang="pt-PT" sz="1600" dirty="0" err="1"/>
              <a:t>bool</a:t>
            </a:r>
            <a:r>
              <a:rPr lang="pt-PT" sz="1600" dirty="0"/>
              <a:t> </a:t>
            </a:r>
            <a:r>
              <a:rPr lang="pt-PT" sz="1600" dirty="0" err="1"/>
              <a:t>loader</a:t>
            </a:r>
            <a:r>
              <a:rPr lang="pt-PT" sz="1600" dirty="0"/>
              <a:t>, </a:t>
            </a:r>
            <a:r>
              <a:rPr lang="pt-PT" sz="1600" dirty="0" err="1"/>
              <a:t>partition</a:t>
            </a:r>
            <a:r>
              <a:rPr lang="pt-PT" sz="1600" dirty="0"/>
              <a:t> </a:t>
            </a:r>
            <a:r>
              <a:rPr lang="pt-PT" sz="1600" dirty="0" err="1"/>
              <a:t>table</a:t>
            </a:r>
            <a:r>
              <a:rPr lang="pt-PT" sz="1600" dirty="0"/>
              <a:t>, BIOS </a:t>
            </a:r>
            <a:r>
              <a:rPr lang="pt-PT" sz="1600" dirty="0" err="1"/>
              <a:t>parameter</a:t>
            </a:r>
            <a:r>
              <a:rPr lang="pt-PT" sz="1600" dirty="0"/>
              <a:t> </a:t>
            </a:r>
            <a:r>
              <a:rPr lang="pt-PT" sz="1600" dirty="0" err="1"/>
              <a:t>block</a:t>
            </a:r>
            <a:r>
              <a:rPr lang="pt-PT" sz="1600" dirty="0"/>
              <a:t>, etc.)</a:t>
            </a:r>
          </a:p>
          <a:p>
            <a:pPr lvl="2">
              <a:defRPr/>
            </a:pPr>
            <a:r>
              <a:rPr lang="pt-PT" sz="1600" dirty="0"/>
              <a:t>2 cópias da FAT</a:t>
            </a:r>
          </a:p>
          <a:p>
            <a:pPr lvl="2">
              <a:defRPr/>
            </a:pPr>
            <a:r>
              <a:rPr lang="pt-PT" sz="1600" dirty="0"/>
              <a:t>Zona de dados (</a:t>
            </a:r>
            <a:r>
              <a:rPr lang="pt-PT" sz="1600" dirty="0" err="1"/>
              <a:t>directoria</a:t>
            </a:r>
            <a:r>
              <a:rPr lang="pt-PT" sz="1600" dirty="0"/>
              <a:t> raiz no início da zona de dados)</a:t>
            </a:r>
          </a:p>
          <a:p>
            <a:pPr lvl="1">
              <a:defRPr/>
            </a:pPr>
            <a:r>
              <a:rPr lang="pt-PT" sz="2000" dirty="0"/>
              <a:t>Como encontrar conteúdo de um ficheiro?</a:t>
            </a:r>
          </a:p>
          <a:p>
            <a:pPr lvl="2">
              <a:defRPr/>
            </a:pPr>
            <a:r>
              <a:rPr lang="pt-PT" sz="1600" dirty="0"/>
              <a:t>Cluster inicial indicado na entrada de diretoria</a:t>
            </a:r>
          </a:p>
          <a:p>
            <a:pPr lvl="2">
              <a:defRPr/>
            </a:pPr>
            <a:r>
              <a:rPr lang="pt-PT" sz="1600" dirty="0"/>
              <a:t>Clusters seguintes </a:t>
            </a:r>
            <a:r>
              <a:rPr lang="pt-PT" sz="1600" b="1" dirty="0"/>
              <a:t>numa lista ligada </a:t>
            </a:r>
            <a:r>
              <a:rPr lang="pt-PT" sz="1600" dirty="0"/>
              <a:t>através da FAT</a:t>
            </a:r>
          </a:p>
          <a:p>
            <a:pPr lvl="1">
              <a:defRPr/>
            </a:pPr>
            <a:r>
              <a:rPr lang="pt-PT" sz="2000" dirty="0"/>
              <a:t>FAT</a:t>
            </a:r>
          </a:p>
          <a:p>
            <a:pPr lvl="2">
              <a:defRPr/>
            </a:pPr>
            <a:r>
              <a:rPr lang="pt-PT" sz="1600" dirty="0" err="1"/>
              <a:t>Array</a:t>
            </a:r>
            <a:r>
              <a:rPr lang="pt-PT" sz="1600" dirty="0"/>
              <a:t> de números de clusters (cada um com 32 bits)</a:t>
            </a:r>
          </a:p>
          <a:p>
            <a:pPr lvl="2">
              <a:defRPr/>
            </a:pPr>
            <a:r>
              <a:rPr lang="pt-PT" sz="1600" dirty="0"/>
              <a:t>Para cada cluster indica:</a:t>
            </a:r>
          </a:p>
          <a:p>
            <a:pPr lvl="3">
              <a:defRPr/>
            </a:pPr>
            <a:r>
              <a:rPr lang="pt-PT" sz="1200" dirty="0"/>
              <a:t>Cluster seguinte; Final ou Livre</a:t>
            </a:r>
          </a:p>
          <a:p>
            <a:pPr lvl="1">
              <a:defRPr/>
            </a:pPr>
            <a:r>
              <a:rPr lang="pt-PT" sz="2000" dirty="0" err="1"/>
              <a:t>Directorias</a:t>
            </a:r>
            <a:endParaRPr lang="pt-PT" sz="2000" dirty="0"/>
          </a:p>
          <a:p>
            <a:pPr lvl="2">
              <a:defRPr/>
            </a:pPr>
            <a:r>
              <a:rPr lang="pt-PT" sz="1600" dirty="0"/>
              <a:t>Constituídas por entradas de diretoria de tamanho fixo</a:t>
            </a:r>
          </a:p>
          <a:p>
            <a:pPr lvl="2">
              <a:defRPr/>
            </a:pPr>
            <a:r>
              <a:rPr lang="pt-PT" sz="1600" dirty="0"/>
              <a:t>Entradas definem nome e </a:t>
            </a:r>
            <a:r>
              <a:rPr lang="pt-PT" sz="1600" dirty="0" err="1"/>
              <a:t>metadados</a:t>
            </a:r>
            <a:r>
              <a:rPr lang="pt-PT" sz="1600" dirty="0"/>
              <a:t> de ficheiros e diretorias</a:t>
            </a:r>
          </a:p>
          <a:p>
            <a:pPr lvl="2">
              <a:defRPr/>
            </a:pPr>
            <a:r>
              <a:rPr lang="pt-PT" sz="1600" dirty="0"/>
              <a:t>Entradas definem cluster inicial</a:t>
            </a:r>
          </a:p>
          <a:p>
            <a:pPr marL="0" indent="0">
              <a:buFontTx/>
              <a:buNone/>
              <a:defRPr/>
            </a:pP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0BDE2F7-3C53-497E-B638-C8112EA77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3C41-C6B9-4C69-8B85-0FD37E4B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556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pt-PT" sz="2400" dirty="0"/>
              <a:t>Sistema de Ficheiros FAT32</a:t>
            </a:r>
          </a:p>
          <a:p>
            <a:pPr marL="0" indent="0">
              <a:buFontTx/>
              <a:buNone/>
              <a:defRPr/>
            </a:pP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442231F0-041D-4314-A725-FC448569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48"/>
          <a:stretch>
            <a:fillRect/>
          </a:stretch>
        </p:blipFill>
        <p:spPr bwMode="auto">
          <a:xfrm>
            <a:off x="827088" y="1989138"/>
            <a:ext cx="47625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4" descr="Image result for fat32 file allocation table">
            <a:extLst>
              <a:ext uri="{FF2B5EF4-FFF2-40B4-BE49-F238E27FC236}">
                <a16:creationId xmlns:a16="http://schemas.microsoft.com/office/drawing/2014/main" id="{BA9BD1E2-C3EF-45D0-B2C4-F523DF32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748088"/>
            <a:ext cx="3795713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>
            <a:extLst>
              <a:ext uri="{FF2B5EF4-FFF2-40B4-BE49-F238E27FC236}">
                <a16:creationId xmlns:a16="http://schemas.microsoft.com/office/drawing/2014/main" id="{53A7993D-F669-4FB2-A39B-1569A0373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48"/>
          <a:stretch>
            <a:fillRect/>
          </a:stretch>
        </p:blipFill>
        <p:spPr bwMode="auto">
          <a:xfrm>
            <a:off x="5651500" y="3455988"/>
            <a:ext cx="247967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Box 1">
            <a:extLst>
              <a:ext uri="{FF2B5EF4-FFF2-40B4-BE49-F238E27FC236}">
                <a16:creationId xmlns:a16="http://schemas.microsoft.com/office/drawing/2014/main" id="{19A52728-08FD-4583-BBB4-C991EA112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00213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Disco</a:t>
            </a:r>
          </a:p>
        </p:txBody>
      </p:sp>
      <p:sp>
        <p:nvSpPr>
          <p:cNvPr id="20488" name="TextBox 7">
            <a:extLst>
              <a:ext uri="{FF2B5EF4-FFF2-40B4-BE49-F238E27FC236}">
                <a16:creationId xmlns:a16="http://schemas.microsoft.com/office/drawing/2014/main" id="{9E3FC6E6-4FD7-458E-B7F4-91AFAF261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19463"/>
            <a:ext cx="603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FAT</a:t>
            </a:r>
          </a:p>
        </p:txBody>
      </p:sp>
      <p:sp>
        <p:nvSpPr>
          <p:cNvPr id="20489" name="TextBox 8">
            <a:extLst>
              <a:ext uri="{FF2B5EF4-FFF2-40B4-BE49-F238E27FC236}">
                <a16:creationId xmlns:a16="http://schemas.microsoft.com/office/drawing/2014/main" id="{5E909397-CDFF-42B7-AB0F-76C0766A9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132138"/>
            <a:ext cx="2365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Entrada de diretoria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C33B6D7-6295-4AA8-A539-D2DB5CA43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 que é um Sistema Operativo?</a:t>
            </a:r>
            <a:endParaRPr lang="pt-PT" altLang="pt-PT" b="1"/>
          </a:p>
        </p:txBody>
      </p:sp>
      <p:sp>
        <p:nvSpPr>
          <p:cNvPr id="3075" name="Marcador de Posição de Conteúdo 15">
            <a:extLst>
              <a:ext uri="{FF2B5EF4-FFF2-40B4-BE49-F238E27FC236}">
                <a16:creationId xmlns:a16="http://schemas.microsoft.com/office/drawing/2014/main" id="{35842241-8A59-4C20-A2BD-40DC5F760F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O Sistema Operativo é o programa base que estabelece a interface entre os programas de aplicação e o hardware.</a:t>
            </a:r>
          </a:p>
          <a:p>
            <a:endParaRPr lang="pt-PT" altLang="pt-PT" sz="2000"/>
          </a:p>
        </p:txBody>
      </p:sp>
      <p:pic>
        <p:nvPicPr>
          <p:cNvPr id="3076" name="Picture 1030" descr="1-1">
            <a:extLst>
              <a:ext uri="{FF2B5EF4-FFF2-40B4-BE49-F238E27FC236}">
                <a16:creationId xmlns:a16="http://schemas.microsoft.com/office/drawing/2014/main" id="{34CE9780-3AC4-4B68-A924-4B43A5206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714625"/>
            <a:ext cx="550545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17DC22D-28E6-4009-82AB-6D30323D4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Objectivos do Sistema Operativo</a:t>
            </a:r>
            <a:endParaRPr lang="pt-PT" altLang="pt-PT" b="1"/>
          </a:p>
        </p:txBody>
      </p:sp>
      <p:sp>
        <p:nvSpPr>
          <p:cNvPr id="4099" name="Marcador de Posição de Conteúdo 15">
            <a:extLst>
              <a:ext uri="{FF2B5EF4-FFF2-40B4-BE49-F238E27FC236}">
                <a16:creationId xmlns:a16="http://schemas.microsoft.com/office/drawing/2014/main" id="{C2E35D0E-A1B8-4770-B438-B0F413509C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Executar os programas de aplicação</a:t>
            </a:r>
          </a:p>
          <a:p>
            <a:r>
              <a:rPr lang="pt-PT" altLang="pt-PT" sz="2000"/>
              <a:t>Tornar o hardware mais fácil de usar</a:t>
            </a:r>
          </a:p>
          <a:p>
            <a:pPr lvl="1"/>
            <a:r>
              <a:rPr lang="pt-PT" altLang="pt-PT" sz="1600"/>
              <a:t>O SO cria um nível de abstração que esconde muitos dos pormenores da utilização de dispositivos específicos (usando </a:t>
            </a:r>
            <a:r>
              <a:rPr lang="pt-PT" altLang="pt-PT" sz="1600" i="1"/>
              <a:t>device drivers</a:t>
            </a:r>
            <a:r>
              <a:rPr lang="pt-PT" altLang="pt-PT" sz="1600"/>
              <a:t>)</a:t>
            </a:r>
          </a:p>
          <a:p>
            <a:r>
              <a:rPr lang="pt-PT" altLang="pt-PT" sz="2000"/>
              <a:t>Usar o hardware de forma eficiente</a:t>
            </a:r>
          </a:p>
          <a:p>
            <a:pPr lvl="1"/>
            <a:r>
              <a:rPr lang="pt-PT" altLang="pt-PT" sz="1600"/>
              <a:t>O SO gere os recursos de hardware do sistema de forma a tornar a sua utilização mais eficiente, justa e segura</a:t>
            </a:r>
          </a:p>
          <a:p>
            <a:endParaRPr lang="pt-PT" altLang="pt-PT" sz="2000"/>
          </a:p>
        </p:txBody>
      </p:sp>
      <p:pic>
        <p:nvPicPr>
          <p:cNvPr id="4100" name="Picture 2">
            <a:extLst>
              <a:ext uri="{FF2B5EF4-FFF2-40B4-BE49-F238E27FC236}">
                <a16:creationId xmlns:a16="http://schemas.microsoft.com/office/drawing/2014/main" id="{5488F729-A62E-4411-ACEB-C0CEF611D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071938"/>
            <a:ext cx="34290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E8315A-296F-48DC-A15A-677D9B64940A}"/>
              </a:ext>
            </a:extLst>
          </p:cNvPr>
          <p:cNvSpPr txBox="1"/>
          <p:nvPr/>
        </p:nvSpPr>
        <p:spPr>
          <a:xfrm>
            <a:off x="4929188" y="4572000"/>
            <a:ext cx="37147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PT" sz="2000" dirty="0">
                <a:latin typeface="+mn-lt"/>
                <a:cs typeface="Arial" charset="0"/>
              </a:rPr>
              <a:t>Os 2 últimos objectivos podem facilmente entrar em conflito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F5C76DD-3A84-495D-B971-926F0C252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Gestão de processos</a:t>
            </a:r>
          </a:p>
        </p:txBody>
      </p:sp>
      <p:sp>
        <p:nvSpPr>
          <p:cNvPr id="5123" name="Marcador de Posição de Conteúdo 3">
            <a:extLst>
              <a:ext uri="{FF2B5EF4-FFF2-40B4-BE49-F238E27FC236}">
                <a16:creationId xmlns:a16="http://schemas.microsoft.com/office/drawing/2014/main" id="{116DD556-8C0E-4CD9-926A-43005D87D6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1800"/>
              <a:t>Um processo é um programa em execução</a:t>
            </a:r>
          </a:p>
          <a:p>
            <a:pPr lvl="1"/>
            <a:r>
              <a:rPr lang="pt-PT" altLang="pt-PT" sz="1400"/>
              <a:t>Programa é uma entidade passiva, enquanto que o processo é activo</a:t>
            </a:r>
            <a:endParaRPr lang="pt-PT" altLang="pt-PT" sz="1800"/>
          </a:p>
          <a:p>
            <a:r>
              <a:rPr lang="pt-PT" altLang="pt-PT" sz="1800"/>
              <a:t>Processo necessita de recursos</a:t>
            </a:r>
          </a:p>
          <a:p>
            <a:pPr lvl="1"/>
            <a:r>
              <a:rPr lang="pt-PT" altLang="pt-PT" sz="1400"/>
              <a:t>CPU, memória, I/O, ficheiros, etc.</a:t>
            </a:r>
          </a:p>
          <a:p>
            <a:pPr lvl="1"/>
            <a:r>
              <a:rPr lang="pt-PT" altLang="pt-PT" sz="1400"/>
              <a:t>Dados de inicialização</a:t>
            </a:r>
          </a:p>
          <a:p>
            <a:r>
              <a:rPr lang="pt-PT" altLang="pt-PT" sz="1800"/>
              <a:t>Finalização de um processo deve libertar os recursos que forem reutilizáveis</a:t>
            </a:r>
          </a:p>
          <a:p>
            <a:r>
              <a:rPr lang="pt-PT" altLang="pt-PT" sz="1800"/>
              <a:t>Processo com 1 </a:t>
            </a:r>
            <a:r>
              <a:rPr lang="pt-PT" altLang="pt-PT" sz="1800" i="1"/>
              <a:t>thread</a:t>
            </a:r>
            <a:r>
              <a:rPr lang="pt-PT" altLang="pt-PT" sz="1800"/>
              <a:t> tem um </a:t>
            </a:r>
            <a:r>
              <a:rPr lang="pt-PT" altLang="pt-PT" sz="1800" i="1"/>
              <a:t>Program Counter</a:t>
            </a:r>
            <a:r>
              <a:rPr lang="pt-PT" altLang="pt-PT" sz="1800"/>
              <a:t> (PC) que indica qual a próxima instrução a executar</a:t>
            </a:r>
          </a:p>
          <a:p>
            <a:pPr lvl="1"/>
            <a:r>
              <a:rPr lang="pt-PT" altLang="pt-PT" sz="1400"/>
              <a:t>Processo executa as instruções sequencialmente até terminar</a:t>
            </a:r>
          </a:p>
          <a:p>
            <a:r>
              <a:rPr lang="pt-PT" altLang="pt-PT" sz="1800"/>
              <a:t>Processo </a:t>
            </a:r>
            <a:r>
              <a:rPr lang="pt-PT" altLang="pt-PT" sz="1800" i="1"/>
              <a:t>Multi-threaded</a:t>
            </a:r>
            <a:r>
              <a:rPr lang="pt-PT" altLang="pt-PT" sz="1800"/>
              <a:t> tem 1 PC por </a:t>
            </a:r>
            <a:r>
              <a:rPr lang="pt-PT" altLang="pt-PT" sz="1800" i="1"/>
              <a:t>thread</a:t>
            </a:r>
          </a:p>
          <a:p>
            <a:r>
              <a:rPr lang="pt-PT" altLang="pt-PT" sz="1800"/>
              <a:t>Tipicamente o sistema tem muitos processos, alguns do utilizador outros do SO que correm em concorrência em 1 ou mais CPUs</a:t>
            </a:r>
          </a:p>
          <a:p>
            <a:r>
              <a:rPr lang="pt-PT" altLang="pt-PT" sz="1800"/>
              <a:t>Concorrência obtêm-se através da multiplexagem no tempo dos CPUs entre os vários processos/</a:t>
            </a:r>
            <a:r>
              <a:rPr lang="pt-PT" altLang="pt-PT" sz="1800" i="1"/>
              <a:t>threads</a:t>
            </a:r>
          </a:p>
          <a:p>
            <a:endParaRPr lang="pt-PT" altLang="pt-PT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74E16BE-E088-49D6-B6F6-354F321CD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Gestão de memória</a:t>
            </a:r>
          </a:p>
        </p:txBody>
      </p:sp>
      <p:sp>
        <p:nvSpPr>
          <p:cNvPr id="6147" name="Marcador de Posição de Conteúdo 3">
            <a:extLst>
              <a:ext uri="{FF2B5EF4-FFF2-40B4-BE49-F238E27FC236}">
                <a16:creationId xmlns:a16="http://schemas.microsoft.com/office/drawing/2014/main" id="{98DA1E4B-0362-4C6D-B488-80C830427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Memória física é um recurso escasso (e caro)</a:t>
            </a:r>
          </a:p>
          <a:p>
            <a:r>
              <a:rPr lang="pt-PT" altLang="pt-PT" sz="2000"/>
              <a:t>Todos os dados em memória antes e depois do processamento</a:t>
            </a:r>
          </a:p>
          <a:p>
            <a:r>
              <a:rPr lang="pt-PT" altLang="pt-PT" sz="2000"/>
              <a:t>Todas as instruções em memória para poderem ser executadas</a:t>
            </a:r>
          </a:p>
          <a:p>
            <a:r>
              <a:rPr lang="pt-PT" altLang="pt-PT" sz="2000"/>
              <a:t>Gestão da memória determina o que deve estar em memória em cada altura</a:t>
            </a:r>
          </a:p>
          <a:p>
            <a:pPr lvl="1"/>
            <a:r>
              <a:rPr lang="pt-PT" altLang="pt-PT" sz="1600"/>
              <a:t>Tentando maximizar a utilização do CPU</a:t>
            </a:r>
          </a:p>
          <a:p>
            <a:pPr lvl="1"/>
            <a:r>
              <a:rPr lang="pt-PT" altLang="pt-PT" sz="1600"/>
              <a:t>Disponibiliza uma utilização da memória mais transparente</a:t>
            </a:r>
          </a:p>
          <a:p>
            <a:pPr lvl="1"/>
            <a:r>
              <a:rPr lang="pt-PT" altLang="pt-PT" sz="1600"/>
              <a:t>Garante a segurança na utilização da memória pelos vários processos</a:t>
            </a:r>
          </a:p>
          <a:p>
            <a:pPr lvl="1"/>
            <a:r>
              <a:rPr lang="pt-PT" altLang="pt-PT" sz="1600"/>
              <a:t>Permite a partilha de memória entre processos</a:t>
            </a:r>
          </a:p>
          <a:p>
            <a:r>
              <a:rPr lang="pt-PT" altLang="pt-PT" sz="2000"/>
              <a:t>Actividades de gestão de mémória</a:t>
            </a:r>
          </a:p>
          <a:p>
            <a:pPr lvl="1"/>
            <a:r>
              <a:rPr lang="pt-PT" altLang="pt-PT" sz="1600"/>
              <a:t>Conhecer quais as zonas de memória livres e ocupadas</a:t>
            </a:r>
          </a:p>
          <a:p>
            <a:pPr lvl="1"/>
            <a:r>
              <a:rPr lang="pt-PT" altLang="pt-PT" sz="1600"/>
              <a:t>Decidir que processos e dados mover para ou para fora da memória</a:t>
            </a:r>
          </a:p>
          <a:p>
            <a:pPr lvl="1"/>
            <a:r>
              <a:rPr lang="pt-PT" altLang="pt-PT" sz="1600"/>
              <a:t>Alocar e desalocar espaço de memória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5E0212-B286-4453-8009-940E34A5A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Gestão de armazenamento</a:t>
            </a:r>
          </a:p>
        </p:txBody>
      </p:sp>
      <p:sp>
        <p:nvSpPr>
          <p:cNvPr id="7171" name="Marcador de Posição de Conteúdo 3">
            <a:extLst>
              <a:ext uri="{FF2B5EF4-FFF2-40B4-BE49-F238E27FC236}">
                <a16:creationId xmlns:a16="http://schemas.microsoft.com/office/drawing/2014/main" id="{E7D9CFA3-863B-4016-A033-EEC4DBBD0C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SO disponibiliza uma vista lógica uniforme do espaço de armazenamento</a:t>
            </a:r>
          </a:p>
          <a:p>
            <a:pPr lvl="1"/>
            <a:r>
              <a:rPr lang="pt-PT" altLang="pt-PT" sz="1600"/>
              <a:t>Abstração das propriedades físicas da unidade de armazenamento – </a:t>
            </a:r>
            <a:r>
              <a:rPr lang="pt-PT" altLang="pt-PT" sz="1600" b="1"/>
              <a:t>ficheiro</a:t>
            </a:r>
          </a:p>
          <a:p>
            <a:pPr lvl="1"/>
            <a:r>
              <a:rPr lang="pt-PT" altLang="pt-PT" sz="1600"/>
              <a:t>Controladores distintos para tipos de unidades diferentes (disco, tape, etc)</a:t>
            </a:r>
          </a:p>
          <a:p>
            <a:pPr lvl="2"/>
            <a:r>
              <a:rPr lang="pt-PT" altLang="pt-PT" sz="1200"/>
              <a:t>Propriedades muito diferentes (velocidade, capacidade, etc)</a:t>
            </a:r>
          </a:p>
          <a:p>
            <a:r>
              <a:rPr lang="pt-PT" altLang="pt-PT" sz="2000"/>
              <a:t>Sistemas de Ficheiros</a:t>
            </a:r>
          </a:p>
          <a:p>
            <a:pPr lvl="1"/>
            <a:r>
              <a:rPr lang="pt-PT" altLang="pt-PT" sz="1600"/>
              <a:t>Ficheiros organizados em diretorias/pastas</a:t>
            </a:r>
          </a:p>
          <a:p>
            <a:pPr lvl="1"/>
            <a:r>
              <a:rPr lang="pt-PT" altLang="pt-PT" sz="1600"/>
              <a:t>Permissões garantem acessos com segurança aos dados</a:t>
            </a:r>
          </a:p>
          <a:p>
            <a:pPr lvl="1"/>
            <a:r>
              <a:rPr lang="pt-PT" altLang="pt-PT" sz="1600"/>
              <a:t>Atividades do SO</a:t>
            </a:r>
          </a:p>
          <a:p>
            <a:pPr lvl="2"/>
            <a:r>
              <a:rPr lang="pt-PT" altLang="pt-PT" sz="1600"/>
              <a:t>Criar  e apagar ficheiros e diretorias</a:t>
            </a:r>
          </a:p>
          <a:p>
            <a:pPr lvl="2"/>
            <a:r>
              <a:rPr lang="pt-PT" altLang="pt-PT" sz="1600"/>
              <a:t>Gerir diferentes Sistemas de Ficheiros de forma integrada</a:t>
            </a:r>
          </a:p>
          <a:p>
            <a:pPr lvl="2"/>
            <a:r>
              <a:rPr lang="pt-PT" altLang="pt-PT" sz="1600"/>
              <a:t>Primitivas de manipulação de ficheiros e diretorias</a:t>
            </a:r>
          </a:p>
          <a:p>
            <a:pPr lvl="2"/>
            <a:r>
              <a:rPr lang="pt-PT" altLang="pt-PT" sz="1600"/>
              <a:t>Mapeamento dos ficheiros na unidade de armazenamento</a:t>
            </a:r>
          </a:p>
          <a:p>
            <a:pPr lvl="2"/>
            <a:r>
              <a:rPr lang="pt-PT" altLang="pt-PT" sz="1600" i="1"/>
              <a:t>Backups</a:t>
            </a:r>
          </a:p>
          <a:p>
            <a:endParaRPr lang="pt-PT" altLang="pt-PT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ACCA608-3BCE-4637-AEC8-A22C9114A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Sub-sistema de I/O</a:t>
            </a:r>
          </a:p>
        </p:txBody>
      </p:sp>
      <p:sp>
        <p:nvSpPr>
          <p:cNvPr id="8195" name="Marcador de Posição de Conteúdo 3">
            <a:extLst>
              <a:ext uri="{FF2B5EF4-FFF2-40B4-BE49-F238E27FC236}">
                <a16:creationId xmlns:a16="http://schemas.microsoft.com/office/drawing/2014/main" id="{AD3DE505-6F14-4C82-99B8-356440CF1B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Um dos objetivos do SO é esconder os pormenores dos dispositivos de hardware do utilizador</a:t>
            </a:r>
          </a:p>
          <a:p>
            <a:r>
              <a:rPr lang="pt-PT" altLang="pt-PT" sz="2800"/>
              <a:t>SO é responsável por</a:t>
            </a:r>
          </a:p>
          <a:p>
            <a:pPr lvl="1"/>
            <a:r>
              <a:rPr lang="pt-PT" altLang="pt-PT" sz="2000"/>
              <a:t>Gestão da memória de I/O</a:t>
            </a:r>
          </a:p>
          <a:p>
            <a:pPr lvl="1"/>
            <a:r>
              <a:rPr lang="pt-PT" altLang="pt-PT" sz="2000"/>
              <a:t>Interface geral dos </a:t>
            </a:r>
            <a:r>
              <a:rPr lang="pt-PT" altLang="pt-PT" sz="2000" i="1"/>
              <a:t>device drivers</a:t>
            </a:r>
          </a:p>
          <a:p>
            <a:pPr lvl="1"/>
            <a:r>
              <a:rPr lang="pt-PT" altLang="pt-PT" sz="2000" i="1"/>
              <a:t>Drivers </a:t>
            </a:r>
            <a:r>
              <a:rPr lang="pt-PT" altLang="pt-PT" sz="2000"/>
              <a:t>para dispositivos </a:t>
            </a:r>
            <a:br>
              <a:rPr lang="pt-PT" altLang="pt-PT" sz="2000"/>
            </a:br>
            <a:r>
              <a:rPr lang="pt-PT" altLang="pt-PT" sz="2000"/>
              <a:t>específicos de hardware</a:t>
            </a:r>
            <a:endParaRPr lang="pt-PT" altLang="pt-PT" sz="2000" i="1"/>
          </a:p>
          <a:p>
            <a:endParaRPr lang="pt-PT" altLang="pt-PT" sz="2800"/>
          </a:p>
          <a:p>
            <a:endParaRPr lang="pt-PT" altLang="pt-PT" sz="2800"/>
          </a:p>
        </p:txBody>
      </p:sp>
      <p:pic>
        <p:nvPicPr>
          <p:cNvPr id="8196" name="Picture 5" descr="I/O Management - Operating System Notes">
            <a:extLst>
              <a:ext uri="{FF2B5EF4-FFF2-40B4-BE49-F238E27FC236}">
                <a16:creationId xmlns:a16="http://schemas.microsoft.com/office/drawing/2014/main" id="{A69BDDCC-A9E5-4FDA-94CF-33CCA66DF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825" y="2708275"/>
            <a:ext cx="34258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101A5E-BE9A-4547-AA4D-59A20DCDD64F}"/>
              </a:ext>
            </a:extLst>
          </p:cNvPr>
          <p:cNvSpPr txBox="1"/>
          <p:nvPr/>
        </p:nvSpPr>
        <p:spPr>
          <a:xfrm>
            <a:off x="5508625" y="6242050"/>
            <a:ext cx="275907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</a:rPr>
              <a:t>https://applied-programming.github.io/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B8ABB7-3512-4260-B372-B87E880A7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Proteção e Segurança</a:t>
            </a:r>
          </a:p>
        </p:txBody>
      </p:sp>
      <p:sp>
        <p:nvSpPr>
          <p:cNvPr id="9219" name="Marcador de Posição de Conteúdo 3">
            <a:extLst>
              <a:ext uri="{FF2B5EF4-FFF2-40B4-BE49-F238E27FC236}">
                <a16:creationId xmlns:a16="http://schemas.microsoft.com/office/drawing/2014/main" id="{0B493CFA-F281-45B0-8899-4BF798CAD8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Proteção – mecanismo do SO para controlar o acesso de processos e utilizadores aos recursos</a:t>
            </a:r>
          </a:p>
          <a:p>
            <a:r>
              <a:rPr lang="pt-PT" altLang="pt-PT" sz="2000"/>
              <a:t>Segurança – Defesa do sistema contra ataques internos e externos</a:t>
            </a:r>
          </a:p>
          <a:p>
            <a:pPr lvl="1"/>
            <a:r>
              <a:rPr lang="pt-PT" altLang="pt-PT" sz="1800"/>
              <a:t>Vasta gama: </a:t>
            </a:r>
            <a:r>
              <a:rPr lang="pt-PT" altLang="pt-PT" sz="1800" i="1"/>
              <a:t>denial-of-service</a:t>
            </a:r>
            <a:r>
              <a:rPr lang="pt-PT" altLang="pt-PT" sz="1800"/>
              <a:t>, vírus, roubo de identidade, etc.</a:t>
            </a:r>
          </a:p>
          <a:p>
            <a:r>
              <a:rPr lang="pt-PT" altLang="pt-PT" sz="2000"/>
              <a:t>Sistemas permitem distinguir os utilizadores, definindo assim permissões diferentes</a:t>
            </a:r>
          </a:p>
          <a:p>
            <a:pPr lvl="1"/>
            <a:r>
              <a:rPr lang="pt-PT" altLang="pt-PT" sz="1800"/>
              <a:t>Identificação do utilizador (uid, gid, etc)</a:t>
            </a:r>
          </a:p>
          <a:p>
            <a:pPr lvl="1"/>
            <a:r>
              <a:rPr lang="pt-PT" altLang="pt-PT" sz="1800"/>
              <a:t>Associação da identificação a ficheiros e processos que o utilizador controla</a:t>
            </a:r>
          </a:p>
          <a:p>
            <a:pPr lvl="1"/>
            <a:r>
              <a:rPr lang="pt-PT" altLang="pt-PT" sz="1800"/>
              <a:t>Identificadores de grupo permitem a definição de políticas mais gerais</a:t>
            </a:r>
          </a:p>
          <a:p>
            <a:pPr lvl="1"/>
            <a:r>
              <a:rPr lang="pt-PT" altLang="pt-PT" sz="1800"/>
              <a:t>Utilizadores podem alterar o ID de forma controlada</a:t>
            </a:r>
          </a:p>
          <a:p>
            <a:pPr lvl="2"/>
            <a:r>
              <a:rPr lang="pt-PT" altLang="pt-PT" sz="1400"/>
              <a:t>Comando </a:t>
            </a:r>
            <a:r>
              <a:rPr lang="pt-PT" altLang="pt-PT" sz="1400" b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</a:p>
          <a:p>
            <a:pPr lvl="2"/>
            <a:r>
              <a:rPr lang="pt-PT" altLang="pt-PT" sz="1400">
                <a:cs typeface="Courier New" panose="02070309020205020404" pitchFamily="49" charset="0"/>
              </a:rPr>
              <a:t>Comando</a:t>
            </a:r>
            <a:r>
              <a:rPr lang="pt-PT" altLang="pt-PT" sz="1400" b="1">
                <a:latin typeface="Courier New" panose="02070309020205020404" pitchFamily="49" charset="0"/>
                <a:cs typeface="Courier New" panose="02070309020205020404" pitchFamily="49" charset="0"/>
              </a:rPr>
              <a:t> chown</a:t>
            </a:r>
          </a:p>
          <a:p>
            <a:pPr lvl="2"/>
            <a:r>
              <a:rPr lang="pt-PT" altLang="pt-PT" sz="1400" b="1">
                <a:latin typeface="Courier New" panose="02070309020205020404" pitchFamily="49" charset="0"/>
                <a:cs typeface="Courier New" panose="02070309020205020404" pitchFamily="49" charset="0"/>
              </a:rPr>
              <a:t>SUID </a:t>
            </a:r>
            <a:r>
              <a:rPr lang="pt-PT" altLang="pt-PT" sz="1400">
                <a:cs typeface="Courier New" panose="02070309020205020404" pitchFamily="49" charset="0"/>
              </a:rPr>
              <a:t>bit permission</a:t>
            </a:r>
          </a:p>
          <a:p>
            <a:pPr lvl="1"/>
            <a:endParaRPr lang="pt-PT" altLang="pt-PT" sz="1800"/>
          </a:p>
          <a:p>
            <a:endParaRPr lang="pt-PT" altLang="pt-PT" sz="2000"/>
          </a:p>
          <a:p>
            <a:endParaRPr lang="pt-PT" altLang="pt-PT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647B503-8FC4-479A-8875-E786DDB6B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SO atuais</a:t>
            </a:r>
          </a:p>
        </p:txBody>
      </p:sp>
      <p:sp>
        <p:nvSpPr>
          <p:cNvPr id="10243" name="Marcador de Posição de Conteúdo 3">
            <a:extLst>
              <a:ext uri="{FF2B5EF4-FFF2-40B4-BE49-F238E27FC236}">
                <a16:creationId xmlns:a16="http://schemas.microsoft.com/office/drawing/2014/main" id="{0FE609AB-32DD-4074-8E2E-E0D9D2E517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Ambiente gráfico com o utilizador</a:t>
            </a:r>
          </a:p>
          <a:p>
            <a:r>
              <a:rPr lang="pt-PT" altLang="pt-PT" sz="2400"/>
              <a:t>Multiutilizador e Multitarefa</a:t>
            </a:r>
          </a:p>
          <a:p>
            <a:r>
              <a:rPr lang="pt-PT" altLang="pt-PT" sz="2400"/>
              <a:t>Memória virtual</a:t>
            </a:r>
          </a:p>
          <a:p>
            <a:r>
              <a:rPr lang="pt-PT" altLang="pt-PT" sz="2400"/>
              <a:t>Sistemas de operação de rede</a:t>
            </a:r>
          </a:p>
          <a:p>
            <a:pPr lvl="1"/>
            <a:r>
              <a:rPr lang="pt-PT" altLang="pt-PT" sz="1800"/>
              <a:t>Acesso indistinto a ficheiros/dispositivos locais ou de rede</a:t>
            </a:r>
          </a:p>
          <a:p>
            <a:pPr lvl="1"/>
            <a:r>
              <a:rPr lang="pt-PT" altLang="pt-PT" sz="1800"/>
              <a:t>Aplicações de login remoto, correio electrónico, navegação internet, etc</a:t>
            </a:r>
          </a:p>
          <a:p>
            <a:r>
              <a:rPr lang="pt-PT" altLang="pt-PT" sz="2400"/>
              <a:t>Enorme gama de </a:t>
            </a:r>
            <a:r>
              <a:rPr lang="pt-PT" altLang="pt-PT" sz="2400" i="1"/>
              <a:t>device drivers</a:t>
            </a:r>
          </a:p>
          <a:p>
            <a:r>
              <a:rPr lang="pt-PT" altLang="pt-PT" sz="2400"/>
              <a:t>Ligação dinâmica de dispositivos (</a:t>
            </a:r>
            <a:r>
              <a:rPr lang="pt-PT" altLang="pt-PT" sz="2400" i="1"/>
              <a:t>plug and play</a:t>
            </a:r>
            <a:r>
              <a:rPr lang="pt-PT" altLang="pt-PT" sz="2400"/>
              <a:t>)</a:t>
            </a:r>
          </a:p>
          <a:p>
            <a:endParaRPr lang="pt-PT" altLang="pt-PT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2046</TotalTime>
  <Words>1060</Words>
  <Application>Microsoft Office PowerPoint</Application>
  <PresentationFormat>On-screen Show (4:3)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Times New Roman</vt:lpstr>
      <vt:lpstr>Arial</vt:lpstr>
      <vt:lpstr>Calibri</vt:lpstr>
      <vt:lpstr>Courier New</vt:lpstr>
      <vt:lpstr>Modelo de apresentação predefinido</vt:lpstr>
      <vt:lpstr>Sistemas Operativos  Licenciatura Engenharia Informática Licenciatura Engenharia Computacional</vt:lpstr>
      <vt:lpstr>O que é um Sistema Operativo?</vt:lpstr>
      <vt:lpstr>Objectivos do Sistema Operativo</vt:lpstr>
      <vt:lpstr>Gestão de processos</vt:lpstr>
      <vt:lpstr>Gestão de memória</vt:lpstr>
      <vt:lpstr>Gestão de armazenamento</vt:lpstr>
      <vt:lpstr>Sub-sistema de I/O</vt:lpstr>
      <vt:lpstr>Proteção e Segurança</vt:lpstr>
      <vt:lpstr>SO atuais</vt:lpstr>
      <vt:lpstr>SO atuais</vt:lpstr>
      <vt:lpstr>Linux Chart</vt:lpstr>
      <vt:lpstr>Interface Utilizador-SO</vt:lpstr>
      <vt:lpstr>Interface Utilizador-SO</vt:lpstr>
      <vt:lpstr>Interface Utilizador-SO</vt:lpstr>
      <vt:lpstr>Interface Utilizador-SO</vt:lpstr>
      <vt:lpstr>Tópico prático</vt:lpstr>
      <vt:lpstr>Tópico prático</vt:lpstr>
      <vt:lpstr>Tópico prático</vt:lpstr>
      <vt:lpstr>Tópico prático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178</cp:revision>
  <dcterms:created xsi:type="dcterms:W3CDTF">1601-01-01T00:00:00Z</dcterms:created>
  <dcterms:modified xsi:type="dcterms:W3CDTF">2021-10-19T13:07:34Z</dcterms:modified>
</cp:coreProperties>
</file>