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  <p:sldId id="488" r:id="rId12"/>
    <p:sldId id="489" r:id="rId13"/>
    <p:sldId id="490" r:id="rId14"/>
    <p:sldId id="505" r:id="rId15"/>
    <p:sldId id="506" r:id="rId16"/>
    <p:sldId id="507" r:id="rId17"/>
    <p:sldId id="508" r:id="rId18"/>
    <p:sldId id="509" r:id="rId19"/>
    <p:sldId id="510" r:id="rId20"/>
    <p:sldId id="511" r:id="rId21"/>
    <p:sldId id="512" r:id="rId22"/>
    <p:sldId id="513" r:id="rId23"/>
    <p:sldId id="514" r:id="rId24"/>
    <p:sldId id="515" r:id="rId25"/>
    <p:sldId id="569" r:id="rId26"/>
    <p:sldId id="570" r:id="rId27"/>
    <p:sldId id="571" r:id="rId28"/>
    <p:sldId id="523" r:id="rId29"/>
    <p:sldId id="557" r:id="rId30"/>
    <p:sldId id="556" r:id="rId31"/>
    <p:sldId id="572" r:id="rId32"/>
    <p:sldId id="573" r:id="rId33"/>
    <p:sldId id="574" r:id="rId34"/>
    <p:sldId id="575" r:id="rId35"/>
    <p:sldId id="576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080"/>
    <a:srgbClr val="006666"/>
    <a:srgbClr val="003366"/>
    <a:srgbClr val="FF0000"/>
    <a:srgbClr val="000099"/>
    <a:srgbClr val="99CC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 autoAdjust="0"/>
  </p:normalViewPr>
  <p:slideViewPr>
    <p:cSldViewPr>
      <p:cViewPr varScale="1">
        <p:scale>
          <a:sx n="80" d="100"/>
          <a:sy n="80" d="100"/>
        </p:scale>
        <p:origin x="124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DA8B60-B958-4693-865E-F4EF5B24D5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C5FE2E-11A6-470A-AB59-7FA2DA81D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6DF254-497E-4398-952A-AAD02900CA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BB3C-AE2B-4884-A4EF-0F5F69EF2A4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100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FF5743-50AD-4ACF-AE06-EB65EBF214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497418-3E56-4477-9E90-C3BB22424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D4961-148A-4F7E-B5A1-C28969DD9A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EE284-BCDB-4FF7-87F1-7A1E4BF5946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9546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2057400" cy="566896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19800" cy="566896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3059B0-37D3-4100-A179-8F1801B274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15FA3F-AB65-4CB0-9807-88B7815C9A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EC4034-3154-4FAF-8D97-9AFD51506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AC5DE-93C5-49C8-B3C5-793B46A84838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87790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5024C-74C1-4C99-BC93-611834CA40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2A516-ED42-415E-A6DE-7396D46C28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F904A-ED71-4230-9058-64D54C7BDC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44651-7F6A-4A4F-A75D-BB9A395DF5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62188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038600" cy="21859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4572000" y="3633788"/>
            <a:ext cx="4038600" cy="218757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C564E62-F63A-4B6E-A0AD-E541F20A0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DE1ADB-39A6-48A7-9B9A-B20F70AC39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7671E73-53E3-4A7D-A923-EB260452D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5C5AB-DC37-48E2-9ED7-2C2FEE380A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8109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61A26A-F594-4DDA-BC68-42708D165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422FD7-1795-472A-B144-73E0F8959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7245F6-C9DF-4C55-ABDF-CD917573C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884E7-22D5-4C6B-87B6-E0D869336DC5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0414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08E897-73B6-4A5D-ACCD-D89283718E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CA63F7-6CBF-4401-AD80-15148B8B3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58FD42-483D-42CF-B143-FDCDD32CF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10224-C7F6-4A80-806E-25B3C649C39E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2702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1A9C0-2D9B-4DE0-BDC4-5B8AB60D4A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90A77-742A-4649-9073-2C13720F2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79A16-D600-42EC-B50A-636E2311F9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0217F-49D4-4DB4-8F5B-C7247ACBFD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8099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05B606-CEDB-4465-8776-D4F1E875D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570FF5-6483-4A4F-8C77-02F0D35AD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DD57C1B-865D-468E-A8F9-5E45446B3F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4EBC3-10F2-4CA8-904D-D3328E1A5C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59260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73995C2-A3B7-41FF-A2BC-418452BE1D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675EDC-57CB-492E-9835-C24C39AA3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AA124B-3780-4A73-BC54-D3A97E6D6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995B9-7785-4ECB-A7AA-AF11E88ACB5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5139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1206AC8-FF71-4DA8-B361-73E93D6F45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F403B3-500C-40C7-A904-912F3282E7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3224DB-9347-4033-A3BC-C4C36DA2A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72C5E-BABD-4330-BA58-777B6BF84E4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952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63551-E096-4C2E-A2F9-91A1DF97CA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DE8C8-8223-430E-9ECD-58FF7CAF1D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DA339-3DC4-4426-B04E-A912C95E6F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E8950-A9FC-4856-8FD9-8B21636B6DE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1212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EADD6-D230-4902-944D-9610B2E052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B969A-4617-4C49-BDC6-A3CEB6065F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6A93D-5FE0-4204-AE99-751AAAEBED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2AD9-3F51-4861-806A-196D28ADC81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2071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CBBF9CA-F0B9-41A7-B863-FD524DD8A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 estilo do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DE6CFA-179F-4D8F-A2A6-F4DF4852D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os estilos de texto do modelo global</a:t>
            </a:r>
          </a:p>
          <a:p>
            <a:pPr lvl="1"/>
            <a:r>
              <a:rPr lang="en-US" altLang="pt-PT"/>
              <a:t>Segundo nível</a:t>
            </a:r>
          </a:p>
          <a:p>
            <a:pPr lvl="2"/>
            <a:r>
              <a:rPr lang="en-US" altLang="pt-PT"/>
              <a:t>Terceiro nível</a:t>
            </a:r>
          </a:p>
          <a:p>
            <a:pPr lvl="3"/>
            <a:r>
              <a:rPr lang="en-US" altLang="pt-PT"/>
              <a:t>Quarto nível</a:t>
            </a:r>
          </a:p>
          <a:p>
            <a:pPr lvl="4"/>
            <a:r>
              <a:rPr lang="en-US" altLang="pt-PT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203DE9-2F43-4AAF-B5CA-02435E82D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F3D1CEE-5AA3-4E3E-AB5D-FE8923C9F3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AC67598-14C9-4468-9D87-D14C4C30DA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76E6D2-7060-4046-BB8E-8763FD7EE0FA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pic>
        <p:nvPicPr>
          <p:cNvPr id="1031" name="Picture 17" descr="ieeta">
            <a:extLst>
              <a:ext uri="{FF2B5EF4-FFF2-40B4-BE49-F238E27FC236}">
                <a16:creationId xmlns:a16="http://schemas.microsoft.com/office/drawing/2014/main" id="{E82AF7FF-3DC5-4728-AE00-0615FDDFE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10"/>
          <a:stretch>
            <a:fillRect/>
          </a:stretch>
        </p:blipFill>
        <p:spPr bwMode="auto">
          <a:xfrm>
            <a:off x="7610475" y="76200"/>
            <a:ext cx="533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9">
            <a:extLst>
              <a:ext uri="{FF2B5EF4-FFF2-40B4-BE49-F238E27FC236}">
                <a16:creationId xmlns:a16="http://schemas.microsoft.com/office/drawing/2014/main" id="{8407811E-FC53-4C5E-ACC1-0B6C3692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610600" cy="152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GB" altLang="pt-PT" sz="2000" b="1">
              <a:solidFill>
                <a:srgbClr val="2A476F"/>
              </a:solidFill>
            </a:endParaRPr>
          </a:p>
        </p:txBody>
      </p:sp>
      <p:sp>
        <p:nvSpPr>
          <p:cNvPr id="1033" name="Line 20">
            <a:extLst>
              <a:ext uri="{FF2B5EF4-FFF2-40B4-BE49-F238E27FC236}">
                <a16:creationId xmlns:a16="http://schemas.microsoft.com/office/drawing/2014/main" id="{FBF56F98-2C73-4340-BC1E-AC9A93B5F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89000"/>
            <a:ext cx="8610600" cy="0"/>
          </a:xfrm>
          <a:prstGeom prst="line">
            <a:avLst/>
          </a:prstGeom>
          <a:noFill/>
          <a:ln w="57150">
            <a:solidFill>
              <a:srgbClr val="2A47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B59799D5-919F-47B7-8483-16B1B6009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B3580D83-2B05-4C4E-A1F6-8545FFEA9ADD}" type="slidenum">
              <a:rPr lang="pt-PT" altLang="pt-PT" sz="1400" b="1" smtClean="0">
                <a:solidFill>
                  <a:srgbClr val="2A476F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GB" altLang="pt-PT" sz="1400" b="1">
              <a:solidFill>
                <a:srgbClr val="2A476F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0BEFBBD5-47D6-409C-A0CD-EE75ABDE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pt-PT" sz="1400" b="1">
                <a:solidFill>
                  <a:srgbClr val="2A476F"/>
                </a:solidFill>
                <a:latin typeface="Arial" charset="0"/>
              </a:rPr>
              <a:t>DETI/UA</a:t>
            </a:r>
          </a:p>
        </p:txBody>
      </p:sp>
      <p:grpSp>
        <p:nvGrpSpPr>
          <p:cNvPr id="1036" name="Grupo 16">
            <a:extLst>
              <a:ext uri="{FF2B5EF4-FFF2-40B4-BE49-F238E27FC236}">
                <a16:creationId xmlns:a16="http://schemas.microsoft.com/office/drawing/2014/main" id="{5A46DA06-964C-46F3-9655-7501C120CDD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05788" y="69850"/>
            <a:ext cx="849312" cy="747713"/>
            <a:chOff x="8205173" y="0"/>
            <a:chExt cx="894112" cy="788175"/>
          </a:xfrm>
        </p:grpSpPr>
        <p:pic>
          <p:nvPicPr>
            <p:cNvPr id="1037" name="Imagem 13">
              <a:extLst>
                <a:ext uri="{FF2B5EF4-FFF2-40B4-BE49-F238E27FC236}">
                  <a16:creationId xmlns:a16="http://schemas.microsoft.com/office/drawing/2014/main" id="{23CA6E49-009C-4493-A362-B864F97AB2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67"/>
            <a:stretch>
              <a:fillRect/>
            </a:stretch>
          </p:blipFill>
          <p:spPr bwMode="auto">
            <a:xfrm>
              <a:off x="8390166" y="0"/>
              <a:ext cx="539552" cy="55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">
              <a:extLst>
                <a:ext uri="{FF2B5EF4-FFF2-40B4-BE49-F238E27FC236}">
                  <a16:creationId xmlns:a16="http://schemas.microsoft.com/office/drawing/2014/main" id="{E12C7F3C-9813-49AB-9707-68723757FA1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173" y="571480"/>
              <a:ext cx="894112" cy="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2">
              <a:extLst>
                <a:ext uri="{FF2B5EF4-FFF2-40B4-BE49-F238E27FC236}">
                  <a16:creationId xmlns:a16="http://schemas.microsoft.com/office/drawing/2014/main" id="{C3A6A683-7F3D-4E7D-9D35-C674EC90FA3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753" y="654234"/>
              <a:ext cx="248438" cy="13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476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DA49032-7D0B-45C2-8CCB-8C7454317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2544763"/>
            <a:ext cx="8785225" cy="1143000"/>
          </a:xfrm>
        </p:spPr>
        <p:txBody>
          <a:bodyPr/>
          <a:lstStyle/>
          <a:p>
            <a:pPr algn="ctr" eaLnBrk="1" hangingPunct="1"/>
            <a:r>
              <a:rPr lang="pt-PT" altLang="pt-PT" b="1"/>
              <a:t>Sistemas Operativos</a:t>
            </a:r>
            <a:br>
              <a:rPr lang="pt-PT" altLang="pt-PT"/>
            </a:br>
            <a:br>
              <a:rPr lang="pt-PT" altLang="pt-PT" sz="1600"/>
            </a:br>
            <a:r>
              <a:rPr lang="pt-PT" altLang="pt-PT" sz="3200"/>
              <a:t>Licenciatura Engenharia Informática</a:t>
            </a:r>
            <a:br>
              <a:rPr lang="pt-PT" altLang="pt-PT" sz="3200"/>
            </a:br>
            <a:r>
              <a:rPr lang="pt-PT" altLang="pt-PT" sz="3200"/>
              <a:t>Licenciatura Engenharia Computacional</a:t>
            </a:r>
            <a:endParaRPr lang="en-GB" altLang="pt-PT" sz="32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C137AB8-DC66-4593-BA76-0E80F2BB53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9425"/>
            <a:ext cx="6400800" cy="1371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altLang="pt-PT">
                <a:solidFill>
                  <a:srgbClr val="008000"/>
                </a:solidFill>
              </a:rPr>
              <a:t>Ano letivo 2021/2022</a:t>
            </a:r>
          </a:p>
          <a:p>
            <a:pPr eaLnBrk="1" hangingPunct="1"/>
            <a:r>
              <a:rPr lang="pt-PT" altLang="pt-PT" sz="2400">
                <a:solidFill>
                  <a:srgbClr val="008000"/>
                </a:solidFill>
              </a:rPr>
              <a:t>Nuno Lau (nunolau@ua.pt)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>
            <a:extLst>
              <a:ext uri="{FF2B5EF4-FFF2-40B4-BE49-F238E27FC236}">
                <a16:creationId xmlns:a16="http://schemas.microsoft.com/office/drawing/2014/main" id="{2E712D19-4FB1-4431-8FA6-7C1A7F00EC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Monitor de Lampson / Redell</a:t>
            </a:r>
          </a:p>
        </p:txBody>
      </p:sp>
      <p:pic>
        <p:nvPicPr>
          <p:cNvPr id="34819" name="Picture 2">
            <a:extLst>
              <a:ext uri="{FF2B5EF4-FFF2-40B4-BE49-F238E27FC236}">
                <a16:creationId xmlns:a16="http://schemas.microsoft.com/office/drawing/2014/main" id="{64717705-6BDE-4FCB-A246-971D266FC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84313"/>
            <a:ext cx="8170862" cy="451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294DE3A-0C21-45DF-ACC9-BC34EE17D17C}"/>
              </a:ext>
            </a:extLst>
          </p:cNvPr>
          <p:cNvSpPr txBox="1"/>
          <p:nvPr/>
        </p:nvSpPr>
        <p:spPr>
          <a:xfrm>
            <a:off x="7270750" y="6392863"/>
            <a:ext cx="12620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>
                <a:latin typeface="+mn-lt"/>
                <a:cs typeface="Arial" charset="0"/>
              </a:rPr>
              <a:t>Slides SO, ARB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>
            <a:extLst>
              <a:ext uri="{FF2B5EF4-FFF2-40B4-BE49-F238E27FC236}">
                <a16:creationId xmlns:a16="http://schemas.microsoft.com/office/drawing/2014/main" id="{85A09E52-5736-4D60-ACD5-A2C68FB38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Produtores / Consumidores</a:t>
            </a:r>
          </a:p>
        </p:txBody>
      </p:sp>
      <p:pic>
        <p:nvPicPr>
          <p:cNvPr id="35843" name="Picture 6">
            <a:extLst>
              <a:ext uri="{FF2B5EF4-FFF2-40B4-BE49-F238E27FC236}">
                <a16:creationId xmlns:a16="http://schemas.microsoft.com/office/drawing/2014/main" id="{9D727612-8FB6-4A4B-B5BB-9EF49FD48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260475"/>
            <a:ext cx="8572500" cy="486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>
            <a:extLst>
              <a:ext uri="{FF2B5EF4-FFF2-40B4-BE49-F238E27FC236}">
                <a16:creationId xmlns:a16="http://schemas.microsoft.com/office/drawing/2014/main" id="{3A85B409-8505-4EB8-BE3C-5EC8144A90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Produtores / Consumidores</a:t>
            </a:r>
          </a:p>
        </p:txBody>
      </p:sp>
      <p:pic>
        <p:nvPicPr>
          <p:cNvPr id="36867" name="Picture 2">
            <a:extLst>
              <a:ext uri="{FF2B5EF4-FFF2-40B4-BE49-F238E27FC236}">
                <a16:creationId xmlns:a16="http://schemas.microsoft.com/office/drawing/2014/main" id="{ED9B546C-4B5E-4D2C-9FBC-7A05B27C1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260475"/>
            <a:ext cx="858520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6CF64B-2185-4C37-899B-1CAE4D565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688" y="5988050"/>
            <a:ext cx="52054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 deve estar sempre num ciclo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 que verifica condições de continuação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>
            <a:extLst>
              <a:ext uri="{FF2B5EF4-FFF2-40B4-BE49-F238E27FC236}">
                <a16:creationId xmlns:a16="http://schemas.microsoft.com/office/drawing/2014/main" id="{B8ECBDDF-8DA5-49FB-8286-5068FBC5C4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Jantar de filósofos</a:t>
            </a:r>
          </a:p>
        </p:txBody>
      </p:sp>
      <p:pic>
        <p:nvPicPr>
          <p:cNvPr id="37891" name="Picture 4">
            <a:extLst>
              <a:ext uri="{FF2B5EF4-FFF2-40B4-BE49-F238E27FC236}">
                <a16:creationId xmlns:a16="http://schemas.microsoft.com/office/drawing/2014/main" id="{E735408F-E13A-4D5B-8A7E-69012B260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857375"/>
            <a:ext cx="3810000" cy="320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4">
            <a:extLst>
              <a:ext uri="{FF2B5EF4-FFF2-40B4-BE49-F238E27FC236}">
                <a16:creationId xmlns:a16="http://schemas.microsoft.com/office/drawing/2014/main" id="{E331EE53-7AD9-4905-B4F8-1A4CC8E8D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338" y="1860550"/>
            <a:ext cx="4903787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>
            <a:extLst>
              <a:ext uri="{FF2B5EF4-FFF2-40B4-BE49-F238E27FC236}">
                <a16:creationId xmlns:a16="http://schemas.microsoft.com/office/drawing/2014/main" id="{3C232308-D6E4-4378-8589-1E5D104A1A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Programando com monitores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31C0D8-7864-4EFA-9369-30B9E70D6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err="1"/>
              <a:t>Identificar</a:t>
            </a:r>
            <a:r>
              <a:rPr lang="en-US" sz="2800" dirty="0"/>
              <a:t> </a:t>
            </a:r>
            <a:r>
              <a:rPr lang="en-US" sz="2800" dirty="0" err="1"/>
              <a:t>objetos</a:t>
            </a:r>
            <a:r>
              <a:rPr lang="en-US" sz="2800" dirty="0"/>
              <a:t> </a:t>
            </a:r>
            <a:r>
              <a:rPr lang="en-US" sz="2800" dirty="0" err="1"/>
              <a:t>partilhados</a:t>
            </a:r>
            <a:endParaRPr lang="en-US" sz="2800" dirty="0"/>
          </a:p>
          <a:p>
            <a:pPr lvl="1">
              <a:defRPr/>
            </a:pPr>
            <a:r>
              <a:rPr lang="en-US" sz="2400" dirty="0" err="1"/>
              <a:t>Definir</a:t>
            </a:r>
            <a:r>
              <a:rPr lang="en-US" sz="2400" dirty="0"/>
              <a:t> a </a:t>
            </a:r>
            <a:r>
              <a:rPr lang="en-US" sz="2400" dirty="0" err="1"/>
              <a:t>sua</a:t>
            </a:r>
            <a:r>
              <a:rPr lang="en-US" sz="2400" dirty="0"/>
              <a:t> interface</a:t>
            </a:r>
          </a:p>
          <a:p>
            <a:pPr lvl="1">
              <a:defRPr/>
            </a:pPr>
            <a:r>
              <a:rPr lang="en-US" sz="2400" dirty="0" err="1"/>
              <a:t>Identificar</a:t>
            </a:r>
            <a:r>
              <a:rPr lang="en-US" sz="2400" dirty="0"/>
              <a:t> </a:t>
            </a:r>
            <a:r>
              <a:rPr lang="en-US" sz="2400" dirty="0" err="1"/>
              <a:t>estado</a:t>
            </a:r>
            <a:r>
              <a:rPr lang="en-US" sz="2400" dirty="0"/>
              <a:t> </a:t>
            </a:r>
            <a:r>
              <a:rPr lang="en-US" sz="2400" dirty="0" err="1"/>
              <a:t>interno</a:t>
            </a:r>
            <a:r>
              <a:rPr lang="en-US" sz="2400" dirty="0"/>
              <a:t> e </a:t>
            </a:r>
            <a:r>
              <a:rPr lang="en-US" sz="2400" dirty="0" err="1"/>
              <a:t>invariantes</a:t>
            </a:r>
            <a:endParaRPr lang="en-US" sz="2400" dirty="0"/>
          </a:p>
          <a:p>
            <a:pPr lvl="1">
              <a:defRPr/>
            </a:pPr>
            <a:r>
              <a:rPr lang="en-US" sz="2400" dirty="0" err="1"/>
              <a:t>Implementar</a:t>
            </a:r>
            <a:r>
              <a:rPr lang="en-US" sz="2400" dirty="0"/>
              <a:t> </a:t>
            </a:r>
            <a:r>
              <a:rPr lang="en-US" sz="2400" dirty="0" err="1"/>
              <a:t>métodos</a:t>
            </a:r>
            <a:r>
              <a:rPr lang="en-US" sz="2400" dirty="0"/>
              <a:t> de </a:t>
            </a:r>
            <a:r>
              <a:rPr lang="en-US" sz="2400" dirty="0" err="1"/>
              <a:t>manipulação</a:t>
            </a:r>
            <a:endParaRPr lang="en-US" sz="2400" dirty="0"/>
          </a:p>
          <a:p>
            <a:pPr>
              <a:defRPr/>
            </a:pPr>
            <a:r>
              <a:rPr lang="en-US" sz="2800" dirty="0" err="1"/>
              <a:t>Passos</a:t>
            </a:r>
            <a:r>
              <a:rPr lang="en-US" sz="2800" dirty="0"/>
              <a:t> para </a:t>
            </a:r>
            <a:r>
              <a:rPr lang="en-US" sz="2800" dirty="0" err="1"/>
              <a:t>cada</a:t>
            </a:r>
            <a:r>
              <a:rPr lang="en-US" sz="2800" dirty="0"/>
              <a:t> </a:t>
            </a:r>
            <a:r>
              <a:rPr lang="en-US" sz="2800" dirty="0" err="1"/>
              <a:t>objeto</a:t>
            </a:r>
            <a:r>
              <a:rPr lang="en-US" sz="2800" dirty="0"/>
              <a:t> </a:t>
            </a:r>
            <a:r>
              <a:rPr lang="en-US" sz="2800" dirty="0" err="1"/>
              <a:t>partilhado</a:t>
            </a:r>
            <a:endParaRPr lang="en-US" sz="2800" dirty="0"/>
          </a:p>
          <a:p>
            <a:pPr lvl="1">
              <a:defRPr/>
            </a:pPr>
            <a:r>
              <a:rPr lang="en-US" sz="2400" dirty="0" err="1"/>
              <a:t>Criar</a:t>
            </a:r>
            <a:r>
              <a:rPr lang="en-US" sz="2400" dirty="0"/>
              <a:t> um lock</a:t>
            </a:r>
          </a:p>
          <a:p>
            <a:pPr lvl="1">
              <a:defRPr/>
            </a:pPr>
            <a:r>
              <a:rPr lang="en-US" sz="2400" dirty="0" err="1"/>
              <a:t>Adicionar</a:t>
            </a:r>
            <a:r>
              <a:rPr lang="en-US" sz="2400" dirty="0"/>
              <a:t> </a:t>
            </a:r>
            <a:r>
              <a:rPr lang="en-US" sz="2400" dirty="0" err="1"/>
              <a:t>código</a:t>
            </a:r>
            <a:r>
              <a:rPr lang="en-US" sz="2400" dirty="0"/>
              <a:t> para </a:t>
            </a:r>
            <a:r>
              <a:rPr lang="en-US" sz="2400" dirty="0" err="1"/>
              <a:t>adquirir</a:t>
            </a:r>
            <a:r>
              <a:rPr lang="en-US" sz="2400" dirty="0"/>
              <a:t> e </a:t>
            </a:r>
            <a:r>
              <a:rPr lang="en-US" sz="2400" dirty="0" err="1"/>
              <a:t>libertar</a:t>
            </a:r>
            <a:r>
              <a:rPr lang="en-US" sz="2400" dirty="0"/>
              <a:t> lock</a:t>
            </a:r>
          </a:p>
          <a:p>
            <a:pPr lvl="1">
              <a:defRPr/>
            </a:pPr>
            <a:r>
              <a:rPr lang="en-US" sz="2400" dirty="0" err="1"/>
              <a:t>Identificar</a:t>
            </a:r>
            <a:r>
              <a:rPr lang="en-US" sz="2400" dirty="0"/>
              <a:t> e </a:t>
            </a:r>
            <a:r>
              <a:rPr lang="en-US" sz="2400" dirty="0" err="1"/>
              <a:t>adicionar</a:t>
            </a:r>
            <a:r>
              <a:rPr lang="en-US" sz="2400" dirty="0"/>
              <a:t> </a:t>
            </a:r>
            <a:r>
              <a:rPr lang="en-US" sz="2400" dirty="0" err="1"/>
              <a:t>variáveis</a:t>
            </a:r>
            <a:r>
              <a:rPr lang="en-US" sz="2400" dirty="0"/>
              <a:t> de </a:t>
            </a:r>
            <a:r>
              <a:rPr lang="en-US" sz="2400" dirty="0" err="1"/>
              <a:t>condição</a:t>
            </a:r>
            <a:endParaRPr lang="en-US" sz="2400" dirty="0"/>
          </a:p>
          <a:p>
            <a:pPr lvl="1">
              <a:defRPr/>
            </a:pPr>
            <a:r>
              <a:rPr lang="en-US" sz="2400" dirty="0" err="1"/>
              <a:t>Adicionar</a:t>
            </a:r>
            <a:r>
              <a:rPr lang="en-US" sz="2400" dirty="0"/>
              <a:t> loops </a:t>
            </a:r>
            <a:r>
              <a:rPr lang="en-US" sz="2400" dirty="0" err="1"/>
              <a:t>nos</a:t>
            </a:r>
            <a:r>
              <a:rPr lang="en-US" sz="2400" dirty="0"/>
              <a:t> waits das </a:t>
            </a:r>
            <a:r>
              <a:rPr lang="en-US" sz="2400" dirty="0" err="1"/>
              <a:t>variáveis</a:t>
            </a:r>
            <a:r>
              <a:rPr lang="en-US" sz="2400" dirty="0"/>
              <a:t> de </a:t>
            </a:r>
            <a:r>
              <a:rPr lang="en-US" sz="2400" dirty="0" err="1"/>
              <a:t>condição</a:t>
            </a:r>
            <a:endParaRPr lang="en-US" sz="2400" dirty="0"/>
          </a:p>
          <a:p>
            <a:pPr lvl="1">
              <a:defRPr/>
            </a:pPr>
            <a:r>
              <a:rPr lang="en-US" sz="2400" dirty="0" err="1"/>
              <a:t>Adicionar</a:t>
            </a:r>
            <a:r>
              <a:rPr lang="en-US" sz="2400" dirty="0"/>
              <a:t> signal e broadcast</a:t>
            </a:r>
          </a:p>
          <a:p>
            <a:pPr marL="457200" lvl="1" indent="0">
              <a:buFontTx/>
              <a:buNone/>
              <a:defRPr/>
            </a:pPr>
            <a:endParaRPr lang="en-US" sz="2400" dirty="0"/>
          </a:p>
          <a:p>
            <a:pPr lvl="1"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>
            <a:extLst>
              <a:ext uri="{FF2B5EF4-FFF2-40B4-BE49-F238E27FC236}">
                <a16:creationId xmlns:a16="http://schemas.microsoft.com/office/drawing/2014/main" id="{3EC02E9C-9635-48B1-A92A-437D7C400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Programando com monitores</a:t>
            </a:r>
          </a:p>
        </p:txBody>
      </p:sp>
      <p:sp>
        <p:nvSpPr>
          <p:cNvPr id="6147" name="Content Placeholder 1">
            <a:extLst>
              <a:ext uri="{FF2B5EF4-FFF2-40B4-BE49-F238E27FC236}">
                <a16:creationId xmlns:a16="http://schemas.microsoft.com/office/drawing/2014/main" id="{C742E9B3-2583-415C-8864-0801B1DC5F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Estrutura consistente</a:t>
            </a:r>
          </a:p>
          <a:p>
            <a:r>
              <a:rPr lang="en-US" altLang="en-US" sz="2400"/>
              <a:t>Usar apenas locks e variáveis de condição para a sincronização</a:t>
            </a:r>
          </a:p>
          <a:p>
            <a:r>
              <a:rPr lang="en-US" altLang="en-US" sz="2400"/>
              <a:t>Adquirir lock sempre no início do método e libertar sempre no fim</a:t>
            </a:r>
          </a:p>
          <a:p>
            <a:r>
              <a:rPr lang="en-US" altLang="en-US" sz="2400"/>
              <a:t>Ter sempre o lock quando se opera sobre variáveis de condição</a:t>
            </a:r>
          </a:p>
          <a:p>
            <a:r>
              <a:rPr lang="en-US" altLang="en-US" sz="2400"/>
              <a:t>Esperar sempre num ciclo while quando o wait é invocado</a:t>
            </a:r>
          </a:p>
          <a:p>
            <a:r>
              <a:rPr lang="en-US" altLang="en-US" sz="2400"/>
              <a:t>Não usar sleep() para esperar por outras threads</a:t>
            </a:r>
          </a:p>
          <a:p>
            <a:pPr lvl="1"/>
            <a:endParaRPr lang="en-US" alt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>
            <a:extLst>
              <a:ext uri="{FF2B5EF4-FFF2-40B4-BE49-F238E27FC236}">
                <a16:creationId xmlns:a16="http://schemas.microsoft.com/office/drawing/2014/main" id="{D87F9CB4-FF2D-410A-9781-4925200AB3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Sincronização em Java</a:t>
            </a:r>
          </a:p>
        </p:txBody>
      </p:sp>
      <p:sp>
        <p:nvSpPr>
          <p:cNvPr id="7171" name="Marcador de Posição de Conteúdo 5">
            <a:extLst>
              <a:ext uri="{FF2B5EF4-FFF2-40B4-BE49-F238E27FC236}">
                <a16:creationId xmlns:a16="http://schemas.microsoft.com/office/drawing/2014/main" id="{DCB960E5-1A8C-4D71-B6A7-E597B19F9C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Primitivas de sincronização estão incluídas na própria linguagem Java</a:t>
            </a:r>
          </a:p>
          <a:p>
            <a:r>
              <a:rPr lang="pt-PT" altLang="pt-PT" sz="2400"/>
              <a:t>Cada objecto Java tem associado um </a:t>
            </a:r>
            <a:r>
              <a:rPr lang="pt-PT" altLang="pt-PT" sz="2400" i="1"/>
              <a:t>lock</a:t>
            </a:r>
          </a:p>
          <a:p>
            <a:r>
              <a:rPr lang="pt-PT" altLang="pt-PT" sz="2400"/>
              <a:t>O </a:t>
            </a:r>
            <a:r>
              <a:rPr lang="pt-PT" altLang="pt-PT" sz="2400" i="1"/>
              <a:t>lock</a:t>
            </a:r>
            <a:r>
              <a:rPr lang="pt-PT" altLang="pt-PT" sz="2400"/>
              <a:t> é adquirido ao entrar num método </a:t>
            </a:r>
            <a:r>
              <a:rPr lang="pt-PT" altLang="pt-PT" sz="2400" i="1"/>
              <a:t>synchronized</a:t>
            </a:r>
          </a:p>
          <a:p>
            <a:r>
              <a:rPr lang="pt-PT" altLang="pt-PT" sz="2400"/>
              <a:t>O </a:t>
            </a:r>
            <a:r>
              <a:rPr lang="pt-PT" altLang="pt-PT" sz="2400" i="1"/>
              <a:t>lock</a:t>
            </a:r>
            <a:r>
              <a:rPr lang="pt-PT" altLang="pt-PT" sz="2400"/>
              <a:t> é libertado ao sair desse método</a:t>
            </a:r>
          </a:p>
          <a:p>
            <a:r>
              <a:rPr lang="pt-PT" altLang="pt-PT" sz="2400" i="1"/>
              <a:t>Threads</a:t>
            </a:r>
            <a:r>
              <a:rPr lang="pt-PT" altLang="pt-PT" sz="2400"/>
              <a:t> que têm de esperar são colocadas no </a:t>
            </a:r>
            <a:r>
              <a:rPr lang="pt-PT" altLang="pt-PT" sz="2400" i="1"/>
              <a:t>entry set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>
            <a:extLst>
              <a:ext uri="{FF2B5EF4-FFF2-40B4-BE49-F238E27FC236}">
                <a16:creationId xmlns:a16="http://schemas.microsoft.com/office/drawing/2014/main" id="{14CAAB97-B487-4A80-947F-B4FC1FEBEF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Sincronização em Java</a:t>
            </a:r>
          </a:p>
        </p:txBody>
      </p:sp>
      <p:pic>
        <p:nvPicPr>
          <p:cNvPr id="8195" name="Picture 5">
            <a:extLst>
              <a:ext uri="{FF2B5EF4-FFF2-40B4-BE49-F238E27FC236}">
                <a16:creationId xmlns:a16="http://schemas.microsoft.com/office/drawing/2014/main" id="{92C04FF6-655E-417C-8481-DB3C46644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143125"/>
            <a:ext cx="6980238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>
            <a:extLst>
              <a:ext uri="{FF2B5EF4-FFF2-40B4-BE49-F238E27FC236}">
                <a16:creationId xmlns:a16="http://schemas.microsoft.com/office/drawing/2014/main" id="{FEA50F6A-1710-4B4D-8D99-7147255EA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Bounded Buffer</a:t>
            </a:r>
            <a:r>
              <a:rPr lang="pt-PT" altLang="pt-PT"/>
              <a:t> em Java</a:t>
            </a: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7EB866D1-AC04-4D6E-97D0-C498A1595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571625"/>
            <a:ext cx="4652963" cy="416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exão recta 3">
            <a:extLst>
              <a:ext uri="{FF2B5EF4-FFF2-40B4-BE49-F238E27FC236}">
                <a16:creationId xmlns:a16="http://schemas.microsoft.com/office/drawing/2014/main" id="{71548751-4941-4A97-80EB-814E44EB16B8}"/>
              </a:ext>
            </a:extLst>
          </p:cNvPr>
          <p:cNvCxnSpPr/>
          <p:nvPr/>
        </p:nvCxnSpPr>
        <p:spPr>
          <a:xfrm rot="10800000">
            <a:off x="1643063" y="1785938"/>
            <a:ext cx="1071562" cy="0"/>
          </a:xfrm>
          <a:prstGeom prst="line">
            <a:avLst/>
          </a:prstGeom>
          <a:ln w="31750" cmpd="sng">
            <a:solidFill>
              <a:srgbClr val="33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cta 6">
            <a:extLst>
              <a:ext uri="{FF2B5EF4-FFF2-40B4-BE49-F238E27FC236}">
                <a16:creationId xmlns:a16="http://schemas.microsoft.com/office/drawing/2014/main" id="{97AB41E2-67A3-46A7-94D2-7C75CBDDEDE8}"/>
              </a:ext>
            </a:extLst>
          </p:cNvPr>
          <p:cNvCxnSpPr/>
          <p:nvPr/>
        </p:nvCxnSpPr>
        <p:spPr>
          <a:xfrm rot="10800000">
            <a:off x="1643063" y="3597275"/>
            <a:ext cx="1071562" cy="0"/>
          </a:xfrm>
          <a:prstGeom prst="line">
            <a:avLst/>
          </a:prstGeom>
          <a:ln w="31750" cmpd="sng">
            <a:solidFill>
              <a:srgbClr val="33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88438951-4514-44BE-885E-F13773FC361E}"/>
              </a:ext>
            </a:extLst>
          </p:cNvPr>
          <p:cNvSpPr txBox="1"/>
          <p:nvPr/>
        </p:nvSpPr>
        <p:spPr>
          <a:xfrm>
            <a:off x="3429000" y="1928813"/>
            <a:ext cx="32146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339933"/>
                </a:solidFill>
                <a:latin typeface="+mn-lt"/>
                <a:cs typeface="Arial" charset="0"/>
              </a:rPr>
              <a:t>yield() </a:t>
            </a:r>
            <a:r>
              <a:rPr lang="en-US" sz="1800" dirty="0" err="1">
                <a:solidFill>
                  <a:srgbClr val="339933"/>
                </a:solidFill>
                <a:latin typeface="+mn-lt"/>
                <a:cs typeface="Arial" charset="0"/>
              </a:rPr>
              <a:t>deverá</a:t>
            </a:r>
            <a:r>
              <a:rPr lang="en-US" sz="1800" dirty="0">
                <a:solidFill>
                  <a:srgbClr val="339933"/>
                </a:solidFill>
                <a:latin typeface="+mn-lt"/>
                <a:cs typeface="Arial" charset="0"/>
              </a:rPr>
              <a:t> </a:t>
            </a:r>
            <a:r>
              <a:rPr lang="en-US" sz="1800" dirty="0" err="1">
                <a:solidFill>
                  <a:srgbClr val="339933"/>
                </a:solidFill>
                <a:latin typeface="+mn-lt"/>
                <a:cs typeface="Arial" charset="0"/>
              </a:rPr>
              <a:t>libertar</a:t>
            </a:r>
            <a:r>
              <a:rPr lang="en-US" sz="1800" dirty="0">
                <a:solidFill>
                  <a:srgbClr val="339933"/>
                </a:solidFill>
                <a:latin typeface="+mn-lt"/>
                <a:cs typeface="Arial" charset="0"/>
              </a:rPr>
              <a:t> o lock!</a:t>
            </a:r>
          </a:p>
        </p:txBody>
      </p:sp>
      <p:sp>
        <p:nvSpPr>
          <p:cNvPr id="9" name="Seta para a direita 8">
            <a:extLst>
              <a:ext uri="{FF2B5EF4-FFF2-40B4-BE49-F238E27FC236}">
                <a16:creationId xmlns:a16="http://schemas.microsoft.com/office/drawing/2014/main" id="{E4A41FB8-ED02-4C74-83E1-2D92AF450E0E}"/>
              </a:ext>
            </a:extLst>
          </p:cNvPr>
          <p:cNvSpPr/>
          <p:nvPr/>
        </p:nvSpPr>
        <p:spPr>
          <a:xfrm flipH="1">
            <a:off x="3143250" y="2000250"/>
            <a:ext cx="285750" cy="244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B754B0A-60F3-496A-ADAB-36D7E44DDD0A}"/>
              </a:ext>
            </a:extLst>
          </p:cNvPr>
          <p:cNvSpPr txBox="1"/>
          <p:nvPr/>
        </p:nvSpPr>
        <p:spPr>
          <a:xfrm>
            <a:off x="3429000" y="4059238"/>
            <a:ext cx="32146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339933"/>
                </a:solidFill>
                <a:latin typeface="+mn-lt"/>
                <a:cs typeface="Arial" charset="0"/>
              </a:rPr>
              <a:t>yield() </a:t>
            </a:r>
            <a:r>
              <a:rPr lang="en-US" sz="1800" dirty="0" err="1">
                <a:solidFill>
                  <a:srgbClr val="339933"/>
                </a:solidFill>
                <a:latin typeface="+mn-lt"/>
                <a:cs typeface="Arial" charset="0"/>
              </a:rPr>
              <a:t>deverá</a:t>
            </a:r>
            <a:r>
              <a:rPr lang="en-US" sz="1800" dirty="0">
                <a:solidFill>
                  <a:srgbClr val="339933"/>
                </a:solidFill>
                <a:latin typeface="+mn-lt"/>
                <a:cs typeface="Arial" charset="0"/>
              </a:rPr>
              <a:t> </a:t>
            </a:r>
            <a:r>
              <a:rPr lang="en-US" sz="1800" dirty="0" err="1">
                <a:solidFill>
                  <a:srgbClr val="339933"/>
                </a:solidFill>
                <a:latin typeface="+mn-lt"/>
                <a:cs typeface="Arial" charset="0"/>
              </a:rPr>
              <a:t>libertar</a:t>
            </a:r>
            <a:r>
              <a:rPr lang="en-US" sz="1800" dirty="0">
                <a:solidFill>
                  <a:srgbClr val="339933"/>
                </a:solidFill>
                <a:latin typeface="+mn-lt"/>
                <a:cs typeface="Arial" charset="0"/>
              </a:rPr>
              <a:t> o lock!</a:t>
            </a:r>
          </a:p>
        </p:txBody>
      </p:sp>
      <p:sp>
        <p:nvSpPr>
          <p:cNvPr id="11" name="Seta para a direita 10">
            <a:extLst>
              <a:ext uri="{FF2B5EF4-FFF2-40B4-BE49-F238E27FC236}">
                <a16:creationId xmlns:a16="http://schemas.microsoft.com/office/drawing/2014/main" id="{80634743-1476-4909-82F7-7FA6F290D238}"/>
              </a:ext>
            </a:extLst>
          </p:cNvPr>
          <p:cNvSpPr/>
          <p:nvPr/>
        </p:nvSpPr>
        <p:spPr>
          <a:xfrm flipH="1">
            <a:off x="3143250" y="4130675"/>
            <a:ext cx="285750" cy="244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>
            <a:extLst>
              <a:ext uri="{FF2B5EF4-FFF2-40B4-BE49-F238E27FC236}">
                <a16:creationId xmlns:a16="http://schemas.microsoft.com/office/drawing/2014/main" id="{93C1C88C-9DC7-4EEA-A1BC-663BFC3ED9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Sincronização em Java</a:t>
            </a:r>
          </a:p>
        </p:txBody>
      </p:sp>
      <p:sp>
        <p:nvSpPr>
          <p:cNvPr id="10243" name="Marcador de Posição de Conteúdo 2">
            <a:extLst>
              <a:ext uri="{FF2B5EF4-FFF2-40B4-BE49-F238E27FC236}">
                <a16:creationId xmlns:a16="http://schemas.microsoft.com/office/drawing/2014/main" id="{67020D52-4C95-4034-B1DE-74BF01279A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Cada objecto tem um </a:t>
            </a:r>
            <a:r>
              <a:rPr lang="pt-PT" altLang="pt-PT" sz="2400" b="1" i="1"/>
              <a:t>wait set</a:t>
            </a:r>
          </a:p>
          <a:p>
            <a:r>
              <a:rPr lang="pt-PT" altLang="pt-PT" sz="2400"/>
              <a:t>Quando uma </a:t>
            </a:r>
            <a:r>
              <a:rPr lang="pt-PT" altLang="pt-PT" sz="2400" i="1"/>
              <a:t>thread</a:t>
            </a:r>
            <a:r>
              <a:rPr lang="pt-PT" altLang="pt-PT" sz="2400"/>
              <a:t> entra num método </a:t>
            </a:r>
            <a:r>
              <a:rPr lang="pt-PT" altLang="pt-PT" sz="2400" b="1" i="1"/>
              <a:t>synchronized</a:t>
            </a:r>
            <a:r>
              <a:rPr lang="pt-PT" altLang="pt-PT" sz="2400"/>
              <a:t> e verifica que não pode prosseguir então pode executar </a:t>
            </a:r>
            <a:r>
              <a:rPr lang="pt-PT" altLang="pt-PT" sz="2400" b="1"/>
              <a:t>wait()</a:t>
            </a:r>
          </a:p>
          <a:p>
            <a:pPr lvl="1"/>
            <a:r>
              <a:rPr lang="pt-PT" altLang="pt-PT" sz="2000" i="1"/>
              <a:t>Thread</a:t>
            </a:r>
            <a:r>
              <a:rPr lang="pt-PT" altLang="pt-PT" sz="2000"/>
              <a:t> liberta o </a:t>
            </a:r>
            <a:r>
              <a:rPr lang="pt-PT" altLang="pt-PT" sz="2000" b="1" i="1"/>
              <a:t>lock</a:t>
            </a:r>
            <a:r>
              <a:rPr lang="pt-PT" altLang="pt-PT" sz="2000"/>
              <a:t> do objecto</a:t>
            </a:r>
          </a:p>
          <a:p>
            <a:pPr lvl="1"/>
            <a:r>
              <a:rPr lang="pt-PT" altLang="pt-PT" sz="2000"/>
              <a:t>É bloqueada</a:t>
            </a:r>
          </a:p>
          <a:p>
            <a:pPr lvl="1"/>
            <a:r>
              <a:rPr lang="pt-PT" altLang="pt-PT" sz="2000"/>
              <a:t>É colocada no </a:t>
            </a:r>
            <a:r>
              <a:rPr lang="pt-PT" altLang="pt-PT" sz="2000" b="1" i="1"/>
              <a:t>wait set </a:t>
            </a:r>
            <a:r>
              <a:rPr lang="pt-PT" altLang="pt-PT" sz="2000"/>
              <a:t>do objecto </a:t>
            </a:r>
          </a:p>
          <a:p>
            <a:r>
              <a:rPr lang="pt-PT" altLang="pt-PT" sz="2400"/>
              <a:t>Uma outra </a:t>
            </a:r>
            <a:r>
              <a:rPr lang="pt-PT" altLang="pt-PT" sz="2400" i="1"/>
              <a:t>thread</a:t>
            </a:r>
            <a:r>
              <a:rPr lang="pt-PT" altLang="pt-PT" sz="2400"/>
              <a:t> pode invocar </a:t>
            </a:r>
            <a:r>
              <a:rPr lang="pt-PT" altLang="pt-PT" sz="2400" b="1"/>
              <a:t>notify() </a:t>
            </a:r>
            <a:r>
              <a:rPr lang="pt-PT" altLang="pt-PT" sz="2400"/>
              <a:t>(ou </a:t>
            </a:r>
            <a:r>
              <a:rPr lang="pt-PT" altLang="pt-PT" sz="2400" b="1"/>
              <a:t>notifyAll()</a:t>
            </a:r>
            <a:r>
              <a:rPr lang="pt-PT" altLang="pt-PT" sz="2400"/>
              <a:t>) para retirar </a:t>
            </a:r>
            <a:r>
              <a:rPr lang="pt-PT" altLang="pt-PT" sz="2400" i="1"/>
              <a:t>threads</a:t>
            </a:r>
            <a:r>
              <a:rPr lang="pt-PT" altLang="pt-PT" sz="2400"/>
              <a:t> do </a:t>
            </a:r>
            <a:r>
              <a:rPr lang="pt-PT" altLang="pt-PT" sz="2400" i="1"/>
              <a:t>wait set</a:t>
            </a:r>
          </a:p>
          <a:p>
            <a:pPr lvl="1"/>
            <a:r>
              <a:rPr lang="pt-PT" altLang="pt-PT" sz="2000"/>
              <a:t>Uma </a:t>
            </a:r>
            <a:r>
              <a:rPr lang="pt-PT" altLang="pt-PT" sz="2000" i="1"/>
              <a:t>thread</a:t>
            </a:r>
            <a:r>
              <a:rPr lang="pt-PT" altLang="pt-PT" sz="2000"/>
              <a:t> T é retirada do </a:t>
            </a:r>
            <a:r>
              <a:rPr lang="pt-PT" altLang="pt-PT" sz="2000" b="1" i="1"/>
              <a:t>wait set </a:t>
            </a:r>
            <a:r>
              <a:rPr lang="pt-PT" altLang="pt-PT" sz="2000"/>
              <a:t>e colocada no </a:t>
            </a:r>
            <a:r>
              <a:rPr lang="pt-PT" altLang="pt-PT" sz="2000" b="1" i="1"/>
              <a:t>entry set</a:t>
            </a:r>
          </a:p>
          <a:p>
            <a:pPr lvl="1"/>
            <a:r>
              <a:rPr lang="pt-PT" altLang="pt-PT" sz="2000"/>
              <a:t>T é colocada no estado </a:t>
            </a:r>
            <a:r>
              <a:rPr lang="pt-PT" altLang="pt-PT" sz="2000" i="1"/>
              <a:t>Ready</a:t>
            </a:r>
          </a:p>
          <a:p>
            <a:pPr lvl="1"/>
            <a:endParaRPr lang="pt-PT" altLang="pt-PT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5156ED2-20AE-445F-873B-7CF1CA1C3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Prevenção de </a:t>
            </a:r>
            <a:r>
              <a:rPr lang="pt-PT" altLang="pt-PT" i="1"/>
              <a:t>deadlock</a:t>
            </a:r>
          </a:p>
        </p:txBody>
      </p:sp>
      <p:sp>
        <p:nvSpPr>
          <p:cNvPr id="26627" name="Marcador de Posição de Conteúdo 1">
            <a:extLst>
              <a:ext uri="{FF2B5EF4-FFF2-40B4-BE49-F238E27FC236}">
                <a16:creationId xmlns:a16="http://schemas.microsoft.com/office/drawing/2014/main" id="{EAAC8503-1D6A-45F3-9E2D-E2A53C857A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Negar condição de espera com retenção</a:t>
            </a:r>
          </a:p>
          <a:p>
            <a:pPr lvl="1"/>
            <a:r>
              <a:rPr lang="pt-PT" altLang="pt-PT" sz="1600"/>
              <a:t>Solicitar todos os recursos de uma só vez; </a:t>
            </a:r>
            <a:br>
              <a:rPr lang="pt-PT" altLang="pt-PT" sz="1600"/>
            </a:br>
            <a:r>
              <a:rPr lang="pt-PT" altLang="pt-PT" sz="1600"/>
              <a:t>Ex: algoritmo de Tanembaum do Jantar de Filósofos</a:t>
            </a:r>
          </a:p>
          <a:p>
            <a:r>
              <a:rPr lang="pt-PT" altLang="pt-PT" sz="2000"/>
              <a:t>Impondo libertação de recursos</a:t>
            </a:r>
          </a:p>
          <a:p>
            <a:pPr lvl="1"/>
            <a:r>
              <a:rPr lang="pt-PT" altLang="pt-PT" sz="1600"/>
              <a:t>Ex: Se não consegue ambos os garfos, liberta o que conseguiu</a:t>
            </a:r>
          </a:p>
          <a:p>
            <a:pPr lvl="1"/>
            <a:endParaRPr lang="pt-PT" altLang="pt-PT" sz="1600"/>
          </a:p>
          <a:p>
            <a:pPr lvl="1"/>
            <a:endParaRPr lang="pt-PT" altLang="pt-PT" sz="1600"/>
          </a:p>
          <a:p>
            <a:pPr lvl="1"/>
            <a:endParaRPr lang="pt-PT" altLang="pt-PT" sz="1600"/>
          </a:p>
          <a:p>
            <a:pPr lvl="1"/>
            <a:endParaRPr lang="pt-PT" altLang="pt-PT" sz="1600"/>
          </a:p>
          <a:p>
            <a:pPr lvl="1"/>
            <a:endParaRPr lang="pt-PT" altLang="pt-PT" sz="1600"/>
          </a:p>
          <a:p>
            <a:pPr lvl="1"/>
            <a:endParaRPr lang="pt-PT" altLang="pt-PT" sz="1600"/>
          </a:p>
          <a:p>
            <a:pPr lvl="1"/>
            <a:endParaRPr lang="pt-PT" altLang="pt-PT" sz="1600"/>
          </a:p>
          <a:p>
            <a:pPr lvl="1"/>
            <a:endParaRPr lang="pt-PT" altLang="pt-PT" sz="1600"/>
          </a:p>
          <a:p>
            <a:r>
              <a:rPr lang="pt-PT" altLang="pt-PT" sz="2000"/>
              <a:t>Negando a espera circular</a:t>
            </a:r>
          </a:p>
          <a:p>
            <a:pPr lvl="1"/>
            <a:r>
              <a:rPr lang="pt-PT" altLang="pt-PT" sz="1600"/>
              <a:t>Ordenando os recursos e fazendo com que a requisição dos recursos seja efectuada por ordem</a:t>
            </a:r>
            <a:br>
              <a:rPr lang="pt-PT" altLang="pt-PT" sz="1600"/>
            </a:br>
            <a:r>
              <a:rPr lang="pt-PT" altLang="pt-PT" sz="1600"/>
              <a:t>Ex: um filosófo começa pelo garfo direito; todos os outros pelo esquerdo;</a:t>
            </a:r>
          </a:p>
          <a:p>
            <a:pPr lvl="1"/>
            <a:endParaRPr lang="pt-PT" altLang="pt-PT" sz="1800">
              <a:cs typeface="Courier New" panose="02070309020205020404" pitchFamily="49" charset="0"/>
            </a:endParaRPr>
          </a:p>
          <a:p>
            <a:pPr lvl="1"/>
            <a:endParaRPr lang="pt-PT" altLang="pt-PT" sz="1800">
              <a:cs typeface="Courier New" panose="02070309020205020404" pitchFamily="49" charset="0"/>
            </a:endParaRPr>
          </a:p>
          <a:p>
            <a:pPr lvl="1"/>
            <a:endParaRPr lang="pt-PT" altLang="pt-PT" sz="1800">
              <a:cs typeface="Courier New" panose="02070309020205020404" pitchFamily="49" charset="0"/>
            </a:endParaRPr>
          </a:p>
        </p:txBody>
      </p:sp>
      <p:pic>
        <p:nvPicPr>
          <p:cNvPr id="26628" name="Picture 2">
            <a:extLst>
              <a:ext uri="{FF2B5EF4-FFF2-40B4-BE49-F238E27FC236}">
                <a16:creationId xmlns:a16="http://schemas.microsoft.com/office/drawing/2014/main" id="{6EC4EF33-0114-4571-8AE9-E4304A498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997200"/>
            <a:ext cx="5559425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317D4057-6C4C-4AB8-A6A3-FC41FC5C9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Sincronização em Java</a:t>
            </a:r>
          </a:p>
        </p:txBody>
      </p:sp>
      <p:pic>
        <p:nvPicPr>
          <p:cNvPr id="11267" name="Picture 3">
            <a:extLst>
              <a:ext uri="{FF2B5EF4-FFF2-40B4-BE49-F238E27FC236}">
                <a16:creationId xmlns:a16="http://schemas.microsoft.com/office/drawing/2014/main" id="{8D0673BC-4D4D-42B3-8B28-2F0C8C9D3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714625"/>
            <a:ext cx="6980237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FAD4A16C-9BF4-4BDE-A494-6FAC6BF2B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Bounded Buffer</a:t>
            </a:r>
            <a:r>
              <a:rPr lang="pt-PT" altLang="pt-PT"/>
              <a:t> em Java</a:t>
            </a:r>
          </a:p>
        </p:txBody>
      </p:sp>
      <p:pic>
        <p:nvPicPr>
          <p:cNvPr id="12291" name="Picture 4">
            <a:extLst>
              <a:ext uri="{FF2B5EF4-FFF2-40B4-BE49-F238E27FC236}">
                <a16:creationId xmlns:a16="http://schemas.microsoft.com/office/drawing/2014/main" id="{F139C4B9-7B9A-4809-AEF6-8395D4C45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585913"/>
            <a:ext cx="4389438" cy="255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97708E00-4EA8-4D4F-A7A8-4660F2E9B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550988"/>
            <a:ext cx="4389437" cy="320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xão recta 4">
            <a:extLst>
              <a:ext uri="{FF2B5EF4-FFF2-40B4-BE49-F238E27FC236}">
                <a16:creationId xmlns:a16="http://schemas.microsoft.com/office/drawing/2014/main" id="{6AE070CC-BEC0-4F1A-8002-A26C442721D3}"/>
              </a:ext>
            </a:extLst>
          </p:cNvPr>
          <p:cNvCxnSpPr/>
          <p:nvPr/>
        </p:nvCxnSpPr>
        <p:spPr>
          <a:xfrm rot="10800000">
            <a:off x="928688" y="1785938"/>
            <a:ext cx="1000125" cy="0"/>
          </a:xfrm>
          <a:prstGeom prst="line">
            <a:avLst/>
          </a:prstGeom>
          <a:ln w="31750" cmpd="sng">
            <a:solidFill>
              <a:srgbClr val="33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cta 7">
            <a:extLst>
              <a:ext uri="{FF2B5EF4-FFF2-40B4-BE49-F238E27FC236}">
                <a16:creationId xmlns:a16="http://schemas.microsoft.com/office/drawing/2014/main" id="{78F6B6ED-3CC4-4DA6-BF8A-FE4D4B2B6BD1}"/>
              </a:ext>
            </a:extLst>
          </p:cNvPr>
          <p:cNvCxnSpPr/>
          <p:nvPr/>
        </p:nvCxnSpPr>
        <p:spPr>
          <a:xfrm rot="10800000">
            <a:off x="5429250" y="1714500"/>
            <a:ext cx="1000125" cy="0"/>
          </a:xfrm>
          <a:prstGeom prst="line">
            <a:avLst/>
          </a:prstGeom>
          <a:ln w="31750" cmpd="sng">
            <a:solidFill>
              <a:srgbClr val="33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cta 8">
            <a:extLst>
              <a:ext uri="{FF2B5EF4-FFF2-40B4-BE49-F238E27FC236}">
                <a16:creationId xmlns:a16="http://schemas.microsoft.com/office/drawing/2014/main" id="{1F7D3AC7-325A-427A-92F6-E64B8BC89514}"/>
              </a:ext>
            </a:extLst>
          </p:cNvPr>
          <p:cNvCxnSpPr/>
          <p:nvPr/>
        </p:nvCxnSpPr>
        <p:spPr>
          <a:xfrm rot="10800000">
            <a:off x="1071563" y="2286000"/>
            <a:ext cx="500062" cy="0"/>
          </a:xfrm>
          <a:prstGeom prst="line">
            <a:avLst/>
          </a:prstGeom>
          <a:ln w="31750" cmpd="sng">
            <a:solidFill>
              <a:srgbClr val="33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cta 10">
            <a:extLst>
              <a:ext uri="{FF2B5EF4-FFF2-40B4-BE49-F238E27FC236}">
                <a16:creationId xmlns:a16="http://schemas.microsoft.com/office/drawing/2014/main" id="{4096F91F-BC9F-4AFC-AE84-C995CF0BF691}"/>
              </a:ext>
            </a:extLst>
          </p:cNvPr>
          <p:cNvCxnSpPr/>
          <p:nvPr/>
        </p:nvCxnSpPr>
        <p:spPr>
          <a:xfrm rot="10800000">
            <a:off x="5572125" y="2571750"/>
            <a:ext cx="500063" cy="0"/>
          </a:xfrm>
          <a:prstGeom prst="line">
            <a:avLst/>
          </a:prstGeom>
          <a:ln w="31750" cmpd="sng">
            <a:solidFill>
              <a:srgbClr val="33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cta 11">
            <a:extLst>
              <a:ext uri="{FF2B5EF4-FFF2-40B4-BE49-F238E27FC236}">
                <a16:creationId xmlns:a16="http://schemas.microsoft.com/office/drawing/2014/main" id="{C0430BE4-53D1-43C2-A8FE-5F250B67904F}"/>
              </a:ext>
            </a:extLst>
          </p:cNvPr>
          <p:cNvCxnSpPr/>
          <p:nvPr/>
        </p:nvCxnSpPr>
        <p:spPr>
          <a:xfrm rot="10800000">
            <a:off x="642938" y="3857625"/>
            <a:ext cx="714375" cy="0"/>
          </a:xfrm>
          <a:prstGeom prst="line">
            <a:avLst/>
          </a:prstGeom>
          <a:ln w="31750" cmpd="sng">
            <a:solidFill>
              <a:srgbClr val="33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cta 14">
            <a:extLst>
              <a:ext uri="{FF2B5EF4-FFF2-40B4-BE49-F238E27FC236}">
                <a16:creationId xmlns:a16="http://schemas.microsoft.com/office/drawing/2014/main" id="{37B4C2A8-C332-4D68-828D-059277D9BB25}"/>
              </a:ext>
            </a:extLst>
          </p:cNvPr>
          <p:cNvCxnSpPr/>
          <p:nvPr/>
        </p:nvCxnSpPr>
        <p:spPr>
          <a:xfrm rot="10800000">
            <a:off x="5143500" y="4143375"/>
            <a:ext cx="714375" cy="0"/>
          </a:xfrm>
          <a:prstGeom prst="line">
            <a:avLst/>
          </a:prstGeom>
          <a:ln w="31750" cmpd="sng">
            <a:solidFill>
              <a:srgbClr val="33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6FFBFC48-9F37-4360-9843-616D10640F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Sincronização de blocos</a:t>
            </a:r>
          </a:p>
        </p:txBody>
      </p:sp>
      <p:sp>
        <p:nvSpPr>
          <p:cNvPr id="13315" name="Marcador de Posição de Conteúdo 4">
            <a:extLst>
              <a:ext uri="{FF2B5EF4-FFF2-40B4-BE49-F238E27FC236}">
                <a16:creationId xmlns:a16="http://schemas.microsoft.com/office/drawing/2014/main" id="{0AC8EF92-2206-45E9-9CEC-B2E5F9C43A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Também é possível sincronizar apenas uma secção de código interna a um método</a:t>
            </a:r>
          </a:p>
        </p:txBody>
      </p:sp>
      <p:pic>
        <p:nvPicPr>
          <p:cNvPr id="13316" name="Picture 5">
            <a:extLst>
              <a:ext uri="{FF2B5EF4-FFF2-40B4-BE49-F238E27FC236}">
                <a16:creationId xmlns:a16="http://schemas.microsoft.com/office/drawing/2014/main" id="{FC14E9E2-F1CA-4236-8C2B-A78D0FEBD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928938"/>
            <a:ext cx="44577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CEE7CE43-BC05-4492-9041-4FCECA913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Concorrência em Java</a:t>
            </a:r>
          </a:p>
        </p:txBody>
      </p:sp>
      <p:sp>
        <p:nvSpPr>
          <p:cNvPr id="14339" name="Marcador de Posição de Conteúdo 4">
            <a:extLst>
              <a:ext uri="{FF2B5EF4-FFF2-40B4-BE49-F238E27FC236}">
                <a16:creationId xmlns:a16="http://schemas.microsoft.com/office/drawing/2014/main" id="{64E2C6A1-705E-460A-B073-D50E20E7C5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A versão 5 do Java introduziu novas funcionalidades no que respeita à concorrência</a:t>
            </a:r>
          </a:p>
          <a:p>
            <a:r>
              <a:rPr lang="pt-PT" altLang="pt-PT" sz="2400"/>
              <a:t>Semáforos:</a:t>
            </a:r>
          </a:p>
        </p:txBody>
      </p:sp>
      <p:pic>
        <p:nvPicPr>
          <p:cNvPr id="14340" name="Picture 7">
            <a:extLst>
              <a:ext uri="{FF2B5EF4-FFF2-40B4-BE49-F238E27FC236}">
                <a16:creationId xmlns:a16="http://schemas.microsoft.com/office/drawing/2014/main" id="{E6DE0C01-E770-42E2-81BB-5178F89F2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928938"/>
            <a:ext cx="4756150" cy="23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C77F3D40-6B33-426A-929B-7BFF90C29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Concorrência em Java</a:t>
            </a:r>
          </a:p>
        </p:txBody>
      </p:sp>
      <p:sp>
        <p:nvSpPr>
          <p:cNvPr id="15363" name="Marcador de Posição de Conteúdo 4">
            <a:extLst>
              <a:ext uri="{FF2B5EF4-FFF2-40B4-BE49-F238E27FC236}">
                <a16:creationId xmlns:a16="http://schemas.microsoft.com/office/drawing/2014/main" id="{9A1916F4-7891-4567-85AF-1BDD2B2CA7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 i="1"/>
              <a:t>Locks</a:t>
            </a:r>
          </a:p>
          <a:p>
            <a:pPr lvl="1"/>
            <a:r>
              <a:rPr lang="pt-PT" altLang="pt-PT" sz="2000"/>
              <a:t>Semelhantes a mutex</a:t>
            </a:r>
          </a:p>
          <a:p>
            <a:pPr lvl="1"/>
            <a:r>
              <a:rPr lang="pt-PT" altLang="pt-PT" sz="2000"/>
              <a:t>Métodos </a:t>
            </a:r>
            <a:r>
              <a:rPr lang="pt-PT" altLang="pt-PT" sz="2000" b="1"/>
              <a:t>lock()</a:t>
            </a:r>
            <a:r>
              <a:rPr lang="pt-PT" altLang="pt-PT" sz="2000"/>
              <a:t> e </a:t>
            </a:r>
            <a:r>
              <a:rPr lang="pt-PT" altLang="pt-PT" sz="2000" b="1"/>
              <a:t>unlock()</a:t>
            </a:r>
          </a:p>
          <a:p>
            <a:r>
              <a:rPr lang="pt-PT" altLang="pt-PT" sz="2400"/>
              <a:t>Variáveis de Condição</a:t>
            </a:r>
          </a:p>
          <a:p>
            <a:pPr lvl="1"/>
            <a:r>
              <a:rPr lang="pt-PT" altLang="pt-PT" sz="2000"/>
              <a:t>Associadas a </a:t>
            </a:r>
            <a:r>
              <a:rPr lang="pt-PT" altLang="pt-PT" sz="2000" i="1"/>
              <a:t>locks</a:t>
            </a:r>
          </a:p>
          <a:p>
            <a:pPr lvl="1"/>
            <a:r>
              <a:rPr lang="pt-PT" altLang="pt-PT" sz="2000"/>
              <a:t>Métodos </a:t>
            </a:r>
            <a:r>
              <a:rPr lang="pt-PT" altLang="pt-PT" sz="2000" b="1"/>
              <a:t>await()</a:t>
            </a:r>
            <a:r>
              <a:rPr lang="pt-PT" altLang="pt-PT" sz="2000"/>
              <a:t> e </a:t>
            </a:r>
            <a:r>
              <a:rPr lang="pt-PT" altLang="pt-PT" sz="2000" b="1"/>
              <a:t>signal()</a:t>
            </a:r>
          </a:p>
          <a:p>
            <a:endParaRPr lang="pt-PT" altLang="pt-PT" sz="2400"/>
          </a:p>
        </p:txBody>
      </p:sp>
      <p:pic>
        <p:nvPicPr>
          <p:cNvPr id="15364" name="Picture 6">
            <a:extLst>
              <a:ext uri="{FF2B5EF4-FFF2-40B4-BE49-F238E27FC236}">
                <a16:creationId xmlns:a16="http://schemas.microsoft.com/office/drawing/2014/main" id="{7042E806-1EAA-4055-BB33-92D1832B1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4071938"/>
            <a:ext cx="5584825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>
            <a:extLst>
              <a:ext uri="{FF2B5EF4-FFF2-40B4-BE49-F238E27FC236}">
                <a16:creationId xmlns:a16="http://schemas.microsoft.com/office/drawing/2014/main" id="{60162115-F4EE-4001-8E5F-42363F84D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Concorrência em Python</a:t>
            </a:r>
          </a:p>
        </p:txBody>
      </p:sp>
      <p:sp>
        <p:nvSpPr>
          <p:cNvPr id="16387" name="Marcador de Posição de Conteúdo 4">
            <a:extLst>
              <a:ext uri="{FF2B5EF4-FFF2-40B4-BE49-F238E27FC236}">
                <a16:creationId xmlns:a16="http://schemas.microsoft.com/office/drawing/2014/main" id="{E12015B1-CEFA-439F-8F77-EC640FDF68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 b="1"/>
              <a:t>Lock</a:t>
            </a:r>
            <a:r>
              <a:rPr lang="pt-PT" altLang="pt-PT" sz="2400"/>
              <a:t> objects</a:t>
            </a:r>
          </a:p>
          <a:p>
            <a:pPr lvl="1"/>
            <a:r>
              <a:rPr lang="pt-PT" altLang="pt-PT" sz="2000"/>
              <a:t>Semelhantes a mutex</a:t>
            </a:r>
          </a:p>
          <a:p>
            <a:pPr lvl="1"/>
            <a:r>
              <a:rPr lang="pt-PT" altLang="pt-PT" sz="2000"/>
              <a:t>Métodos </a:t>
            </a:r>
            <a:r>
              <a:rPr lang="pt-PT" altLang="pt-PT" sz="2000" b="1"/>
              <a:t>acquire()</a:t>
            </a:r>
            <a:r>
              <a:rPr lang="pt-PT" altLang="pt-PT" sz="2000"/>
              <a:t> e </a:t>
            </a:r>
            <a:r>
              <a:rPr lang="pt-PT" altLang="pt-PT" sz="2000" b="1"/>
              <a:t>release()</a:t>
            </a:r>
          </a:p>
          <a:p>
            <a:r>
              <a:rPr lang="pt-PT" altLang="pt-PT" sz="2400" b="1"/>
              <a:t>RLock</a:t>
            </a:r>
            <a:r>
              <a:rPr lang="pt-PT" altLang="pt-PT" sz="2400"/>
              <a:t> objects</a:t>
            </a:r>
          </a:p>
          <a:p>
            <a:pPr lvl="1"/>
            <a:r>
              <a:rPr lang="pt-PT" altLang="pt-PT" sz="2000"/>
              <a:t>Reentrant Locks</a:t>
            </a:r>
          </a:p>
          <a:p>
            <a:pPr lvl="1"/>
            <a:r>
              <a:rPr lang="pt-PT" altLang="pt-PT" sz="2000"/>
              <a:t>Locks associados a </a:t>
            </a:r>
            <a:r>
              <a:rPr lang="pt-PT" altLang="pt-PT" sz="2000" i="1"/>
              <a:t>thread</a:t>
            </a:r>
          </a:p>
          <a:p>
            <a:pPr lvl="1"/>
            <a:r>
              <a:rPr lang="pt-PT" altLang="pt-PT" sz="2000"/>
              <a:t>Métodos </a:t>
            </a:r>
            <a:r>
              <a:rPr lang="pt-PT" altLang="pt-PT" sz="2000" b="1"/>
              <a:t>acquire()</a:t>
            </a:r>
            <a:r>
              <a:rPr lang="pt-PT" altLang="pt-PT" sz="2000"/>
              <a:t> e </a:t>
            </a:r>
            <a:r>
              <a:rPr lang="pt-PT" altLang="pt-PT" sz="2000" b="1"/>
              <a:t>release()</a:t>
            </a:r>
          </a:p>
          <a:p>
            <a:r>
              <a:rPr lang="pt-PT" altLang="pt-PT" sz="2400" b="1"/>
              <a:t>Condition</a:t>
            </a:r>
            <a:r>
              <a:rPr lang="pt-PT" altLang="pt-PT" sz="2400"/>
              <a:t> objects</a:t>
            </a:r>
          </a:p>
          <a:p>
            <a:pPr lvl="1"/>
            <a:r>
              <a:rPr lang="pt-PT" altLang="pt-PT" sz="2000"/>
              <a:t>Tem um </a:t>
            </a:r>
            <a:r>
              <a:rPr lang="pt-PT" altLang="pt-PT" sz="2000" b="1"/>
              <a:t>Lock</a:t>
            </a:r>
            <a:r>
              <a:rPr lang="pt-PT" altLang="pt-PT" sz="2000"/>
              <a:t> ou </a:t>
            </a:r>
            <a:r>
              <a:rPr lang="pt-PT" altLang="pt-PT" sz="2000" b="1"/>
              <a:t>RLock</a:t>
            </a:r>
            <a:r>
              <a:rPr lang="pt-PT" altLang="pt-PT" sz="2000"/>
              <a:t> associado</a:t>
            </a:r>
          </a:p>
          <a:p>
            <a:pPr lvl="1"/>
            <a:r>
              <a:rPr lang="pt-PT" altLang="pt-PT" sz="2000"/>
              <a:t>Métodos </a:t>
            </a:r>
            <a:r>
              <a:rPr lang="pt-PT" altLang="pt-PT" sz="2000" b="1"/>
              <a:t>wait()</a:t>
            </a:r>
            <a:r>
              <a:rPr lang="pt-PT" altLang="pt-PT" sz="2000"/>
              <a:t>, </a:t>
            </a:r>
            <a:r>
              <a:rPr lang="pt-PT" altLang="pt-PT" sz="2000" b="1"/>
              <a:t>notify()</a:t>
            </a:r>
            <a:r>
              <a:rPr lang="pt-PT" altLang="pt-PT" sz="2000"/>
              <a:t>, </a:t>
            </a:r>
            <a:r>
              <a:rPr lang="pt-PT" altLang="pt-PT" sz="2000" b="1"/>
              <a:t>notify_all()</a:t>
            </a:r>
            <a:r>
              <a:rPr lang="pt-PT" altLang="pt-PT" sz="2000"/>
              <a:t>, </a:t>
            </a:r>
            <a:r>
              <a:rPr lang="pt-PT" altLang="pt-PT" sz="2000" b="1"/>
              <a:t>acquire()</a:t>
            </a:r>
            <a:r>
              <a:rPr lang="pt-PT" altLang="pt-PT" sz="2000"/>
              <a:t> e </a:t>
            </a:r>
            <a:r>
              <a:rPr lang="pt-PT" altLang="pt-PT" sz="2000" b="1"/>
              <a:t>release()</a:t>
            </a:r>
          </a:p>
          <a:p>
            <a:pPr lvl="1"/>
            <a:endParaRPr lang="pt-PT" altLang="pt-PT" sz="2000"/>
          </a:p>
          <a:p>
            <a:pPr lvl="1"/>
            <a:endParaRPr lang="pt-PT" altLang="pt-PT" sz="2000"/>
          </a:p>
          <a:p>
            <a:endParaRPr lang="pt-PT" altLang="pt-PT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>
            <a:extLst>
              <a:ext uri="{FF2B5EF4-FFF2-40B4-BE49-F238E27FC236}">
                <a16:creationId xmlns:a16="http://schemas.microsoft.com/office/drawing/2014/main" id="{705C6174-54CF-4A23-906E-1D1BF2BAD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Concorrência em Python</a:t>
            </a:r>
          </a:p>
        </p:txBody>
      </p:sp>
      <p:sp>
        <p:nvSpPr>
          <p:cNvPr id="17411" name="Marcador de Posição de Conteúdo 4">
            <a:extLst>
              <a:ext uri="{FF2B5EF4-FFF2-40B4-BE49-F238E27FC236}">
                <a16:creationId xmlns:a16="http://schemas.microsoft.com/office/drawing/2014/main" id="{EBFF32EF-9BDF-43CD-911B-75D849B67F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 b="1"/>
              <a:t>Semaphore</a:t>
            </a:r>
            <a:r>
              <a:rPr lang="pt-PT" altLang="pt-PT" sz="2400"/>
              <a:t> objects</a:t>
            </a:r>
          </a:p>
          <a:p>
            <a:pPr lvl="1"/>
            <a:r>
              <a:rPr lang="pt-PT" altLang="pt-PT" sz="2000"/>
              <a:t>Métodos </a:t>
            </a:r>
            <a:r>
              <a:rPr lang="pt-PT" altLang="pt-PT" sz="2000" b="1"/>
              <a:t>acquire()</a:t>
            </a:r>
            <a:r>
              <a:rPr lang="pt-PT" altLang="pt-PT" sz="2000"/>
              <a:t> e </a:t>
            </a:r>
            <a:r>
              <a:rPr lang="pt-PT" altLang="pt-PT" sz="2000" b="1"/>
              <a:t>release()</a:t>
            </a:r>
          </a:p>
          <a:p>
            <a:r>
              <a:rPr lang="pt-PT" altLang="pt-PT" sz="2400" b="1"/>
              <a:t>Event</a:t>
            </a:r>
            <a:r>
              <a:rPr lang="pt-PT" altLang="pt-PT" sz="2400"/>
              <a:t> objects</a:t>
            </a:r>
          </a:p>
          <a:p>
            <a:pPr lvl="1"/>
            <a:r>
              <a:rPr lang="pt-PT" altLang="pt-PT" sz="2000"/>
              <a:t>Métodos </a:t>
            </a:r>
            <a:r>
              <a:rPr lang="pt-PT" altLang="pt-PT" sz="2000" b="1"/>
              <a:t>set()</a:t>
            </a:r>
            <a:r>
              <a:rPr lang="pt-PT" altLang="pt-PT" sz="2000"/>
              <a:t>,</a:t>
            </a:r>
            <a:r>
              <a:rPr lang="pt-PT" altLang="pt-PT" sz="2000" b="1"/>
              <a:t> clear()</a:t>
            </a:r>
            <a:r>
              <a:rPr lang="pt-PT" altLang="pt-PT" sz="2000"/>
              <a:t> e </a:t>
            </a:r>
            <a:r>
              <a:rPr lang="pt-PT" altLang="pt-PT" sz="2000" b="1"/>
              <a:t>wait()</a:t>
            </a:r>
          </a:p>
          <a:p>
            <a:r>
              <a:rPr lang="pt-PT" altLang="pt-PT" sz="2400" b="1"/>
              <a:t>Timer</a:t>
            </a:r>
            <a:r>
              <a:rPr lang="pt-PT" altLang="pt-PT" sz="2400"/>
              <a:t> objects</a:t>
            </a:r>
          </a:p>
          <a:p>
            <a:pPr lvl="1"/>
            <a:r>
              <a:rPr lang="pt-PT" altLang="pt-PT" sz="2000"/>
              <a:t>M</a:t>
            </a:r>
            <a:r>
              <a:rPr lang="en-US" altLang="pt-PT" sz="2000"/>
              <a:t>étodo </a:t>
            </a:r>
            <a:r>
              <a:rPr lang="en-US" altLang="pt-PT" sz="2000" b="1"/>
              <a:t>start()</a:t>
            </a:r>
          </a:p>
          <a:p>
            <a:r>
              <a:rPr lang="en-US" altLang="pt-PT" sz="2400" b="1"/>
              <a:t>Barrier</a:t>
            </a:r>
            <a:r>
              <a:rPr lang="en-US" altLang="pt-PT" sz="2400"/>
              <a:t> objects</a:t>
            </a:r>
          </a:p>
          <a:p>
            <a:pPr lvl="1"/>
            <a:r>
              <a:rPr lang="en-US" altLang="pt-PT" sz="2000"/>
              <a:t>Método </a:t>
            </a:r>
            <a:r>
              <a:rPr lang="en-US" altLang="pt-PT" sz="2000" b="1"/>
              <a:t>wait()</a:t>
            </a:r>
            <a:endParaRPr lang="pt-PT" altLang="pt-PT" sz="2000" b="1"/>
          </a:p>
          <a:p>
            <a:pPr lvl="1"/>
            <a:endParaRPr lang="pt-PT" altLang="pt-PT" sz="2000"/>
          </a:p>
          <a:p>
            <a:pPr lvl="1"/>
            <a:endParaRPr lang="pt-PT" altLang="pt-PT" sz="2000"/>
          </a:p>
          <a:p>
            <a:endParaRPr lang="pt-PT" altLang="pt-PT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22DB64C-5454-476C-A7C4-29E0AAB8F8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Escalonador do CPU</a:t>
            </a:r>
          </a:p>
        </p:txBody>
      </p:sp>
      <p:sp>
        <p:nvSpPr>
          <p:cNvPr id="18435" name="Marcador de Posição de Conteúdo 3">
            <a:extLst>
              <a:ext uri="{FF2B5EF4-FFF2-40B4-BE49-F238E27FC236}">
                <a16:creationId xmlns:a16="http://schemas.microsoft.com/office/drawing/2014/main" id="{A0D1CAC1-AD94-462E-8AFD-D4F6D2F07B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Selecciona de entre os processos </a:t>
            </a:r>
            <a:r>
              <a:rPr lang="pt-PT" altLang="pt-PT" sz="2400" i="1"/>
              <a:t>Ready</a:t>
            </a:r>
            <a:r>
              <a:rPr lang="pt-PT" altLang="pt-PT" sz="2400"/>
              <a:t> qual o que irá ser executado no(s) CPU(s)</a:t>
            </a:r>
          </a:p>
          <a:p>
            <a:r>
              <a:rPr lang="pt-PT" altLang="pt-PT" sz="2400"/>
              <a:t>Escalonador é activado quando o processo:</a:t>
            </a:r>
          </a:p>
          <a:p>
            <a:pPr lvl="1"/>
            <a:r>
              <a:rPr lang="pt-PT" altLang="pt-PT" sz="2000"/>
              <a:t>Muda do estado de </a:t>
            </a:r>
            <a:r>
              <a:rPr lang="pt-PT" altLang="pt-PT" sz="2000" i="1"/>
              <a:t>running</a:t>
            </a:r>
            <a:r>
              <a:rPr lang="pt-PT" altLang="pt-PT" sz="2000"/>
              <a:t> para </a:t>
            </a:r>
            <a:r>
              <a:rPr lang="pt-PT" altLang="pt-PT" sz="2000" i="1"/>
              <a:t>waiting</a:t>
            </a:r>
          </a:p>
          <a:p>
            <a:pPr lvl="1"/>
            <a:r>
              <a:rPr lang="pt-PT" altLang="pt-PT" sz="2000"/>
              <a:t>Muda do estado </a:t>
            </a:r>
            <a:r>
              <a:rPr lang="pt-PT" altLang="pt-PT" sz="2000" i="1"/>
              <a:t>running</a:t>
            </a:r>
            <a:r>
              <a:rPr lang="pt-PT" altLang="pt-PT" sz="2000"/>
              <a:t> para </a:t>
            </a:r>
            <a:r>
              <a:rPr lang="pt-PT" altLang="pt-PT" sz="2000" i="1"/>
              <a:t>ready</a:t>
            </a:r>
          </a:p>
          <a:p>
            <a:pPr lvl="1"/>
            <a:r>
              <a:rPr lang="pt-PT" altLang="pt-PT" sz="2000"/>
              <a:t>Muda do estado </a:t>
            </a:r>
            <a:r>
              <a:rPr lang="pt-PT" altLang="pt-PT" sz="2000" i="1"/>
              <a:t>waiting</a:t>
            </a:r>
            <a:r>
              <a:rPr lang="pt-PT" altLang="pt-PT" sz="2000"/>
              <a:t> para </a:t>
            </a:r>
            <a:r>
              <a:rPr lang="pt-PT" altLang="pt-PT" sz="2000" i="1"/>
              <a:t>ready</a:t>
            </a:r>
          </a:p>
          <a:p>
            <a:pPr lvl="1"/>
            <a:r>
              <a:rPr lang="pt-PT" altLang="pt-PT" sz="2000"/>
              <a:t>Termina</a:t>
            </a:r>
          </a:p>
          <a:p>
            <a:r>
              <a:rPr lang="pt-PT" altLang="pt-PT" sz="2400"/>
              <a:t>Os escalonadores que usam apenas 1 e 4 são designados </a:t>
            </a:r>
            <a:r>
              <a:rPr lang="pt-PT" altLang="pt-PT" sz="2400" i="1"/>
              <a:t>non preemptive</a:t>
            </a:r>
          </a:p>
          <a:p>
            <a:r>
              <a:rPr lang="pt-PT" altLang="pt-PT" sz="2400"/>
              <a:t>Escalonadores que usam 2 e 3 são </a:t>
            </a:r>
            <a:r>
              <a:rPr lang="pt-PT" altLang="pt-PT" sz="2400" i="1"/>
              <a:t>preemptive</a:t>
            </a:r>
          </a:p>
          <a:p>
            <a:pPr lvl="1"/>
            <a:endParaRPr lang="pt-PT" altLang="pt-PT"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8C64779-B41D-44F9-87DF-21F239A13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Escalonador do CPU</a:t>
            </a:r>
          </a:p>
        </p:txBody>
      </p:sp>
      <p:sp>
        <p:nvSpPr>
          <p:cNvPr id="19459" name="Marcador de Posição de Conteúdo 3">
            <a:extLst>
              <a:ext uri="{FF2B5EF4-FFF2-40B4-BE49-F238E27FC236}">
                <a16:creationId xmlns:a16="http://schemas.microsoft.com/office/drawing/2014/main" id="{3B1567FB-A0A7-490A-B135-9CD8053515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 i="1" dirty="0" err="1"/>
              <a:t>Dispatcher</a:t>
            </a:r>
            <a:r>
              <a:rPr lang="pt-PT" altLang="pt-PT" sz="2400" i="1" dirty="0"/>
              <a:t> </a:t>
            </a:r>
            <a:r>
              <a:rPr lang="pt-PT" altLang="pt-PT" sz="2400" dirty="0"/>
              <a:t>encarrega-se de colocar o processo selecionado pelo escalonador em execução no CPU</a:t>
            </a:r>
          </a:p>
          <a:p>
            <a:pPr lvl="1"/>
            <a:r>
              <a:rPr lang="pt-PT" altLang="pt-PT" sz="2000" dirty="0" err="1"/>
              <a:t>Mudan</a:t>
            </a:r>
            <a:r>
              <a:rPr lang="en-US" altLang="pt-PT" sz="2000" dirty="0" err="1"/>
              <a:t>ça</a:t>
            </a:r>
            <a:r>
              <a:rPr lang="en-US" altLang="pt-PT" sz="2000" dirty="0"/>
              <a:t> de </a:t>
            </a:r>
            <a:r>
              <a:rPr lang="en-US" altLang="pt-PT" sz="2000" dirty="0" err="1"/>
              <a:t>contexto</a:t>
            </a:r>
            <a:endParaRPr lang="pt-PT" altLang="pt-PT" sz="2000" i="1" dirty="0"/>
          </a:p>
          <a:p>
            <a:pPr lvl="1"/>
            <a:r>
              <a:rPr lang="pt-PT" altLang="pt-PT" sz="2000" dirty="0"/>
              <a:t>Alterar CPU para modo de utilizador</a:t>
            </a:r>
          </a:p>
          <a:p>
            <a:pPr lvl="1"/>
            <a:r>
              <a:rPr lang="pt-PT" altLang="pt-PT" sz="2000" dirty="0"/>
              <a:t>Saltar para instrução do programa que permite continuar a execução do processo selecionado</a:t>
            </a:r>
          </a:p>
          <a:p>
            <a:r>
              <a:rPr lang="pt-PT" altLang="pt-PT" sz="2400" i="1" dirty="0" err="1"/>
              <a:t>Dispatch</a:t>
            </a:r>
            <a:r>
              <a:rPr lang="pt-PT" altLang="pt-PT" sz="2400" i="1" dirty="0"/>
              <a:t> </a:t>
            </a:r>
            <a:r>
              <a:rPr lang="pt-PT" altLang="pt-PT" sz="2400" i="1" dirty="0" err="1"/>
              <a:t>latency</a:t>
            </a:r>
            <a:r>
              <a:rPr lang="pt-PT" altLang="pt-PT" sz="2400" dirty="0"/>
              <a:t> – tempo que o </a:t>
            </a:r>
            <a:r>
              <a:rPr lang="pt-PT" altLang="pt-PT" sz="2400" i="1" dirty="0" err="1"/>
              <a:t>Dispatcher</a:t>
            </a:r>
            <a:r>
              <a:rPr lang="pt-PT" altLang="pt-PT" sz="2400" dirty="0"/>
              <a:t> demora entre parar um processo e reiniciar o processo selecionado pelo escalonador</a:t>
            </a:r>
          </a:p>
          <a:p>
            <a:pPr lvl="1"/>
            <a:endParaRPr lang="pt-PT" altLang="pt-PT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B29A2E3-0188-4CF3-A381-7518F4847B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Avaliação do Escalonamento</a:t>
            </a:r>
          </a:p>
        </p:txBody>
      </p:sp>
      <p:sp>
        <p:nvSpPr>
          <p:cNvPr id="20483" name="Marcador de Posição de Conteúdo 3">
            <a:extLst>
              <a:ext uri="{FF2B5EF4-FFF2-40B4-BE49-F238E27FC236}">
                <a16:creationId xmlns:a16="http://schemas.microsoft.com/office/drawing/2014/main" id="{7D9DF4C1-5F59-484C-B26C-95E2E8555A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Utilização do CPU</a:t>
            </a:r>
          </a:p>
          <a:p>
            <a:pPr lvl="1"/>
            <a:r>
              <a:rPr lang="pt-PT" altLang="pt-PT" sz="1800"/>
              <a:t>Manter CPU ocupado</a:t>
            </a:r>
          </a:p>
          <a:p>
            <a:r>
              <a:rPr lang="pt-PT" altLang="pt-PT" sz="2000"/>
              <a:t>Débito</a:t>
            </a:r>
          </a:p>
          <a:p>
            <a:pPr lvl="1"/>
            <a:r>
              <a:rPr lang="pt-PT" altLang="pt-PT" sz="1800"/>
              <a:t>número de processos que terminam por unidade de tempo</a:t>
            </a:r>
          </a:p>
          <a:p>
            <a:r>
              <a:rPr lang="pt-PT" altLang="pt-PT" sz="2000"/>
              <a:t>Tempo do processo (</a:t>
            </a:r>
            <a:r>
              <a:rPr lang="pt-PT" altLang="pt-PT" sz="2000" i="1"/>
              <a:t>turnaround time</a:t>
            </a:r>
            <a:r>
              <a:rPr lang="pt-PT" altLang="pt-PT" sz="2000"/>
              <a:t>)</a:t>
            </a:r>
          </a:p>
          <a:p>
            <a:pPr lvl="1"/>
            <a:r>
              <a:rPr lang="pt-PT" altLang="pt-PT" sz="1800"/>
              <a:t>Tempo entre submissão do processo até este terminar</a:t>
            </a:r>
          </a:p>
          <a:p>
            <a:r>
              <a:rPr lang="pt-PT" altLang="pt-PT" sz="2000"/>
              <a:t>Tempo de espera</a:t>
            </a:r>
          </a:p>
          <a:p>
            <a:pPr lvl="1"/>
            <a:r>
              <a:rPr lang="pt-PT" altLang="pt-PT" sz="1800"/>
              <a:t>Tempo que o processo está à espera no estado Ready</a:t>
            </a:r>
          </a:p>
          <a:p>
            <a:r>
              <a:rPr lang="pt-PT" altLang="pt-PT" sz="2000"/>
              <a:t>Tempo de resposta</a:t>
            </a:r>
          </a:p>
          <a:p>
            <a:pPr lvl="1"/>
            <a:r>
              <a:rPr lang="pt-PT" altLang="pt-PT" sz="1800"/>
              <a:t>Tempo entre pedido e primeira resposta (eventualmente parcial) a esse pedido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>
            <a:extLst>
              <a:ext uri="{FF2B5EF4-FFF2-40B4-BE49-F238E27FC236}">
                <a16:creationId xmlns:a16="http://schemas.microsoft.com/office/drawing/2014/main" id="{AF6C8FFC-F68E-47A1-8036-5ECCB48187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Monitores</a:t>
            </a:r>
          </a:p>
        </p:txBody>
      </p:sp>
      <p:sp>
        <p:nvSpPr>
          <p:cNvPr id="27651" name="Marcador de Posição de Conteúdo 2">
            <a:extLst>
              <a:ext uri="{FF2B5EF4-FFF2-40B4-BE49-F238E27FC236}">
                <a16:creationId xmlns:a16="http://schemas.microsoft.com/office/drawing/2014/main" id="{988CDF05-4D62-42BD-B004-66D364BE8B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4619625" cy="4525963"/>
          </a:xfrm>
        </p:spPr>
        <p:txBody>
          <a:bodyPr/>
          <a:lstStyle/>
          <a:p>
            <a:r>
              <a:rPr lang="pt-PT" altLang="pt-PT" sz="2400"/>
              <a:t>Abstracção de alto nível usada para sincronização de processos</a:t>
            </a:r>
          </a:p>
          <a:p>
            <a:r>
              <a:rPr lang="pt-PT" altLang="pt-PT" sz="2400"/>
              <a:t>Apenas um processo pode estar activo no monitor de cada vez</a:t>
            </a:r>
          </a:p>
          <a:p>
            <a:r>
              <a:rPr lang="pt-PT" altLang="pt-PT" sz="2400"/>
              <a:t>Proposto independentemente por Hoare e Brinch Hansen</a:t>
            </a:r>
          </a:p>
          <a:p>
            <a:r>
              <a:rPr lang="pt-PT" altLang="pt-PT" sz="2400"/>
              <a:t>Constituido por:</a:t>
            </a:r>
          </a:p>
          <a:p>
            <a:pPr lvl="1"/>
            <a:r>
              <a:rPr lang="pt-PT" altLang="pt-PT" sz="2000"/>
              <a:t>Estrutura de dados interna</a:t>
            </a:r>
          </a:p>
          <a:p>
            <a:pPr lvl="1"/>
            <a:r>
              <a:rPr lang="pt-PT" altLang="pt-PT" sz="2000"/>
              <a:t>Código de inicialização</a:t>
            </a:r>
          </a:p>
          <a:p>
            <a:pPr lvl="1"/>
            <a:r>
              <a:rPr lang="pt-PT" altLang="pt-PT" sz="2000"/>
              <a:t>Primitivas de acesso</a:t>
            </a:r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3D90E805-4588-4751-9EE9-2ACFC05AC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1571625"/>
            <a:ext cx="4016375" cy="420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AAFED5C-3297-421E-B69D-8D67FE5872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Execução de um processo</a:t>
            </a:r>
          </a:p>
        </p:txBody>
      </p:sp>
      <p:sp>
        <p:nvSpPr>
          <p:cNvPr id="21507" name="Marcador de Posição de Conteúdo 4">
            <a:extLst>
              <a:ext uri="{FF2B5EF4-FFF2-40B4-BE49-F238E27FC236}">
                <a16:creationId xmlns:a16="http://schemas.microsoft.com/office/drawing/2014/main" id="{E30E1706-715E-4106-BCB4-8EF48A045C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pt-PT" altLang="pt-PT"/>
          </a:p>
        </p:txBody>
      </p:sp>
      <p:pic>
        <p:nvPicPr>
          <p:cNvPr id="21508" name="Picture 6">
            <a:extLst>
              <a:ext uri="{FF2B5EF4-FFF2-40B4-BE49-F238E27FC236}">
                <a16:creationId xmlns:a16="http://schemas.microsoft.com/office/drawing/2014/main" id="{ECB482ED-CA90-42D3-82D5-D9FAD39F8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2" t="789" r="30032" b="1576"/>
          <a:stretch>
            <a:fillRect/>
          </a:stretch>
        </p:blipFill>
        <p:spPr bwMode="auto">
          <a:xfrm>
            <a:off x="571500" y="1714500"/>
            <a:ext cx="2298700" cy="42148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9" name="Picture 7">
            <a:extLst>
              <a:ext uri="{FF2B5EF4-FFF2-40B4-BE49-F238E27FC236}">
                <a16:creationId xmlns:a16="http://schemas.microsoft.com/office/drawing/2014/main" id="{66EFCEC7-3804-4986-9F98-9EF9FF37B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" t="6123" r="418" b="6123"/>
          <a:stretch>
            <a:fillRect/>
          </a:stretch>
        </p:blipFill>
        <p:spPr bwMode="auto">
          <a:xfrm>
            <a:off x="3500438" y="2000250"/>
            <a:ext cx="5291137" cy="35194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>
            <a:extLst>
              <a:ext uri="{FF2B5EF4-FFF2-40B4-BE49-F238E27FC236}">
                <a16:creationId xmlns:a16="http://schemas.microsoft.com/office/drawing/2014/main" id="{B4F51139-D005-45EF-AF51-499930175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Escalonamento FCFS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9BB2AD-7E0C-42E4-9B26-1AF6272EC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PT" sz="2000" i="1" dirty="0" err="1"/>
              <a:t>First-Come</a:t>
            </a:r>
            <a:r>
              <a:rPr lang="pt-PT" sz="2000" i="1" dirty="0"/>
              <a:t>, </a:t>
            </a:r>
            <a:r>
              <a:rPr lang="pt-PT" sz="2000" i="1" dirty="0" err="1"/>
              <a:t>First-Served</a:t>
            </a:r>
            <a:endParaRPr lang="pt-PT" sz="2000" i="1" dirty="0"/>
          </a:p>
          <a:p>
            <a:pPr marL="355600">
              <a:buFontTx/>
              <a:buNone/>
              <a:tabLst>
                <a:tab pos="2336800" algn="ctr"/>
                <a:tab pos="3771900" algn="ctr"/>
              </a:tabLst>
              <a:defRPr/>
            </a:pPr>
            <a:r>
              <a:rPr lang="en-US" sz="2000" i="1" dirty="0"/>
              <a:t>		</a:t>
            </a:r>
            <a:r>
              <a:rPr lang="en-US" sz="2000" i="1" u="sng" dirty="0"/>
              <a:t>Process</a:t>
            </a:r>
            <a:r>
              <a:rPr lang="en-US" sz="2000" i="1" dirty="0"/>
              <a:t>	</a:t>
            </a:r>
            <a:r>
              <a:rPr lang="en-US" sz="2000" i="1" u="sng" dirty="0"/>
              <a:t>Burst Time</a:t>
            </a:r>
            <a:r>
              <a:rPr lang="en-US" sz="2000" i="1" dirty="0"/>
              <a:t>	</a:t>
            </a:r>
          </a:p>
          <a:p>
            <a:pPr marL="355600">
              <a:buFontTx/>
              <a:buNone/>
              <a:tabLst>
                <a:tab pos="2336800" algn="ctr"/>
                <a:tab pos="3771900" algn="ctr"/>
              </a:tabLst>
              <a:defRPr/>
            </a:pPr>
            <a:r>
              <a:rPr lang="en-US" sz="2000" i="1" dirty="0"/>
              <a:t>		P</a:t>
            </a:r>
            <a:r>
              <a:rPr lang="en-US" sz="2000" i="1" baseline="-25000" dirty="0"/>
              <a:t>1</a:t>
            </a:r>
            <a:r>
              <a:rPr lang="en-US" sz="2000" i="1" dirty="0"/>
              <a:t>	24</a:t>
            </a:r>
          </a:p>
          <a:p>
            <a:pPr marL="355600">
              <a:buFontTx/>
              <a:buNone/>
              <a:tabLst>
                <a:tab pos="2336800" algn="ctr"/>
                <a:tab pos="3771900" algn="ctr"/>
              </a:tabLst>
              <a:defRPr/>
            </a:pPr>
            <a:r>
              <a:rPr lang="en-US" sz="2000" i="1" dirty="0"/>
              <a:t>		 P</a:t>
            </a:r>
            <a:r>
              <a:rPr lang="en-US" sz="2000" i="1" baseline="-25000" dirty="0"/>
              <a:t>2</a:t>
            </a:r>
            <a:r>
              <a:rPr lang="en-US" sz="2000" i="1" dirty="0"/>
              <a:t> 	3</a:t>
            </a:r>
          </a:p>
          <a:p>
            <a:pPr marL="355600">
              <a:buFontTx/>
              <a:buNone/>
              <a:tabLst>
                <a:tab pos="2336800" algn="ctr"/>
                <a:tab pos="3771900" algn="ctr"/>
              </a:tabLst>
              <a:defRPr/>
            </a:pPr>
            <a:r>
              <a:rPr lang="en-US" sz="2000" i="1" dirty="0"/>
              <a:t>		 P</a:t>
            </a:r>
            <a:r>
              <a:rPr lang="en-US" sz="2000" i="1" baseline="-25000" dirty="0"/>
              <a:t>3</a:t>
            </a:r>
            <a:r>
              <a:rPr lang="en-US" sz="2000" i="1" dirty="0"/>
              <a:t>	 3 </a:t>
            </a:r>
          </a:p>
          <a:p>
            <a:pPr>
              <a:tabLst>
                <a:tab pos="2336800" algn="ctr"/>
                <a:tab pos="3771900" algn="ctr"/>
              </a:tabLst>
              <a:defRPr/>
            </a:pPr>
            <a:r>
              <a:rPr lang="pt-PT" sz="2000" dirty="0"/>
              <a:t>Se os processos chegarem pela ordem 1, 2, 3, então:</a:t>
            </a:r>
          </a:p>
          <a:p>
            <a:pPr>
              <a:tabLst>
                <a:tab pos="2336800" algn="ctr"/>
                <a:tab pos="3771900" algn="ctr"/>
              </a:tabLst>
              <a:defRPr/>
            </a:pPr>
            <a:endParaRPr lang="pt-PT" sz="2000" i="1" dirty="0"/>
          </a:p>
          <a:p>
            <a:pPr>
              <a:tabLst>
                <a:tab pos="2336800" algn="ctr"/>
                <a:tab pos="3771900" algn="ctr"/>
              </a:tabLst>
              <a:defRPr/>
            </a:pPr>
            <a:endParaRPr lang="pt-PT" sz="2000" i="1" dirty="0"/>
          </a:p>
          <a:p>
            <a:pPr>
              <a:tabLst>
                <a:tab pos="2336800" algn="ctr"/>
                <a:tab pos="3771900" algn="ctr"/>
              </a:tabLst>
              <a:defRPr/>
            </a:pPr>
            <a:endParaRPr lang="pt-PT" sz="2000" i="1" dirty="0"/>
          </a:p>
          <a:p>
            <a:pPr>
              <a:tabLst>
                <a:tab pos="2336800" algn="ctr"/>
                <a:tab pos="3771900" algn="ctr"/>
              </a:tabLst>
              <a:defRPr/>
            </a:pPr>
            <a:endParaRPr lang="pt-PT" sz="2000" i="1" dirty="0"/>
          </a:p>
          <a:p>
            <a:pPr>
              <a:tabLst>
                <a:tab pos="2336800" algn="ctr"/>
                <a:tab pos="3771900" algn="ctr"/>
              </a:tabLst>
              <a:defRPr/>
            </a:pPr>
            <a:r>
              <a:rPr lang="pt-PT" sz="2000" dirty="0"/>
              <a:t>Tempo de espera: </a:t>
            </a:r>
            <a:r>
              <a:rPr lang="nn-NO" sz="2000" dirty="0"/>
              <a:t>P</a:t>
            </a:r>
            <a:r>
              <a:rPr lang="nn-NO" sz="2000" baseline="-25000" dirty="0"/>
              <a:t>1</a:t>
            </a:r>
            <a:r>
              <a:rPr lang="nn-NO" sz="2000" dirty="0"/>
              <a:t>  = 0; P</a:t>
            </a:r>
            <a:r>
              <a:rPr lang="nn-NO" sz="2000" baseline="-25000" dirty="0"/>
              <a:t>2</a:t>
            </a:r>
            <a:r>
              <a:rPr lang="nn-NO" sz="2000" dirty="0"/>
              <a:t>  = 24; P</a:t>
            </a:r>
            <a:r>
              <a:rPr lang="nn-NO" sz="2000" baseline="-25000" dirty="0"/>
              <a:t>3</a:t>
            </a:r>
            <a:r>
              <a:rPr lang="nn-NO" sz="2000" dirty="0"/>
              <a:t> = 27</a:t>
            </a:r>
          </a:p>
          <a:p>
            <a:pPr>
              <a:tabLst>
                <a:tab pos="2336800" algn="ctr"/>
                <a:tab pos="3771900" algn="ctr"/>
              </a:tabLst>
              <a:defRPr/>
            </a:pPr>
            <a:r>
              <a:rPr lang="nn-NO" sz="2000" dirty="0"/>
              <a:t>Tempo médio de espera: (0 + 24 + 27)/3 = 17</a:t>
            </a:r>
            <a:endParaRPr lang="en-US" sz="2000" i="1" dirty="0"/>
          </a:p>
        </p:txBody>
      </p:sp>
      <p:grpSp>
        <p:nvGrpSpPr>
          <p:cNvPr id="22532" name="Group 18">
            <a:extLst>
              <a:ext uri="{FF2B5EF4-FFF2-40B4-BE49-F238E27FC236}">
                <a16:creationId xmlns:a16="http://schemas.microsoft.com/office/drawing/2014/main" id="{50B99F89-D300-4A06-B8BB-1E91B2D3A0CA}"/>
              </a:ext>
            </a:extLst>
          </p:cNvPr>
          <p:cNvGrpSpPr>
            <a:grpSpLocks/>
          </p:cNvGrpSpPr>
          <p:nvPr/>
        </p:nvGrpSpPr>
        <p:grpSpPr bwMode="auto">
          <a:xfrm>
            <a:off x="1500188" y="3786188"/>
            <a:ext cx="5556250" cy="1128712"/>
            <a:chOff x="856" y="2688"/>
            <a:chExt cx="3500" cy="711"/>
          </a:xfrm>
        </p:grpSpPr>
        <p:sp>
          <p:nvSpPr>
            <p:cNvPr id="22533" name="Rectangle 4">
              <a:extLst>
                <a:ext uri="{FF2B5EF4-FFF2-40B4-BE49-F238E27FC236}">
                  <a16:creationId xmlns:a16="http://schemas.microsoft.com/office/drawing/2014/main" id="{99AACA31-CDD3-4F2F-BCC7-A6192DF83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pt-PT" altLang="pt-PT" sz="1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34" name="Text Box 5">
              <a:extLst>
                <a:ext uri="{FF2B5EF4-FFF2-40B4-BE49-F238E27FC236}">
                  <a16:creationId xmlns:a16="http://schemas.microsoft.com/office/drawing/2014/main" id="{140FF5D1-03E6-4064-B237-18EB7357A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736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1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2535" name="Text Box 6">
              <a:extLst>
                <a:ext uri="{FF2B5EF4-FFF2-40B4-BE49-F238E27FC236}">
                  <a16:creationId xmlns:a16="http://schemas.microsoft.com/office/drawing/2014/main" id="{BB24EA11-059B-41E2-861C-F9CCE742B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736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2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2536" name="Text Box 7">
              <a:extLst>
                <a:ext uri="{FF2B5EF4-FFF2-40B4-BE49-F238E27FC236}">
                  <a16:creationId xmlns:a16="http://schemas.microsoft.com/office/drawing/2014/main" id="{E48EA284-B0D1-448C-BE05-04878214E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736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3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2537" name="Line 8">
              <a:extLst>
                <a:ext uri="{FF2B5EF4-FFF2-40B4-BE49-F238E27FC236}">
                  <a16:creationId xmlns:a16="http://schemas.microsoft.com/office/drawing/2014/main" id="{92F76D37-2949-4EE0-AB18-91F027A31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" name="Line 9">
              <a:extLst>
                <a:ext uri="{FF2B5EF4-FFF2-40B4-BE49-F238E27FC236}">
                  <a16:creationId xmlns:a16="http://schemas.microsoft.com/office/drawing/2014/main" id="{7CD22EC0-526D-4AE1-A55B-F6F98CE5E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9" name="Line 10">
              <a:extLst>
                <a:ext uri="{FF2B5EF4-FFF2-40B4-BE49-F238E27FC236}">
                  <a16:creationId xmlns:a16="http://schemas.microsoft.com/office/drawing/2014/main" id="{C3C170D2-801C-4F92-B12C-F279ACE2D2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0" name="Line 11">
              <a:extLst>
                <a:ext uri="{FF2B5EF4-FFF2-40B4-BE49-F238E27FC236}">
                  <a16:creationId xmlns:a16="http://schemas.microsoft.com/office/drawing/2014/main" id="{5D7151C5-AFBC-4415-AD1B-7B8E119FEE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1" name="Line 12">
              <a:extLst>
                <a:ext uri="{FF2B5EF4-FFF2-40B4-BE49-F238E27FC236}">
                  <a16:creationId xmlns:a16="http://schemas.microsoft.com/office/drawing/2014/main" id="{7849C506-1055-4488-BB46-197EF2878E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2" name="Line 13">
              <a:extLst>
                <a:ext uri="{FF2B5EF4-FFF2-40B4-BE49-F238E27FC236}">
                  <a16:creationId xmlns:a16="http://schemas.microsoft.com/office/drawing/2014/main" id="{8D0F3645-5A44-4384-A849-3DFBE535E4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Text Box 14">
              <a:extLst>
                <a:ext uri="{FF2B5EF4-FFF2-40B4-BE49-F238E27FC236}">
                  <a16:creationId xmlns:a16="http://schemas.microsoft.com/office/drawing/2014/main" id="{4C74285D-6DE0-4620-AE1B-977EE3C2A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16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24</a:t>
              </a:r>
            </a:p>
          </p:txBody>
        </p:sp>
        <p:sp>
          <p:nvSpPr>
            <p:cNvPr id="22544" name="Text Box 15">
              <a:extLst>
                <a:ext uri="{FF2B5EF4-FFF2-40B4-BE49-F238E27FC236}">
                  <a16:creationId xmlns:a16="http://schemas.microsoft.com/office/drawing/2014/main" id="{81F42C64-FEA9-4AFC-A02A-6D444B74D1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16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27</a:t>
              </a:r>
            </a:p>
          </p:txBody>
        </p:sp>
        <p:sp>
          <p:nvSpPr>
            <p:cNvPr id="22545" name="Text Box 16">
              <a:extLst>
                <a:ext uri="{FF2B5EF4-FFF2-40B4-BE49-F238E27FC236}">
                  <a16:creationId xmlns:a16="http://schemas.microsoft.com/office/drawing/2014/main" id="{DBDB2E21-1B3C-4A71-8EEA-8121122AB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16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30</a:t>
              </a:r>
            </a:p>
          </p:txBody>
        </p:sp>
        <p:sp>
          <p:nvSpPr>
            <p:cNvPr id="22546" name="Text Box 17">
              <a:extLst>
                <a:ext uri="{FF2B5EF4-FFF2-40B4-BE49-F238E27FC236}">
                  <a16:creationId xmlns:a16="http://schemas.microsoft.com/office/drawing/2014/main" id="{0FFF5BB4-A6AB-4C90-9191-C3131DE7C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" y="31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>
            <a:extLst>
              <a:ext uri="{FF2B5EF4-FFF2-40B4-BE49-F238E27FC236}">
                <a16:creationId xmlns:a16="http://schemas.microsoft.com/office/drawing/2014/main" id="{6CBA1818-FA53-4A80-8C55-1E19CF8473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Escalonamento FCFS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B5A64B-BE23-4440-8C41-C3734DAFD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336800" algn="ctr"/>
                <a:tab pos="3771900" algn="ctr"/>
              </a:tabLst>
              <a:defRPr/>
            </a:pPr>
            <a:r>
              <a:rPr lang="pt-PT" sz="2000" dirty="0"/>
              <a:t>Mas se os processos chegarem pela ordem 2, 3, 1, então:</a:t>
            </a:r>
          </a:p>
          <a:p>
            <a:pPr>
              <a:tabLst>
                <a:tab pos="2336800" algn="ctr"/>
                <a:tab pos="3771900" algn="ctr"/>
              </a:tabLst>
              <a:defRPr/>
            </a:pPr>
            <a:endParaRPr lang="pt-PT" sz="2000" i="1" dirty="0"/>
          </a:p>
          <a:p>
            <a:pPr>
              <a:tabLst>
                <a:tab pos="2336800" algn="ctr"/>
                <a:tab pos="3771900" algn="ctr"/>
              </a:tabLst>
              <a:defRPr/>
            </a:pPr>
            <a:endParaRPr lang="pt-PT" sz="2000" i="1" dirty="0"/>
          </a:p>
          <a:p>
            <a:pPr>
              <a:tabLst>
                <a:tab pos="2336800" algn="ctr"/>
                <a:tab pos="3771900" algn="ctr"/>
              </a:tabLst>
              <a:defRPr/>
            </a:pPr>
            <a:endParaRPr lang="pt-PT" sz="2000" i="1" dirty="0"/>
          </a:p>
          <a:p>
            <a:pPr>
              <a:tabLst>
                <a:tab pos="2336800" algn="ctr"/>
                <a:tab pos="3771900" algn="ctr"/>
              </a:tabLst>
              <a:defRPr/>
            </a:pPr>
            <a:endParaRPr lang="pt-PT" sz="2000" i="1" dirty="0"/>
          </a:p>
          <a:p>
            <a:pPr>
              <a:tabLst>
                <a:tab pos="2336800" algn="ctr"/>
                <a:tab pos="3771900" algn="ctr"/>
              </a:tabLst>
              <a:defRPr/>
            </a:pPr>
            <a:r>
              <a:rPr lang="pt-PT" sz="2000" dirty="0"/>
              <a:t>Tempo de espera: </a:t>
            </a:r>
            <a:r>
              <a:rPr lang="nn-NO" sz="2000" dirty="0"/>
              <a:t>P</a:t>
            </a:r>
            <a:r>
              <a:rPr lang="nn-NO" sz="2000" baseline="-25000" dirty="0"/>
              <a:t>1</a:t>
            </a:r>
            <a:r>
              <a:rPr lang="nn-NO" sz="2000" dirty="0"/>
              <a:t>  = 6; P</a:t>
            </a:r>
            <a:r>
              <a:rPr lang="nn-NO" sz="2000" baseline="-25000" dirty="0"/>
              <a:t>2</a:t>
            </a:r>
            <a:r>
              <a:rPr lang="nn-NO" sz="2000" dirty="0"/>
              <a:t>  = 0; P</a:t>
            </a:r>
            <a:r>
              <a:rPr lang="nn-NO" sz="2000" baseline="-25000" dirty="0"/>
              <a:t>3</a:t>
            </a:r>
            <a:r>
              <a:rPr lang="nn-NO" sz="2000" dirty="0"/>
              <a:t> = 3</a:t>
            </a:r>
          </a:p>
          <a:p>
            <a:pPr>
              <a:tabLst>
                <a:tab pos="2336800" algn="ctr"/>
                <a:tab pos="3771900" algn="ctr"/>
              </a:tabLst>
              <a:defRPr/>
            </a:pPr>
            <a:r>
              <a:rPr lang="nn-NO" sz="2000" dirty="0"/>
              <a:t>Tempo médio de espera: (6 + 0 + 3)/3 = 3 !!!</a:t>
            </a:r>
            <a:endParaRPr lang="pt-PT" sz="2000" dirty="0"/>
          </a:p>
          <a:p>
            <a:pPr marL="355600">
              <a:buFontTx/>
              <a:buNone/>
              <a:tabLst>
                <a:tab pos="2336800" algn="ctr"/>
                <a:tab pos="3771900" algn="ctr"/>
              </a:tabLst>
              <a:defRPr/>
            </a:pPr>
            <a:endParaRPr lang="en-US" sz="2000" i="1" dirty="0"/>
          </a:p>
          <a:p>
            <a:pPr marL="355600">
              <a:buFontTx/>
              <a:buNone/>
              <a:tabLst>
                <a:tab pos="2336800" algn="ctr"/>
                <a:tab pos="3771900" algn="ctr"/>
              </a:tabLst>
              <a:defRPr/>
            </a:pPr>
            <a:endParaRPr lang="en-US" sz="2000" i="1" dirty="0"/>
          </a:p>
          <a:p>
            <a:pPr marL="355600">
              <a:buFontTx/>
              <a:buNone/>
              <a:tabLst>
                <a:tab pos="2336800" algn="ctr"/>
                <a:tab pos="3771900" algn="ctr"/>
              </a:tabLst>
              <a:defRPr/>
            </a:pPr>
            <a:endParaRPr lang="en-US" sz="2000" i="1" dirty="0"/>
          </a:p>
          <a:p>
            <a:pPr>
              <a:defRPr/>
            </a:pPr>
            <a:endParaRPr lang="pt-PT" sz="2000" i="1" dirty="0"/>
          </a:p>
        </p:txBody>
      </p:sp>
      <p:grpSp>
        <p:nvGrpSpPr>
          <p:cNvPr id="23556" name="Group 20">
            <a:extLst>
              <a:ext uri="{FF2B5EF4-FFF2-40B4-BE49-F238E27FC236}">
                <a16:creationId xmlns:a16="http://schemas.microsoft.com/office/drawing/2014/main" id="{A2C31C8A-E397-4B5C-B51B-B213D854CFC7}"/>
              </a:ext>
            </a:extLst>
          </p:cNvPr>
          <p:cNvGrpSpPr>
            <a:grpSpLocks/>
          </p:cNvGrpSpPr>
          <p:nvPr/>
        </p:nvGrpSpPr>
        <p:grpSpPr bwMode="auto">
          <a:xfrm>
            <a:off x="1639888" y="1928813"/>
            <a:ext cx="5575300" cy="1128712"/>
            <a:chOff x="852" y="1650"/>
            <a:chExt cx="3512" cy="711"/>
          </a:xfrm>
        </p:grpSpPr>
        <p:sp>
          <p:nvSpPr>
            <p:cNvPr id="23557" name="Rectangle 6">
              <a:extLst>
                <a:ext uri="{FF2B5EF4-FFF2-40B4-BE49-F238E27FC236}">
                  <a16:creationId xmlns:a16="http://schemas.microsoft.com/office/drawing/2014/main" id="{8BA2B421-70C2-4F3A-B8A8-388DFE91D04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pt-PT" altLang="pt-PT" sz="1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58" name="Text Box 7">
              <a:extLst>
                <a:ext uri="{FF2B5EF4-FFF2-40B4-BE49-F238E27FC236}">
                  <a16:creationId xmlns:a16="http://schemas.microsoft.com/office/drawing/2014/main" id="{25A523AB-B4A6-4A43-A566-ACF35ED287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179" y="1698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1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3559" name="Text Box 8">
              <a:extLst>
                <a:ext uri="{FF2B5EF4-FFF2-40B4-BE49-F238E27FC236}">
                  <a16:creationId xmlns:a16="http://schemas.microsoft.com/office/drawing/2014/main" id="{ACEC39A3-68D3-4C32-BB9A-616EC6CCA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691" y="1698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3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3560" name="Text Box 9">
              <a:extLst>
                <a:ext uri="{FF2B5EF4-FFF2-40B4-BE49-F238E27FC236}">
                  <a16:creationId xmlns:a16="http://schemas.microsoft.com/office/drawing/2014/main" id="{BC140A16-A7B7-4B9E-9B03-CFBBF1197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115" y="1698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2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3561" name="Line 10">
              <a:extLst>
                <a:ext uri="{FF2B5EF4-FFF2-40B4-BE49-F238E27FC236}">
                  <a16:creationId xmlns:a16="http://schemas.microsoft.com/office/drawing/2014/main" id="{432540C5-03E2-4ABA-809D-657F682F9B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60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Line 11">
              <a:extLst>
                <a:ext uri="{FF2B5EF4-FFF2-40B4-BE49-F238E27FC236}">
                  <a16:creationId xmlns:a16="http://schemas.microsoft.com/office/drawing/2014/main" id="{22D15881-1952-437C-9C7D-27FD359470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Line 12">
              <a:extLst>
                <a:ext uri="{FF2B5EF4-FFF2-40B4-BE49-F238E27FC236}">
                  <a16:creationId xmlns:a16="http://schemas.microsoft.com/office/drawing/2014/main" id="{4EB70026-A311-4CBA-98F8-10A4BCB2E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8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Line 13">
              <a:extLst>
                <a:ext uri="{FF2B5EF4-FFF2-40B4-BE49-F238E27FC236}">
                  <a16:creationId xmlns:a16="http://schemas.microsoft.com/office/drawing/2014/main" id="{9B518E7D-433F-42DE-870D-8201F9E3B2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2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Line 14">
              <a:extLst>
                <a:ext uri="{FF2B5EF4-FFF2-40B4-BE49-F238E27FC236}">
                  <a16:creationId xmlns:a16="http://schemas.microsoft.com/office/drawing/2014/main" id="{95E9D2AE-4C9B-4EF1-B380-D0B551CD7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Line 15">
              <a:extLst>
                <a:ext uri="{FF2B5EF4-FFF2-40B4-BE49-F238E27FC236}">
                  <a16:creationId xmlns:a16="http://schemas.microsoft.com/office/drawing/2014/main" id="{A0A2FCBC-CBA2-4510-9F5F-699D6C195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2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Text Box 16">
              <a:extLst>
                <a:ext uri="{FF2B5EF4-FFF2-40B4-BE49-F238E27FC236}">
                  <a16:creationId xmlns:a16="http://schemas.microsoft.com/office/drawing/2014/main" id="{F36E43AD-AFB2-4B25-83AC-CD27EA759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056" y="213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6</a:t>
              </a:r>
            </a:p>
          </p:txBody>
        </p:sp>
        <p:sp>
          <p:nvSpPr>
            <p:cNvPr id="23568" name="Text Box 17">
              <a:extLst>
                <a:ext uri="{FF2B5EF4-FFF2-40B4-BE49-F238E27FC236}">
                  <a16:creationId xmlns:a16="http://schemas.microsoft.com/office/drawing/2014/main" id="{F1104D07-3CFC-46A5-B3A2-555268DFA9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480" y="213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3569" name="Text Box 18">
              <a:extLst>
                <a:ext uri="{FF2B5EF4-FFF2-40B4-BE49-F238E27FC236}">
                  <a16:creationId xmlns:a16="http://schemas.microsoft.com/office/drawing/2014/main" id="{28D36C3C-7C5A-4A3C-9C9B-9DB3FBF9A3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088" y="2130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30</a:t>
              </a:r>
            </a:p>
          </p:txBody>
        </p:sp>
        <p:sp>
          <p:nvSpPr>
            <p:cNvPr id="23570" name="Text Box 19">
              <a:extLst>
                <a:ext uri="{FF2B5EF4-FFF2-40B4-BE49-F238E27FC236}">
                  <a16:creationId xmlns:a16="http://schemas.microsoft.com/office/drawing/2014/main" id="{08A39E74-7F84-4B39-9EEF-EBC8058E5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52" y="213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>
            <a:extLst>
              <a:ext uri="{FF2B5EF4-FFF2-40B4-BE49-F238E27FC236}">
                <a16:creationId xmlns:a16="http://schemas.microsoft.com/office/drawing/2014/main" id="{9CE871C4-1024-495E-8A34-6768CF62A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Escalonamento SJF</a:t>
            </a:r>
          </a:p>
        </p:txBody>
      </p:sp>
      <p:sp>
        <p:nvSpPr>
          <p:cNvPr id="24579" name="Marcador de Posição de Conteúdo 2">
            <a:extLst>
              <a:ext uri="{FF2B5EF4-FFF2-40B4-BE49-F238E27FC236}">
                <a16:creationId xmlns:a16="http://schemas.microsoft.com/office/drawing/2014/main" id="{940F46B8-8F94-4D16-B4DC-135C35BFA6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336800" algn="ctr"/>
                <a:tab pos="3771900" algn="ctr"/>
              </a:tabLst>
            </a:pPr>
            <a:r>
              <a:rPr lang="pt-PT" altLang="pt-PT" sz="2000" i="1"/>
              <a:t>Shortest Job First</a:t>
            </a:r>
          </a:p>
          <a:p>
            <a:pPr>
              <a:tabLst>
                <a:tab pos="2336800" algn="ctr"/>
                <a:tab pos="3771900" algn="ctr"/>
              </a:tabLst>
            </a:pPr>
            <a:r>
              <a:rPr lang="pt-PT" altLang="pt-PT" sz="2000"/>
              <a:t>Ordena os processos considerando a duração do próximo CPU burst. Executa primeiro os processos com CPU burst mais curtos</a:t>
            </a:r>
          </a:p>
          <a:p>
            <a:pPr>
              <a:tabLst>
                <a:tab pos="2336800" algn="ctr"/>
                <a:tab pos="3771900" algn="ctr"/>
              </a:tabLst>
            </a:pPr>
            <a:r>
              <a:rPr lang="pt-PT" altLang="pt-PT" sz="2000"/>
              <a:t>Duas opções</a:t>
            </a:r>
          </a:p>
          <a:p>
            <a:pPr lvl="1">
              <a:tabLst>
                <a:tab pos="2336800" algn="ctr"/>
                <a:tab pos="3771900" algn="ctr"/>
              </a:tabLst>
            </a:pPr>
            <a:r>
              <a:rPr lang="pt-PT" altLang="pt-PT" sz="1600" i="1"/>
              <a:t>Nonpreemptive</a:t>
            </a:r>
            <a:r>
              <a:rPr lang="pt-PT" altLang="pt-PT" sz="1600"/>
              <a:t> – uma vez atribuído o CPU o processo fica em </a:t>
            </a:r>
            <a:r>
              <a:rPr lang="pt-PT" altLang="pt-PT" sz="1600" i="1"/>
              <a:t>Running</a:t>
            </a:r>
            <a:r>
              <a:rPr lang="pt-PT" altLang="pt-PT" sz="1600"/>
              <a:t> até terminar o CPU </a:t>
            </a:r>
            <a:r>
              <a:rPr lang="pt-PT" altLang="pt-PT" sz="1600" i="1"/>
              <a:t>burst</a:t>
            </a:r>
          </a:p>
          <a:p>
            <a:pPr lvl="1">
              <a:tabLst>
                <a:tab pos="2336800" algn="ctr"/>
                <a:tab pos="3771900" algn="ctr"/>
              </a:tabLst>
            </a:pPr>
            <a:r>
              <a:rPr lang="pt-PT" altLang="pt-PT" sz="1600" i="1"/>
              <a:t>Preemptive</a:t>
            </a:r>
            <a:r>
              <a:rPr lang="pt-PT" altLang="pt-PT" sz="1600"/>
              <a:t> – se um processo entra na fila de </a:t>
            </a:r>
            <a:r>
              <a:rPr lang="pt-PT" altLang="pt-PT" sz="1600" i="1"/>
              <a:t>Ready</a:t>
            </a:r>
            <a:r>
              <a:rPr lang="pt-PT" altLang="pt-PT" sz="1600"/>
              <a:t> com um CPU Burst menor do que o tempo restante do CPU </a:t>
            </a:r>
            <a:r>
              <a:rPr lang="pt-PT" altLang="pt-PT" sz="1600" i="1"/>
              <a:t>burst</a:t>
            </a:r>
            <a:r>
              <a:rPr lang="pt-PT" altLang="pt-PT" sz="1600"/>
              <a:t> do processo em execução, atribuir o CPU ao processo que entrou em </a:t>
            </a:r>
            <a:r>
              <a:rPr lang="pt-PT" altLang="pt-PT" sz="1600" i="1"/>
              <a:t>Ready</a:t>
            </a:r>
            <a:r>
              <a:rPr lang="pt-PT" altLang="pt-PT" sz="1600"/>
              <a:t>. Também conhecido como </a:t>
            </a:r>
            <a:r>
              <a:rPr lang="pt-PT" altLang="pt-PT" sz="1600" i="1"/>
              <a:t>Shortest-Remaining-Time-First</a:t>
            </a:r>
            <a:r>
              <a:rPr lang="pt-PT" altLang="pt-PT" sz="1600"/>
              <a:t> (SRTF)</a:t>
            </a:r>
          </a:p>
          <a:p>
            <a:pPr>
              <a:tabLst>
                <a:tab pos="2336800" algn="ctr"/>
                <a:tab pos="3771900" algn="ctr"/>
              </a:tabLst>
            </a:pPr>
            <a:r>
              <a:rPr lang="pt-PT" altLang="pt-PT" sz="2000"/>
              <a:t>SJF é óptimo do ponto de vista do tempo médio de espera de um conjunto de processos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>
            <a:extLst>
              <a:ext uri="{FF2B5EF4-FFF2-40B4-BE49-F238E27FC236}">
                <a16:creationId xmlns:a16="http://schemas.microsoft.com/office/drawing/2014/main" id="{D06970B8-447C-4C2B-8EEC-8B26CB9F2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Escalonamento SJF</a:t>
            </a:r>
          </a:p>
        </p:txBody>
      </p:sp>
      <p:sp>
        <p:nvSpPr>
          <p:cNvPr id="25603" name="Marcador de Posição de Conteúdo 2">
            <a:extLst>
              <a:ext uri="{FF2B5EF4-FFF2-40B4-BE49-F238E27FC236}">
                <a16:creationId xmlns:a16="http://schemas.microsoft.com/office/drawing/2014/main" id="{4AD56549-BBE1-4A7C-8888-6B003578C4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7262813" cy="4514850"/>
          </a:xfrm>
        </p:spPr>
        <p:txBody>
          <a:bodyPr/>
          <a:lstStyle/>
          <a:p>
            <a:pPr>
              <a:buFontTx/>
              <a:buNone/>
              <a:tabLst>
                <a:tab pos="2336800" algn="ctr"/>
                <a:tab pos="3683000" algn="ctr"/>
                <a:tab pos="5118100" algn="ctr"/>
              </a:tabLst>
            </a:pPr>
            <a:r>
              <a:rPr lang="en-US" altLang="pt-PT" sz="2000" i="1"/>
              <a:t>		</a:t>
            </a:r>
            <a:r>
              <a:rPr lang="en-US" altLang="pt-PT" sz="2000" i="1" u="sng"/>
              <a:t>Process</a:t>
            </a:r>
            <a:r>
              <a:rPr lang="en-US" altLang="pt-PT" sz="2000" i="1"/>
              <a:t>	</a:t>
            </a:r>
            <a:r>
              <a:rPr lang="en-US" altLang="pt-PT" sz="2000" i="1" u="sng"/>
              <a:t>Arrival Time</a:t>
            </a:r>
            <a:r>
              <a:rPr lang="en-US" altLang="pt-PT" sz="2000" i="1"/>
              <a:t>	</a:t>
            </a:r>
            <a:r>
              <a:rPr lang="en-US" altLang="pt-PT" sz="2000" i="1" u="sng"/>
              <a:t>Burst Time</a:t>
            </a:r>
          </a:p>
          <a:p>
            <a:pPr>
              <a:buFontTx/>
              <a:buNone/>
              <a:tabLst>
                <a:tab pos="2336800" algn="ctr"/>
                <a:tab pos="3683000" algn="ctr"/>
                <a:tab pos="5118100" algn="ctr"/>
              </a:tabLst>
            </a:pPr>
            <a:r>
              <a:rPr lang="en-US" altLang="pt-PT" sz="2000" i="1"/>
              <a:t>		P</a:t>
            </a:r>
            <a:r>
              <a:rPr lang="en-US" altLang="pt-PT" sz="2000" i="1" baseline="-25000"/>
              <a:t>1</a:t>
            </a:r>
            <a:r>
              <a:rPr lang="en-US" altLang="pt-PT" sz="2000" i="1"/>
              <a:t>	0.0	7</a:t>
            </a:r>
          </a:p>
          <a:p>
            <a:pPr>
              <a:buFontTx/>
              <a:buNone/>
              <a:tabLst>
                <a:tab pos="2336800" algn="ctr"/>
                <a:tab pos="3683000" algn="ctr"/>
                <a:tab pos="5118100" algn="ctr"/>
              </a:tabLst>
            </a:pPr>
            <a:r>
              <a:rPr lang="en-US" altLang="pt-PT" sz="2000" i="1"/>
              <a:t>		 P</a:t>
            </a:r>
            <a:r>
              <a:rPr lang="en-US" altLang="pt-PT" sz="2000" i="1" baseline="-25000"/>
              <a:t>2</a:t>
            </a:r>
            <a:r>
              <a:rPr lang="en-US" altLang="pt-PT" sz="2000" i="1"/>
              <a:t>	2.0	4</a:t>
            </a:r>
          </a:p>
          <a:p>
            <a:pPr>
              <a:buFontTx/>
              <a:buNone/>
              <a:tabLst>
                <a:tab pos="2336800" algn="ctr"/>
                <a:tab pos="3683000" algn="ctr"/>
                <a:tab pos="5118100" algn="ctr"/>
              </a:tabLst>
            </a:pPr>
            <a:r>
              <a:rPr lang="en-US" altLang="pt-PT" sz="2000" i="1"/>
              <a:t>		 P</a:t>
            </a:r>
            <a:r>
              <a:rPr lang="en-US" altLang="pt-PT" sz="2000" i="1" baseline="-25000"/>
              <a:t>3</a:t>
            </a:r>
            <a:r>
              <a:rPr lang="en-US" altLang="pt-PT" sz="2000" i="1"/>
              <a:t>	4.0	1</a:t>
            </a:r>
          </a:p>
          <a:p>
            <a:pPr>
              <a:buFontTx/>
              <a:buNone/>
              <a:tabLst>
                <a:tab pos="2336800" algn="ctr"/>
                <a:tab pos="3683000" algn="ctr"/>
                <a:tab pos="5118100" algn="ctr"/>
              </a:tabLst>
            </a:pPr>
            <a:r>
              <a:rPr lang="en-US" altLang="pt-PT" sz="2000" i="1"/>
              <a:t>		 P</a:t>
            </a:r>
            <a:r>
              <a:rPr lang="en-US" altLang="pt-PT" sz="2000" i="1" baseline="-25000"/>
              <a:t>4</a:t>
            </a:r>
            <a:r>
              <a:rPr lang="en-US" altLang="pt-PT" sz="2000" i="1"/>
              <a:t>	5.0	4</a:t>
            </a:r>
          </a:p>
          <a:p>
            <a:pPr>
              <a:tabLst>
                <a:tab pos="2336800" algn="ctr"/>
                <a:tab pos="3683000" algn="ctr"/>
                <a:tab pos="5118100" algn="ctr"/>
              </a:tabLst>
            </a:pPr>
            <a:r>
              <a:rPr lang="en-US" altLang="pt-PT" sz="2000" i="1"/>
              <a:t>SJF (non-preemptive)</a:t>
            </a:r>
          </a:p>
          <a:p>
            <a:pPr>
              <a:tabLst>
                <a:tab pos="2336800" algn="ctr"/>
                <a:tab pos="3683000" algn="ctr"/>
                <a:tab pos="5118100" algn="ctr"/>
              </a:tabLst>
            </a:pPr>
            <a:endParaRPr lang="en-US" altLang="pt-PT" sz="2000" i="1"/>
          </a:p>
          <a:p>
            <a:pPr>
              <a:tabLst>
                <a:tab pos="2336800" algn="ctr"/>
                <a:tab pos="3683000" algn="ctr"/>
                <a:tab pos="5118100" algn="ctr"/>
              </a:tabLst>
            </a:pPr>
            <a:endParaRPr lang="en-US" altLang="pt-PT" sz="2000" i="1"/>
          </a:p>
          <a:p>
            <a:pPr>
              <a:tabLst>
                <a:tab pos="2336800" algn="ctr"/>
                <a:tab pos="3683000" algn="ctr"/>
                <a:tab pos="5118100" algn="ctr"/>
              </a:tabLst>
            </a:pPr>
            <a:endParaRPr lang="en-US" altLang="pt-PT" sz="2000" i="1"/>
          </a:p>
          <a:p>
            <a:pPr>
              <a:tabLst>
                <a:tab pos="2336800" algn="ctr"/>
                <a:tab pos="3683000" algn="ctr"/>
                <a:tab pos="5118100" algn="ctr"/>
              </a:tabLst>
            </a:pPr>
            <a:endParaRPr lang="en-US" altLang="pt-PT" sz="2000" i="1"/>
          </a:p>
          <a:p>
            <a:pPr>
              <a:tabLst>
                <a:tab pos="2336800" algn="ctr"/>
                <a:tab pos="3683000" algn="ctr"/>
                <a:tab pos="5118100" algn="ctr"/>
              </a:tabLst>
            </a:pPr>
            <a:r>
              <a:rPr lang="en-US" altLang="pt-PT" sz="2000"/>
              <a:t>Tempo médio de espera= (0 + 6 + 3 + 7)/4  = 4</a:t>
            </a:r>
          </a:p>
          <a:p>
            <a:pPr>
              <a:tabLst>
                <a:tab pos="2336800" algn="ctr"/>
                <a:tab pos="3683000" algn="ctr"/>
                <a:tab pos="5118100" algn="ctr"/>
              </a:tabLst>
            </a:pPr>
            <a:endParaRPr lang="pt-PT" altLang="pt-PT" sz="2000" i="1"/>
          </a:p>
        </p:txBody>
      </p:sp>
      <p:grpSp>
        <p:nvGrpSpPr>
          <p:cNvPr id="25604" name="Group 37">
            <a:extLst>
              <a:ext uri="{FF2B5EF4-FFF2-40B4-BE49-F238E27FC236}">
                <a16:creationId xmlns:a16="http://schemas.microsoft.com/office/drawing/2014/main" id="{5FCF976D-D44A-4709-89C6-676561FF7DC1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4086225"/>
            <a:ext cx="6000750" cy="1128713"/>
            <a:chOff x="864" y="2325"/>
            <a:chExt cx="3780" cy="711"/>
          </a:xfrm>
        </p:grpSpPr>
        <p:sp>
          <p:nvSpPr>
            <p:cNvPr id="25605" name="Rectangle 5">
              <a:extLst>
                <a:ext uri="{FF2B5EF4-FFF2-40B4-BE49-F238E27FC236}">
                  <a16:creationId xmlns:a16="http://schemas.microsoft.com/office/drawing/2014/main" id="{DD80F131-C352-467C-9F6C-BAE8C6EFC2A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54" y="2325"/>
              <a:ext cx="3555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pt-PT" altLang="pt-PT" sz="1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06" name="Text Box 6">
              <a:extLst>
                <a:ext uri="{FF2B5EF4-FFF2-40B4-BE49-F238E27FC236}">
                  <a16:creationId xmlns:a16="http://schemas.microsoft.com/office/drawing/2014/main" id="{9E7E5D5C-1C44-4280-B7FF-0FFE54981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589" y="2373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1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5607" name="Text Box 7">
              <a:extLst>
                <a:ext uri="{FF2B5EF4-FFF2-40B4-BE49-F238E27FC236}">
                  <a16:creationId xmlns:a16="http://schemas.microsoft.com/office/drawing/2014/main" id="{73432C8A-DD3B-4AA6-A2DB-AA30389108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534" y="2373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3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5608" name="Text Box 8">
              <a:extLst>
                <a:ext uri="{FF2B5EF4-FFF2-40B4-BE49-F238E27FC236}">
                  <a16:creationId xmlns:a16="http://schemas.microsoft.com/office/drawing/2014/main" id="{9E26DC5F-5084-4501-8C84-EF0CDC07A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976" y="2373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2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5609" name="Line 9">
              <a:extLst>
                <a:ext uri="{FF2B5EF4-FFF2-40B4-BE49-F238E27FC236}">
                  <a16:creationId xmlns:a16="http://schemas.microsoft.com/office/drawing/2014/main" id="{925F8543-C435-419A-ACC7-076DA1AF4E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09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Line 10">
              <a:extLst>
                <a:ext uri="{FF2B5EF4-FFF2-40B4-BE49-F238E27FC236}">
                  <a16:creationId xmlns:a16="http://schemas.microsoft.com/office/drawing/2014/main" id="{26AF8580-49FD-41B0-AA7A-A59AA13C7E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4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Line 11">
              <a:extLst>
                <a:ext uri="{FF2B5EF4-FFF2-40B4-BE49-F238E27FC236}">
                  <a16:creationId xmlns:a16="http://schemas.microsoft.com/office/drawing/2014/main" id="{79E7837E-F1BC-4E02-B3DF-1AC2887487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4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Line 12">
              <a:extLst>
                <a:ext uri="{FF2B5EF4-FFF2-40B4-BE49-F238E27FC236}">
                  <a16:creationId xmlns:a16="http://schemas.microsoft.com/office/drawing/2014/main" id="{637461E3-0835-43B2-AB1B-842FDEE4C9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9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Line 13">
              <a:extLst>
                <a:ext uri="{FF2B5EF4-FFF2-40B4-BE49-F238E27FC236}">
                  <a16:creationId xmlns:a16="http://schemas.microsoft.com/office/drawing/2014/main" id="{65D5DB0E-C716-4B6E-AD36-B1BBF9F8E6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9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Line 14">
              <a:extLst>
                <a:ext uri="{FF2B5EF4-FFF2-40B4-BE49-F238E27FC236}">
                  <a16:creationId xmlns:a16="http://schemas.microsoft.com/office/drawing/2014/main" id="{BF5A880B-6FB9-43D5-8A71-F95A2A795F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4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Text Box 15">
              <a:extLst>
                <a:ext uri="{FF2B5EF4-FFF2-40B4-BE49-F238E27FC236}">
                  <a16:creationId xmlns:a16="http://schemas.microsoft.com/office/drawing/2014/main" id="{2726FD39-60D9-4AA8-8D84-B260CECDE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423" y="2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7</a:t>
              </a:r>
            </a:p>
          </p:txBody>
        </p:sp>
        <p:sp>
          <p:nvSpPr>
            <p:cNvPr id="25616" name="Text Box 17">
              <a:extLst>
                <a:ext uri="{FF2B5EF4-FFF2-40B4-BE49-F238E27FC236}">
                  <a16:creationId xmlns:a16="http://schemas.microsoft.com/office/drawing/2014/main" id="{67F904F4-0752-4AC6-BF0C-5579A8651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368" y="280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16</a:t>
              </a:r>
            </a:p>
          </p:txBody>
        </p:sp>
        <p:sp>
          <p:nvSpPr>
            <p:cNvPr id="25617" name="Text Box 18">
              <a:extLst>
                <a:ext uri="{FF2B5EF4-FFF2-40B4-BE49-F238E27FC236}">
                  <a16:creationId xmlns:a16="http://schemas.microsoft.com/office/drawing/2014/main" id="{C9C79F30-3116-4940-A4C3-B920417D7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64" y="2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25618" name="Text Box 20">
              <a:extLst>
                <a:ext uri="{FF2B5EF4-FFF2-40B4-BE49-F238E27FC236}">
                  <a16:creationId xmlns:a16="http://schemas.microsoft.com/office/drawing/2014/main" id="{42CF0C10-2D79-46D9-B85C-22DC3F8E6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974" y="2373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4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5619" name="Line 21">
              <a:extLst>
                <a:ext uri="{FF2B5EF4-FFF2-40B4-BE49-F238E27FC236}">
                  <a16:creationId xmlns:a16="http://schemas.microsoft.com/office/drawing/2014/main" id="{2FA08E38-5296-4499-BEB6-975B2717C1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4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0" name="Line 22">
              <a:extLst>
                <a:ext uri="{FF2B5EF4-FFF2-40B4-BE49-F238E27FC236}">
                  <a16:creationId xmlns:a16="http://schemas.microsoft.com/office/drawing/2014/main" id="{8BA7AD4B-0792-4569-A33A-4BC3BD2124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9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1" name="Line 23">
              <a:extLst>
                <a:ext uri="{FF2B5EF4-FFF2-40B4-BE49-F238E27FC236}">
                  <a16:creationId xmlns:a16="http://schemas.microsoft.com/office/drawing/2014/main" id="{6A981D8D-304A-4FCD-919C-DD3EF5E94C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29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2" name="Line 24">
              <a:extLst>
                <a:ext uri="{FF2B5EF4-FFF2-40B4-BE49-F238E27FC236}">
                  <a16:creationId xmlns:a16="http://schemas.microsoft.com/office/drawing/2014/main" id="{33DF104A-4120-49F0-9F8D-FA689878D5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4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3" name="Line 25">
              <a:extLst>
                <a:ext uri="{FF2B5EF4-FFF2-40B4-BE49-F238E27FC236}">
                  <a16:creationId xmlns:a16="http://schemas.microsoft.com/office/drawing/2014/main" id="{3B386D58-03ED-42B7-B057-3C2EA193A4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9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4" name="Line 26">
              <a:extLst>
                <a:ext uri="{FF2B5EF4-FFF2-40B4-BE49-F238E27FC236}">
                  <a16:creationId xmlns:a16="http://schemas.microsoft.com/office/drawing/2014/main" id="{D182E0E6-CAC6-413A-BEB6-BC20F5A6DB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5" name="Line 27">
              <a:extLst>
                <a:ext uri="{FF2B5EF4-FFF2-40B4-BE49-F238E27FC236}">
                  <a16:creationId xmlns:a16="http://schemas.microsoft.com/office/drawing/2014/main" id="{CBD3FCA5-2876-4D0B-8631-C748C5EAAA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4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6" name="Text Box 28">
              <a:extLst>
                <a:ext uri="{FF2B5EF4-FFF2-40B4-BE49-F238E27FC236}">
                  <a16:creationId xmlns:a16="http://schemas.microsoft.com/office/drawing/2014/main" id="{99C96CDE-0952-4774-B314-38C9625EF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648" y="2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8</a:t>
              </a:r>
            </a:p>
          </p:txBody>
        </p:sp>
        <p:sp>
          <p:nvSpPr>
            <p:cNvPr id="25627" name="Line 29">
              <a:extLst>
                <a:ext uri="{FF2B5EF4-FFF2-40B4-BE49-F238E27FC236}">
                  <a16:creationId xmlns:a16="http://schemas.microsoft.com/office/drawing/2014/main" id="{B193E344-6458-4118-B3F2-5DB0049763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9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8" name="Line 30">
              <a:extLst>
                <a:ext uri="{FF2B5EF4-FFF2-40B4-BE49-F238E27FC236}">
                  <a16:creationId xmlns:a16="http://schemas.microsoft.com/office/drawing/2014/main" id="{866952EB-D151-4A95-9BE3-D743E0EEAA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4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9" name="Line 31">
              <a:extLst>
                <a:ext uri="{FF2B5EF4-FFF2-40B4-BE49-F238E27FC236}">
                  <a16:creationId xmlns:a16="http://schemas.microsoft.com/office/drawing/2014/main" id="{84A37A30-10E9-4280-ABB3-F9D13ADB9B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9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0" name="Line 32">
              <a:extLst>
                <a:ext uri="{FF2B5EF4-FFF2-40B4-BE49-F238E27FC236}">
                  <a16:creationId xmlns:a16="http://schemas.microsoft.com/office/drawing/2014/main" id="{3ED47257-8E34-4DB3-AB5E-FBC7F2A35F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4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1" name="Text Box 33">
              <a:extLst>
                <a:ext uri="{FF2B5EF4-FFF2-40B4-BE49-F238E27FC236}">
                  <a16:creationId xmlns:a16="http://schemas.microsoft.com/office/drawing/2014/main" id="{5CDFD94D-C6D9-4CB5-8A45-5E3E40061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513" y="280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12</a:t>
              </a:r>
            </a:p>
          </p:txBody>
        </p:sp>
        <p:sp>
          <p:nvSpPr>
            <p:cNvPr id="25632" name="Line 34">
              <a:extLst>
                <a:ext uri="{FF2B5EF4-FFF2-40B4-BE49-F238E27FC236}">
                  <a16:creationId xmlns:a16="http://schemas.microsoft.com/office/drawing/2014/main" id="{31C690C5-F7C4-4705-A13D-FF8D14685C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9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3" name="Line 35">
              <a:extLst>
                <a:ext uri="{FF2B5EF4-FFF2-40B4-BE49-F238E27FC236}">
                  <a16:creationId xmlns:a16="http://schemas.microsoft.com/office/drawing/2014/main" id="{630D7A72-2BD7-40A9-B7B0-4FDCF8EEF9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04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4" name="Line 36">
              <a:extLst>
                <a:ext uri="{FF2B5EF4-FFF2-40B4-BE49-F238E27FC236}">
                  <a16:creationId xmlns:a16="http://schemas.microsoft.com/office/drawing/2014/main" id="{6BDCA7DD-5888-40A8-B5A7-78C6BFA003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84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>
            <a:extLst>
              <a:ext uri="{FF2B5EF4-FFF2-40B4-BE49-F238E27FC236}">
                <a16:creationId xmlns:a16="http://schemas.microsoft.com/office/drawing/2014/main" id="{3D683127-C5D4-40DE-8FFB-C7F8487347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Escalonamento SJF</a:t>
            </a:r>
          </a:p>
        </p:txBody>
      </p:sp>
      <p:sp>
        <p:nvSpPr>
          <p:cNvPr id="26627" name="Marcador de Posição de Conteúdo 2">
            <a:extLst>
              <a:ext uri="{FF2B5EF4-FFF2-40B4-BE49-F238E27FC236}">
                <a16:creationId xmlns:a16="http://schemas.microsoft.com/office/drawing/2014/main" id="{4C31DB10-38D2-473A-9BCA-B905C0ED8C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7262813" cy="4514850"/>
          </a:xfrm>
        </p:spPr>
        <p:txBody>
          <a:bodyPr/>
          <a:lstStyle/>
          <a:p>
            <a:pPr>
              <a:buFontTx/>
              <a:buNone/>
              <a:tabLst>
                <a:tab pos="2336800" algn="ctr"/>
                <a:tab pos="3683000" algn="ctr"/>
                <a:tab pos="5118100" algn="ctr"/>
              </a:tabLst>
            </a:pPr>
            <a:r>
              <a:rPr lang="en-US" altLang="pt-PT" sz="2000" i="1"/>
              <a:t>		</a:t>
            </a:r>
            <a:r>
              <a:rPr lang="en-US" altLang="pt-PT" sz="2000" i="1" u="sng"/>
              <a:t>Process</a:t>
            </a:r>
            <a:r>
              <a:rPr lang="en-US" altLang="pt-PT" sz="2000" i="1"/>
              <a:t>	</a:t>
            </a:r>
            <a:r>
              <a:rPr lang="en-US" altLang="pt-PT" sz="2000" i="1" u="sng"/>
              <a:t>Arrival Time</a:t>
            </a:r>
            <a:r>
              <a:rPr lang="en-US" altLang="pt-PT" sz="2000" i="1"/>
              <a:t>	</a:t>
            </a:r>
            <a:r>
              <a:rPr lang="en-US" altLang="pt-PT" sz="2000" i="1" u="sng"/>
              <a:t>Burst Time</a:t>
            </a:r>
          </a:p>
          <a:p>
            <a:pPr>
              <a:buFontTx/>
              <a:buNone/>
              <a:tabLst>
                <a:tab pos="2336800" algn="ctr"/>
                <a:tab pos="3683000" algn="ctr"/>
                <a:tab pos="5118100" algn="ctr"/>
              </a:tabLst>
            </a:pPr>
            <a:r>
              <a:rPr lang="en-US" altLang="pt-PT" sz="2000" i="1"/>
              <a:t>		P</a:t>
            </a:r>
            <a:r>
              <a:rPr lang="en-US" altLang="pt-PT" sz="2000" i="1" baseline="-25000"/>
              <a:t>1</a:t>
            </a:r>
            <a:r>
              <a:rPr lang="en-US" altLang="pt-PT" sz="2000" i="1"/>
              <a:t>	0.0	7</a:t>
            </a:r>
          </a:p>
          <a:p>
            <a:pPr>
              <a:buFontTx/>
              <a:buNone/>
              <a:tabLst>
                <a:tab pos="2336800" algn="ctr"/>
                <a:tab pos="3683000" algn="ctr"/>
                <a:tab pos="5118100" algn="ctr"/>
              </a:tabLst>
            </a:pPr>
            <a:r>
              <a:rPr lang="en-US" altLang="pt-PT" sz="2000" i="1"/>
              <a:t>		 P</a:t>
            </a:r>
            <a:r>
              <a:rPr lang="en-US" altLang="pt-PT" sz="2000" i="1" baseline="-25000"/>
              <a:t>2</a:t>
            </a:r>
            <a:r>
              <a:rPr lang="en-US" altLang="pt-PT" sz="2000" i="1"/>
              <a:t>	2.0	4</a:t>
            </a:r>
          </a:p>
          <a:p>
            <a:pPr>
              <a:buFontTx/>
              <a:buNone/>
              <a:tabLst>
                <a:tab pos="2336800" algn="ctr"/>
                <a:tab pos="3683000" algn="ctr"/>
                <a:tab pos="5118100" algn="ctr"/>
              </a:tabLst>
            </a:pPr>
            <a:r>
              <a:rPr lang="en-US" altLang="pt-PT" sz="2000" i="1"/>
              <a:t>		 P</a:t>
            </a:r>
            <a:r>
              <a:rPr lang="en-US" altLang="pt-PT" sz="2000" i="1" baseline="-25000"/>
              <a:t>3</a:t>
            </a:r>
            <a:r>
              <a:rPr lang="en-US" altLang="pt-PT" sz="2000" i="1"/>
              <a:t>	4.0	1</a:t>
            </a:r>
          </a:p>
          <a:p>
            <a:pPr>
              <a:buFontTx/>
              <a:buNone/>
              <a:tabLst>
                <a:tab pos="2336800" algn="ctr"/>
                <a:tab pos="3683000" algn="ctr"/>
                <a:tab pos="5118100" algn="ctr"/>
              </a:tabLst>
            </a:pPr>
            <a:r>
              <a:rPr lang="en-US" altLang="pt-PT" sz="2000" i="1"/>
              <a:t>		 P</a:t>
            </a:r>
            <a:r>
              <a:rPr lang="en-US" altLang="pt-PT" sz="2000" i="1" baseline="-25000"/>
              <a:t>4</a:t>
            </a:r>
            <a:r>
              <a:rPr lang="en-US" altLang="pt-PT" sz="2000" i="1"/>
              <a:t>	5.0	4</a:t>
            </a:r>
          </a:p>
          <a:p>
            <a:pPr>
              <a:tabLst>
                <a:tab pos="2336800" algn="ctr"/>
                <a:tab pos="3683000" algn="ctr"/>
                <a:tab pos="5118100" algn="ctr"/>
              </a:tabLst>
            </a:pPr>
            <a:r>
              <a:rPr lang="en-US" altLang="pt-PT" sz="2000" i="1"/>
              <a:t>SJF (preemptive)</a:t>
            </a:r>
          </a:p>
          <a:p>
            <a:pPr>
              <a:tabLst>
                <a:tab pos="2336800" algn="ctr"/>
                <a:tab pos="3683000" algn="ctr"/>
                <a:tab pos="5118100" algn="ctr"/>
              </a:tabLst>
            </a:pPr>
            <a:endParaRPr lang="en-US" altLang="pt-PT" sz="2000" i="1"/>
          </a:p>
          <a:p>
            <a:pPr>
              <a:tabLst>
                <a:tab pos="2336800" algn="ctr"/>
                <a:tab pos="3683000" algn="ctr"/>
                <a:tab pos="5118100" algn="ctr"/>
              </a:tabLst>
            </a:pPr>
            <a:endParaRPr lang="en-US" altLang="pt-PT" sz="2000" i="1"/>
          </a:p>
          <a:p>
            <a:pPr>
              <a:tabLst>
                <a:tab pos="2336800" algn="ctr"/>
                <a:tab pos="3683000" algn="ctr"/>
                <a:tab pos="5118100" algn="ctr"/>
              </a:tabLst>
            </a:pPr>
            <a:endParaRPr lang="en-US" altLang="pt-PT" sz="2000" i="1"/>
          </a:p>
          <a:p>
            <a:pPr>
              <a:tabLst>
                <a:tab pos="2336800" algn="ctr"/>
                <a:tab pos="3683000" algn="ctr"/>
                <a:tab pos="5118100" algn="ctr"/>
              </a:tabLst>
            </a:pPr>
            <a:endParaRPr lang="en-US" altLang="pt-PT" sz="2000" i="1"/>
          </a:p>
          <a:p>
            <a:pPr>
              <a:tabLst>
                <a:tab pos="2336800" algn="ctr"/>
                <a:tab pos="3683000" algn="ctr"/>
                <a:tab pos="5118100" algn="ctr"/>
              </a:tabLst>
            </a:pPr>
            <a:r>
              <a:rPr lang="en-US" altLang="pt-PT" sz="2000"/>
              <a:t>Tempo médio de espera= (9 + 1 + 0 + 2)/4  = 3</a:t>
            </a:r>
          </a:p>
          <a:p>
            <a:pPr>
              <a:tabLst>
                <a:tab pos="2336800" algn="ctr"/>
                <a:tab pos="3683000" algn="ctr"/>
                <a:tab pos="5118100" algn="ctr"/>
              </a:tabLst>
            </a:pPr>
            <a:endParaRPr lang="pt-PT" altLang="pt-PT" sz="2000" i="1"/>
          </a:p>
        </p:txBody>
      </p:sp>
      <p:grpSp>
        <p:nvGrpSpPr>
          <p:cNvPr id="26628" name="Group 74">
            <a:extLst>
              <a:ext uri="{FF2B5EF4-FFF2-40B4-BE49-F238E27FC236}">
                <a16:creationId xmlns:a16="http://schemas.microsoft.com/office/drawing/2014/main" id="{C0D38240-C61D-4AE6-BF5A-B9468BCF0B2B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4071938"/>
            <a:ext cx="6072188" cy="1214437"/>
            <a:chOff x="864" y="2358"/>
            <a:chExt cx="3825" cy="765"/>
          </a:xfrm>
        </p:grpSpPr>
        <p:sp>
          <p:nvSpPr>
            <p:cNvPr id="26629" name="Rectangle 37">
              <a:extLst>
                <a:ext uri="{FF2B5EF4-FFF2-40B4-BE49-F238E27FC236}">
                  <a16:creationId xmlns:a16="http://schemas.microsoft.com/office/drawing/2014/main" id="{737A5C98-22E4-4613-9410-CDEDB13263C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60" y="2373"/>
              <a:ext cx="359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pt-PT" altLang="pt-PT" sz="1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0" name="Text Box 38">
              <a:extLst>
                <a:ext uri="{FF2B5EF4-FFF2-40B4-BE49-F238E27FC236}">
                  <a16:creationId xmlns:a16="http://schemas.microsoft.com/office/drawing/2014/main" id="{9564F2CB-F8A3-4AE3-98D1-EE3438178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08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1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6631" name="Text Box 39">
              <a:extLst>
                <a:ext uri="{FF2B5EF4-FFF2-40B4-BE49-F238E27FC236}">
                  <a16:creationId xmlns:a16="http://schemas.microsoft.com/office/drawing/2014/main" id="{41A1C74A-181A-4480-9160-0FE120A51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824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3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6632" name="Text Box 40">
              <a:extLst>
                <a:ext uri="{FF2B5EF4-FFF2-40B4-BE49-F238E27FC236}">
                  <a16:creationId xmlns:a16="http://schemas.microsoft.com/office/drawing/2014/main" id="{8427D6C8-8ACD-4F5C-8BB7-7FA5C74D0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488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2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6633" name="Line 41">
              <a:extLst>
                <a:ext uri="{FF2B5EF4-FFF2-40B4-BE49-F238E27FC236}">
                  <a16:creationId xmlns:a16="http://schemas.microsoft.com/office/drawing/2014/main" id="{06C54169-9986-48DF-8C64-C2BF15F45D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4" y="271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" name="Line 42">
              <a:extLst>
                <a:ext uri="{FF2B5EF4-FFF2-40B4-BE49-F238E27FC236}">
                  <a16:creationId xmlns:a16="http://schemas.microsoft.com/office/drawing/2014/main" id="{C991AF34-8D8D-4886-8237-5E304326B1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" name="Line 43">
              <a:extLst>
                <a:ext uri="{FF2B5EF4-FFF2-40B4-BE49-F238E27FC236}">
                  <a16:creationId xmlns:a16="http://schemas.microsoft.com/office/drawing/2014/main" id="{66C8A91F-0064-4280-93D5-4527C01DB0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9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" name="Line 44">
              <a:extLst>
                <a:ext uri="{FF2B5EF4-FFF2-40B4-BE49-F238E27FC236}">
                  <a16:creationId xmlns:a16="http://schemas.microsoft.com/office/drawing/2014/main" id="{D4BD17B8-1139-409E-9685-89EAFE4F80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4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" name="Line 45">
              <a:extLst>
                <a:ext uri="{FF2B5EF4-FFF2-40B4-BE49-F238E27FC236}">
                  <a16:creationId xmlns:a16="http://schemas.microsoft.com/office/drawing/2014/main" id="{2405BE0A-E735-45A8-AFDC-6B1B71593C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" name="Text Box 47">
              <a:extLst>
                <a:ext uri="{FF2B5EF4-FFF2-40B4-BE49-F238E27FC236}">
                  <a16:creationId xmlns:a16="http://schemas.microsoft.com/office/drawing/2014/main" id="{D1BFD139-5B07-4DEC-847C-58DAF78C6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764" y="289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26639" name="Text Box 48">
              <a:extLst>
                <a:ext uri="{FF2B5EF4-FFF2-40B4-BE49-F238E27FC236}">
                  <a16:creationId xmlns:a16="http://schemas.microsoft.com/office/drawing/2014/main" id="{D51C88D5-9199-446D-998B-10266C395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314" y="289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26640" name="Text Box 49">
              <a:extLst>
                <a:ext uri="{FF2B5EF4-FFF2-40B4-BE49-F238E27FC236}">
                  <a16:creationId xmlns:a16="http://schemas.microsoft.com/office/drawing/2014/main" id="{C364A171-8897-4C30-B9C9-2560E90FD5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312" y="284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11</a:t>
              </a:r>
            </a:p>
          </p:txBody>
        </p:sp>
        <p:sp>
          <p:nvSpPr>
            <p:cNvPr id="26641" name="Text Box 50">
              <a:extLst>
                <a:ext uri="{FF2B5EF4-FFF2-40B4-BE49-F238E27FC236}">
                  <a16:creationId xmlns:a16="http://schemas.microsoft.com/office/drawing/2014/main" id="{89B5B377-D5C7-4AC5-A8C0-D0FB4E1FF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64" y="285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26642" name="Text Box 51">
              <a:extLst>
                <a:ext uri="{FF2B5EF4-FFF2-40B4-BE49-F238E27FC236}">
                  <a16:creationId xmlns:a16="http://schemas.microsoft.com/office/drawing/2014/main" id="{093B75C7-7DA8-4947-AF0E-A34F778C7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976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4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6643" name="Line 52">
              <a:extLst>
                <a:ext uri="{FF2B5EF4-FFF2-40B4-BE49-F238E27FC236}">
                  <a16:creationId xmlns:a16="http://schemas.microsoft.com/office/drawing/2014/main" id="{0148E4D5-99F7-4702-AA36-6234738587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9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Line 53">
              <a:extLst>
                <a:ext uri="{FF2B5EF4-FFF2-40B4-BE49-F238E27FC236}">
                  <a16:creationId xmlns:a16="http://schemas.microsoft.com/office/drawing/2014/main" id="{ABDD9AE8-C351-4FC9-8DF4-A32D1C6468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9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" name="Line 54">
              <a:extLst>
                <a:ext uri="{FF2B5EF4-FFF2-40B4-BE49-F238E27FC236}">
                  <a16:creationId xmlns:a16="http://schemas.microsoft.com/office/drawing/2014/main" id="{8487280E-06F5-49A5-AE5D-1289680242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29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Line 58">
              <a:extLst>
                <a:ext uri="{FF2B5EF4-FFF2-40B4-BE49-F238E27FC236}">
                  <a16:creationId xmlns:a16="http://schemas.microsoft.com/office/drawing/2014/main" id="{967BFED8-D964-4C42-9F9C-40C5A1DB52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9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Text Box 59">
              <a:extLst>
                <a:ext uri="{FF2B5EF4-FFF2-40B4-BE49-F238E27FC236}">
                  <a16:creationId xmlns:a16="http://schemas.microsoft.com/office/drawing/2014/main" id="{56819CAE-C361-44F1-8D95-7D7D52C69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989" y="289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5</a:t>
              </a:r>
            </a:p>
          </p:txBody>
        </p:sp>
        <p:sp>
          <p:nvSpPr>
            <p:cNvPr id="26648" name="Line 60">
              <a:extLst>
                <a:ext uri="{FF2B5EF4-FFF2-40B4-BE49-F238E27FC236}">
                  <a16:creationId xmlns:a16="http://schemas.microsoft.com/office/drawing/2014/main" id="{3A86E0C6-7CDF-426F-BA3B-259D572E2B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4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Line 61">
              <a:extLst>
                <a:ext uri="{FF2B5EF4-FFF2-40B4-BE49-F238E27FC236}">
                  <a16:creationId xmlns:a16="http://schemas.microsoft.com/office/drawing/2014/main" id="{B41BE79E-9C33-4786-B557-02046FE23C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9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" name="Line 62">
              <a:extLst>
                <a:ext uri="{FF2B5EF4-FFF2-40B4-BE49-F238E27FC236}">
                  <a16:creationId xmlns:a16="http://schemas.microsoft.com/office/drawing/2014/main" id="{3A8C61EF-50A9-4FDA-90A0-6D4481A957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4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1" name="Line 63">
              <a:extLst>
                <a:ext uri="{FF2B5EF4-FFF2-40B4-BE49-F238E27FC236}">
                  <a16:creationId xmlns:a16="http://schemas.microsoft.com/office/drawing/2014/main" id="{175615B7-E163-45DD-AAFF-5E6A5647C0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9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Text Box 64">
              <a:extLst>
                <a:ext uri="{FF2B5EF4-FFF2-40B4-BE49-F238E27FC236}">
                  <a16:creationId xmlns:a16="http://schemas.microsoft.com/office/drawing/2014/main" id="{817444DD-BC97-44B7-AF04-0A8C60D87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439" y="289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7</a:t>
              </a:r>
            </a:p>
          </p:txBody>
        </p:sp>
        <p:sp>
          <p:nvSpPr>
            <p:cNvPr id="26653" name="Line 65">
              <a:extLst>
                <a:ext uri="{FF2B5EF4-FFF2-40B4-BE49-F238E27FC236}">
                  <a16:creationId xmlns:a16="http://schemas.microsoft.com/office/drawing/2014/main" id="{EDB253EE-E1D5-4AD8-A1AF-07C62FE6D1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4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Line 66">
              <a:extLst>
                <a:ext uri="{FF2B5EF4-FFF2-40B4-BE49-F238E27FC236}">
                  <a16:creationId xmlns:a16="http://schemas.microsoft.com/office/drawing/2014/main" id="{D5D0520A-301B-4C3A-8C42-DF36254709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9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Line 67">
              <a:extLst>
                <a:ext uri="{FF2B5EF4-FFF2-40B4-BE49-F238E27FC236}">
                  <a16:creationId xmlns:a16="http://schemas.microsoft.com/office/drawing/2014/main" id="{F0C59E48-975A-447C-9525-E9F3A5796E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04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Line 68">
              <a:extLst>
                <a:ext uri="{FF2B5EF4-FFF2-40B4-BE49-F238E27FC236}">
                  <a16:creationId xmlns:a16="http://schemas.microsoft.com/office/drawing/2014/main" id="{F753D30B-A392-40E5-AACA-11ACE8996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4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7" name="Line 69">
              <a:extLst>
                <a:ext uri="{FF2B5EF4-FFF2-40B4-BE49-F238E27FC236}">
                  <a16:creationId xmlns:a16="http://schemas.microsoft.com/office/drawing/2014/main" id="{C339339A-5961-4EC6-B65B-2F4F384D7C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9" y="235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8" name="Text Box 70">
              <a:extLst>
                <a:ext uri="{FF2B5EF4-FFF2-40B4-BE49-F238E27FC236}">
                  <a16:creationId xmlns:a16="http://schemas.microsoft.com/office/drawing/2014/main" id="{58AE7724-ED63-42B3-8215-2288F7DF5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256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2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6659" name="Text Box 71">
              <a:extLst>
                <a:ext uri="{FF2B5EF4-FFF2-40B4-BE49-F238E27FC236}">
                  <a16:creationId xmlns:a16="http://schemas.microsoft.com/office/drawing/2014/main" id="{EFBA9303-C587-4B25-A1B8-15023E62E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840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pt-PT" sz="1800" baseline="-25000">
                  <a:solidFill>
                    <a:schemeClr val="tx2"/>
                  </a:solidFill>
                  <a:latin typeface="Helvetica" panose="020B0604020202020204" pitchFamily="34" charset="0"/>
                </a:rPr>
                <a:t>1</a:t>
              </a:r>
              <a:endParaRPr lang="en-US" altLang="pt-PT" sz="180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6660" name="Line 72">
              <a:extLst>
                <a:ext uri="{FF2B5EF4-FFF2-40B4-BE49-F238E27FC236}">
                  <a16:creationId xmlns:a16="http://schemas.microsoft.com/office/drawing/2014/main" id="{A6B5F589-4AC7-4C40-AD37-7BB2B8F2E4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9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1" name="Text Box 73">
              <a:extLst>
                <a:ext uri="{FF2B5EF4-FFF2-40B4-BE49-F238E27FC236}">
                  <a16:creationId xmlns:a16="http://schemas.microsoft.com/office/drawing/2014/main" id="{4F4A7228-F547-4AC2-B23F-8096F81C3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413" y="284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16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>
            <a:extLst>
              <a:ext uri="{FF2B5EF4-FFF2-40B4-BE49-F238E27FC236}">
                <a16:creationId xmlns:a16="http://schemas.microsoft.com/office/drawing/2014/main" id="{EA176413-DF8C-4212-9FB7-C0C434D19B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Monitores</a:t>
            </a:r>
          </a:p>
        </p:txBody>
      </p:sp>
      <p:pic>
        <p:nvPicPr>
          <p:cNvPr id="28675" name="Picture 3">
            <a:extLst>
              <a:ext uri="{FF2B5EF4-FFF2-40B4-BE49-F238E27FC236}">
                <a16:creationId xmlns:a16="http://schemas.microsoft.com/office/drawing/2014/main" id="{5BDDA549-2DBF-486D-B780-36B1CCC4A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2000250"/>
            <a:ext cx="3705225" cy="35417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>
            <a:extLst>
              <a:ext uri="{FF2B5EF4-FFF2-40B4-BE49-F238E27FC236}">
                <a16:creationId xmlns:a16="http://schemas.microsoft.com/office/drawing/2014/main" id="{44B0C9C4-C463-478C-B0C3-8CE368493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Variáveis de condição</a:t>
            </a:r>
          </a:p>
        </p:txBody>
      </p:sp>
      <p:sp>
        <p:nvSpPr>
          <p:cNvPr id="29699" name="Marcador de Posição de Conteúdo 3">
            <a:extLst>
              <a:ext uri="{FF2B5EF4-FFF2-40B4-BE49-F238E27FC236}">
                <a16:creationId xmlns:a16="http://schemas.microsoft.com/office/drawing/2014/main" id="{94A02C34-6CDB-4AE3-AF9C-0C0D00F7D1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Permitem bloquear um processo até que determinada condição se verifique</a:t>
            </a:r>
          </a:p>
          <a:p>
            <a:r>
              <a:rPr lang="pt-PT" altLang="pt-PT" sz="2800"/>
              <a:t>2 operações</a:t>
            </a:r>
          </a:p>
          <a:p>
            <a:pPr lvl="1"/>
            <a:r>
              <a:rPr lang="pt-PT" altLang="pt-PT" sz="2400" b="1"/>
              <a:t>Wait()</a:t>
            </a:r>
            <a:r>
              <a:rPr lang="pt-PT" altLang="pt-PT" sz="2400"/>
              <a:t> – bloqueia o processo/thread e liberta o monitor, permitindo que outro processo/thread execute primitivas do monitor</a:t>
            </a:r>
          </a:p>
          <a:p>
            <a:pPr lvl="1"/>
            <a:r>
              <a:rPr lang="pt-PT" altLang="pt-PT" sz="2400" b="1"/>
              <a:t>Signal()</a:t>
            </a:r>
            <a:r>
              <a:rPr lang="pt-PT" altLang="pt-PT" sz="2400"/>
              <a:t> – acorda um dos processos (se existir) bloqueado nesta variável de condição; se não existir processo bloqueado nada acontece.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>
            <a:extLst>
              <a:ext uri="{FF2B5EF4-FFF2-40B4-BE49-F238E27FC236}">
                <a16:creationId xmlns:a16="http://schemas.microsoft.com/office/drawing/2014/main" id="{7D1BDD36-255A-4235-AE38-D070A91BF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sz="3200"/>
              <a:t>Monitor com 2 Variáveis de condição</a:t>
            </a:r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A3F24BD1-89E0-4CE0-980C-3936043E1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000250"/>
            <a:ext cx="4787900" cy="32956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>
            <a:extLst>
              <a:ext uri="{FF2B5EF4-FFF2-40B4-BE49-F238E27FC236}">
                <a16:creationId xmlns:a16="http://schemas.microsoft.com/office/drawing/2014/main" id="{D441A84A-2636-456F-ABD9-8BFA295209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Resolução de </a:t>
            </a:r>
            <a:r>
              <a:rPr lang="pt-PT" altLang="pt-PT" i="1"/>
              <a:t>signal</a:t>
            </a:r>
          </a:p>
        </p:txBody>
      </p:sp>
      <p:sp>
        <p:nvSpPr>
          <p:cNvPr id="31747" name="Marcador de Posição de Conteúdo 3">
            <a:extLst>
              <a:ext uri="{FF2B5EF4-FFF2-40B4-BE49-F238E27FC236}">
                <a16:creationId xmlns:a16="http://schemas.microsoft.com/office/drawing/2014/main" id="{BE2B7D4D-8A7B-47B2-B2D2-2228D32C90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Modelos de resolução após a execução de </a:t>
            </a:r>
            <a:r>
              <a:rPr lang="pt-PT" altLang="pt-PT" sz="2400" i="1"/>
              <a:t>signal:</a:t>
            </a:r>
            <a:endParaRPr lang="pt-PT" altLang="pt-PT" sz="2400"/>
          </a:p>
          <a:p>
            <a:pPr lvl="1"/>
            <a:r>
              <a:rPr lang="pt-PT" altLang="pt-PT" sz="2000" i="1"/>
              <a:t>Monitor de Hoare</a:t>
            </a:r>
          </a:p>
          <a:p>
            <a:pPr lvl="2"/>
            <a:r>
              <a:rPr lang="pt-PT" altLang="pt-PT" sz="1600" b="1" i="1"/>
              <a:t>thread </a:t>
            </a:r>
            <a:r>
              <a:rPr lang="pt-PT" altLang="pt-PT" sz="1600" b="1"/>
              <a:t>que invoca </a:t>
            </a:r>
            <a:r>
              <a:rPr lang="pt-PT" altLang="pt-PT" sz="1600" b="1" i="1"/>
              <a:t>signal </a:t>
            </a:r>
            <a:r>
              <a:rPr lang="pt-PT" altLang="pt-PT" sz="1600" b="1"/>
              <a:t>é colocada </a:t>
            </a:r>
            <a:r>
              <a:rPr lang="pt-PT" altLang="pt-PT" sz="1600" b="1" i="1"/>
              <a:t>fora do monitor</a:t>
            </a:r>
            <a:r>
              <a:rPr lang="pt-PT" altLang="pt-PT" sz="1600" i="1"/>
              <a:t> </a:t>
            </a:r>
            <a:r>
              <a:rPr lang="pt-PT" altLang="pt-PT" sz="1600"/>
              <a:t>para que a </a:t>
            </a:r>
            <a:r>
              <a:rPr lang="pt-PT" altLang="pt-PT" sz="1600" i="1"/>
              <a:t>thread </a:t>
            </a:r>
            <a:r>
              <a:rPr lang="pt-PT" altLang="pt-PT" sz="1600"/>
              <a:t>acordada possa prosseguir;</a:t>
            </a:r>
          </a:p>
          <a:p>
            <a:pPr lvl="2"/>
            <a:r>
              <a:rPr lang="pt-PT" altLang="pt-PT" sz="1600"/>
              <a:t>muito geral, mas a sua implementação exige uma </a:t>
            </a:r>
            <a:r>
              <a:rPr lang="pt-PT" altLang="pt-PT" sz="1600" i="1"/>
              <a:t>stack</a:t>
            </a:r>
            <a:r>
              <a:rPr lang="pt-PT" altLang="pt-PT" sz="1600"/>
              <a:t>, onde são colocadas as </a:t>
            </a:r>
            <a:r>
              <a:rPr lang="pt-PT" altLang="pt-PT" sz="1600" i="1"/>
              <a:t>threads </a:t>
            </a:r>
            <a:r>
              <a:rPr lang="pt-PT" altLang="pt-PT" sz="1600"/>
              <a:t>postas </a:t>
            </a:r>
            <a:r>
              <a:rPr lang="pt-PT" altLang="pt-PT" sz="1600" i="1"/>
              <a:t>fora do monitor </a:t>
            </a:r>
            <a:r>
              <a:rPr lang="pt-PT" altLang="pt-PT" sz="1600"/>
              <a:t>por invocação de </a:t>
            </a:r>
            <a:r>
              <a:rPr lang="pt-PT" altLang="pt-PT" sz="1600" i="1"/>
              <a:t>signal</a:t>
            </a:r>
            <a:r>
              <a:rPr lang="pt-PT" altLang="pt-PT" sz="1600"/>
              <a:t>;</a:t>
            </a:r>
          </a:p>
          <a:p>
            <a:pPr lvl="1"/>
            <a:r>
              <a:rPr lang="pt-PT" altLang="pt-PT" sz="2000" i="1"/>
              <a:t>Monitor de Brinch Hansen</a:t>
            </a:r>
          </a:p>
          <a:p>
            <a:pPr lvl="2"/>
            <a:r>
              <a:rPr lang="pt-PT" altLang="pt-PT" sz="1600" b="1" i="1"/>
              <a:t>thread </a:t>
            </a:r>
            <a:r>
              <a:rPr lang="pt-PT" altLang="pt-PT" sz="1600" b="1"/>
              <a:t>que invoca </a:t>
            </a:r>
            <a:r>
              <a:rPr lang="pt-PT" altLang="pt-PT" sz="1600" b="1" i="1"/>
              <a:t>signal </a:t>
            </a:r>
            <a:r>
              <a:rPr lang="pt-PT" altLang="pt-PT" sz="1600" b="1"/>
              <a:t>liberta imediatamente o </a:t>
            </a:r>
            <a:r>
              <a:rPr lang="pt-PT" altLang="pt-PT" sz="1600" b="1" i="1"/>
              <a:t>monitor</a:t>
            </a:r>
            <a:r>
              <a:rPr lang="pt-PT" altLang="pt-PT" sz="1600" i="1"/>
              <a:t> </a:t>
            </a:r>
            <a:r>
              <a:rPr lang="pt-PT" altLang="pt-PT" sz="1600"/>
              <a:t>(</a:t>
            </a:r>
            <a:r>
              <a:rPr lang="pt-PT" altLang="pt-PT" sz="1600" i="1"/>
              <a:t>signal </a:t>
            </a:r>
            <a:r>
              <a:rPr lang="pt-PT" altLang="pt-PT" sz="1600"/>
              <a:t>é a última instrução executada); </a:t>
            </a:r>
          </a:p>
          <a:p>
            <a:pPr lvl="2"/>
            <a:r>
              <a:rPr lang="pt-PT" altLang="pt-PT" sz="1600"/>
              <a:t>simples de implementar, mas pode tornar-se bastante restritivo porque permite apenas a execução de um </a:t>
            </a:r>
            <a:r>
              <a:rPr lang="pt-PT" altLang="pt-PT" sz="1600" i="1"/>
              <a:t>signal </a:t>
            </a:r>
            <a:r>
              <a:rPr lang="pt-PT" altLang="pt-PT" sz="1600"/>
              <a:t>em cada invocação de uma primitiva </a:t>
            </a:r>
            <a:r>
              <a:rPr lang="en-US" altLang="pt-PT" sz="1600"/>
              <a:t>de acesso;</a:t>
            </a:r>
          </a:p>
          <a:p>
            <a:pPr lvl="1"/>
            <a:r>
              <a:rPr lang="pt-PT" altLang="pt-PT" sz="2000" i="1"/>
              <a:t>Monitor de Lampson / Redell</a:t>
            </a:r>
          </a:p>
          <a:p>
            <a:pPr lvl="2"/>
            <a:r>
              <a:rPr lang="pt-PT" altLang="pt-PT" sz="1600" b="1" i="1"/>
              <a:t>thread </a:t>
            </a:r>
            <a:r>
              <a:rPr lang="pt-PT" altLang="pt-PT" sz="1600" b="1"/>
              <a:t>que invoca </a:t>
            </a:r>
            <a:r>
              <a:rPr lang="pt-PT" altLang="pt-PT" sz="1600" b="1" i="1"/>
              <a:t>signal </a:t>
            </a:r>
            <a:r>
              <a:rPr lang="pt-PT" altLang="pt-PT" sz="1600" b="1"/>
              <a:t>prossegue a sua execução</a:t>
            </a:r>
            <a:r>
              <a:rPr lang="pt-PT" altLang="pt-PT" sz="1600"/>
              <a:t>, a </a:t>
            </a:r>
            <a:r>
              <a:rPr lang="pt-PT" altLang="pt-PT" sz="1600" i="1"/>
              <a:t>thread </a:t>
            </a:r>
            <a:r>
              <a:rPr lang="pt-PT" altLang="pt-PT" sz="1600"/>
              <a:t>acordada mantém-se </a:t>
            </a:r>
            <a:r>
              <a:rPr lang="pt-PT" altLang="pt-PT" sz="1600" i="1"/>
              <a:t>fora do monitor </a:t>
            </a:r>
            <a:r>
              <a:rPr lang="pt-PT" altLang="pt-PT" sz="1600"/>
              <a:t>e compete pelo acesso a ele</a:t>
            </a:r>
          </a:p>
          <a:p>
            <a:pPr lvl="2"/>
            <a:r>
              <a:rPr lang="pt-PT" altLang="pt-PT" sz="1600"/>
              <a:t>simples de implementar, mas pode originar situações em que algumas </a:t>
            </a:r>
            <a:r>
              <a:rPr lang="pt-PT" altLang="pt-PT" sz="1600" i="1"/>
              <a:t>threads </a:t>
            </a:r>
            <a:r>
              <a:rPr lang="pt-PT" altLang="pt-PT" sz="1600"/>
              <a:t>são colocadas em </a:t>
            </a:r>
            <a:r>
              <a:rPr lang="pt-PT" altLang="pt-PT" sz="1600" i="1"/>
              <a:t>adiamento indefinido</a:t>
            </a:r>
            <a:r>
              <a:rPr lang="pt-PT" altLang="pt-PT" sz="1600"/>
              <a:t>.</a:t>
            </a:r>
            <a:endParaRPr lang="pt-PT" altLang="pt-PT" sz="120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B8BD621-AA5A-4450-817D-4BEE36E52DA7}"/>
              </a:ext>
            </a:extLst>
          </p:cNvPr>
          <p:cNvSpPr txBox="1"/>
          <p:nvPr/>
        </p:nvSpPr>
        <p:spPr>
          <a:xfrm>
            <a:off x="7270750" y="6392863"/>
            <a:ext cx="12620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>
                <a:latin typeface="+mn-lt"/>
                <a:cs typeface="Arial" charset="0"/>
              </a:rPr>
              <a:t>Slides SO, ARB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>
            <a:extLst>
              <a:ext uri="{FF2B5EF4-FFF2-40B4-BE49-F238E27FC236}">
                <a16:creationId xmlns:a16="http://schemas.microsoft.com/office/drawing/2014/main" id="{9E68F75D-EB05-4A79-8254-FA2C3F69D8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Monitor de Hoare</a:t>
            </a:r>
          </a:p>
        </p:txBody>
      </p:sp>
      <p:pic>
        <p:nvPicPr>
          <p:cNvPr id="32771" name="Picture 2">
            <a:extLst>
              <a:ext uri="{FF2B5EF4-FFF2-40B4-BE49-F238E27FC236}">
                <a16:creationId xmlns:a16="http://schemas.microsoft.com/office/drawing/2014/main" id="{7745B2BE-DA14-4315-8086-92212308D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484313"/>
            <a:ext cx="8099425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EA3207C-F65F-4976-999C-3101E6B68B90}"/>
              </a:ext>
            </a:extLst>
          </p:cNvPr>
          <p:cNvSpPr txBox="1"/>
          <p:nvPr/>
        </p:nvSpPr>
        <p:spPr>
          <a:xfrm>
            <a:off x="7270750" y="6392863"/>
            <a:ext cx="12620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>
                <a:latin typeface="+mn-lt"/>
                <a:cs typeface="Arial" charset="0"/>
              </a:rPr>
              <a:t>Slides SO, ARB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>
            <a:extLst>
              <a:ext uri="{FF2B5EF4-FFF2-40B4-BE49-F238E27FC236}">
                <a16:creationId xmlns:a16="http://schemas.microsoft.com/office/drawing/2014/main" id="{D849E3CF-8960-42F1-8AC3-917F3F7397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Monitor de Brinch Hansen</a:t>
            </a:r>
          </a:p>
        </p:txBody>
      </p:sp>
      <p:pic>
        <p:nvPicPr>
          <p:cNvPr id="33795" name="Picture 2">
            <a:extLst>
              <a:ext uri="{FF2B5EF4-FFF2-40B4-BE49-F238E27FC236}">
                <a16:creationId xmlns:a16="http://schemas.microsoft.com/office/drawing/2014/main" id="{AE0BDC29-D9B7-4F88-BE18-E0DBC3959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25588"/>
            <a:ext cx="8388350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2D2D51F-3C6B-480E-938B-192109528EB2}"/>
              </a:ext>
            </a:extLst>
          </p:cNvPr>
          <p:cNvSpPr txBox="1"/>
          <p:nvPr/>
        </p:nvSpPr>
        <p:spPr>
          <a:xfrm>
            <a:off x="7270750" y="6392863"/>
            <a:ext cx="12620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>
                <a:latin typeface="+mn-lt"/>
                <a:cs typeface="Arial" charset="0"/>
              </a:rPr>
              <a:t>Slides SO, ARB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2219</TotalTime>
  <Words>1399</Words>
  <Application>Microsoft Office PowerPoint</Application>
  <PresentationFormat>On-screen Show (4:3)</PresentationFormat>
  <Paragraphs>246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Courier New</vt:lpstr>
      <vt:lpstr>Helvetica</vt:lpstr>
      <vt:lpstr>Times New Roman</vt:lpstr>
      <vt:lpstr>Modelo de apresentação predefinido</vt:lpstr>
      <vt:lpstr>Sistemas Operativos  Licenciatura Engenharia Informática Licenciatura Engenharia Computacional</vt:lpstr>
      <vt:lpstr>Prevenção de deadlock</vt:lpstr>
      <vt:lpstr>Monitores</vt:lpstr>
      <vt:lpstr>Monitores</vt:lpstr>
      <vt:lpstr>Variáveis de condição</vt:lpstr>
      <vt:lpstr>Monitor com 2 Variáveis de condição</vt:lpstr>
      <vt:lpstr>Resolução de signal</vt:lpstr>
      <vt:lpstr>Monitor de Hoare</vt:lpstr>
      <vt:lpstr>Monitor de Brinch Hansen</vt:lpstr>
      <vt:lpstr>Monitor de Lampson / Redell</vt:lpstr>
      <vt:lpstr>Produtores / Consumidores</vt:lpstr>
      <vt:lpstr>Produtores / Consumidores</vt:lpstr>
      <vt:lpstr>Jantar de filósofos</vt:lpstr>
      <vt:lpstr>Programando com monitores</vt:lpstr>
      <vt:lpstr>Programando com monitores</vt:lpstr>
      <vt:lpstr>Sincronização em Java</vt:lpstr>
      <vt:lpstr>Sincronização em Java</vt:lpstr>
      <vt:lpstr>Bounded Buffer em Java</vt:lpstr>
      <vt:lpstr>Sincronização em Java</vt:lpstr>
      <vt:lpstr>Sincronização em Java</vt:lpstr>
      <vt:lpstr>Bounded Buffer em Java</vt:lpstr>
      <vt:lpstr>Sincronização de blocos</vt:lpstr>
      <vt:lpstr>Concorrência em Java</vt:lpstr>
      <vt:lpstr>Concorrência em Java</vt:lpstr>
      <vt:lpstr>Concorrência em Python</vt:lpstr>
      <vt:lpstr>Concorrência em Python</vt:lpstr>
      <vt:lpstr>Escalonador do CPU</vt:lpstr>
      <vt:lpstr>Escalonador do CPU</vt:lpstr>
      <vt:lpstr>Avaliação do Escalonamento</vt:lpstr>
      <vt:lpstr>Execução de um processo</vt:lpstr>
      <vt:lpstr>Escalonamento FCFS</vt:lpstr>
      <vt:lpstr>Escalonamento FCFS</vt:lpstr>
      <vt:lpstr>Escalonamento SJF</vt:lpstr>
      <vt:lpstr>Escalonamento SJF</vt:lpstr>
      <vt:lpstr>Escalonamento SJF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Lau</dc:creator>
  <cp:lastModifiedBy>Nuno Lau</cp:lastModifiedBy>
  <cp:revision>195</cp:revision>
  <dcterms:created xsi:type="dcterms:W3CDTF">1601-01-01T00:00:00Z</dcterms:created>
  <dcterms:modified xsi:type="dcterms:W3CDTF">2022-01-18T09:12:14Z</dcterms:modified>
</cp:coreProperties>
</file>