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6" r:id="rId2"/>
    <p:sldId id="571" r:id="rId3"/>
    <p:sldId id="523" r:id="rId4"/>
    <p:sldId id="572" r:id="rId5"/>
    <p:sldId id="573" r:id="rId6"/>
    <p:sldId id="574" r:id="rId7"/>
    <p:sldId id="575" r:id="rId8"/>
    <p:sldId id="576" r:id="rId9"/>
    <p:sldId id="577" r:id="rId10"/>
    <p:sldId id="578" r:id="rId11"/>
    <p:sldId id="579" r:id="rId12"/>
    <p:sldId id="580" r:id="rId13"/>
    <p:sldId id="562" r:id="rId14"/>
    <p:sldId id="563" r:id="rId15"/>
    <p:sldId id="564" r:id="rId16"/>
    <p:sldId id="565" r:id="rId17"/>
    <p:sldId id="518" r:id="rId18"/>
    <p:sldId id="519" r:id="rId19"/>
    <p:sldId id="568" r:id="rId20"/>
    <p:sldId id="521" r:id="rId21"/>
    <p:sldId id="547" r:id="rId22"/>
    <p:sldId id="548" r:id="rId23"/>
    <p:sldId id="549" r:id="rId24"/>
    <p:sldId id="514" r:id="rId25"/>
    <p:sldId id="545" r:id="rId26"/>
    <p:sldId id="515" r:id="rId27"/>
    <p:sldId id="550" r:id="rId28"/>
    <p:sldId id="546" r:id="rId29"/>
    <p:sldId id="522" r:id="rId30"/>
    <p:sldId id="517" r:id="rId31"/>
    <p:sldId id="551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8080"/>
    <a:srgbClr val="006666"/>
    <a:srgbClr val="003366"/>
    <a:srgbClr val="FF0000"/>
    <a:srgbClr val="000099"/>
    <a:srgbClr val="99CC99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 autoAdjust="0"/>
  </p:normalViewPr>
  <p:slideViewPr>
    <p:cSldViewPr>
      <p:cViewPr varScale="1">
        <p:scale>
          <a:sx n="80" d="100"/>
          <a:sy n="80" d="100"/>
        </p:scale>
        <p:origin x="124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4DA8B60-B958-4693-865E-F4EF5B24D5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C5FE2E-11A6-470A-AB59-7FA2DA81DD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E6DF254-497E-4398-952A-AAD02900CA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6BB3C-AE2B-4884-A4EF-0F5F69EF2A49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710042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DFF5743-50AD-4ACF-AE06-EB65EBF214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497418-3E56-4477-9E90-C3BB224241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FCD4961-148A-4F7E-B5A1-C28969DD9A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EE284-BCDB-4FF7-87F1-7A1E4BF59469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954678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2057400" cy="5668963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019800" cy="5668963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23059B0-37D3-4100-A179-8F1801B274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915FA3F-AB65-4CB0-9807-88B7815C9A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EC4034-3154-4FAF-8D97-9AFD515061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AC5DE-93C5-49C8-B3C5-793B46A84838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877904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01000" cy="609600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B5024C-74C1-4C99-BC93-611834CA40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02A516-ED42-415E-A6DE-7396D46C28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CF904A-ED71-4230-9058-64D54C7BDC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44651-7F6A-4A4F-A75D-BB9A395DF503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621881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e 2 objec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01000" cy="609600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038600" cy="21859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3"/>
          </p:nvPr>
        </p:nvSpPr>
        <p:spPr>
          <a:xfrm>
            <a:off x="4572000" y="3633788"/>
            <a:ext cx="4038600" cy="2187575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C564E62-F63A-4B6E-A0AD-E541F20A00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9DE1ADB-39A6-48A7-9B9A-B20F70AC39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7671E73-53E3-4A7D-A923-EB260452DA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5C5AB-DC37-48E2-9ED7-2C2FEE380A70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8109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361A26A-F594-4DDA-BC68-42708D165E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422FD7-1795-472A-B144-73E0F89596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77245F6-C9DF-4C55-ABDF-CD917573C8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884E7-22D5-4C6B-87B6-E0D869336DC5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04146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008E897-73B6-4A5D-ACCD-D89283718E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9CA63F7-6CBF-4401-AD80-15148B8B36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058FD42-483D-42CF-B143-FDCDD32CF9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10224-C7F6-4A80-806E-25B3C649C39E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2702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1A9C0-2D9B-4DE0-BDC4-5B8AB60D4A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90A77-742A-4649-9073-2C13720F20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979A16-D600-42EC-B50A-636E2311F9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70217F-49D4-4DB4-8F5B-C7247ACBFD70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78099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805B606-CEDB-4465-8776-D4F1E875D6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C570FF5-6483-4A4F-8C77-02F0D35AD4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DD57C1B-865D-468E-A8F9-5E45446B3F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4EBC3-10F2-4CA8-904D-D3328E1A5C03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592606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73995C2-A3B7-41FF-A2BC-418452BE1D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C675EDC-57CB-492E-9835-C24C39AA39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DAA124B-3780-4A73-BC54-D3A97E6D60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995B9-7785-4ECB-A7AA-AF11E88ACB51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4051399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1206AC8-FF71-4DA8-B361-73E93D6F45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0F403B3-500C-40C7-A904-912F3282E7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E3224DB-9347-4033-A3BC-C4C36DA2AD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272C5E-BABD-4330-BA58-777B6BF84E41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9522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E63551-E096-4C2E-A2F9-91A1DF97CA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0DE8C8-8223-430E-9ECD-58FF7CAF1D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FDA339-3DC4-4426-B04E-A912C95E6F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E8950-A9FC-4856-8FD9-8B21636B6DE2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412123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6EADD6-D230-4902-944D-9610B2E052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1B969A-4617-4C49-BDC6-A3CEB6065F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26A93D-5FE0-4204-AE99-751AAAEBED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D2AD9-3F51-4861-806A-196D28ADC816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20718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CBBF9CA-F0B9-41A7-B863-FD524DD8A2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00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Clique para editar o estilo do título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2DE6CFA-179F-4D8F-A2A6-F4DF4852D8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Clique para editar os estilos de texto do modelo global</a:t>
            </a:r>
          </a:p>
          <a:p>
            <a:pPr lvl="1"/>
            <a:r>
              <a:rPr lang="en-US" altLang="pt-PT"/>
              <a:t>Segundo nível</a:t>
            </a:r>
          </a:p>
          <a:p>
            <a:pPr lvl="2"/>
            <a:r>
              <a:rPr lang="en-US" altLang="pt-PT"/>
              <a:t>Terceiro nível</a:t>
            </a:r>
          </a:p>
          <a:p>
            <a:pPr lvl="3"/>
            <a:r>
              <a:rPr lang="en-US" altLang="pt-PT"/>
              <a:t>Quarto nível</a:t>
            </a:r>
          </a:p>
          <a:p>
            <a:pPr lvl="4"/>
            <a:r>
              <a:rPr lang="en-US" altLang="pt-PT"/>
              <a:t>Quinto nível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3203DE9-2F43-4AAF-B5CA-02435E82D3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F3D1CEE-5AA3-4E3E-AB5D-FE8923C9F3E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AC67598-14C9-4468-9D87-D14C4C30DA5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576E6D2-7060-4046-BB8E-8763FD7EE0FA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  <p:pic>
        <p:nvPicPr>
          <p:cNvPr id="1031" name="Picture 17" descr="ieeta">
            <a:extLst>
              <a:ext uri="{FF2B5EF4-FFF2-40B4-BE49-F238E27FC236}">
                <a16:creationId xmlns:a16="http://schemas.microsoft.com/office/drawing/2014/main" id="{E82AF7FF-3DC5-4728-AE00-0615FDDFE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710"/>
          <a:stretch>
            <a:fillRect/>
          </a:stretch>
        </p:blipFill>
        <p:spPr bwMode="auto">
          <a:xfrm>
            <a:off x="7610475" y="76200"/>
            <a:ext cx="533400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9">
            <a:extLst>
              <a:ext uri="{FF2B5EF4-FFF2-40B4-BE49-F238E27FC236}">
                <a16:creationId xmlns:a16="http://schemas.microsoft.com/office/drawing/2014/main" id="{8407811E-FC53-4C5E-ACC1-0B6C36921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990600"/>
            <a:ext cx="8610600" cy="152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defRPr/>
            </a:pPr>
            <a:endParaRPr lang="en-GB" altLang="pt-PT" sz="2000" b="1">
              <a:solidFill>
                <a:srgbClr val="2A476F"/>
              </a:solidFill>
            </a:endParaRPr>
          </a:p>
        </p:txBody>
      </p:sp>
      <p:sp>
        <p:nvSpPr>
          <p:cNvPr id="1033" name="Line 20">
            <a:extLst>
              <a:ext uri="{FF2B5EF4-FFF2-40B4-BE49-F238E27FC236}">
                <a16:creationId xmlns:a16="http://schemas.microsoft.com/office/drawing/2014/main" id="{FBF56F98-2C73-4340-BC1E-AC9A93B5FB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889000"/>
            <a:ext cx="8610600" cy="0"/>
          </a:xfrm>
          <a:prstGeom prst="line">
            <a:avLst/>
          </a:prstGeom>
          <a:noFill/>
          <a:ln w="57150">
            <a:solidFill>
              <a:srgbClr val="2A476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" name="Rectangle 21">
            <a:extLst>
              <a:ext uri="{FF2B5EF4-FFF2-40B4-BE49-F238E27FC236}">
                <a16:creationId xmlns:a16="http://schemas.microsoft.com/office/drawing/2014/main" id="{B59799D5-919F-47B7-8483-16B1B6009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6400800"/>
            <a:ext cx="3546475" cy="2857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fld id="{B3580D83-2B05-4C4E-A1F6-8545FFEA9ADD}" type="slidenum">
              <a:rPr lang="pt-PT" altLang="pt-PT" sz="1400" b="1" smtClean="0">
                <a:solidFill>
                  <a:srgbClr val="2A476F"/>
                </a:solidFill>
                <a:latin typeface="Arial" panose="020B0604020202020204" pitchFamily="34" charset="0"/>
              </a:rPr>
              <a:pPr algn="r">
                <a:defRPr/>
              </a:pPr>
              <a:t>‹#›</a:t>
            </a:fld>
            <a:endParaRPr lang="en-GB" altLang="pt-PT" sz="1400" b="1">
              <a:solidFill>
                <a:srgbClr val="2A476F"/>
              </a:solidFill>
              <a:latin typeface="Arial" panose="020B0604020202020204" pitchFamily="34" charset="0"/>
            </a:endParaRPr>
          </a:p>
        </p:txBody>
      </p:sp>
      <p:sp>
        <p:nvSpPr>
          <p:cNvPr id="1035" name="Rectangle 22">
            <a:extLst>
              <a:ext uri="{FF2B5EF4-FFF2-40B4-BE49-F238E27FC236}">
                <a16:creationId xmlns:a16="http://schemas.microsoft.com/office/drawing/2014/main" id="{0BEFBBD5-47D6-409C-A0CD-EE75ABDEC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400800"/>
            <a:ext cx="3546475" cy="2857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pt-PT" sz="1400" b="1">
                <a:solidFill>
                  <a:srgbClr val="2A476F"/>
                </a:solidFill>
                <a:latin typeface="Arial" charset="0"/>
              </a:rPr>
              <a:t>DETI/UA</a:t>
            </a:r>
          </a:p>
        </p:txBody>
      </p:sp>
      <p:grpSp>
        <p:nvGrpSpPr>
          <p:cNvPr id="1036" name="Grupo 16">
            <a:extLst>
              <a:ext uri="{FF2B5EF4-FFF2-40B4-BE49-F238E27FC236}">
                <a16:creationId xmlns:a16="http://schemas.microsoft.com/office/drawing/2014/main" id="{5A46DA06-964C-46F3-9655-7501C120CDD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205788" y="69850"/>
            <a:ext cx="849312" cy="747713"/>
            <a:chOff x="8205173" y="0"/>
            <a:chExt cx="894112" cy="788175"/>
          </a:xfrm>
        </p:grpSpPr>
        <p:pic>
          <p:nvPicPr>
            <p:cNvPr id="1037" name="Imagem 13">
              <a:extLst>
                <a:ext uri="{FF2B5EF4-FFF2-40B4-BE49-F238E27FC236}">
                  <a16:creationId xmlns:a16="http://schemas.microsoft.com/office/drawing/2014/main" id="{23CA6E49-009C-4493-A362-B864F97AB2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467"/>
            <a:stretch>
              <a:fillRect/>
            </a:stretch>
          </p:blipFill>
          <p:spPr bwMode="auto">
            <a:xfrm>
              <a:off x="8390166" y="0"/>
              <a:ext cx="539552" cy="55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8" name="Picture 1">
              <a:extLst>
                <a:ext uri="{FF2B5EF4-FFF2-40B4-BE49-F238E27FC236}">
                  <a16:creationId xmlns:a16="http://schemas.microsoft.com/office/drawing/2014/main" id="{E12C7F3C-9813-49AB-9707-68723757FA1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5173" y="571480"/>
              <a:ext cx="894112" cy="76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9" name="Picture 2">
              <a:extLst>
                <a:ext uri="{FF2B5EF4-FFF2-40B4-BE49-F238E27FC236}">
                  <a16:creationId xmlns:a16="http://schemas.microsoft.com/office/drawing/2014/main" id="{C3A6A683-7F3D-4E7D-9D35-C674EC90FA3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7753" y="654234"/>
              <a:ext cx="248438" cy="133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33"/>
        </a:buClr>
        <a:buSzPct val="12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A476F"/>
        </a:buClr>
        <a:buChar char="•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DA49032-7D0B-45C2-8CCB-8C74543174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9388" y="2544763"/>
            <a:ext cx="8785225" cy="1143000"/>
          </a:xfrm>
        </p:spPr>
        <p:txBody>
          <a:bodyPr/>
          <a:lstStyle/>
          <a:p>
            <a:pPr algn="ctr" eaLnBrk="1" hangingPunct="1"/>
            <a:r>
              <a:rPr lang="pt-PT" altLang="pt-PT" b="1"/>
              <a:t>Sistemas Operativos</a:t>
            </a:r>
            <a:br>
              <a:rPr lang="pt-PT" altLang="pt-PT"/>
            </a:br>
            <a:br>
              <a:rPr lang="pt-PT" altLang="pt-PT" sz="1600"/>
            </a:br>
            <a:r>
              <a:rPr lang="pt-PT" altLang="pt-PT" sz="3200"/>
              <a:t>Licenciatura Engenharia Informática</a:t>
            </a:r>
            <a:br>
              <a:rPr lang="pt-PT" altLang="pt-PT" sz="3200"/>
            </a:br>
            <a:r>
              <a:rPr lang="pt-PT" altLang="pt-PT" sz="3200"/>
              <a:t>Licenciatura Engenharia Computacional</a:t>
            </a:r>
            <a:endParaRPr lang="en-GB" altLang="pt-PT" sz="320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DC137AB8-DC66-4593-BA76-0E80F2BB531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89425"/>
            <a:ext cx="6400800" cy="13716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pt-PT" altLang="pt-PT">
                <a:solidFill>
                  <a:srgbClr val="008000"/>
                </a:solidFill>
              </a:rPr>
              <a:t>Ano letivo 2021/2022</a:t>
            </a:r>
          </a:p>
          <a:p>
            <a:pPr eaLnBrk="1" hangingPunct="1"/>
            <a:r>
              <a:rPr lang="pt-PT" altLang="pt-PT" sz="2400">
                <a:solidFill>
                  <a:srgbClr val="008000"/>
                </a:solidFill>
              </a:rPr>
              <a:t>Nuno Lau (nunolau@ua.pt)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ítulo 1">
            <a:extLst>
              <a:ext uri="{FF2B5EF4-FFF2-40B4-BE49-F238E27FC236}">
                <a16:creationId xmlns:a16="http://schemas.microsoft.com/office/drawing/2014/main" id="{7651DFA2-F450-4668-9863-DB3EC1CC13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sz="2800"/>
              <a:t>Determinar o tempo do próximo CPU Burst</a:t>
            </a:r>
          </a:p>
        </p:txBody>
      </p:sp>
      <p:pic>
        <p:nvPicPr>
          <p:cNvPr id="28675" name="Picture 4">
            <a:extLst>
              <a:ext uri="{FF2B5EF4-FFF2-40B4-BE49-F238E27FC236}">
                <a16:creationId xmlns:a16="http://schemas.microsoft.com/office/drawing/2014/main" id="{31774454-8A9E-4A1E-9794-2F4164FBC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" t="2280" r="641" b="2849"/>
          <a:stretch>
            <a:fillRect/>
          </a:stretch>
        </p:blipFill>
        <p:spPr bwMode="auto">
          <a:xfrm>
            <a:off x="2357438" y="2008188"/>
            <a:ext cx="4646612" cy="33496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ítulo 1">
            <a:extLst>
              <a:ext uri="{FF2B5EF4-FFF2-40B4-BE49-F238E27FC236}">
                <a16:creationId xmlns:a16="http://schemas.microsoft.com/office/drawing/2014/main" id="{F1BF392B-9426-4B6F-B945-0A70D1A8F6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sz="3200"/>
              <a:t>Escalonamento por prioridades</a:t>
            </a:r>
          </a:p>
        </p:txBody>
      </p:sp>
      <p:sp>
        <p:nvSpPr>
          <p:cNvPr id="29699" name="Marcador de Posição de Conteúdo 3">
            <a:extLst>
              <a:ext uri="{FF2B5EF4-FFF2-40B4-BE49-F238E27FC236}">
                <a16:creationId xmlns:a16="http://schemas.microsoft.com/office/drawing/2014/main" id="{38CCA8A4-95AB-45F1-BCA4-3912CAF2C3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000" i="1"/>
              <a:t>Priority sheduling</a:t>
            </a:r>
          </a:p>
          <a:p>
            <a:r>
              <a:rPr lang="pt-PT" altLang="pt-PT" sz="2000"/>
              <a:t>É associado um nível de prioridade (inteiro) com cada processo</a:t>
            </a:r>
          </a:p>
          <a:p>
            <a:pPr lvl="1"/>
            <a:r>
              <a:rPr lang="pt-PT" altLang="pt-PT" sz="1600"/>
              <a:t>Não existe acordo sobre se a prioridade mais alta corresponde a valores baixos ou altos do nível de prioridade</a:t>
            </a:r>
          </a:p>
          <a:p>
            <a:pPr lvl="1"/>
            <a:r>
              <a:rPr lang="pt-PT" altLang="pt-PT" sz="1600"/>
              <a:t>Iremos assumir que números baixos representam maior prioridade</a:t>
            </a:r>
          </a:p>
          <a:p>
            <a:r>
              <a:rPr lang="pt-PT" altLang="pt-PT" sz="2000"/>
              <a:t>O CPU é atribuido ao processo com maior prioridade</a:t>
            </a:r>
          </a:p>
          <a:p>
            <a:pPr lvl="1"/>
            <a:r>
              <a:rPr lang="pt-PT" altLang="pt-PT" sz="1600"/>
              <a:t>Preemptive</a:t>
            </a:r>
          </a:p>
          <a:p>
            <a:pPr lvl="1"/>
            <a:r>
              <a:rPr lang="pt-PT" altLang="pt-PT" sz="1600"/>
              <a:t>Nonpreemptive</a:t>
            </a:r>
          </a:p>
          <a:p>
            <a:r>
              <a:rPr lang="pt-PT" altLang="pt-PT" sz="2000"/>
              <a:t>SJF é um caso particular de escalonamento por prioridades</a:t>
            </a:r>
          </a:p>
          <a:p>
            <a:r>
              <a:rPr lang="pt-PT" altLang="pt-PT" sz="2000"/>
              <a:t>Problema: Adiamento indefinido</a:t>
            </a:r>
          </a:p>
          <a:p>
            <a:pPr lvl="1"/>
            <a:r>
              <a:rPr lang="pt-PT" altLang="pt-PT" sz="1600"/>
              <a:t>Processos com prioridade baixa podem nunca executar</a:t>
            </a:r>
          </a:p>
          <a:p>
            <a:r>
              <a:rPr lang="pt-PT" altLang="pt-PT" sz="2200"/>
              <a:t>Solução: Contar com o tempo de espera (</a:t>
            </a:r>
            <a:r>
              <a:rPr lang="pt-PT" altLang="pt-PT" sz="2200" i="1"/>
              <a:t>aging</a:t>
            </a:r>
            <a:r>
              <a:rPr lang="pt-PT" altLang="pt-PT" sz="2200"/>
              <a:t>)</a:t>
            </a:r>
          </a:p>
          <a:p>
            <a:pPr lvl="1"/>
            <a:r>
              <a:rPr lang="pt-PT" altLang="pt-PT" sz="1600"/>
              <a:t>Aumentar a prioridade dos processos em espera à medida que o tempo passa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ítulo 1">
            <a:extLst>
              <a:ext uri="{FF2B5EF4-FFF2-40B4-BE49-F238E27FC236}">
                <a16:creationId xmlns:a16="http://schemas.microsoft.com/office/drawing/2014/main" id="{537E16FD-B0D8-4817-B81D-77605D01F9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i="1"/>
              <a:t>Round Robin</a:t>
            </a:r>
          </a:p>
        </p:txBody>
      </p:sp>
      <p:sp>
        <p:nvSpPr>
          <p:cNvPr id="30723" name="Marcador de Posição de Conteúdo 3">
            <a:extLst>
              <a:ext uri="{FF2B5EF4-FFF2-40B4-BE49-F238E27FC236}">
                <a16:creationId xmlns:a16="http://schemas.microsoft.com/office/drawing/2014/main" id="{FC1A3BC7-2BC9-4E96-9110-F8813FB769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000"/>
              <a:t>Versão </a:t>
            </a:r>
            <a:r>
              <a:rPr lang="pt-PT" altLang="pt-PT" sz="2000" i="1"/>
              <a:t>Time sharing </a:t>
            </a:r>
            <a:r>
              <a:rPr lang="pt-PT" altLang="pt-PT" sz="2000"/>
              <a:t>e </a:t>
            </a:r>
            <a:r>
              <a:rPr lang="pt-PT" altLang="pt-PT" sz="2000" i="1"/>
              <a:t>preemptive</a:t>
            </a:r>
            <a:r>
              <a:rPr lang="pt-PT" altLang="pt-PT" sz="2000"/>
              <a:t> de FCFS</a:t>
            </a:r>
          </a:p>
          <a:p>
            <a:r>
              <a:rPr lang="pt-PT" altLang="pt-PT" sz="2000"/>
              <a:t>Cada processo pode usar o CPU, no máximo, por determinado tempo (</a:t>
            </a:r>
            <a:r>
              <a:rPr lang="pt-PT" altLang="pt-PT" sz="2000" i="1"/>
              <a:t>time quantum</a:t>
            </a:r>
            <a:r>
              <a:rPr lang="pt-PT" altLang="pt-PT" sz="2000"/>
              <a:t>). Se o processo não bloquear antes do tempo definido é retirado de execução e passa para o fim da lista de Ready</a:t>
            </a:r>
            <a:endParaRPr lang="pt-PT" altLang="pt-PT" sz="1800"/>
          </a:p>
          <a:p>
            <a:pPr lvl="1"/>
            <a:r>
              <a:rPr lang="pt-PT" altLang="pt-PT" sz="1800" i="1"/>
              <a:t>Time quantum </a:t>
            </a:r>
            <a:r>
              <a:rPr lang="pt-PT" altLang="pt-PT" sz="1800"/>
              <a:t>varia, em geral, entre 10 e 100ms</a:t>
            </a:r>
          </a:p>
          <a:p>
            <a:r>
              <a:rPr lang="pt-PT" altLang="pt-PT" sz="2000"/>
              <a:t>Se existem n processos na fila de </a:t>
            </a:r>
            <a:r>
              <a:rPr lang="pt-PT" altLang="pt-PT" sz="2000" i="1"/>
              <a:t>Ready </a:t>
            </a:r>
            <a:r>
              <a:rPr lang="pt-PT" altLang="pt-PT" sz="2000"/>
              <a:t>(nenhum em execução) e o </a:t>
            </a:r>
            <a:r>
              <a:rPr lang="pt-PT" altLang="pt-PT" sz="2000" i="1"/>
              <a:t>time quantum </a:t>
            </a:r>
            <a:r>
              <a:rPr lang="pt-PT" altLang="pt-PT" sz="2000"/>
              <a:t>é q então:</a:t>
            </a:r>
          </a:p>
          <a:p>
            <a:pPr lvl="1"/>
            <a:r>
              <a:rPr lang="pt-PT" altLang="pt-PT" sz="1800"/>
              <a:t>cada processo usa cerca de 1/n do processador</a:t>
            </a:r>
          </a:p>
          <a:p>
            <a:pPr lvl="1"/>
            <a:r>
              <a:rPr lang="pt-PT" altLang="pt-PT" sz="1800"/>
              <a:t>Um processo nunca espera mais do que (n-1).q unidades de tempo </a:t>
            </a:r>
          </a:p>
          <a:p>
            <a:r>
              <a:rPr lang="pt-PT" altLang="pt-PT" sz="2000"/>
              <a:t>Desempenho</a:t>
            </a:r>
          </a:p>
          <a:p>
            <a:pPr lvl="1"/>
            <a:r>
              <a:rPr lang="pt-PT" altLang="pt-PT" sz="1600"/>
              <a:t>Q grande </a:t>
            </a:r>
            <a:r>
              <a:rPr lang="en-US" altLang="pt-PT" sz="1600">
                <a:sym typeface="Symbol" panose="05050102010706020507" pitchFamily="18" charset="2"/>
              </a:rPr>
              <a:t> FCFS</a:t>
            </a:r>
          </a:p>
          <a:p>
            <a:pPr lvl="1"/>
            <a:r>
              <a:rPr lang="en-US" altLang="pt-PT" sz="1600">
                <a:sym typeface="Symbol" panose="05050102010706020507" pitchFamily="18" charset="2"/>
              </a:rPr>
              <a:t>Q pequeno  o overhead da mudança de contexto pode ser significativo</a:t>
            </a:r>
            <a:endParaRPr lang="pt-PT" altLang="pt-PT" sz="1600"/>
          </a:p>
          <a:p>
            <a:pPr lvl="1"/>
            <a:endParaRPr lang="pt-PT" altLang="pt-PT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ítulo 1">
            <a:extLst>
              <a:ext uri="{FF2B5EF4-FFF2-40B4-BE49-F238E27FC236}">
                <a16:creationId xmlns:a16="http://schemas.microsoft.com/office/drawing/2014/main" id="{A4A029F8-37EC-4480-877D-39E73CCFD1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i="1"/>
              <a:t>Round Robin </a:t>
            </a:r>
            <a:r>
              <a:rPr lang="pt-PT" altLang="pt-PT"/>
              <a:t>com q=20</a:t>
            </a:r>
          </a:p>
        </p:txBody>
      </p:sp>
      <p:sp>
        <p:nvSpPr>
          <p:cNvPr id="31747" name="Marcador de Posição de Conteúdo 3">
            <a:extLst>
              <a:ext uri="{FF2B5EF4-FFF2-40B4-BE49-F238E27FC236}">
                <a16:creationId xmlns:a16="http://schemas.microsoft.com/office/drawing/2014/main" id="{9972AE46-0E4F-48B9-AB68-5CBEF996D8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1700213"/>
            <a:ext cx="8318500" cy="4114800"/>
          </a:xfrm>
        </p:spPr>
        <p:txBody>
          <a:bodyPr/>
          <a:lstStyle/>
          <a:p>
            <a:pPr>
              <a:buFontTx/>
              <a:buNone/>
              <a:tabLst>
                <a:tab pos="2514600" algn="ctr"/>
                <a:tab pos="4394200" algn="ctr"/>
              </a:tabLst>
            </a:pPr>
            <a:r>
              <a:rPr lang="en-US" altLang="pt-PT" sz="2000"/>
              <a:t>		</a:t>
            </a:r>
            <a:r>
              <a:rPr lang="en-US" altLang="pt-PT" sz="2000" u="sng"/>
              <a:t>Process</a:t>
            </a:r>
            <a:r>
              <a:rPr lang="en-US" altLang="pt-PT" sz="2000"/>
              <a:t>	</a:t>
            </a:r>
            <a:r>
              <a:rPr lang="en-US" altLang="pt-PT" sz="2000" u="sng"/>
              <a:t>Burst Time</a:t>
            </a:r>
          </a:p>
          <a:p>
            <a:pPr>
              <a:buFontTx/>
              <a:buNone/>
              <a:tabLst>
                <a:tab pos="2514600" algn="ctr"/>
                <a:tab pos="4394200" algn="ctr"/>
              </a:tabLst>
            </a:pPr>
            <a:r>
              <a:rPr lang="en-US" altLang="pt-PT" sz="2000"/>
              <a:t>		P1	53</a:t>
            </a:r>
          </a:p>
          <a:p>
            <a:pPr>
              <a:buFontTx/>
              <a:buNone/>
              <a:tabLst>
                <a:tab pos="2514600" algn="ctr"/>
                <a:tab pos="4394200" algn="ctr"/>
              </a:tabLst>
            </a:pPr>
            <a:r>
              <a:rPr lang="en-US" altLang="pt-PT" sz="2000"/>
              <a:t>		 P2	17</a:t>
            </a:r>
          </a:p>
          <a:p>
            <a:pPr>
              <a:buFontTx/>
              <a:buNone/>
              <a:tabLst>
                <a:tab pos="2514600" algn="ctr"/>
                <a:tab pos="4394200" algn="ctr"/>
              </a:tabLst>
            </a:pPr>
            <a:r>
              <a:rPr lang="en-US" altLang="pt-PT" sz="2000"/>
              <a:t>		 P3	68</a:t>
            </a:r>
          </a:p>
          <a:p>
            <a:pPr>
              <a:buFontTx/>
              <a:buNone/>
              <a:tabLst>
                <a:tab pos="2514600" algn="ctr"/>
                <a:tab pos="4394200" algn="ctr"/>
              </a:tabLst>
            </a:pPr>
            <a:r>
              <a:rPr lang="en-US" altLang="pt-PT" sz="2000"/>
              <a:t>		 P4	 24</a:t>
            </a:r>
          </a:p>
          <a:p>
            <a:pPr>
              <a:tabLst>
                <a:tab pos="2514600" algn="ctr"/>
                <a:tab pos="4394200" algn="ctr"/>
              </a:tabLst>
            </a:pPr>
            <a:r>
              <a:rPr lang="en-US" altLang="pt-PT" sz="2000"/>
              <a:t>O escalonamento será:</a:t>
            </a:r>
          </a:p>
          <a:p>
            <a:pPr>
              <a:tabLst>
                <a:tab pos="2514600" algn="ctr"/>
                <a:tab pos="4394200" algn="ctr"/>
              </a:tabLst>
            </a:pPr>
            <a:endParaRPr lang="en-US" altLang="pt-PT" sz="2000"/>
          </a:p>
          <a:p>
            <a:pPr>
              <a:tabLst>
                <a:tab pos="2514600" algn="ctr"/>
                <a:tab pos="4394200" algn="ctr"/>
              </a:tabLst>
            </a:pPr>
            <a:endParaRPr lang="en-US" altLang="pt-PT" sz="2000"/>
          </a:p>
          <a:p>
            <a:pPr>
              <a:tabLst>
                <a:tab pos="2514600" algn="ctr"/>
                <a:tab pos="4394200" algn="ctr"/>
              </a:tabLst>
            </a:pPr>
            <a:endParaRPr lang="en-US" altLang="pt-PT" sz="2000"/>
          </a:p>
          <a:p>
            <a:pPr>
              <a:tabLst>
                <a:tab pos="2514600" algn="ctr"/>
                <a:tab pos="4394200" algn="ctr"/>
              </a:tabLst>
            </a:pPr>
            <a:endParaRPr lang="en-US" altLang="pt-PT" sz="2000"/>
          </a:p>
          <a:p>
            <a:pPr>
              <a:tabLst>
                <a:tab pos="2514600" algn="ctr"/>
                <a:tab pos="4394200" algn="ctr"/>
              </a:tabLst>
            </a:pPr>
            <a:r>
              <a:rPr lang="pt-PT" altLang="pt-PT" sz="2000"/>
              <a:t>Tipicamente RR tem maior tempo médio de espera do que SJF, mas melhor tempo de resposta</a:t>
            </a:r>
          </a:p>
        </p:txBody>
      </p:sp>
      <p:grpSp>
        <p:nvGrpSpPr>
          <p:cNvPr id="31748" name="Group 27">
            <a:extLst>
              <a:ext uri="{FF2B5EF4-FFF2-40B4-BE49-F238E27FC236}">
                <a16:creationId xmlns:a16="http://schemas.microsoft.com/office/drawing/2014/main" id="{80D9D424-2AEE-4D65-9C1A-989E89C4D64F}"/>
              </a:ext>
            </a:extLst>
          </p:cNvPr>
          <p:cNvGrpSpPr>
            <a:grpSpLocks/>
          </p:cNvGrpSpPr>
          <p:nvPr/>
        </p:nvGrpSpPr>
        <p:grpSpPr bwMode="auto">
          <a:xfrm>
            <a:off x="1571625" y="4238625"/>
            <a:ext cx="6051550" cy="976313"/>
            <a:chOff x="1056" y="2640"/>
            <a:chExt cx="3812" cy="615"/>
          </a:xfrm>
        </p:grpSpPr>
        <p:grpSp>
          <p:nvGrpSpPr>
            <p:cNvPr id="31749" name="Group 14">
              <a:extLst>
                <a:ext uri="{FF2B5EF4-FFF2-40B4-BE49-F238E27FC236}">
                  <a16:creationId xmlns:a16="http://schemas.microsoft.com/office/drawing/2014/main" id="{14D4A700-EBBB-40F9-B3C2-E9947364F3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1" y="2640"/>
              <a:ext cx="3550" cy="384"/>
              <a:chOff x="1152" y="2736"/>
              <a:chExt cx="2880" cy="288"/>
            </a:xfrm>
          </p:grpSpPr>
          <p:sp>
            <p:nvSpPr>
              <p:cNvPr id="31761" name="Rectangle 4">
                <a:extLst>
                  <a:ext uri="{FF2B5EF4-FFF2-40B4-BE49-F238E27FC236}">
                    <a16:creationId xmlns:a16="http://schemas.microsoft.com/office/drawing/2014/main" id="{4208131E-F0AC-403F-B5FD-27EEF055B2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9933"/>
                  </a:buClr>
                  <a:buSzPct val="12000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2A476F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pt-PT" sz="1800">
                    <a:solidFill>
                      <a:schemeClr val="tx2"/>
                    </a:solidFill>
                    <a:latin typeface="Helvetica" panose="020B0604020202020204" pitchFamily="34" charset="0"/>
                  </a:rPr>
                  <a:t>P</a:t>
                </a:r>
                <a:r>
                  <a:rPr lang="en-US" altLang="pt-PT" sz="1800" baseline="-25000">
                    <a:solidFill>
                      <a:schemeClr val="tx2"/>
                    </a:solidFill>
                    <a:latin typeface="Helvetica" panose="020B0604020202020204" pitchFamily="34" charset="0"/>
                  </a:rPr>
                  <a:t>1</a:t>
                </a:r>
                <a:endPara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endParaRPr>
              </a:p>
            </p:txBody>
          </p:sp>
          <p:sp>
            <p:nvSpPr>
              <p:cNvPr id="31762" name="Rectangle 5">
                <a:extLst>
                  <a:ext uri="{FF2B5EF4-FFF2-40B4-BE49-F238E27FC236}">
                    <a16:creationId xmlns:a16="http://schemas.microsoft.com/office/drawing/2014/main" id="{A3543005-11CE-4508-A298-C3405E29B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9933"/>
                  </a:buClr>
                  <a:buSzPct val="12000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2A476F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pt-PT" sz="1800">
                    <a:solidFill>
                      <a:schemeClr val="tx2"/>
                    </a:solidFill>
                    <a:latin typeface="Helvetica" panose="020B0604020202020204" pitchFamily="34" charset="0"/>
                  </a:rPr>
                  <a:t>P</a:t>
                </a:r>
                <a:r>
                  <a:rPr lang="en-US" altLang="pt-PT" sz="1800" baseline="-25000">
                    <a:solidFill>
                      <a:schemeClr val="tx2"/>
                    </a:solidFill>
                    <a:latin typeface="Helvetica" panose="020B0604020202020204" pitchFamily="34" charset="0"/>
                  </a:rPr>
                  <a:t>2</a:t>
                </a:r>
              </a:p>
            </p:txBody>
          </p:sp>
          <p:sp>
            <p:nvSpPr>
              <p:cNvPr id="31763" name="Rectangle 6">
                <a:extLst>
                  <a:ext uri="{FF2B5EF4-FFF2-40B4-BE49-F238E27FC236}">
                    <a16:creationId xmlns:a16="http://schemas.microsoft.com/office/drawing/2014/main" id="{D499408F-38B2-4E43-B708-95A5437A3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9933"/>
                  </a:buClr>
                  <a:buSzPct val="12000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2A476F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pt-PT" sz="1800">
                    <a:solidFill>
                      <a:schemeClr val="tx2"/>
                    </a:solidFill>
                    <a:latin typeface="Helvetica" panose="020B0604020202020204" pitchFamily="34" charset="0"/>
                  </a:rPr>
                  <a:t>P</a:t>
                </a:r>
                <a:r>
                  <a:rPr lang="en-US" altLang="pt-PT" sz="1800" baseline="-25000">
                    <a:solidFill>
                      <a:schemeClr val="tx2"/>
                    </a:solidFill>
                    <a:latin typeface="Helvetica" panose="020B0604020202020204" pitchFamily="34" charset="0"/>
                  </a:rPr>
                  <a:t>3</a:t>
                </a:r>
              </a:p>
            </p:txBody>
          </p:sp>
          <p:sp>
            <p:nvSpPr>
              <p:cNvPr id="31764" name="Rectangle 7">
                <a:extLst>
                  <a:ext uri="{FF2B5EF4-FFF2-40B4-BE49-F238E27FC236}">
                    <a16:creationId xmlns:a16="http://schemas.microsoft.com/office/drawing/2014/main" id="{907C88BE-8B7A-455F-B9A9-13D2F6F2BC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9933"/>
                  </a:buClr>
                  <a:buSzPct val="12000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2A476F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pt-PT" sz="1800">
                    <a:solidFill>
                      <a:schemeClr val="tx2"/>
                    </a:solidFill>
                    <a:latin typeface="Helvetica" panose="020B0604020202020204" pitchFamily="34" charset="0"/>
                  </a:rPr>
                  <a:t>P</a:t>
                </a:r>
                <a:r>
                  <a:rPr lang="en-US" altLang="pt-PT" sz="1800" baseline="-25000">
                    <a:solidFill>
                      <a:schemeClr val="tx2"/>
                    </a:solidFill>
                    <a:latin typeface="Helvetica" panose="020B0604020202020204" pitchFamily="34" charset="0"/>
                  </a:rPr>
                  <a:t>4</a:t>
                </a:r>
              </a:p>
            </p:txBody>
          </p:sp>
          <p:sp>
            <p:nvSpPr>
              <p:cNvPr id="31765" name="Rectangle 8">
                <a:extLst>
                  <a:ext uri="{FF2B5EF4-FFF2-40B4-BE49-F238E27FC236}">
                    <a16:creationId xmlns:a16="http://schemas.microsoft.com/office/drawing/2014/main" id="{7BE5DAFD-2B00-4CFC-B8BE-7331732EDE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9933"/>
                  </a:buClr>
                  <a:buSzPct val="12000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2A476F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pt-PT" sz="1800">
                    <a:solidFill>
                      <a:schemeClr val="tx2"/>
                    </a:solidFill>
                    <a:latin typeface="Helvetica" panose="020B0604020202020204" pitchFamily="34" charset="0"/>
                  </a:rPr>
                  <a:t>P</a:t>
                </a:r>
                <a:r>
                  <a:rPr lang="en-US" altLang="pt-PT" sz="1800" baseline="-25000">
                    <a:solidFill>
                      <a:schemeClr val="tx2"/>
                    </a:solidFill>
                    <a:latin typeface="Helvetica" panose="020B0604020202020204" pitchFamily="34" charset="0"/>
                  </a:rPr>
                  <a:t>1</a:t>
                </a:r>
              </a:p>
            </p:txBody>
          </p:sp>
          <p:sp>
            <p:nvSpPr>
              <p:cNvPr id="31766" name="Rectangle 9">
                <a:extLst>
                  <a:ext uri="{FF2B5EF4-FFF2-40B4-BE49-F238E27FC236}">
                    <a16:creationId xmlns:a16="http://schemas.microsoft.com/office/drawing/2014/main" id="{BD57BD62-4BE4-4D4F-B3E3-A505E15FBD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9933"/>
                  </a:buClr>
                  <a:buSzPct val="12000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2A476F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pt-PT" sz="1800">
                    <a:solidFill>
                      <a:schemeClr val="tx2"/>
                    </a:solidFill>
                    <a:latin typeface="Helvetica" panose="020B0604020202020204" pitchFamily="34" charset="0"/>
                  </a:rPr>
                  <a:t>P</a:t>
                </a:r>
                <a:r>
                  <a:rPr lang="en-US" altLang="pt-PT" sz="1800" baseline="-25000">
                    <a:solidFill>
                      <a:schemeClr val="tx2"/>
                    </a:solidFill>
                    <a:latin typeface="Helvetica" panose="020B0604020202020204" pitchFamily="34" charset="0"/>
                  </a:rPr>
                  <a:t>3</a:t>
                </a:r>
              </a:p>
            </p:txBody>
          </p:sp>
          <p:sp>
            <p:nvSpPr>
              <p:cNvPr id="31767" name="Rectangle 10">
                <a:extLst>
                  <a:ext uri="{FF2B5EF4-FFF2-40B4-BE49-F238E27FC236}">
                    <a16:creationId xmlns:a16="http://schemas.microsoft.com/office/drawing/2014/main" id="{444D35F4-F085-43D0-8763-12D96F1A3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9933"/>
                  </a:buClr>
                  <a:buSzPct val="12000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2A476F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pt-PT" sz="1800">
                    <a:solidFill>
                      <a:schemeClr val="tx2"/>
                    </a:solidFill>
                    <a:latin typeface="Helvetica" panose="020B0604020202020204" pitchFamily="34" charset="0"/>
                  </a:rPr>
                  <a:t>P</a:t>
                </a:r>
                <a:r>
                  <a:rPr lang="en-US" altLang="pt-PT" sz="1800" baseline="-25000">
                    <a:solidFill>
                      <a:schemeClr val="tx2"/>
                    </a:solidFill>
                    <a:latin typeface="Helvetica" panose="020B0604020202020204" pitchFamily="34" charset="0"/>
                  </a:rPr>
                  <a:t>4</a:t>
                </a:r>
              </a:p>
            </p:txBody>
          </p:sp>
          <p:sp>
            <p:nvSpPr>
              <p:cNvPr id="31768" name="Rectangle 11">
                <a:extLst>
                  <a:ext uri="{FF2B5EF4-FFF2-40B4-BE49-F238E27FC236}">
                    <a16:creationId xmlns:a16="http://schemas.microsoft.com/office/drawing/2014/main" id="{1B672D08-5D22-448C-933C-F8A857E802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9933"/>
                  </a:buClr>
                  <a:buSzPct val="12000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2A476F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pt-PT" sz="1800">
                    <a:solidFill>
                      <a:schemeClr val="tx2"/>
                    </a:solidFill>
                    <a:latin typeface="Helvetica" panose="020B0604020202020204" pitchFamily="34" charset="0"/>
                  </a:rPr>
                  <a:t>P</a:t>
                </a:r>
                <a:r>
                  <a:rPr lang="en-US" altLang="pt-PT" sz="1800" baseline="-25000">
                    <a:solidFill>
                      <a:schemeClr val="tx2"/>
                    </a:solidFill>
                    <a:latin typeface="Helvetica" panose="020B0604020202020204" pitchFamily="34" charset="0"/>
                  </a:rPr>
                  <a:t>1</a:t>
                </a:r>
              </a:p>
            </p:txBody>
          </p:sp>
          <p:sp>
            <p:nvSpPr>
              <p:cNvPr id="31769" name="Rectangle 12">
                <a:extLst>
                  <a:ext uri="{FF2B5EF4-FFF2-40B4-BE49-F238E27FC236}">
                    <a16:creationId xmlns:a16="http://schemas.microsoft.com/office/drawing/2014/main" id="{C157E461-D9F4-4360-B877-E0A027944B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9933"/>
                  </a:buClr>
                  <a:buSzPct val="12000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2A476F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pt-PT" sz="1800">
                    <a:solidFill>
                      <a:schemeClr val="tx2"/>
                    </a:solidFill>
                    <a:latin typeface="Helvetica" panose="020B0604020202020204" pitchFamily="34" charset="0"/>
                  </a:rPr>
                  <a:t>P</a:t>
                </a:r>
                <a:r>
                  <a:rPr lang="en-US" altLang="pt-PT" sz="1800" baseline="-25000">
                    <a:solidFill>
                      <a:schemeClr val="tx2"/>
                    </a:solidFill>
                    <a:latin typeface="Helvetica" panose="020B0604020202020204" pitchFamily="34" charset="0"/>
                  </a:rPr>
                  <a:t>3</a:t>
                </a:r>
              </a:p>
            </p:txBody>
          </p:sp>
          <p:sp>
            <p:nvSpPr>
              <p:cNvPr id="31770" name="Rectangle 13">
                <a:extLst>
                  <a:ext uri="{FF2B5EF4-FFF2-40B4-BE49-F238E27FC236}">
                    <a16:creationId xmlns:a16="http://schemas.microsoft.com/office/drawing/2014/main" id="{9E0D4C19-45F1-455C-856E-7982BCEA2C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9933"/>
                  </a:buClr>
                  <a:buSzPct val="12000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2A476F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pt-PT" sz="1800">
                    <a:solidFill>
                      <a:schemeClr val="tx2"/>
                    </a:solidFill>
                    <a:latin typeface="Helvetica" panose="020B0604020202020204" pitchFamily="34" charset="0"/>
                  </a:rPr>
                  <a:t>P</a:t>
                </a:r>
                <a:r>
                  <a:rPr lang="en-US" altLang="pt-PT" sz="1800" baseline="-25000">
                    <a:solidFill>
                      <a:schemeClr val="tx2"/>
                    </a:solidFill>
                    <a:latin typeface="Helvetica" panose="020B0604020202020204" pitchFamily="34" charset="0"/>
                  </a:rPr>
                  <a:t>3</a:t>
                </a:r>
              </a:p>
            </p:txBody>
          </p:sp>
        </p:grpSp>
        <p:sp>
          <p:nvSpPr>
            <p:cNvPr id="31750" name="Text Box 15">
              <a:extLst>
                <a:ext uri="{FF2B5EF4-FFF2-40B4-BE49-F238E27FC236}">
                  <a16:creationId xmlns:a16="http://schemas.microsoft.com/office/drawing/2014/main" id="{C40D08C5-C00B-4774-A060-21994DD89C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302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31751" name="Text Box 16">
              <a:extLst>
                <a:ext uri="{FF2B5EF4-FFF2-40B4-BE49-F238E27FC236}">
                  <a16:creationId xmlns:a16="http://schemas.microsoft.com/office/drawing/2014/main" id="{9FCCD9A3-7FBC-40E1-B1D3-1445106438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2" y="3024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20</a:t>
              </a:r>
            </a:p>
          </p:txBody>
        </p:sp>
        <p:sp>
          <p:nvSpPr>
            <p:cNvPr id="31752" name="Text Box 17">
              <a:extLst>
                <a:ext uri="{FF2B5EF4-FFF2-40B4-BE49-F238E27FC236}">
                  <a16:creationId xmlns:a16="http://schemas.microsoft.com/office/drawing/2014/main" id="{2CBC7CDC-A20C-4057-847B-6E327EA62E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8" y="3024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37</a:t>
              </a:r>
            </a:p>
          </p:txBody>
        </p:sp>
        <p:sp>
          <p:nvSpPr>
            <p:cNvPr id="31753" name="Text Box 18">
              <a:extLst>
                <a:ext uri="{FF2B5EF4-FFF2-40B4-BE49-F238E27FC236}">
                  <a16:creationId xmlns:a16="http://schemas.microsoft.com/office/drawing/2014/main" id="{E8ABA91F-C4E4-4659-8744-ECC6F3587F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8" y="3024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57</a:t>
              </a:r>
            </a:p>
          </p:txBody>
        </p:sp>
        <p:sp>
          <p:nvSpPr>
            <p:cNvPr id="31754" name="Text Box 19">
              <a:extLst>
                <a:ext uri="{FF2B5EF4-FFF2-40B4-BE49-F238E27FC236}">
                  <a16:creationId xmlns:a16="http://schemas.microsoft.com/office/drawing/2014/main" id="{15753F64-E460-40E0-BD8A-E7FF07477F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6" y="3024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77</a:t>
              </a:r>
            </a:p>
          </p:txBody>
        </p:sp>
        <p:sp>
          <p:nvSpPr>
            <p:cNvPr id="31755" name="Text Box 20">
              <a:extLst>
                <a:ext uri="{FF2B5EF4-FFF2-40B4-BE49-F238E27FC236}">
                  <a16:creationId xmlns:a16="http://schemas.microsoft.com/office/drawing/2014/main" id="{1D5AE24D-386F-4746-80B6-C5E438ECAA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2" y="3024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97</a:t>
              </a:r>
            </a:p>
          </p:txBody>
        </p:sp>
        <p:sp>
          <p:nvSpPr>
            <p:cNvPr id="31756" name="Text Box 21">
              <a:extLst>
                <a:ext uri="{FF2B5EF4-FFF2-40B4-BE49-F238E27FC236}">
                  <a16:creationId xmlns:a16="http://schemas.microsoft.com/office/drawing/2014/main" id="{8D042972-EBA1-439A-BB1A-3C94427F5A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8" y="3024"/>
              <a:ext cx="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117</a:t>
              </a:r>
            </a:p>
          </p:txBody>
        </p:sp>
        <p:sp>
          <p:nvSpPr>
            <p:cNvPr id="31757" name="Text Box 22">
              <a:extLst>
                <a:ext uri="{FF2B5EF4-FFF2-40B4-BE49-F238E27FC236}">
                  <a16:creationId xmlns:a16="http://schemas.microsoft.com/office/drawing/2014/main" id="{4892FD84-1E7F-4D6F-B7D4-F232FC9F20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2" y="3024"/>
              <a:ext cx="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121</a:t>
              </a:r>
            </a:p>
          </p:txBody>
        </p:sp>
        <p:sp>
          <p:nvSpPr>
            <p:cNvPr id="31758" name="Text Box 24">
              <a:extLst>
                <a:ext uri="{FF2B5EF4-FFF2-40B4-BE49-F238E27FC236}">
                  <a16:creationId xmlns:a16="http://schemas.microsoft.com/office/drawing/2014/main" id="{F807B101-2DC5-4E04-91D9-FD0C5B2465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8" y="3024"/>
              <a:ext cx="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134</a:t>
              </a:r>
            </a:p>
          </p:txBody>
        </p:sp>
        <p:sp>
          <p:nvSpPr>
            <p:cNvPr id="31759" name="Text Box 25">
              <a:extLst>
                <a:ext uri="{FF2B5EF4-FFF2-40B4-BE49-F238E27FC236}">
                  <a16:creationId xmlns:a16="http://schemas.microsoft.com/office/drawing/2014/main" id="{C4BC5639-87DE-47C8-AFDD-BF86BF113F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3024"/>
              <a:ext cx="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154</a:t>
              </a:r>
            </a:p>
          </p:txBody>
        </p:sp>
        <p:sp>
          <p:nvSpPr>
            <p:cNvPr id="31760" name="Text Box 26">
              <a:extLst>
                <a:ext uri="{FF2B5EF4-FFF2-40B4-BE49-F238E27FC236}">
                  <a16:creationId xmlns:a16="http://schemas.microsoft.com/office/drawing/2014/main" id="{63FF8B6B-97B0-479C-878A-4E03B3C3AA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3024"/>
              <a:ext cx="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162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>
            <a:extLst>
              <a:ext uri="{FF2B5EF4-FFF2-40B4-BE49-F238E27FC236}">
                <a16:creationId xmlns:a16="http://schemas.microsoft.com/office/drawing/2014/main" id="{3C841646-9F3A-4AA8-BFC1-7DBD3D573D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sz="2800"/>
              <a:t>Tempo do processo médio vs. </a:t>
            </a:r>
            <a:r>
              <a:rPr lang="pt-PT" altLang="pt-PT" sz="2800" i="1"/>
              <a:t>Time quantum</a:t>
            </a:r>
          </a:p>
        </p:txBody>
      </p:sp>
      <p:pic>
        <p:nvPicPr>
          <p:cNvPr id="13315" name="Picture 6">
            <a:extLst>
              <a:ext uri="{FF2B5EF4-FFF2-40B4-BE49-F238E27FC236}">
                <a16:creationId xmlns:a16="http://schemas.microsoft.com/office/drawing/2014/main" id="{2ADC9E8D-46F7-43DE-864D-88381C833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1" t="768" r="5179" b="1022"/>
          <a:stretch>
            <a:fillRect/>
          </a:stretch>
        </p:blipFill>
        <p:spPr bwMode="auto">
          <a:xfrm>
            <a:off x="2500313" y="1770063"/>
            <a:ext cx="4443412" cy="365918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>
            <a:extLst>
              <a:ext uri="{FF2B5EF4-FFF2-40B4-BE49-F238E27FC236}">
                <a16:creationId xmlns:a16="http://schemas.microsoft.com/office/drawing/2014/main" id="{19CAFC81-DCB8-472F-8733-5912BDCD7A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FIFO multi-nível</a:t>
            </a:r>
          </a:p>
        </p:txBody>
      </p:sp>
      <p:sp>
        <p:nvSpPr>
          <p:cNvPr id="14339" name="Marcador de Posição de Conteúdo 3">
            <a:extLst>
              <a:ext uri="{FF2B5EF4-FFF2-40B4-BE49-F238E27FC236}">
                <a16:creationId xmlns:a16="http://schemas.microsoft.com/office/drawing/2014/main" id="{AC0C2686-06E9-4161-A594-6B7649C988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000" i="1"/>
              <a:t>Multilevel queue</a:t>
            </a:r>
            <a:endParaRPr lang="pt-PT" altLang="pt-PT" sz="2000"/>
          </a:p>
          <a:p>
            <a:r>
              <a:rPr lang="pt-PT" altLang="pt-PT" sz="2000"/>
              <a:t>Fila de </a:t>
            </a:r>
            <a:r>
              <a:rPr lang="pt-PT" altLang="pt-PT" sz="2000" i="1"/>
              <a:t>Ready</a:t>
            </a:r>
            <a:r>
              <a:rPr lang="pt-PT" altLang="pt-PT" sz="2000"/>
              <a:t> é dividida em 2:</a:t>
            </a:r>
          </a:p>
          <a:p>
            <a:pPr lvl="1"/>
            <a:r>
              <a:rPr lang="pt-PT" altLang="pt-PT" sz="1800" i="1"/>
              <a:t>Foreground</a:t>
            </a:r>
            <a:r>
              <a:rPr lang="pt-PT" altLang="pt-PT" sz="1800"/>
              <a:t> (interactiva)</a:t>
            </a:r>
          </a:p>
          <a:p>
            <a:pPr lvl="1"/>
            <a:r>
              <a:rPr lang="pt-PT" altLang="pt-PT" sz="1800" i="1"/>
              <a:t>Background</a:t>
            </a:r>
            <a:r>
              <a:rPr lang="pt-PT" altLang="pt-PT" sz="1800"/>
              <a:t> (batch)</a:t>
            </a:r>
          </a:p>
          <a:p>
            <a:r>
              <a:rPr lang="pt-PT" altLang="pt-PT" sz="2000"/>
              <a:t>Cada Fila tem pode ter a sua politica de escalonamento</a:t>
            </a:r>
          </a:p>
          <a:p>
            <a:pPr lvl="1"/>
            <a:r>
              <a:rPr lang="pt-PT" altLang="pt-PT" sz="1800" i="1"/>
              <a:t>Foreground</a:t>
            </a:r>
            <a:r>
              <a:rPr lang="pt-PT" altLang="pt-PT" sz="1800"/>
              <a:t> – RR</a:t>
            </a:r>
          </a:p>
          <a:p>
            <a:pPr lvl="1"/>
            <a:r>
              <a:rPr lang="pt-PT" altLang="pt-PT" sz="1800" i="1"/>
              <a:t>Background</a:t>
            </a:r>
            <a:r>
              <a:rPr lang="pt-PT" altLang="pt-PT" sz="1800"/>
              <a:t> – FCFS</a:t>
            </a:r>
          </a:p>
          <a:p>
            <a:r>
              <a:rPr lang="pt-PT" altLang="pt-PT" sz="2000"/>
              <a:t>Escalonamento entre as 2 filas</a:t>
            </a:r>
          </a:p>
          <a:p>
            <a:pPr lvl="1"/>
            <a:r>
              <a:rPr lang="pt-PT" altLang="pt-PT" sz="1800"/>
              <a:t>Baseado em prioridades fixas</a:t>
            </a:r>
          </a:p>
          <a:p>
            <a:pPr lvl="2"/>
            <a:r>
              <a:rPr lang="pt-PT" altLang="pt-PT" sz="1600"/>
              <a:t>Só executar processos em background se fila </a:t>
            </a:r>
            <a:r>
              <a:rPr lang="pt-PT" altLang="pt-PT" sz="1600" i="1"/>
              <a:t>Ready</a:t>
            </a:r>
            <a:r>
              <a:rPr lang="pt-PT" altLang="pt-PT" sz="1600"/>
              <a:t> de </a:t>
            </a:r>
            <a:r>
              <a:rPr lang="pt-PT" altLang="pt-PT" sz="1600" i="1"/>
              <a:t>foreground</a:t>
            </a:r>
            <a:r>
              <a:rPr lang="pt-PT" altLang="pt-PT" sz="1600"/>
              <a:t> estiver vazia</a:t>
            </a:r>
          </a:p>
          <a:p>
            <a:pPr lvl="1"/>
            <a:r>
              <a:rPr lang="pt-PT" altLang="pt-PT" sz="2000"/>
              <a:t>Divisão do tempo (</a:t>
            </a:r>
            <a:r>
              <a:rPr lang="pt-PT" altLang="pt-PT" sz="2000" i="1"/>
              <a:t>Time slice</a:t>
            </a:r>
            <a:r>
              <a:rPr lang="pt-PT" altLang="pt-PT" sz="2000"/>
              <a:t>)</a:t>
            </a:r>
            <a:endParaRPr lang="pt-PT" altLang="pt-PT" sz="2000" i="1"/>
          </a:p>
          <a:p>
            <a:pPr lvl="2"/>
            <a:r>
              <a:rPr lang="pt-PT" altLang="pt-PT" sz="1600"/>
              <a:t>Cada fila tem um certo tempo de CPU disponível (Ex: 80% RR 20% FCFS)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>
            <a:extLst>
              <a:ext uri="{FF2B5EF4-FFF2-40B4-BE49-F238E27FC236}">
                <a16:creationId xmlns:a16="http://schemas.microsoft.com/office/drawing/2014/main" id="{1759880C-F947-426B-879B-4A3924B70E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FIFO multi-nível</a:t>
            </a:r>
          </a:p>
        </p:txBody>
      </p:sp>
      <p:pic>
        <p:nvPicPr>
          <p:cNvPr id="15363" name="Picture 6">
            <a:extLst>
              <a:ext uri="{FF2B5EF4-FFF2-40B4-BE49-F238E27FC236}">
                <a16:creationId xmlns:a16="http://schemas.microsoft.com/office/drawing/2014/main" id="{CA55951E-6829-4AAD-B0DA-ADCF5A03D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" t="6743" r="459" b="6743"/>
          <a:stretch>
            <a:fillRect/>
          </a:stretch>
        </p:blipFill>
        <p:spPr bwMode="auto">
          <a:xfrm>
            <a:off x="2132013" y="1862138"/>
            <a:ext cx="5102225" cy="33528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>
            <a:extLst>
              <a:ext uri="{FF2B5EF4-FFF2-40B4-BE49-F238E27FC236}">
                <a16:creationId xmlns:a16="http://schemas.microsoft.com/office/drawing/2014/main" id="{A7845BF7-7229-490E-AFE1-466F97DEA0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FIFO multi-nível com realimentação</a:t>
            </a:r>
          </a:p>
        </p:txBody>
      </p:sp>
      <p:sp>
        <p:nvSpPr>
          <p:cNvPr id="16387" name="Marcador de Posição de Conteúdo 3">
            <a:extLst>
              <a:ext uri="{FF2B5EF4-FFF2-40B4-BE49-F238E27FC236}">
                <a16:creationId xmlns:a16="http://schemas.microsoft.com/office/drawing/2014/main" id="{C92BB130-67FE-4789-A65C-C147EFA731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 i="1"/>
              <a:t>Multilevel Feedback Queue</a:t>
            </a:r>
          </a:p>
          <a:p>
            <a:r>
              <a:rPr lang="pt-PT" altLang="pt-PT" sz="2400"/>
              <a:t>Um processo pode mover-se entre as várias filas</a:t>
            </a:r>
          </a:p>
          <a:p>
            <a:r>
              <a:rPr lang="pt-PT" altLang="pt-PT" sz="2400"/>
              <a:t>Parâmetros</a:t>
            </a:r>
          </a:p>
          <a:p>
            <a:pPr lvl="1"/>
            <a:r>
              <a:rPr lang="pt-PT" altLang="pt-PT" sz="2000"/>
              <a:t>Número de filas</a:t>
            </a:r>
          </a:p>
          <a:p>
            <a:pPr lvl="1"/>
            <a:r>
              <a:rPr lang="pt-PT" altLang="pt-PT" sz="2000"/>
              <a:t>Algoritmo de escalonamento de cada fila</a:t>
            </a:r>
          </a:p>
          <a:p>
            <a:pPr lvl="1"/>
            <a:r>
              <a:rPr lang="pt-PT" altLang="pt-PT" sz="2000"/>
              <a:t>Algoritmos de elevar e descer a prioridade de um processo</a:t>
            </a:r>
          </a:p>
          <a:p>
            <a:pPr lvl="1"/>
            <a:r>
              <a:rPr lang="pt-PT" altLang="pt-PT" sz="2000"/>
              <a:t>Algoritmo de atribuição da prioridade inicial de um processo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>
            <a:extLst>
              <a:ext uri="{FF2B5EF4-FFF2-40B4-BE49-F238E27FC236}">
                <a16:creationId xmlns:a16="http://schemas.microsoft.com/office/drawing/2014/main" id="{22A2087D-7046-4826-A30E-6ECDDEF969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FIFO multi-nível com realimentação</a:t>
            </a:r>
          </a:p>
        </p:txBody>
      </p:sp>
      <p:sp>
        <p:nvSpPr>
          <p:cNvPr id="17411" name="Marcador de Posição de Conteúdo 3">
            <a:extLst>
              <a:ext uri="{FF2B5EF4-FFF2-40B4-BE49-F238E27FC236}">
                <a16:creationId xmlns:a16="http://schemas.microsoft.com/office/drawing/2014/main" id="{86147A79-D76A-4EAD-BF8E-041E2186C0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pt-PT" sz="2800"/>
              <a:t>Três Filas</a:t>
            </a:r>
            <a:r>
              <a:rPr lang="en-US" altLang="pt-PT" sz="2800" i="1"/>
              <a:t>: </a:t>
            </a:r>
          </a:p>
          <a:p>
            <a:pPr lvl="1"/>
            <a:r>
              <a:rPr lang="en-US" altLang="pt-PT" sz="2400" i="1"/>
              <a:t>Q0 – RR </a:t>
            </a:r>
            <a:r>
              <a:rPr lang="en-US" altLang="pt-PT" sz="2400"/>
              <a:t>com</a:t>
            </a:r>
            <a:r>
              <a:rPr lang="en-US" altLang="pt-PT" sz="2400" i="1"/>
              <a:t> time quantum </a:t>
            </a:r>
            <a:r>
              <a:rPr lang="en-US" altLang="pt-PT" sz="2400"/>
              <a:t>8 ms</a:t>
            </a:r>
          </a:p>
          <a:p>
            <a:pPr lvl="1"/>
            <a:r>
              <a:rPr lang="en-US" altLang="pt-PT" sz="2400" i="1"/>
              <a:t>Q1 – RR </a:t>
            </a:r>
            <a:r>
              <a:rPr lang="en-US" altLang="pt-PT" sz="2400"/>
              <a:t>com </a:t>
            </a:r>
            <a:r>
              <a:rPr lang="en-US" altLang="pt-PT" sz="2400" i="1"/>
              <a:t>time quantum </a:t>
            </a:r>
            <a:r>
              <a:rPr lang="en-US" altLang="pt-PT" sz="2400"/>
              <a:t>16 ms</a:t>
            </a:r>
          </a:p>
          <a:p>
            <a:pPr lvl="1"/>
            <a:r>
              <a:rPr lang="en-US" altLang="pt-PT" sz="2400" i="1"/>
              <a:t>Q2 – FCFS</a:t>
            </a:r>
          </a:p>
          <a:p>
            <a:r>
              <a:rPr lang="en-US" altLang="pt-PT" sz="2800"/>
              <a:t>Escalonamento</a:t>
            </a:r>
          </a:p>
          <a:p>
            <a:pPr lvl="1"/>
            <a:r>
              <a:rPr lang="en-US" altLang="pt-PT" sz="2400"/>
              <a:t>Um novo processo começa em Q0. Se esgota os 8ms antes de bloquear, passa para Q1</a:t>
            </a:r>
          </a:p>
          <a:p>
            <a:pPr lvl="1"/>
            <a:r>
              <a:rPr lang="en-US" altLang="pt-PT" sz="2400"/>
              <a:t>Em Q1, se o processo ao executar esgota 16ms antes de bloquear passa para Q2</a:t>
            </a:r>
          </a:p>
          <a:p>
            <a:pPr>
              <a:buFontTx/>
              <a:buNone/>
            </a:pPr>
            <a:endParaRPr lang="pt-PT" altLang="pt-PT" sz="2800" i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>
            <a:extLst>
              <a:ext uri="{FF2B5EF4-FFF2-40B4-BE49-F238E27FC236}">
                <a16:creationId xmlns:a16="http://schemas.microsoft.com/office/drawing/2014/main" id="{74A0ABEA-A7FD-4ABF-B01F-1F7CDBD436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FIFO multi-nível com realimentação</a:t>
            </a:r>
          </a:p>
        </p:txBody>
      </p:sp>
      <p:pic>
        <p:nvPicPr>
          <p:cNvPr id="18435" name="Picture 4">
            <a:extLst>
              <a:ext uri="{FF2B5EF4-FFF2-40B4-BE49-F238E27FC236}">
                <a16:creationId xmlns:a16="http://schemas.microsoft.com/office/drawing/2014/main" id="{D8C26CD9-F489-4A27-9DC7-A1FF76D21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" t="10027" r="1016" b="9756"/>
          <a:stretch>
            <a:fillRect/>
          </a:stretch>
        </p:blipFill>
        <p:spPr bwMode="auto">
          <a:xfrm>
            <a:off x="2071688" y="1941513"/>
            <a:ext cx="5118100" cy="31305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822DB64C-5454-476C-A7C4-29E0AAB8F8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Escalonador do CPU</a:t>
            </a:r>
          </a:p>
        </p:txBody>
      </p:sp>
      <p:sp>
        <p:nvSpPr>
          <p:cNvPr id="18435" name="Marcador de Posição de Conteúdo 3">
            <a:extLst>
              <a:ext uri="{FF2B5EF4-FFF2-40B4-BE49-F238E27FC236}">
                <a16:creationId xmlns:a16="http://schemas.microsoft.com/office/drawing/2014/main" id="{A0D1CAC1-AD94-462E-8AFD-D4F6D2F07B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/>
              <a:t>Selecciona de entre os processos </a:t>
            </a:r>
            <a:r>
              <a:rPr lang="pt-PT" altLang="pt-PT" sz="2400" i="1"/>
              <a:t>Ready</a:t>
            </a:r>
            <a:r>
              <a:rPr lang="pt-PT" altLang="pt-PT" sz="2400"/>
              <a:t> qual o que irá ser executado no(s) CPU(s)</a:t>
            </a:r>
          </a:p>
          <a:p>
            <a:r>
              <a:rPr lang="pt-PT" altLang="pt-PT" sz="2400"/>
              <a:t>Escalonador é activado quando o processo:</a:t>
            </a:r>
          </a:p>
          <a:p>
            <a:pPr lvl="1"/>
            <a:r>
              <a:rPr lang="pt-PT" altLang="pt-PT" sz="2000"/>
              <a:t>Muda do estado de </a:t>
            </a:r>
            <a:r>
              <a:rPr lang="pt-PT" altLang="pt-PT" sz="2000" i="1"/>
              <a:t>running</a:t>
            </a:r>
            <a:r>
              <a:rPr lang="pt-PT" altLang="pt-PT" sz="2000"/>
              <a:t> para </a:t>
            </a:r>
            <a:r>
              <a:rPr lang="pt-PT" altLang="pt-PT" sz="2000" i="1"/>
              <a:t>waiting</a:t>
            </a:r>
          </a:p>
          <a:p>
            <a:pPr lvl="1"/>
            <a:r>
              <a:rPr lang="pt-PT" altLang="pt-PT" sz="2000"/>
              <a:t>Muda do estado </a:t>
            </a:r>
            <a:r>
              <a:rPr lang="pt-PT" altLang="pt-PT" sz="2000" i="1"/>
              <a:t>running</a:t>
            </a:r>
            <a:r>
              <a:rPr lang="pt-PT" altLang="pt-PT" sz="2000"/>
              <a:t> para </a:t>
            </a:r>
            <a:r>
              <a:rPr lang="pt-PT" altLang="pt-PT" sz="2000" i="1"/>
              <a:t>ready</a:t>
            </a:r>
          </a:p>
          <a:p>
            <a:pPr lvl="1"/>
            <a:r>
              <a:rPr lang="pt-PT" altLang="pt-PT" sz="2000"/>
              <a:t>Muda do estado </a:t>
            </a:r>
            <a:r>
              <a:rPr lang="pt-PT" altLang="pt-PT" sz="2000" i="1"/>
              <a:t>waiting</a:t>
            </a:r>
            <a:r>
              <a:rPr lang="pt-PT" altLang="pt-PT" sz="2000"/>
              <a:t> para </a:t>
            </a:r>
            <a:r>
              <a:rPr lang="pt-PT" altLang="pt-PT" sz="2000" i="1"/>
              <a:t>ready</a:t>
            </a:r>
          </a:p>
          <a:p>
            <a:pPr lvl="1"/>
            <a:r>
              <a:rPr lang="pt-PT" altLang="pt-PT" sz="2000"/>
              <a:t>Termina</a:t>
            </a:r>
          </a:p>
          <a:p>
            <a:r>
              <a:rPr lang="pt-PT" altLang="pt-PT" sz="2400"/>
              <a:t>Os escalonadores que usam apenas 1 e 4 são designados </a:t>
            </a:r>
            <a:r>
              <a:rPr lang="pt-PT" altLang="pt-PT" sz="2400" i="1"/>
              <a:t>non preemptive</a:t>
            </a:r>
          </a:p>
          <a:p>
            <a:r>
              <a:rPr lang="pt-PT" altLang="pt-PT" sz="2400"/>
              <a:t>Escalonadores que usam 2 e 3 são </a:t>
            </a:r>
            <a:r>
              <a:rPr lang="pt-PT" altLang="pt-PT" sz="2400" i="1"/>
              <a:t>preemptive</a:t>
            </a:r>
          </a:p>
          <a:p>
            <a:pPr lvl="1"/>
            <a:endParaRPr lang="pt-PT" altLang="pt-PT"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8139362F-CC25-444B-807D-8D1BD952E8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/>
              <a:t>Linux scheduler</a:t>
            </a:r>
          </a:p>
        </p:txBody>
      </p:sp>
      <p:sp>
        <p:nvSpPr>
          <p:cNvPr id="19459" name="Marcador de Posição de Conteúdo 2">
            <a:extLst>
              <a:ext uri="{FF2B5EF4-FFF2-40B4-BE49-F238E27FC236}">
                <a16:creationId xmlns:a16="http://schemas.microsoft.com/office/drawing/2014/main" id="{182433A8-DCFA-4410-B910-E090254AC5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1800"/>
              <a:t>o Linux considera três classes “clássicas” de </a:t>
            </a:r>
            <a:r>
              <a:rPr lang="pt-PT" altLang="pt-PT" sz="1800" i="1"/>
              <a:t>scheduling</a:t>
            </a:r>
            <a:r>
              <a:rPr lang="pt-PT" altLang="pt-PT" sz="1800"/>
              <a:t>, cada uma incorporando prioridades múltiplas, que, quando ordenadas por ordem decrescente de prioridade, são:</a:t>
            </a:r>
          </a:p>
          <a:p>
            <a:pPr lvl="1"/>
            <a:r>
              <a:rPr lang="pt-PT" altLang="pt-PT" sz="1600" i="1"/>
              <a:t>SCHED_FIFO </a:t>
            </a:r>
            <a:r>
              <a:rPr lang="pt-PT" altLang="pt-PT" sz="1600"/>
              <a:t>– classe formada por processos cuja atribuição do processador só lhes é retirada quando processos da mesma classe, com prioridade mais alta, estão prontos a </a:t>
            </a:r>
            <a:r>
              <a:rPr lang="en-US" altLang="pt-PT" sz="1600"/>
              <a:t>serem executados (</a:t>
            </a:r>
            <a:r>
              <a:rPr lang="en-US" altLang="pt-PT" sz="1600" i="1"/>
              <a:t>priority superseded</a:t>
            </a:r>
            <a:r>
              <a:rPr lang="en-US" altLang="pt-PT" sz="1600"/>
              <a:t>);</a:t>
            </a:r>
          </a:p>
          <a:p>
            <a:pPr lvl="1"/>
            <a:r>
              <a:rPr lang="pt-PT" altLang="pt-PT" sz="1600" i="1"/>
              <a:t>SCHED_RR </a:t>
            </a:r>
            <a:r>
              <a:rPr lang="pt-PT" altLang="pt-PT" sz="1600"/>
              <a:t>– classe formada por processos cuja atribuição do processador esta condicionada a uma janela de execução, a atribuição do processador é-lhes retirada mais cedo quando processos da classe </a:t>
            </a:r>
            <a:r>
              <a:rPr lang="pt-PT" altLang="pt-PT" sz="1600" i="1"/>
              <a:t>SCHED_FIFO</a:t>
            </a:r>
            <a:r>
              <a:rPr lang="pt-PT" altLang="pt-PT" sz="1600"/>
              <a:t>, ou da mesma classe com prioridade mais alta, estão prontos a serem executados (</a:t>
            </a:r>
            <a:r>
              <a:rPr lang="pt-PT" altLang="pt-PT" sz="1600" i="1"/>
              <a:t>priority superseded</a:t>
            </a:r>
            <a:r>
              <a:rPr lang="pt-PT" altLang="pt-PT" sz="1600"/>
              <a:t>);</a:t>
            </a:r>
          </a:p>
          <a:p>
            <a:pPr lvl="1"/>
            <a:r>
              <a:rPr lang="pt-PT" altLang="pt-PT" sz="1600" i="1"/>
              <a:t>SCHED_OTHER </a:t>
            </a:r>
            <a:r>
              <a:rPr lang="pt-PT" altLang="pt-PT" sz="1600"/>
              <a:t>– classe formada pelos processos restantes, o processador só é atribuído a processos desta classe se não houver outro tipo de processos prontos a serem </a:t>
            </a:r>
            <a:r>
              <a:rPr lang="en-US" altLang="pt-PT" sz="1600"/>
              <a:t>executados;</a:t>
            </a:r>
          </a:p>
          <a:p>
            <a:r>
              <a:rPr lang="pt-PT" altLang="pt-PT" sz="1800"/>
              <a:t>as classes </a:t>
            </a:r>
            <a:r>
              <a:rPr lang="pt-PT" altLang="pt-PT" sz="1800" i="1"/>
              <a:t>SCHED_FIFO </a:t>
            </a:r>
            <a:r>
              <a:rPr lang="pt-PT" altLang="pt-PT" sz="1800"/>
              <a:t>e </a:t>
            </a:r>
            <a:r>
              <a:rPr lang="pt-PT" altLang="pt-PT" sz="1800" i="1"/>
              <a:t>SCHED_RR </a:t>
            </a:r>
            <a:r>
              <a:rPr lang="pt-PT" altLang="pt-PT" sz="1800"/>
              <a:t>estão associadas a processamento de tempo real e a processos de sistema e o valor das suas prioridades é fixo;</a:t>
            </a:r>
          </a:p>
          <a:p>
            <a:r>
              <a:rPr lang="pt-PT" altLang="pt-PT" sz="1800"/>
              <a:t>a classe </a:t>
            </a:r>
            <a:r>
              <a:rPr lang="pt-PT" altLang="pt-PT" sz="1800" i="1"/>
              <a:t>SCHED_OTHER </a:t>
            </a:r>
            <a:r>
              <a:rPr lang="pt-PT" altLang="pt-PT" sz="1800"/>
              <a:t>está associada aos processos utilizador;</a:t>
            </a:r>
            <a:endParaRPr lang="en-US" altLang="pt-PT" sz="180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FF7C392-2A87-43CC-A7C9-0D84215350FB}"/>
              </a:ext>
            </a:extLst>
          </p:cNvPr>
          <p:cNvSpPr txBox="1"/>
          <p:nvPr/>
        </p:nvSpPr>
        <p:spPr>
          <a:xfrm>
            <a:off x="7270750" y="6392863"/>
            <a:ext cx="1262063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atin typeface="+mn-lt"/>
                <a:cs typeface="Arial" charset="0"/>
              </a:rPr>
              <a:t>Slides SO, ARB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>
            <a:extLst>
              <a:ext uri="{FF2B5EF4-FFF2-40B4-BE49-F238E27FC236}">
                <a16:creationId xmlns:a16="http://schemas.microsoft.com/office/drawing/2014/main" id="{3E19CC5A-B017-473B-9998-65CFB6349D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/>
              <a:t>Linux scheduler</a:t>
            </a:r>
          </a:p>
        </p:txBody>
      </p:sp>
      <p:sp>
        <p:nvSpPr>
          <p:cNvPr id="20483" name="Marcador de Posição de Conteúdo 2">
            <a:extLst>
              <a:ext uri="{FF2B5EF4-FFF2-40B4-BE49-F238E27FC236}">
                <a16:creationId xmlns:a16="http://schemas.microsoft.com/office/drawing/2014/main" id="{4994F6B1-4CF1-487B-9C98-83B093E160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1800"/>
              <a:t>Foram recentemente incorporadas no Linux novas classes de scheduling:</a:t>
            </a:r>
          </a:p>
          <a:p>
            <a:pPr lvl="1"/>
            <a:r>
              <a:rPr lang="pt-PT" altLang="pt-PT" sz="1600" i="1"/>
              <a:t>SCHED_DEADLINE </a:t>
            </a:r>
            <a:r>
              <a:rPr lang="pt-PT" altLang="pt-PT" sz="1600"/>
              <a:t>– classe formada por </a:t>
            </a:r>
            <a:r>
              <a:rPr lang="pt-PT" altLang="pt-PT" sz="1600" i="1"/>
              <a:t>threads</a:t>
            </a:r>
            <a:r>
              <a:rPr lang="pt-PT" altLang="pt-PT" sz="1600"/>
              <a:t> de tempo real</a:t>
            </a:r>
            <a:r>
              <a:rPr lang="en-US" altLang="pt-PT" sz="1600"/>
              <a:t>; para cada thread são indicados: período, deadline relativa e tempo de computação; escalonador usa algoritmo </a:t>
            </a:r>
            <a:r>
              <a:rPr lang="en-US" altLang="pt-PT" sz="1600" i="1"/>
              <a:t>Global Earliest Deadline First; </a:t>
            </a:r>
            <a:r>
              <a:rPr lang="en-US" altLang="pt-PT" sz="1600"/>
              <a:t>disponível desde kerner 3.14 (Março 2014)</a:t>
            </a:r>
          </a:p>
          <a:p>
            <a:pPr lvl="1"/>
            <a:r>
              <a:rPr lang="pt-PT" altLang="pt-PT" sz="1600" i="1"/>
              <a:t>SCHED_BATCH </a:t>
            </a:r>
            <a:r>
              <a:rPr lang="pt-PT" altLang="pt-PT" sz="1600"/>
              <a:t>– escalonador assume que processos nesta classe são cpu-bound; usa </a:t>
            </a:r>
            <a:r>
              <a:rPr lang="pt-PT" altLang="pt-PT" sz="1600" i="1"/>
              <a:t>timeslices</a:t>
            </a:r>
            <a:r>
              <a:rPr lang="pt-PT" altLang="pt-PT" sz="1600"/>
              <a:t> maiores; aplica penalty quando processo acorda.</a:t>
            </a:r>
          </a:p>
          <a:p>
            <a:pPr lvl="1"/>
            <a:r>
              <a:rPr lang="pt-PT" altLang="pt-PT" sz="1600" i="1"/>
              <a:t>SCHED_IDLE </a:t>
            </a:r>
            <a:r>
              <a:rPr lang="pt-PT" altLang="pt-PT" sz="1600"/>
              <a:t>– classe formada por processos de muito baixa prioridade</a:t>
            </a:r>
            <a:r>
              <a:rPr lang="en-US" altLang="pt-PT" sz="1600"/>
              <a:t>; o valor nice não tem efeito neste processos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814D6A5-B5E1-42CA-8032-5ECA33075F5C}"/>
              </a:ext>
            </a:extLst>
          </p:cNvPr>
          <p:cNvSpPr txBox="1"/>
          <p:nvPr/>
        </p:nvSpPr>
        <p:spPr>
          <a:xfrm>
            <a:off x="7270750" y="6392863"/>
            <a:ext cx="1262063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atin typeface="+mn-lt"/>
                <a:cs typeface="Arial" charset="0"/>
              </a:rPr>
              <a:t>Slides SO, ARB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8CAE247B-B0AA-4E56-A0F3-13610DB08E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Ealiest Deadline First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2284F525-BF07-4628-A866-8CE1BF27EE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/>
              <a:t>Escolhe para execução sempre o processo que tem a </a:t>
            </a:r>
            <a:r>
              <a:rPr lang="en-US" altLang="en-US" sz="2000" i="1"/>
              <a:t>deadline</a:t>
            </a:r>
            <a:r>
              <a:rPr lang="en-US" altLang="en-US" sz="2000"/>
              <a:t> mais próxima</a:t>
            </a:r>
          </a:p>
          <a:p>
            <a:r>
              <a:rPr lang="en-US" altLang="en-US" sz="2000"/>
              <a:t>É óptimo do ponto de vista de que se é possível correr um conjunto de processos (com tempo de chegada, tempo de processamento e deadline) de forma a todos cumprirem as deadlines, o EDF cumpre as deadlines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862E666-8632-41CC-B038-C74D74928445}"/>
              </a:ext>
            </a:extLst>
          </p:cNvPr>
          <p:cNvGraphicFramePr>
            <a:graphicFrameLocks noGrp="1"/>
          </p:cNvGraphicFramePr>
          <p:nvPr/>
        </p:nvGraphicFramePr>
        <p:xfrm>
          <a:off x="900113" y="3505200"/>
          <a:ext cx="4176711" cy="1219200"/>
        </p:xfrm>
        <a:graphic>
          <a:graphicData uri="http://schemas.openxmlformats.org/drawingml/2006/table">
            <a:tbl>
              <a:tblPr/>
              <a:tblGrid>
                <a:gridCol w="864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7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Process</a:t>
                      </a:r>
                    </a:p>
                  </a:txBody>
                  <a:tcPr marL="91445" marR="91445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Execution Time</a:t>
                      </a:r>
                    </a:p>
                  </a:txBody>
                  <a:tcPr marL="91445" marR="91445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Period</a:t>
                      </a:r>
                    </a:p>
                  </a:txBody>
                  <a:tcPr marL="91445" marR="91445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07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P1</a:t>
                      </a:r>
                    </a:p>
                  </a:txBody>
                  <a:tcPr marL="91445" marR="91445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91445" marR="91445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8</a:t>
                      </a:r>
                    </a:p>
                  </a:txBody>
                  <a:tcPr marL="91445" marR="91445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07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P2</a:t>
                      </a:r>
                    </a:p>
                  </a:txBody>
                  <a:tcPr marL="91445" marR="91445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91445" marR="91445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5</a:t>
                      </a:r>
                    </a:p>
                  </a:txBody>
                  <a:tcPr marL="91445" marR="91445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07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P3</a:t>
                      </a:r>
                    </a:p>
                  </a:txBody>
                  <a:tcPr marL="91445" marR="91445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4</a:t>
                      </a:r>
                    </a:p>
                  </a:txBody>
                  <a:tcPr marL="91445" marR="91445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10</a:t>
                      </a:r>
                    </a:p>
                  </a:txBody>
                  <a:tcPr marL="91445" marR="91445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1530" name="Picture 2" descr="https://upload.wikimedia.org/wikipedia/commons/3/3f/EDF_Example_Timing_Diagram.png">
            <a:extLst>
              <a:ext uri="{FF2B5EF4-FFF2-40B4-BE49-F238E27FC236}">
                <a16:creationId xmlns:a16="http://schemas.microsoft.com/office/drawing/2014/main" id="{C2B8E33D-066E-462B-98BD-CFE4175BC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4724400"/>
            <a:ext cx="8172450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>
            <a:extLst>
              <a:ext uri="{FF2B5EF4-FFF2-40B4-BE49-F238E27FC236}">
                <a16:creationId xmlns:a16="http://schemas.microsoft.com/office/drawing/2014/main" id="{5CADC011-26B3-4ED0-9938-50E03EA74D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 dirty="0"/>
              <a:t>Linux: </a:t>
            </a:r>
            <a:r>
              <a:rPr lang="en-US" altLang="pt-PT" dirty="0" err="1"/>
              <a:t>algoritmo</a:t>
            </a:r>
            <a:r>
              <a:rPr lang="en-US" altLang="pt-PT" dirty="0"/>
              <a:t> </a:t>
            </a:r>
            <a:r>
              <a:rPr lang="en-US" altLang="pt-PT" dirty="0" err="1"/>
              <a:t>até</a:t>
            </a:r>
            <a:r>
              <a:rPr lang="en-US" altLang="pt-PT" dirty="0"/>
              <a:t> 2007</a:t>
            </a:r>
          </a:p>
        </p:txBody>
      </p:sp>
      <p:sp>
        <p:nvSpPr>
          <p:cNvPr id="22531" name="Marcador de Posição de Conteúdo 2">
            <a:extLst>
              <a:ext uri="{FF2B5EF4-FFF2-40B4-BE49-F238E27FC236}">
                <a16:creationId xmlns:a16="http://schemas.microsoft.com/office/drawing/2014/main" id="{9013C305-2D8E-451E-B0A7-358A77370C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000"/>
              <a:t>para a classe </a:t>
            </a:r>
            <a:r>
              <a:rPr lang="pt-PT" altLang="pt-PT" sz="2000" i="1"/>
              <a:t>SCHED_OTHER</a:t>
            </a:r>
            <a:r>
              <a:rPr lang="pt-PT" altLang="pt-PT" sz="2000"/>
              <a:t>, o Linux usava um algoritmo baseado em </a:t>
            </a:r>
            <a:r>
              <a:rPr lang="pt-PT" altLang="pt-PT" sz="2000" i="1"/>
              <a:t>créditos </a:t>
            </a:r>
            <a:r>
              <a:rPr lang="pt-PT" altLang="pt-PT" sz="2000"/>
              <a:t>no estabelecimento da sua prioridade;</a:t>
            </a:r>
          </a:p>
          <a:p>
            <a:r>
              <a:rPr lang="pt-PT" altLang="pt-PT" sz="2000"/>
              <a:t>no instante de recreditação </a:t>
            </a:r>
            <a:r>
              <a:rPr lang="pt-PT" altLang="pt-PT" sz="2000" i="1"/>
              <a:t>i</a:t>
            </a:r>
            <a:r>
              <a:rPr lang="pt-PT" altLang="pt-PT" sz="2000"/>
              <a:t>, a prioridade de cada processo (equivalente ao numero de créditos de execução que lhe são atribuídos) e calculada pela fórmula </a:t>
            </a:r>
            <a:r>
              <a:rPr lang="en-US" altLang="pt-PT" sz="2000"/>
              <a:t>seguinte:</a:t>
            </a:r>
          </a:p>
          <a:p>
            <a:endParaRPr lang="en-US" altLang="pt-PT" sz="2000"/>
          </a:p>
          <a:p>
            <a:endParaRPr lang="en-US" altLang="pt-PT" sz="2000"/>
          </a:p>
          <a:p>
            <a:endParaRPr lang="en-US" altLang="pt-PT" sz="2000"/>
          </a:p>
          <a:p>
            <a:r>
              <a:rPr lang="pt-PT" altLang="pt-PT" sz="2000"/>
              <a:t>em que </a:t>
            </a:r>
            <a:r>
              <a:rPr lang="pt-PT" altLang="pt-PT" sz="2000" i="1"/>
              <a:t>CPU</a:t>
            </a:r>
            <a:r>
              <a:rPr lang="pt-PT" altLang="pt-PT" sz="2000" i="1" baseline="-25000"/>
              <a:t>j</a:t>
            </a:r>
            <a:r>
              <a:rPr lang="pt-PT" altLang="pt-PT" sz="2000"/>
              <a:t>(</a:t>
            </a:r>
            <a:r>
              <a:rPr lang="pt-PT" altLang="pt-PT" sz="2000" i="1"/>
              <a:t>i</a:t>
            </a:r>
            <a:r>
              <a:rPr lang="pt-PT" altLang="pt-PT" sz="2000"/>
              <a:t>) representa a prioridade do processo </a:t>
            </a:r>
            <a:r>
              <a:rPr lang="pt-PT" altLang="pt-PT" sz="2000" i="1"/>
              <a:t>j </a:t>
            </a:r>
            <a:r>
              <a:rPr lang="pt-PT" altLang="pt-PT" sz="2000"/>
              <a:t>(o número de créditos que lhe são atribuídos) no instante de recreditação </a:t>
            </a:r>
            <a:r>
              <a:rPr lang="pt-PT" altLang="pt-PT" sz="2000" i="1"/>
              <a:t>i</a:t>
            </a:r>
            <a:r>
              <a:rPr lang="pt-PT" altLang="pt-PT" sz="2000"/>
              <a:t>, </a:t>
            </a:r>
            <a:r>
              <a:rPr lang="pt-PT" altLang="pt-PT" sz="2000" i="1"/>
              <a:t>CPU</a:t>
            </a:r>
            <a:r>
              <a:rPr lang="pt-PT" altLang="pt-PT" sz="2000" i="1" baseline="-25000"/>
              <a:t>j</a:t>
            </a:r>
            <a:r>
              <a:rPr lang="pt-PT" altLang="pt-PT" sz="2000"/>
              <a:t>(</a:t>
            </a:r>
            <a:r>
              <a:rPr lang="pt-PT" altLang="pt-PT" sz="2000" i="1"/>
              <a:t>i</a:t>
            </a:r>
            <a:r>
              <a:rPr lang="pt-PT" altLang="pt-PT" sz="2000"/>
              <a:t>-1) o numero de créditos não usados pelo processo </a:t>
            </a:r>
            <a:r>
              <a:rPr lang="pt-PT" altLang="pt-PT" sz="2000" i="1"/>
              <a:t>j </a:t>
            </a:r>
            <a:r>
              <a:rPr lang="pt-PT" altLang="pt-PT" sz="2000"/>
              <a:t>no intervalo de recreditacao </a:t>
            </a:r>
            <a:r>
              <a:rPr lang="pt-PT" altLang="pt-PT" sz="2000" i="1"/>
              <a:t>i</a:t>
            </a:r>
            <a:r>
              <a:rPr lang="pt-PT" altLang="pt-PT" sz="2000"/>
              <a:t>-1, </a:t>
            </a:r>
            <a:r>
              <a:rPr lang="pt-PT" altLang="pt-PT" sz="2000" i="1"/>
              <a:t>PBase</a:t>
            </a:r>
            <a:r>
              <a:rPr lang="pt-PT" altLang="pt-PT" sz="2000" i="1" baseline="-25000"/>
              <a:t>j</a:t>
            </a:r>
            <a:r>
              <a:rPr lang="pt-PT" altLang="pt-PT" sz="2000" i="1"/>
              <a:t> </a:t>
            </a:r>
            <a:r>
              <a:rPr lang="pt-PT" altLang="pt-PT" sz="2000"/>
              <a:t>a prioridade base do processo j e </a:t>
            </a:r>
            <a:r>
              <a:rPr lang="pt-PT" altLang="pt-PT" sz="2000" i="1"/>
              <a:t>nice</a:t>
            </a:r>
            <a:r>
              <a:rPr lang="pt-PT" altLang="pt-PT" sz="2000" i="1" baseline="-25000"/>
              <a:t>j</a:t>
            </a:r>
            <a:r>
              <a:rPr lang="pt-PT" altLang="pt-PT" sz="2000" i="1"/>
              <a:t> </a:t>
            </a:r>
            <a:r>
              <a:rPr lang="pt-PT" altLang="pt-PT" sz="2000"/>
              <a:t>o valor de alteracão de prioridade dependente do </a:t>
            </a:r>
            <a:r>
              <a:rPr lang="en-US" altLang="pt-PT" sz="2000"/>
              <a:t>utilizador (valor no intervalo -20 a 19);</a:t>
            </a:r>
          </a:p>
        </p:txBody>
      </p:sp>
      <p:pic>
        <p:nvPicPr>
          <p:cNvPr id="22532" name="Picture 2">
            <a:extLst>
              <a:ext uri="{FF2B5EF4-FFF2-40B4-BE49-F238E27FC236}">
                <a16:creationId xmlns:a16="http://schemas.microsoft.com/office/drawing/2014/main" id="{CFD29B04-EE49-41E2-B204-7A0F12ACE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3068638"/>
            <a:ext cx="5111750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56B1A83-3EBA-4CD9-9AD1-D1A4DB3C4D6A}"/>
              </a:ext>
            </a:extLst>
          </p:cNvPr>
          <p:cNvSpPr txBox="1"/>
          <p:nvPr/>
        </p:nvSpPr>
        <p:spPr>
          <a:xfrm>
            <a:off x="7270750" y="6392863"/>
            <a:ext cx="1262063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atin typeface="+mn-lt"/>
                <a:cs typeface="Arial" charset="0"/>
              </a:rPr>
              <a:t>Slides SO, ARB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>
            <a:extLst>
              <a:ext uri="{FF2B5EF4-FFF2-40B4-BE49-F238E27FC236}">
                <a16:creationId xmlns:a16="http://schemas.microsoft.com/office/drawing/2014/main" id="{D86DF561-E586-4EB2-9829-489FDB30F6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 dirty="0"/>
              <a:t>Linux: </a:t>
            </a:r>
            <a:r>
              <a:rPr lang="en-US" altLang="pt-PT" dirty="0" err="1"/>
              <a:t>algoritmo</a:t>
            </a:r>
            <a:r>
              <a:rPr lang="en-US" altLang="pt-PT" dirty="0"/>
              <a:t> </a:t>
            </a:r>
            <a:r>
              <a:rPr lang="en-US" altLang="pt-PT" dirty="0" err="1"/>
              <a:t>até</a:t>
            </a:r>
            <a:r>
              <a:rPr lang="en-US" altLang="pt-PT" dirty="0"/>
              <a:t> 2007</a:t>
            </a:r>
          </a:p>
        </p:txBody>
      </p:sp>
      <p:sp>
        <p:nvSpPr>
          <p:cNvPr id="23555" name="Marcador de Posição de Conteúdo 2">
            <a:extLst>
              <a:ext uri="{FF2B5EF4-FFF2-40B4-BE49-F238E27FC236}">
                <a16:creationId xmlns:a16="http://schemas.microsoft.com/office/drawing/2014/main" id="{4E9278B9-73C2-4E07-9C12-5A012F0A07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000"/>
              <a:t>o </a:t>
            </a:r>
            <a:r>
              <a:rPr lang="pt-PT" altLang="pt-PT" sz="2000" i="1"/>
              <a:t>scheduler </a:t>
            </a:r>
            <a:r>
              <a:rPr lang="pt-PT" altLang="pt-PT" sz="2000"/>
              <a:t>calendariza para execução o processo com mais créditos (maior prioridade); sempre que ocorre uma interrupção do </a:t>
            </a:r>
            <a:r>
              <a:rPr lang="pt-PT" altLang="pt-PT" sz="2000" i="1"/>
              <a:t>RTC </a:t>
            </a:r>
            <a:r>
              <a:rPr lang="pt-PT" altLang="pt-PT" sz="2000"/>
              <a:t>o processo perde um crédito; quando o número de créditos atinge o valor zero, o processo perde a posse do processador por esgotamento da janela de execução e outro processo é </a:t>
            </a:r>
            <a:r>
              <a:rPr lang="en-US" altLang="pt-PT" sz="2000"/>
              <a:t>calendarizado;</a:t>
            </a:r>
          </a:p>
          <a:p>
            <a:r>
              <a:rPr lang="pt-PT" altLang="pt-PT" sz="2000"/>
              <a:t>quando já não há processos na fila de espera dos </a:t>
            </a:r>
            <a:r>
              <a:rPr lang="pt-PT" altLang="pt-PT" sz="2000" i="1"/>
              <a:t>processos prontos a serem executados </a:t>
            </a:r>
            <a:r>
              <a:rPr lang="pt-PT" altLang="pt-PT" sz="2000"/>
              <a:t>com créditos não nulos, procede-se a uma nova operação de recreditação que envolve todos os processos da classe, mesmo aqueles que estão bloqueados;</a:t>
            </a:r>
          </a:p>
          <a:p>
            <a:r>
              <a:rPr lang="pt-PT" altLang="pt-PT" sz="2000"/>
              <a:t>o algoritmo de </a:t>
            </a:r>
            <a:r>
              <a:rPr lang="pt-PT" altLang="pt-PT" sz="2000" i="1"/>
              <a:t>scheduling </a:t>
            </a:r>
            <a:r>
              <a:rPr lang="pt-PT" altLang="pt-PT" sz="2000"/>
              <a:t>combina, assim, dois factores, a história passada de execução do processo e a sua prioridade, e maximiza o tempo de resposta dos processos </a:t>
            </a:r>
            <a:r>
              <a:rPr lang="pt-PT" altLang="pt-PT" sz="2000" i="1"/>
              <a:t>I/O</a:t>
            </a:r>
            <a:r>
              <a:rPr lang="pt-PT" altLang="pt-PT" sz="2000"/>
              <a:t>-intensivos sem produzir </a:t>
            </a:r>
            <a:r>
              <a:rPr lang="pt-PT" altLang="pt-PT" sz="2000" i="1"/>
              <a:t>adiamento indefinido </a:t>
            </a:r>
            <a:r>
              <a:rPr lang="pt-PT" altLang="pt-PT" sz="2000"/>
              <a:t>para os processos </a:t>
            </a:r>
            <a:r>
              <a:rPr lang="en-US" altLang="pt-PT" sz="2000" i="1"/>
              <a:t>CPU</a:t>
            </a:r>
            <a:r>
              <a:rPr lang="en-US" altLang="pt-PT" sz="2000"/>
              <a:t>-intensivos.</a:t>
            </a:r>
            <a:endParaRPr lang="pt-PT" altLang="pt-PT" sz="200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E8E0103-13AA-4730-8813-CE09D5125112}"/>
              </a:ext>
            </a:extLst>
          </p:cNvPr>
          <p:cNvSpPr txBox="1"/>
          <p:nvPr/>
        </p:nvSpPr>
        <p:spPr>
          <a:xfrm>
            <a:off x="7270750" y="6392863"/>
            <a:ext cx="1262063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atin typeface="+mn-lt"/>
                <a:cs typeface="Arial" charset="0"/>
              </a:rPr>
              <a:t>Slides SO, ARB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3CEAD43D-F59D-4DD2-85E3-E707F25586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 dirty="0"/>
              <a:t>Linux: </a:t>
            </a:r>
            <a:r>
              <a:rPr lang="en-US" altLang="pt-PT" dirty="0" err="1"/>
              <a:t>algoritmo</a:t>
            </a:r>
            <a:r>
              <a:rPr lang="en-US" altLang="pt-PT" dirty="0"/>
              <a:t> </a:t>
            </a:r>
            <a:r>
              <a:rPr lang="en-US" altLang="pt-PT" dirty="0" err="1"/>
              <a:t>até</a:t>
            </a:r>
            <a:r>
              <a:rPr lang="en-US" altLang="pt-PT" dirty="0"/>
              <a:t> 2007</a:t>
            </a:r>
            <a:endParaRPr lang="en-US" altLang="en-US" dirty="0"/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56A87F94-D174-4306-9248-260D14B618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Forças</a:t>
            </a:r>
          </a:p>
          <a:p>
            <a:pPr lvl="1"/>
            <a:r>
              <a:rPr lang="en-US" altLang="en-US" sz="2400"/>
              <a:t>Funciona!</a:t>
            </a:r>
          </a:p>
          <a:p>
            <a:pPr lvl="1"/>
            <a:r>
              <a:rPr lang="en-US" altLang="en-US" sz="2400"/>
              <a:t>Algoritmo (relativamente) simples</a:t>
            </a:r>
          </a:p>
          <a:p>
            <a:r>
              <a:rPr lang="en-US" altLang="en-US" sz="2800"/>
              <a:t>Fraquezas</a:t>
            </a:r>
          </a:p>
          <a:p>
            <a:pPr lvl="1"/>
            <a:r>
              <a:rPr lang="en-US" altLang="en-US" sz="2400"/>
              <a:t>Escalabilidade</a:t>
            </a:r>
          </a:p>
          <a:p>
            <a:pPr lvl="2"/>
            <a:r>
              <a:rPr lang="en-US" altLang="en-US" sz="2000"/>
              <a:t>Executa em O(n)</a:t>
            </a:r>
          </a:p>
          <a:p>
            <a:pPr lvl="1"/>
            <a:r>
              <a:rPr lang="en-US" altLang="en-US" sz="2400"/>
              <a:t>Timeslice médio grande</a:t>
            </a:r>
          </a:p>
          <a:p>
            <a:pPr lvl="2"/>
            <a:r>
              <a:rPr lang="en-US" altLang="en-US" sz="2000"/>
              <a:t>210ms</a:t>
            </a:r>
          </a:p>
          <a:p>
            <a:pPr lvl="1"/>
            <a:r>
              <a:rPr lang="en-US" altLang="en-US" sz="2400"/>
              <a:t>Prioridade a processos intensivos em I/O</a:t>
            </a:r>
          </a:p>
          <a:p>
            <a:pPr lvl="1"/>
            <a:r>
              <a:rPr lang="en-US" altLang="en-US" sz="2400"/>
              <a:t>Comportamento RealTime</a:t>
            </a:r>
          </a:p>
          <a:p>
            <a:pPr lvl="2"/>
            <a:r>
              <a:rPr lang="en-US" altLang="en-US" sz="2000"/>
              <a:t>Kernel não é </a:t>
            </a:r>
            <a:r>
              <a:rPr lang="en-US" altLang="en-US" sz="2000" i="1"/>
              <a:t>preemtable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>
            <a:extLst>
              <a:ext uri="{FF2B5EF4-FFF2-40B4-BE49-F238E27FC236}">
                <a16:creationId xmlns:a16="http://schemas.microsoft.com/office/drawing/2014/main" id="{837D16F3-4FD5-49C9-8BE0-5DB06EC666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/>
              <a:t>Linux: novo algoritmo</a:t>
            </a:r>
          </a:p>
        </p:txBody>
      </p:sp>
      <p:sp>
        <p:nvSpPr>
          <p:cNvPr id="25603" name="Marcador de Posição de Conteúdo 2">
            <a:extLst>
              <a:ext uri="{FF2B5EF4-FFF2-40B4-BE49-F238E27FC236}">
                <a16:creationId xmlns:a16="http://schemas.microsoft.com/office/drawing/2014/main" id="{53BE294F-E519-4D83-BFC5-ED06FA6FAD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000"/>
              <a:t>a partir da versao 2.6.23 do </a:t>
            </a:r>
            <a:r>
              <a:rPr lang="pt-PT" altLang="pt-PT" sz="2000" i="1"/>
              <a:t>kernel</a:t>
            </a:r>
            <a:r>
              <a:rPr lang="pt-PT" altLang="pt-PT" sz="2000"/>
              <a:t>, o Linux passou a usar um algoritmo de scheduling para a classe </a:t>
            </a:r>
            <a:r>
              <a:rPr lang="pt-PT" altLang="pt-PT" sz="2000" i="1"/>
              <a:t>SCHED_OTHER </a:t>
            </a:r>
            <a:r>
              <a:rPr lang="pt-PT" altLang="pt-PT" sz="2000"/>
              <a:t>conhecido pelo nome de </a:t>
            </a:r>
            <a:r>
              <a:rPr lang="pt-PT" altLang="pt-PT" sz="2000" i="1"/>
              <a:t>justiça </a:t>
            </a:r>
            <a:r>
              <a:rPr lang="en-US" altLang="pt-PT" sz="2000" i="1"/>
              <a:t>total </a:t>
            </a:r>
            <a:r>
              <a:rPr lang="en-US" altLang="pt-PT" sz="2000"/>
              <a:t>(</a:t>
            </a:r>
            <a:r>
              <a:rPr lang="en-US" altLang="pt-PT" sz="2000" i="1"/>
              <a:t>total fairness</a:t>
            </a:r>
            <a:r>
              <a:rPr lang="en-US" altLang="pt-PT" sz="2000"/>
              <a:t>);</a:t>
            </a:r>
          </a:p>
          <a:p>
            <a:r>
              <a:rPr lang="pt-PT" altLang="pt-PT" sz="2000"/>
              <a:t>assuma-se um processador ideal que tem tantos elementos de processamento quantos os processos que correntemente coexistem; assim, se existirem N processos, o processador executa-los-á em paralelo distribuindo a potência de cálculo por todos eles de um modo uniforme (a velocidade de processamento será 1/N da velocidade se existisse um só processo em execução);</a:t>
            </a:r>
          </a:p>
          <a:p>
            <a:r>
              <a:rPr lang="pt-PT" altLang="pt-PT" sz="2000"/>
              <a:t>o algoritmo vai procurar modelar este comportamento num processador real;</a:t>
            </a:r>
          </a:p>
          <a:p>
            <a:r>
              <a:rPr lang="pt-PT" altLang="pt-PT" sz="2000"/>
              <a:t>são definidas duas variáveis associadas a cada processo:</a:t>
            </a:r>
          </a:p>
          <a:p>
            <a:pPr lvl="1"/>
            <a:r>
              <a:rPr lang="pt-PT" altLang="pt-PT" sz="1600" i="1"/>
              <a:t>tempo de execução virtual </a:t>
            </a:r>
            <a:r>
              <a:rPr lang="pt-PT" altLang="pt-PT" sz="1600"/>
              <a:t>– tempo de execução associado ao processo se ele estivesse a ser executado no processador ideal;</a:t>
            </a:r>
          </a:p>
          <a:p>
            <a:pPr lvl="1"/>
            <a:r>
              <a:rPr lang="pt-PT" altLang="pt-PT" sz="1600" i="1"/>
              <a:t>tempo de espera </a:t>
            </a:r>
            <a:r>
              <a:rPr lang="pt-PT" altLang="pt-PT" sz="1600"/>
              <a:t>– tempo real que o processo aguarda na fila de espera dos </a:t>
            </a:r>
            <a:r>
              <a:rPr lang="pt-PT" altLang="pt-PT" sz="1600" i="1"/>
              <a:t>processos prontos a serem executados </a:t>
            </a:r>
            <a:r>
              <a:rPr lang="pt-PT" altLang="pt-PT" sz="1600"/>
              <a:t>pela atribuição do processador;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F449680-8BCB-46B2-9E83-A75BFB6A109C}"/>
              </a:ext>
            </a:extLst>
          </p:cNvPr>
          <p:cNvSpPr txBox="1"/>
          <p:nvPr/>
        </p:nvSpPr>
        <p:spPr>
          <a:xfrm>
            <a:off x="7270750" y="6392863"/>
            <a:ext cx="1262063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atin typeface="+mn-lt"/>
                <a:cs typeface="Arial" charset="0"/>
              </a:rPr>
              <a:t>Slides SO, ARB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>
            <a:extLst>
              <a:ext uri="{FF2B5EF4-FFF2-40B4-BE49-F238E27FC236}">
                <a16:creationId xmlns:a16="http://schemas.microsoft.com/office/drawing/2014/main" id="{6DCDCD6D-BD3B-4F27-B50C-6AEA13B795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/>
              <a:t>Linux: novo algoritmo</a:t>
            </a:r>
          </a:p>
        </p:txBody>
      </p:sp>
      <p:sp>
        <p:nvSpPr>
          <p:cNvPr id="26627" name="Marcador de Posição de Conteúdo 2">
            <a:extLst>
              <a:ext uri="{FF2B5EF4-FFF2-40B4-BE49-F238E27FC236}">
                <a16:creationId xmlns:a16="http://schemas.microsoft.com/office/drawing/2014/main" id="{82B53D5F-49AD-44FF-893F-9F142B80C9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1800" dirty="0"/>
              <a:t>o </a:t>
            </a:r>
            <a:r>
              <a:rPr lang="pt-PT" altLang="pt-PT" sz="1800" i="1" dirty="0" err="1"/>
              <a:t>scheduler</a:t>
            </a:r>
            <a:r>
              <a:rPr lang="pt-PT" altLang="pt-PT" sz="1800" i="1" dirty="0"/>
              <a:t> </a:t>
            </a:r>
            <a:r>
              <a:rPr lang="pt-PT" altLang="pt-PT" sz="1800" dirty="0"/>
              <a:t>organiza os processos numa fila de espera dos </a:t>
            </a:r>
            <a:r>
              <a:rPr lang="pt-PT" altLang="pt-PT" sz="1800" i="1" dirty="0"/>
              <a:t>processos prontos a serem executados </a:t>
            </a:r>
            <a:r>
              <a:rPr lang="pt-PT" altLang="pt-PT" sz="1800" dirty="0"/>
              <a:t>única e calendariza para execução o processo cuja diferença entre o </a:t>
            </a:r>
            <a:r>
              <a:rPr lang="pt-PT" altLang="pt-PT" sz="1800" i="1" dirty="0"/>
              <a:t>tempo de espera </a:t>
            </a:r>
            <a:r>
              <a:rPr lang="pt-PT" altLang="pt-PT" sz="1800" dirty="0"/>
              <a:t>e o </a:t>
            </a:r>
            <a:r>
              <a:rPr lang="pt-PT" altLang="pt-PT" sz="1800" i="1" dirty="0"/>
              <a:t>tempo de execução virtual </a:t>
            </a:r>
            <a:r>
              <a:rPr lang="pt-PT" altLang="pt-PT" sz="1800" dirty="0"/>
              <a:t>é maior, procurando desta forma minimizar o grau de injustiça existente;</a:t>
            </a:r>
          </a:p>
          <a:p>
            <a:r>
              <a:rPr lang="pt-PT" altLang="pt-PT" sz="1800" dirty="0"/>
              <a:t>sempre que um processo é calendarizado para execução, o seu </a:t>
            </a:r>
            <a:r>
              <a:rPr lang="pt-PT" altLang="pt-PT" sz="1800" i="1" dirty="0"/>
              <a:t>tempo de espera </a:t>
            </a:r>
            <a:r>
              <a:rPr lang="pt-PT" altLang="pt-PT" sz="1800" dirty="0"/>
              <a:t>é decrementado do valor correspondente à janela de execução, o dos restantes presentes na fila de espera é incrementado do mesmo valor, e todos eles tem o </a:t>
            </a:r>
            <a:r>
              <a:rPr lang="pt-PT" altLang="pt-PT" sz="1800" i="1" dirty="0"/>
              <a:t>tempo de execução virtual </a:t>
            </a:r>
            <a:r>
              <a:rPr lang="pt-PT" altLang="pt-PT" sz="1800" dirty="0"/>
              <a:t>incrementado do valor de execução virtual;</a:t>
            </a:r>
          </a:p>
          <a:p>
            <a:r>
              <a:rPr lang="pt-PT" altLang="pt-PT" sz="1800" dirty="0"/>
              <a:t>os processos bloqueados mantêm os valores destas variáveis inalterados e não entram naturalmente no esquema de seleção enquanto não forem acordados;</a:t>
            </a:r>
          </a:p>
          <a:p>
            <a:r>
              <a:rPr lang="pt-PT" altLang="pt-PT" sz="1800" dirty="0"/>
              <a:t>o algoritmo de </a:t>
            </a:r>
            <a:r>
              <a:rPr lang="pt-PT" altLang="pt-PT" sz="1800" i="1" dirty="0" err="1"/>
              <a:t>scheduling</a:t>
            </a:r>
            <a:r>
              <a:rPr lang="pt-PT" altLang="pt-PT" sz="1800" i="1" dirty="0"/>
              <a:t> </a:t>
            </a:r>
            <a:r>
              <a:rPr lang="pt-PT" altLang="pt-PT" sz="1800" dirty="0"/>
              <a:t>usa, pois, como elemento central de decisão, a história passada de execução do processo, não havendo propriamente uma distinção entre os processos </a:t>
            </a:r>
            <a:r>
              <a:rPr lang="pt-PT" altLang="pt-PT" sz="1800" i="1" dirty="0"/>
              <a:t>I/O</a:t>
            </a:r>
            <a:r>
              <a:rPr lang="pt-PT" altLang="pt-PT" sz="1800" dirty="0"/>
              <a:t>-intensivos e os processos </a:t>
            </a:r>
            <a:r>
              <a:rPr lang="pt-PT" altLang="pt-PT" sz="1800" i="1" dirty="0"/>
              <a:t>CPU</a:t>
            </a:r>
            <a:r>
              <a:rPr lang="pt-PT" altLang="pt-PT" sz="1800" dirty="0"/>
              <a:t>-intensivos.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40C6D23-3DDB-4B00-B1EC-43FF28E7BD1D}"/>
              </a:ext>
            </a:extLst>
          </p:cNvPr>
          <p:cNvSpPr txBox="1"/>
          <p:nvPr/>
        </p:nvSpPr>
        <p:spPr>
          <a:xfrm>
            <a:off x="7270750" y="6392863"/>
            <a:ext cx="1262063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atin typeface="+mn-lt"/>
                <a:cs typeface="Arial" charset="0"/>
              </a:rPr>
              <a:t>Slides SO, ARB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>
            <a:extLst>
              <a:ext uri="{FF2B5EF4-FFF2-40B4-BE49-F238E27FC236}">
                <a16:creationId xmlns:a16="http://schemas.microsoft.com/office/drawing/2014/main" id="{BB3B16F4-1FF0-40E8-99DB-9D4A97A348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/>
              <a:t>Linux: novo algoritmo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4889DD8-A672-4D62-A50F-82210CEA295E}"/>
              </a:ext>
            </a:extLst>
          </p:cNvPr>
          <p:cNvSpPr txBox="1"/>
          <p:nvPr/>
        </p:nvSpPr>
        <p:spPr>
          <a:xfrm>
            <a:off x="7270750" y="6392863"/>
            <a:ext cx="1262063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atin typeface="+mn-lt"/>
                <a:cs typeface="Arial" charset="0"/>
              </a:rPr>
              <a:t>Slides SO, ARB</a:t>
            </a:r>
          </a:p>
        </p:txBody>
      </p:sp>
      <p:sp>
        <p:nvSpPr>
          <p:cNvPr id="27652" name="Content Placeholder 2">
            <a:extLst>
              <a:ext uri="{FF2B5EF4-FFF2-40B4-BE49-F238E27FC236}">
                <a16:creationId xmlns:a16="http://schemas.microsoft.com/office/drawing/2014/main" id="{E564D0A4-44C3-422D-93B5-8E5B1B9016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i="1"/>
              <a:t>Runqueue</a:t>
            </a:r>
          </a:p>
          <a:p>
            <a:pPr lvl="1"/>
            <a:r>
              <a:rPr lang="en-US" altLang="en-US" sz="2400"/>
              <a:t>1 por CPU</a:t>
            </a:r>
          </a:p>
          <a:p>
            <a:pPr lvl="1"/>
            <a:r>
              <a:rPr lang="en-US" altLang="en-US" sz="2400"/>
              <a:t>Representa as </a:t>
            </a:r>
            <a:r>
              <a:rPr lang="en-US" altLang="en-US" sz="2400" i="1"/>
              <a:t>runnable tasks</a:t>
            </a:r>
            <a:r>
              <a:rPr lang="en-US" altLang="en-US" sz="2400"/>
              <a:t> desse CPU</a:t>
            </a:r>
          </a:p>
          <a:p>
            <a:pPr lvl="1"/>
            <a:r>
              <a:rPr lang="en-US" altLang="en-US" sz="2400"/>
              <a:t>Tem 2 </a:t>
            </a:r>
            <a:r>
              <a:rPr lang="en-US" altLang="en-US" sz="2400" i="1"/>
              <a:t>priority queues</a:t>
            </a:r>
          </a:p>
          <a:p>
            <a:pPr lvl="2"/>
            <a:r>
              <a:rPr lang="en-US" altLang="en-US" sz="2000" i="1"/>
              <a:t>Active</a:t>
            </a:r>
            <a:r>
              <a:rPr lang="en-US" altLang="en-US" sz="2000"/>
              <a:t> e </a:t>
            </a:r>
            <a:r>
              <a:rPr lang="en-US" altLang="en-US" sz="2000" i="1"/>
              <a:t>Expired</a:t>
            </a:r>
          </a:p>
          <a:p>
            <a:r>
              <a:rPr lang="en-US" altLang="en-US" sz="2800" i="1"/>
              <a:t>Priority Array</a:t>
            </a:r>
          </a:p>
          <a:p>
            <a:pPr lvl="1"/>
            <a:r>
              <a:rPr lang="en-US" altLang="en-US" sz="2400"/>
              <a:t>Desempenho O(1)</a:t>
            </a:r>
          </a:p>
          <a:p>
            <a:pPr lvl="1"/>
            <a:r>
              <a:rPr lang="en-US" altLang="en-US" sz="2400"/>
              <a:t>Permite acesso a tarefa com prioridade mais alta</a:t>
            </a:r>
          </a:p>
          <a:p>
            <a:pPr lvl="1"/>
            <a:r>
              <a:rPr lang="en-US" altLang="en-US" sz="2400"/>
              <a:t>Tarefas com mesma prioridade são servidas por ordem </a:t>
            </a:r>
          </a:p>
          <a:p>
            <a:endParaRPr lang="en-US" altLang="en-US" sz="2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427B07B0-4BDF-4636-9DA3-BE625473F7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Tópico prático: comando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nice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4C8BE-E900-4DAB-9666-AF3DA2065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 err="1"/>
              <a:t>Através</a:t>
            </a:r>
            <a:r>
              <a:rPr lang="en-US" sz="2800" dirty="0"/>
              <a:t> do </a:t>
            </a:r>
            <a:r>
              <a:rPr lang="en-US" sz="2800" dirty="0" err="1"/>
              <a:t>comando</a:t>
            </a:r>
            <a:r>
              <a:rPr lang="en-US" sz="2800" dirty="0"/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nice</a:t>
            </a:r>
            <a:r>
              <a:rPr lang="en-US" sz="2800" dirty="0"/>
              <a:t> um </a:t>
            </a:r>
            <a:r>
              <a:rPr lang="en-US" sz="2800" dirty="0" err="1"/>
              <a:t>utilizador</a:t>
            </a:r>
            <a:r>
              <a:rPr lang="en-US" sz="2800" dirty="0"/>
              <a:t> </a:t>
            </a:r>
            <a:r>
              <a:rPr lang="en-US" sz="2800" dirty="0" err="1"/>
              <a:t>pode</a:t>
            </a:r>
            <a:r>
              <a:rPr lang="en-US" sz="2800" dirty="0"/>
              <a:t> </a:t>
            </a:r>
            <a:r>
              <a:rPr lang="en-US" sz="2800" dirty="0" err="1"/>
              <a:t>baixar</a:t>
            </a:r>
            <a:r>
              <a:rPr lang="en-US" sz="2800" dirty="0"/>
              <a:t> a </a:t>
            </a:r>
            <a:r>
              <a:rPr lang="en-US" sz="2800" dirty="0" err="1"/>
              <a:t>prioridade</a:t>
            </a:r>
            <a:r>
              <a:rPr lang="en-US" sz="2800" dirty="0"/>
              <a:t> a um </a:t>
            </a:r>
            <a:r>
              <a:rPr lang="en-US" sz="2800" dirty="0" err="1"/>
              <a:t>processo</a:t>
            </a:r>
            <a:endParaRPr lang="en-US" sz="2800" dirty="0"/>
          </a:p>
          <a:p>
            <a:pPr lvl="1">
              <a:defRPr/>
            </a:pPr>
            <a:r>
              <a:rPr lang="en-US" sz="2400" dirty="0" err="1"/>
              <a:t>Executar</a:t>
            </a:r>
            <a:r>
              <a:rPr lang="en-US" sz="2400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sz="2400" dirty="0"/>
              <a:t> </a:t>
            </a:r>
            <a:r>
              <a:rPr lang="en-US" sz="2400" dirty="0" err="1"/>
              <a:t>através</a:t>
            </a:r>
            <a:r>
              <a:rPr lang="en-US" sz="2400" dirty="0"/>
              <a:t> de:</a:t>
            </a:r>
          </a:p>
          <a:p>
            <a:pPr marL="457200" lvl="1" indent="0">
              <a:buFontTx/>
              <a:buNone/>
              <a:defRPr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nice -20 program</a:t>
            </a:r>
          </a:p>
          <a:p>
            <a:pPr>
              <a:defRPr/>
            </a:pPr>
            <a:r>
              <a:rPr lang="en-US" sz="2800" dirty="0"/>
              <a:t>O </a:t>
            </a:r>
            <a:r>
              <a:rPr lang="en-US" sz="2800" dirty="0" err="1"/>
              <a:t>comando</a:t>
            </a:r>
            <a:r>
              <a:rPr lang="en-US" sz="2800" dirty="0"/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nice</a:t>
            </a:r>
            <a:r>
              <a:rPr lang="en-US" sz="2800" dirty="0"/>
              <a:t> </a:t>
            </a:r>
            <a:r>
              <a:rPr lang="en-US" sz="2800" dirty="0" err="1"/>
              <a:t>não</a:t>
            </a:r>
            <a:r>
              <a:rPr lang="en-US" sz="2800" dirty="0"/>
              <a:t> </a:t>
            </a:r>
            <a:r>
              <a:rPr lang="en-US" sz="2800" dirty="0" err="1"/>
              <a:t>tem</a:t>
            </a:r>
            <a:r>
              <a:rPr lang="en-US" sz="2800" dirty="0"/>
              <a:t> </a:t>
            </a:r>
            <a:r>
              <a:rPr lang="en-US" sz="2800" dirty="0" err="1"/>
              <a:t>grande</a:t>
            </a:r>
            <a:r>
              <a:rPr lang="en-US" sz="2800" dirty="0"/>
              <a:t> </a:t>
            </a:r>
            <a:r>
              <a:rPr lang="en-US" sz="2800" dirty="0" err="1"/>
              <a:t>efeito</a:t>
            </a:r>
            <a:r>
              <a:rPr lang="en-US" sz="2800" dirty="0"/>
              <a:t> </a:t>
            </a:r>
            <a:r>
              <a:rPr lang="en-US" sz="2800" dirty="0" err="1"/>
              <a:t>enquanto</a:t>
            </a:r>
            <a:r>
              <a:rPr lang="en-US" sz="2800" dirty="0"/>
              <a:t> o </a:t>
            </a:r>
            <a:r>
              <a:rPr lang="en-US" sz="2800" dirty="0" err="1"/>
              <a:t>número</a:t>
            </a:r>
            <a:r>
              <a:rPr lang="en-US" sz="2800" dirty="0"/>
              <a:t> de </a:t>
            </a:r>
            <a:r>
              <a:rPr lang="en-US" sz="2800" dirty="0" err="1"/>
              <a:t>processadores</a:t>
            </a:r>
            <a:r>
              <a:rPr lang="en-US" sz="2800" dirty="0"/>
              <a:t> for </a:t>
            </a:r>
            <a:r>
              <a:rPr lang="en-US" sz="2800" dirty="0" err="1"/>
              <a:t>suficiente</a:t>
            </a:r>
            <a:r>
              <a:rPr lang="en-US" sz="2800" dirty="0"/>
              <a:t> para a </a:t>
            </a:r>
            <a:r>
              <a:rPr lang="en-US" sz="2800" dirty="0" err="1"/>
              <a:t>execução</a:t>
            </a:r>
            <a:r>
              <a:rPr lang="en-US" sz="2800" dirty="0"/>
              <a:t> de </a:t>
            </a:r>
            <a:r>
              <a:rPr lang="en-US" sz="2800" dirty="0" err="1"/>
              <a:t>todas</a:t>
            </a:r>
            <a:r>
              <a:rPr lang="en-US" sz="2800" dirty="0"/>
              <a:t> as </a:t>
            </a:r>
            <a:r>
              <a:rPr lang="en-US" sz="2800" dirty="0" err="1"/>
              <a:t>tarefas</a:t>
            </a:r>
            <a:r>
              <a:rPr lang="en-US" sz="2800" dirty="0"/>
              <a:t>/</a:t>
            </a:r>
            <a:r>
              <a:rPr lang="en-US" sz="2800" dirty="0" err="1"/>
              <a:t>processos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C8C64779-B41D-44F9-87DF-21F239A136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Escalonador do CPU</a:t>
            </a:r>
          </a:p>
        </p:txBody>
      </p:sp>
      <p:sp>
        <p:nvSpPr>
          <p:cNvPr id="19459" name="Marcador de Posição de Conteúdo 3">
            <a:extLst>
              <a:ext uri="{FF2B5EF4-FFF2-40B4-BE49-F238E27FC236}">
                <a16:creationId xmlns:a16="http://schemas.microsoft.com/office/drawing/2014/main" id="{3B1567FB-A0A7-490A-B135-9CD8053515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 i="1" dirty="0" err="1"/>
              <a:t>Dispatcher</a:t>
            </a:r>
            <a:r>
              <a:rPr lang="pt-PT" altLang="pt-PT" sz="2400" i="1" dirty="0"/>
              <a:t> </a:t>
            </a:r>
            <a:r>
              <a:rPr lang="pt-PT" altLang="pt-PT" sz="2400" dirty="0"/>
              <a:t>encarrega-se de colocar o processo selecionado pelo escalonador em execução no CPU</a:t>
            </a:r>
          </a:p>
          <a:p>
            <a:pPr lvl="1"/>
            <a:r>
              <a:rPr lang="pt-PT" altLang="pt-PT" sz="2000" dirty="0" err="1"/>
              <a:t>Mudan</a:t>
            </a:r>
            <a:r>
              <a:rPr lang="en-US" altLang="pt-PT" sz="2000" dirty="0" err="1"/>
              <a:t>ça</a:t>
            </a:r>
            <a:r>
              <a:rPr lang="en-US" altLang="pt-PT" sz="2000" dirty="0"/>
              <a:t> de </a:t>
            </a:r>
            <a:r>
              <a:rPr lang="en-US" altLang="pt-PT" sz="2000" dirty="0" err="1"/>
              <a:t>contexto</a:t>
            </a:r>
            <a:endParaRPr lang="pt-PT" altLang="pt-PT" sz="2000" i="1" dirty="0"/>
          </a:p>
          <a:p>
            <a:pPr lvl="1"/>
            <a:r>
              <a:rPr lang="pt-PT" altLang="pt-PT" sz="2000" dirty="0"/>
              <a:t>Alterar CPU para modo de utilizador</a:t>
            </a:r>
          </a:p>
          <a:p>
            <a:pPr lvl="1"/>
            <a:r>
              <a:rPr lang="pt-PT" altLang="pt-PT" sz="2000" dirty="0"/>
              <a:t>Saltar para instrução do programa que permite continuar a execução do processo selecionado</a:t>
            </a:r>
          </a:p>
          <a:p>
            <a:r>
              <a:rPr lang="pt-PT" altLang="pt-PT" sz="2400" i="1" dirty="0" err="1"/>
              <a:t>Dispatch</a:t>
            </a:r>
            <a:r>
              <a:rPr lang="pt-PT" altLang="pt-PT" sz="2400" i="1" dirty="0"/>
              <a:t> </a:t>
            </a:r>
            <a:r>
              <a:rPr lang="pt-PT" altLang="pt-PT" sz="2400" i="1" dirty="0" err="1"/>
              <a:t>latency</a:t>
            </a:r>
            <a:r>
              <a:rPr lang="pt-PT" altLang="pt-PT" sz="2400" dirty="0"/>
              <a:t> – tempo que o </a:t>
            </a:r>
            <a:r>
              <a:rPr lang="pt-PT" altLang="pt-PT" sz="2400" i="1" dirty="0" err="1"/>
              <a:t>Dispatcher</a:t>
            </a:r>
            <a:r>
              <a:rPr lang="pt-PT" altLang="pt-PT" sz="2400" dirty="0"/>
              <a:t> demora entre parar um processo e reiniciar o processo selecionado pelo escalonador</a:t>
            </a:r>
          </a:p>
          <a:p>
            <a:pPr lvl="1"/>
            <a:endParaRPr lang="pt-PT" altLang="pt-PT" sz="2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EEF0BEEF-08DB-450D-AFC1-D68D1D179E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Memória Virtual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DAD6A23B-1648-4FD3-9346-421D050448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000"/>
              <a:t>Eficiência da utilização da memória</a:t>
            </a:r>
          </a:p>
          <a:p>
            <a:pPr lvl="1"/>
            <a:r>
              <a:rPr lang="pt-PT" altLang="pt-PT" sz="1800"/>
              <a:t>Memória deve ser partilhada pelos processos</a:t>
            </a:r>
          </a:p>
          <a:p>
            <a:pPr lvl="1"/>
            <a:r>
              <a:rPr lang="pt-PT" altLang="pt-PT" sz="1800"/>
              <a:t>Manter em memória apenas o necessário</a:t>
            </a:r>
          </a:p>
          <a:p>
            <a:pPr lvl="1"/>
            <a:r>
              <a:rPr lang="pt-PT" altLang="pt-PT" sz="1800"/>
              <a:t>Endereços usados pelos processos não são endereços da memória física</a:t>
            </a:r>
          </a:p>
          <a:p>
            <a:r>
              <a:rPr lang="pt-PT" altLang="pt-PT" sz="2000"/>
              <a:t>Segurança</a:t>
            </a:r>
          </a:p>
          <a:p>
            <a:pPr lvl="1"/>
            <a:r>
              <a:rPr lang="pt-PT" altLang="pt-PT" sz="1800"/>
              <a:t>Mecanismos de segurança que impeçam que um processo altere as zonas de memória dos outros processos.</a:t>
            </a:r>
          </a:p>
          <a:p>
            <a:r>
              <a:rPr lang="pt-PT" altLang="pt-PT" sz="2000"/>
              <a:t>Transparência</a:t>
            </a:r>
          </a:p>
          <a:p>
            <a:pPr lvl="1"/>
            <a:r>
              <a:rPr lang="pt-PT" altLang="pt-PT" sz="1800"/>
              <a:t>Processo tem acesso a muita memória (eventualmente mais do que a memória física)</a:t>
            </a:r>
          </a:p>
          <a:p>
            <a:pPr lvl="1"/>
            <a:r>
              <a:rPr lang="pt-PT" altLang="pt-PT" sz="1800"/>
              <a:t>Processo corre como se toda a memória lhe pertencesse</a:t>
            </a:r>
          </a:p>
          <a:p>
            <a:r>
              <a:rPr lang="pt-PT" altLang="pt-PT" sz="2000"/>
              <a:t>Partilha de memória</a:t>
            </a:r>
          </a:p>
          <a:p>
            <a:pPr lvl="1"/>
            <a:r>
              <a:rPr lang="pt-PT" altLang="pt-PT" sz="1800"/>
              <a:t>Vários processos acedem à mesma zona de memória (de forma controlada)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2BA7F82C-D333-4A73-BB39-147600B551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Memória virtual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B76D5088-BCC2-46AD-9D30-0D5D5D2783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5476875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PT" altLang="pt-PT" sz="2000"/>
              <a:t>Cada processo corre num espaço de endereçamento virtual (igual para todos)</a:t>
            </a:r>
          </a:p>
          <a:p>
            <a:pPr>
              <a:lnSpc>
                <a:spcPct val="90000"/>
              </a:lnSpc>
            </a:pPr>
            <a:r>
              <a:rPr lang="pt-PT" altLang="pt-PT" sz="2000"/>
              <a:t>Os endereços usados pelos processos e os endereços físicos que lhes correspondem podem ser distintos</a:t>
            </a:r>
          </a:p>
          <a:p>
            <a:pPr>
              <a:lnSpc>
                <a:spcPct val="90000"/>
              </a:lnSpc>
            </a:pPr>
            <a:r>
              <a:rPr lang="pt-PT" altLang="pt-PT" sz="2000"/>
              <a:t>Os endereços que o processo usa são virtuais, o mesmo endereço virtual de 2 processos pode corresponder a endereços físicos distintos</a:t>
            </a:r>
          </a:p>
          <a:p>
            <a:pPr>
              <a:lnSpc>
                <a:spcPct val="90000"/>
              </a:lnSpc>
            </a:pPr>
            <a:r>
              <a:rPr lang="pt-PT" altLang="pt-PT" sz="2000"/>
              <a:t>Os endereços da memória virtual têm de ser convertidos em endereços de memória física</a:t>
            </a:r>
          </a:p>
          <a:p>
            <a:pPr>
              <a:lnSpc>
                <a:spcPct val="90000"/>
              </a:lnSpc>
            </a:pPr>
            <a:r>
              <a:rPr lang="pt-PT" altLang="pt-PT" sz="2000"/>
              <a:t>Alguns endereços de memória virtual podem estar armazenados em disco</a:t>
            </a:r>
          </a:p>
        </p:txBody>
      </p:sp>
      <p:pic>
        <p:nvPicPr>
          <p:cNvPr id="30724" name="Picture 4">
            <a:extLst>
              <a:ext uri="{FF2B5EF4-FFF2-40B4-BE49-F238E27FC236}">
                <a16:creationId xmlns:a16="http://schemas.microsoft.com/office/drawing/2014/main" id="{24E33647-A4C1-4F53-AEC2-977E6D577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789113"/>
            <a:ext cx="2990850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>
            <a:extLst>
              <a:ext uri="{FF2B5EF4-FFF2-40B4-BE49-F238E27FC236}">
                <a16:creationId xmlns:a16="http://schemas.microsoft.com/office/drawing/2014/main" id="{B4F51139-D005-45EF-AF51-499930175F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Escalonamento FCFS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B9BB2AD-7E0C-42E4-9B26-1AF6272EC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PT" sz="2000" i="1" dirty="0" err="1"/>
              <a:t>First-Come</a:t>
            </a:r>
            <a:r>
              <a:rPr lang="pt-PT" sz="2000" i="1" dirty="0"/>
              <a:t>, </a:t>
            </a:r>
            <a:r>
              <a:rPr lang="pt-PT" sz="2000" i="1" dirty="0" err="1"/>
              <a:t>First-Served</a:t>
            </a:r>
            <a:endParaRPr lang="pt-PT" sz="2000" i="1" dirty="0"/>
          </a:p>
          <a:p>
            <a:pPr marL="355600">
              <a:buFontTx/>
              <a:buNone/>
              <a:tabLst>
                <a:tab pos="2336800" algn="ctr"/>
                <a:tab pos="3771900" algn="ctr"/>
              </a:tabLst>
              <a:defRPr/>
            </a:pPr>
            <a:r>
              <a:rPr lang="en-US" sz="2000" i="1" dirty="0"/>
              <a:t>		</a:t>
            </a:r>
            <a:r>
              <a:rPr lang="en-US" sz="2000" i="1" u="sng" dirty="0"/>
              <a:t>Process</a:t>
            </a:r>
            <a:r>
              <a:rPr lang="en-US" sz="2000" i="1" dirty="0"/>
              <a:t>	</a:t>
            </a:r>
            <a:r>
              <a:rPr lang="en-US" sz="2000" i="1" u="sng" dirty="0"/>
              <a:t>Burst Time</a:t>
            </a:r>
            <a:r>
              <a:rPr lang="en-US" sz="2000" i="1" dirty="0"/>
              <a:t>	</a:t>
            </a:r>
          </a:p>
          <a:p>
            <a:pPr marL="355600">
              <a:buFontTx/>
              <a:buNone/>
              <a:tabLst>
                <a:tab pos="2336800" algn="ctr"/>
                <a:tab pos="3771900" algn="ctr"/>
              </a:tabLst>
              <a:defRPr/>
            </a:pPr>
            <a:r>
              <a:rPr lang="en-US" sz="2000" i="1" dirty="0"/>
              <a:t>		P</a:t>
            </a:r>
            <a:r>
              <a:rPr lang="en-US" sz="2000" i="1" baseline="-25000" dirty="0"/>
              <a:t>1</a:t>
            </a:r>
            <a:r>
              <a:rPr lang="en-US" sz="2000" i="1" dirty="0"/>
              <a:t>	24</a:t>
            </a:r>
          </a:p>
          <a:p>
            <a:pPr marL="355600">
              <a:buFontTx/>
              <a:buNone/>
              <a:tabLst>
                <a:tab pos="2336800" algn="ctr"/>
                <a:tab pos="3771900" algn="ctr"/>
              </a:tabLst>
              <a:defRPr/>
            </a:pPr>
            <a:r>
              <a:rPr lang="en-US" sz="2000" i="1" dirty="0"/>
              <a:t>		 P</a:t>
            </a:r>
            <a:r>
              <a:rPr lang="en-US" sz="2000" i="1" baseline="-25000" dirty="0"/>
              <a:t>2</a:t>
            </a:r>
            <a:r>
              <a:rPr lang="en-US" sz="2000" i="1" dirty="0"/>
              <a:t> 	3</a:t>
            </a:r>
          </a:p>
          <a:p>
            <a:pPr marL="355600">
              <a:buFontTx/>
              <a:buNone/>
              <a:tabLst>
                <a:tab pos="2336800" algn="ctr"/>
                <a:tab pos="3771900" algn="ctr"/>
              </a:tabLst>
              <a:defRPr/>
            </a:pPr>
            <a:r>
              <a:rPr lang="en-US" sz="2000" i="1" dirty="0"/>
              <a:t>		 P</a:t>
            </a:r>
            <a:r>
              <a:rPr lang="en-US" sz="2000" i="1" baseline="-25000" dirty="0"/>
              <a:t>3</a:t>
            </a:r>
            <a:r>
              <a:rPr lang="en-US" sz="2000" i="1" dirty="0"/>
              <a:t>	 3 </a:t>
            </a:r>
          </a:p>
          <a:p>
            <a:pPr>
              <a:tabLst>
                <a:tab pos="2336800" algn="ctr"/>
                <a:tab pos="3771900" algn="ctr"/>
              </a:tabLst>
              <a:defRPr/>
            </a:pPr>
            <a:r>
              <a:rPr lang="pt-PT" sz="2000" dirty="0"/>
              <a:t>Se os processos chegarem pela ordem 1, 2, 3, então:</a:t>
            </a:r>
          </a:p>
          <a:p>
            <a:pPr>
              <a:tabLst>
                <a:tab pos="2336800" algn="ctr"/>
                <a:tab pos="3771900" algn="ctr"/>
              </a:tabLst>
              <a:defRPr/>
            </a:pPr>
            <a:endParaRPr lang="pt-PT" sz="2000" i="1" dirty="0"/>
          </a:p>
          <a:p>
            <a:pPr>
              <a:tabLst>
                <a:tab pos="2336800" algn="ctr"/>
                <a:tab pos="3771900" algn="ctr"/>
              </a:tabLst>
              <a:defRPr/>
            </a:pPr>
            <a:endParaRPr lang="pt-PT" sz="2000" i="1" dirty="0"/>
          </a:p>
          <a:p>
            <a:pPr>
              <a:tabLst>
                <a:tab pos="2336800" algn="ctr"/>
                <a:tab pos="3771900" algn="ctr"/>
              </a:tabLst>
              <a:defRPr/>
            </a:pPr>
            <a:endParaRPr lang="pt-PT" sz="2000" i="1" dirty="0"/>
          </a:p>
          <a:p>
            <a:pPr>
              <a:tabLst>
                <a:tab pos="2336800" algn="ctr"/>
                <a:tab pos="3771900" algn="ctr"/>
              </a:tabLst>
              <a:defRPr/>
            </a:pPr>
            <a:endParaRPr lang="pt-PT" sz="2000" i="1" dirty="0"/>
          </a:p>
          <a:p>
            <a:pPr>
              <a:tabLst>
                <a:tab pos="2336800" algn="ctr"/>
                <a:tab pos="3771900" algn="ctr"/>
              </a:tabLst>
              <a:defRPr/>
            </a:pPr>
            <a:r>
              <a:rPr lang="pt-PT" sz="2000" dirty="0"/>
              <a:t>Tempo de espera: </a:t>
            </a:r>
            <a:r>
              <a:rPr lang="nn-NO" sz="2000" dirty="0"/>
              <a:t>P</a:t>
            </a:r>
            <a:r>
              <a:rPr lang="nn-NO" sz="2000" baseline="-25000" dirty="0"/>
              <a:t>1</a:t>
            </a:r>
            <a:r>
              <a:rPr lang="nn-NO" sz="2000" dirty="0"/>
              <a:t>  = 0; P</a:t>
            </a:r>
            <a:r>
              <a:rPr lang="nn-NO" sz="2000" baseline="-25000" dirty="0"/>
              <a:t>2</a:t>
            </a:r>
            <a:r>
              <a:rPr lang="nn-NO" sz="2000" dirty="0"/>
              <a:t>  = 24; P</a:t>
            </a:r>
            <a:r>
              <a:rPr lang="nn-NO" sz="2000" baseline="-25000" dirty="0"/>
              <a:t>3</a:t>
            </a:r>
            <a:r>
              <a:rPr lang="nn-NO" sz="2000" dirty="0"/>
              <a:t> = 27</a:t>
            </a:r>
          </a:p>
          <a:p>
            <a:pPr>
              <a:tabLst>
                <a:tab pos="2336800" algn="ctr"/>
                <a:tab pos="3771900" algn="ctr"/>
              </a:tabLst>
              <a:defRPr/>
            </a:pPr>
            <a:r>
              <a:rPr lang="nn-NO" sz="2000" dirty="0"/>
              <a:t>Tempo médio de espera: (0 + 24 + 27)/3 = 17</a:t>
            </a:r>
            <a:endParaRPr lang="en-US" sz="2000" i="1" dirty="0"/>
          </a:p>
        </p:txBody>
      </p:sp>
      <p:grpSp>
        <p:nvGrpSpPr>
          <p:cNvPr id="22532" name="Group 18">
            <a:extLst>
              <a:ext uri="{FF2B5EF4-FFF2-40B4-BE49-F238E27FC236}">
                <a16:creationId xmlns:a16="http://schemas.microsoft.com/office/drawing/2014/main" id="{50B99F89-D300-4A06-B8BB-1E91B2D3A0CA}"/>
              </a:ext>
            </a:extLst>
          </p:cNvPr>
          <p:cNvGrpSpPr>
            <a:grpSpLocks/>
          </p:cNvGrpSpPr>
          <p:nvPr/>
        </p:nvGrpSpPr>
        <p:grpSpPr bwMode="auto">
          <a:xfrm>
            <a:off x="1500188" y="3786188"/>
            <a:ext cx="5556250" cy="1128712"/>
            <a:chOff x="856" y="2688"/>
            <a:chExt cx="3500" cy="711"/>
          </a:xfrm>
        </p:grpSpPr>
        <p:sp>
          <p:nvSpPr>
            <p:cNvPr id="22533" name="Rectangle 4">
              <a:extLst>
                <a:ext uri="{FF2B5EF4-FFF2-40B4-BE49-F238E27FC236}">
                  <a16:creationId xmlns:a16="http://schemas.microsoft.com/office/drawing/2014/main" id="{99AACA31-CDD3-4F2F-BCC7-A6192DF83A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688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pt-PT" altLang="pt-PT" sz="18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34" name="Text Box 5">
              <a:extLst>
                <a:ext uri="{FF2B5EF4-FFF2-40B4-BE49-F238E27FC236}">
                  <a16:creationId xmlns:a16="http://schemas.microsoft.com/office/drawing/2014/main" id="{140FF5D1-03E6-4064-B237-18EB7357AA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736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P</a:t>
              </a:r>
              <a:r>
                <a:rPr lang="en-US" altLang="pt-PT" sz="1800" baseline="-25000">
                  <a:solidFill>
                    <a:schemeClr val="tx2"/>
                  </a:solidFill>
                  <a:latin typeface="Helvetica" panose="020B0604020202020204" pitchFamily="34" charset="0"/>
                </a:rPr>
                <a:t>1</a:t>
              </a:r>
              <a:endParaRPr lang="en-US" altLang="pt-PT" sz="1800">
                <a:solidFill>
                  <a:schemeClr val="tx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22535" name="Text Box 6">
              <a:extLst>
                <a:ext uri="{FF2B5EF4-FFF2-40B4-BE49-F238E27FC236}">
                  <a16:creationId xmlns:a16="http://schemas.microsoft.com/office/drawing/2014/main" id="{BB24EA11-059B-41E2-861C-F9CCE742B2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736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P</a:t>
              </a:r>
              <a:r>
                <a:rPr lang="en-US" altLang="pt-PT" sz="1800" baseline="-25000">
                  <a:solidFill>
                    <a:schemeClr val="tx2"/>
                  </a:solidFill>
                  <a:latin typeface="Helvetica" panose="020B0604020202020204" pitchFamily="34" charset="0"/>
                </a:rPr>
                <a:t>2</a:t>
              </a:r>
              <a:endParaRPr lang="en-US" altLang="pt-PT" sz="1800">
                <a:solidFill>
                  <a:schemeClr val="tx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22536" name="Text Box 7">
              <a:extLst>
                <a:ext uri="{FF2B5EF4-FFF2-40B4-BE49-F238E27FC236}">
                  <a16:creationId xmlns:a16="http://schemas.microsoft.com/office/drawing/2014/main" id="{E48EA284-B0D1-448C-BE05-04878214E1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736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P</a:t>
              </a:r>
              <a:r>
                <a:rPr lang="en-US" altLang="pt-PT" sz="1800" baseline="-25000">
                  <a:solidFill>
                    <a:schemeClr val="tx2"/>
                  </a:solidFill>
                  <a:latin typeface="Helvetica" panose="020B0604020202020204" pitchFamily="34" charset="0"/>
                </a:rPr>
                <a:t>3</a:t>
              </a:r>
              <a:endParaRPr lang="en-US" altLang="pt-PT" sz="1800">
                <a:solidFill>
                  <a:schemeClr val="tx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22537" name="Line 8">
              <a:extLst>
                <a:ext uri="{FF2B5EF4-FFF2-40B4-BE49-F238E27FC236}">
                  <a16:creationId xmlns:a16="http://schemas.microsoft.com/office/drawing/2014/main" id="{92F76D37-2949-4EE0-AB18-91F027A317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8" name="Line 9">
              <a:extLst>
                <a:ext uri="{FF2B5EF4-FFF2-40B4-BE49-F238E27FC236}">
                  <a16:creationId xmlns:a16="http://schemas.microsoft.com/office/drawing/2014/main" id="{7CD22EC0-526D-4AE1-A55B-F6F98CE5E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9" name="Line 10">
              <a:extLst>
                <a:ext uri="{FF2B5EF4-FFF2-40B4-BE49-F238E27FC236}">
                  <a16:creationId xmlns:a16="http://schemas.microsoft.com/office/drawing/2014/main" id="{C3C170D2-801C-4F92-B12C-F279ACE2D2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0" name="Line 11">
              <a:extLst>
                <a:ext uri="{FF2B5EF4-FFF2-40B4-BE49-F238E27FC236}">
                  <a16:creationId xmlns:a16="http://schemas.microsoft.com/office/drawing/2014/main" id="{5D7151C5-AFBC-4415-AD1B-7B8E119FEE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1" name="Line 12">
              <a:extLst>
                <a:ext uri="{FF2B5EF4-FFF2-40B4-BE49-F238E27FC236}">
                  <a16:creationId xmlns:a16="http://schemas.microsoft.com/office/drawing/2014/main" id="{7849C506-1055-4488-BB46-197EF2878E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2" name="Line 13">
              <a:extLst>
                <a:ext uri="{FF2B5EF4-FFF2-40B4-BE49-F238E27FC236}">
                  <a16:creationId xmlns:a16="http://schemas.microsoft.com/office/drawing/2014/main" id="{8D0F3645-5A44-4384-A849-3DFBE535E4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3" name="Text Box 14">
              <a:extLst>
                <a:ext uri="{FF2B5EF4-FFF2-40B4-BE49-F238E27FC236}">
                  <a16:creationId xmlns:a16="http://schemas.microsoft.com/office/drawing/2014/main" id="{4C74285D-6DE0-4620-AE1B-977EE3C2AC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3168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24</a:t>
              </a:r>
            </a:p>
          </p:txBody>
        </p:sp>
        <p:sp>
          <p:nvSpPr>
            <p:cNvPr id="22544" name="Text Box 15">
              <a:extLst>
                <a:ext uri="{FF2B5EF4-FFF2-40B4-BE49-F238E27FC236}">
                  <a16:creationId xmlns:a16="http://schemas.microsoft.com/office/drawing/2014/main" id="{81F42C64-FEA9-4AFC-A02A-6D444B74D1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3168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27</a:t>
              </a:r>
            </a:p>
          </p:txBody>
        </p:sp>
        <p:sp>
          <p:nvSpPr>
            <p:cNvPr id="22545" name="Text Box 16">
              <a:extLst>
                <a:ext uri="{FF2B5EF4-FFF2-40B4-BE49-F238E27FC236}">
                  <a16:creationId xmlns:a16="http://schemas.microsoft.com/office/drawing/2014/main" id="{DBDB2E21-1B3C-4A71-8EEA-8121122ABF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3168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30</a:t>
              </a:r>
            </a:p>
          </p:txBody>
        </p:sp>
        <p:sp>
          <p:nvSpPr>
            <p:cNvPr id="22546" name="Text Box 17">
              <a:extLst>
                <a:ext uri="{FF2B5EF4-FFF2-40B4-BE49-F238E27FC236}">
                  <a16:creationId xmlns:a16="http://schemas.microsoft.com/office/drawing/2014/main" id="{0FFF5BB4-A6AB-4C90-9191-C3131DE7C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6" y="31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>
            <a:extLst>
              <a:ext uri="{FF2B5EF4-FFF2-40B4-BE49-F238E27FC236}">
                <a16:creationId xmlns:a16="http://schemas.microsoft.com/office/drawing/2014/main" id="{6CBA1818-FA53-4A80-8C55-1E19CF8473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Escalonamento FCFS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4B5A64B-BE23-4440-8C41-C3734DAFD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336800" algn="ctr"/>
                <a:tab pos="3771900" algn="ctr"/>
              </a:tabLst>
              <a:defRPr/>
            </a:pPr>
            <a:r>
              <a:rPr lang="pt-PT" sz="2000" dirty="0"/>
              <a:t>Mas se os processos chegarem pela ordem 2, 3, 1, então:</a:t>
            </a:r>
          </a:p>
          <a:p>
            <a:pPr>
              <a:tabLst>
                <a:tab pos="2336800" algn="ctr"/>
                <a:tab pos="3771900" algn="ctr"/>
              </a:tabLst>
              <a:defRPr/>
            </a:pPr>
            <a:endParaRPr lang="pt-PT" sz="2000" i="1" dirty="0"/>
          </a:p>
          <a:p>
            <a:pPr>
              <a:tabLst>
                <a:tab pos="2336800" algn="ctr"/>
                <a:tab pos="3771900" algn="ctr"/>
              </a:tabLst>
              <a:defRPr/>
            </a:pPr>
            <a:endParaRPr lang="pt-PT" sz="2000" i="1" dirty="0"/>
          </a:p>
          <a:p>
            <a:pPr>
              <a:tabLst>
                <a:tab pos="2336800" algn="ctr"/>
                <a:tab pos="3771900" algn="ctr"/>
              </a:tabLst>
              <a:defRPr/>
            </a:pPr>
            <a:endParaRPr lang="pt-PT" sz="2000" i="1" dirty="0"/>
          </a:p>
          <a:p>
            <a:pPr>
              <a:tabLst>
                <a:tab pos="2336800" algn="ctr"/>
                <a:tab pos="3771900" algn="ctr"/>
              </a:tabLst>
              <a:defRPr/>
            </a:pPr>
            <a:endParaRPr lang="pt-PT" sz="2000" i="1" dirty="0"/>
          </a:p>
          <a:p>
            <a:pPr>
              <a:tabLst>
                <a:tab pos="2336800" algn="ctr"/>
                <a:tab pos="3771900" algn="ctr"/>
              </a:tabLst>
              <a:defRPr/>
            </a:pPr>
            <a:r>
              <a:rPr lang="pt-PT" sz="2000" dirty="0"/>
              <a:t>Tempo de espera: </a:t>
            </a:r>
            <a:r>
              <a:rPr lang="nn-NO" sz="2000" dirty="0"/>
              <a:t>P</a:t>
            </a:r>
            <a:r>
              <a:rPr lang="nn-NO" sz="2000" baseline="-25000" dirty="0"/>
              <a:t>1</a:t>
            </a:r>
            <a:r>
              <a:rPr lang="nn-NO" sz="2000" dirty="0"/>
              <a:t>  = 6; P</a:t>
            </a:r>
            <a:r>
              <a:rPr lang="nn-NO" sz="2000" baseline="-25000" dirty="0"/>
              <a:t>2</a:t>
            </a:r>
            <a:r>
              <a:rPr lang="nn-NO" sz="2000" dirty="0"/>
              <a:t>  = 0; P</a:t>
            </a:r>
            <a:r>
              <a:rPr lang="nn-NO" sz="2000" baseline="-25000" dirty="0"/>
              <a:t>3</a:t>
            </a:r>
            <a:r>
              <a:rPr lang="nn-NO" sz="2000" dirty="0"/>
              <a:t> = 3</a:t>
            </a:r>
          </a:p>
          <a:p>
            <a:pPr>
              <a:tabLst>
                <a:tab pos="2336800" algn="ctr"/>
                <a:tab pos="3771900" algn="ctr"/>
              </a:tabLst>
              <a:defRPr/>
            </a:pPr>
            <a:r>
              <a:rPr lang="nn-NO" sz="2000" dirty="0"/>
              <a:t>Tempo médio de espera: (6 + 0 + 3)/3 = 3 !!!</a:t>
            </a:r>
            <a:endParaRPr lang="pt-PT" sz="2000" dirty="0"/>
          </a:p>
          <a:p>
            <a:pPr marL="355600">
              <a:buFontTx/>
              <a:buNone/>
              <a:tabLst>
                <a:tab pos="2336800" algn="ctr"/>
                <a:tab pos="3771900" algn="ctr"/>
              </a:tabLst>
              <a:defRPr/>
            </a:pPr>
            <a:endParaRPr lang="en-US" sz="2000" i="1" dirty="0"/>
          </a:p>
          <a:p>
            <a:pPr marL="355600">
              <a:buFontTx/>
              <a:buNone/>
              <a:tabLst>
                <a:tab pos="2336800" algn="ctr"/>
                <a:tab pos="3771900" algn="ctr"/>
              </a:tabLst>
              <a:defRPr/>
            </a:pPr>
            <a:endParaRPr lang="en-US" sz="2000" i="1" dirty="0"/>
          </a:p>
          <a:p>
            <a:pPr marL="355600">
              <a:buFontTx/>
              <a:buNone/>
              <a:tabLst>
                <a:tab pos="2336800" algn="ctr"/>
                <a:tab pos="3771900" algn="ctr"/>
              </a:tabLst>
              <a:defRPr/>
            </a:pPr>
            <a:endParaRPr lang="en-US" sz="2000" i="1" dirty="0"/>
          </a:p>
          <a:p>
            <a:pPr>
              <a:defRPr/>
            </a:pPr>
            <a:endParaRPr lang="pt-PT" sz="2000" i="1" dirty="0"/>
          </a:p>
        </p:txBody>
      </p:sp>
      <p:grpSp>
        <p:nvGrpSpPr>
          <p:cNvPr id="23556" name="Group 20">
            <a:extLst>
              <a:ext uri="{FF2B5EF4-FFF2-40B4-BE49-F238E27FC236}">
                <a16:creationId xmlns:a16="http://schemas.microsoft.com/office/drawing/2014/main" id="{A2C31C8A-E397-4B5C-B51B-B213D854CFC7}"/>
              </a:ext>
            </a:extLst>
          </p:cNvPr>
          <p:cNvGrpSpPr>
            <a:grpSpLocks/>
          </p:cNvGrpSpPr>
          <p:nvPr/>
        </p:nvGrpSpPr>
        <p:grpSpPr bwMode="auto">
          <a:xfrm>
            <a:off x="1639888" y="1928813"/>
            <a:ext cx="5575300" cy="1128712"/>
            <a:chOff x="852" y="1650"/>
            <a:chExt cx="3512" cy="711"/>
          </a:xfrm>
        </p:grpSpPr>
        <p:sp>
          <p:nvSpPr>
            <p:cNvPr id="23557" name="Rectangle 6">
              <a:extLst>
                <a:ext uri="{FF2B5EF4-FFF2-40B4-BE49-F238E27FC236}">
                  <a16:creationId xmlns:a16="http://schemas.microsoft.com/office/drawing/2014/main" id="{8BA2B421-70C2-4F3A-B8A8-388DFE91D04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48" y="1650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pt-PT" altLang="pt-PT" sz="18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558" name="Text Box 7">
              <a:extLst>
                <a:ext uri="{FF2B5EF4-FFF2-40B4-BE49-F238E27FC236}">
                  <a16:creationId xmlns:a16="http://schemas.microsoft.com/office/drawing/2014/main" id="{25A523AB-B4A6-4A43-A566-ACF35ED287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179" y="1698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P</a:t>
              </a:r>
              <a:r>
                <a:rPr lang="en-US" altLang="pt-PT" sz="1800" baseline="-25000">
                  <a:solidFill>
                    <a:schemeClr val="tx2"/>
                  </a:solidFill>
                  <a:latin typeface="Helvetica" panose="020B0604020202020204" pitchFamily="34" charset="0"/>
                </a:rPr>
                <a:t>1</a:t>
              </a:r>
              <a:endParaRPr lang="en-US" altLang="pt-PT" sz="1800">
                <a:solidFill>
                  <a:schemeClr val="tx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23559" name="Text Box 8">
              <a:extLst>
                <a:ext uri="{FF2B5EF4-FFF2-40B4-BE49-F238E27FC236}">
                  <a16:creationId xmlns:a16="http://schemas.microsoft.com/office/drawing/2014/main" id="{ACEC39A3-68D3-4C32-BB9A-616EC6CCAF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691" y="1698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P</a:t>
              </a:r>
              <a:r>
                <a:rPr lang="en-US" altLang="pt-PT" sz="1800" baseline="-25000">
                  <a:solidFill>
                    <a:schemeClr val="tx2"/>
                  </a:solidFill>
                  <a:latin typeface="Helvetica" panose="020B0604020202020204" pitchFamily="34" charset="0"/>
                </a:rPr>
                <a:t>3</a:t>
              </a:r>
              <a:endParaRPr lang="en-US" altLang="pt-PT" sz="1800">
                <a:solidFill>
                  <a:schemeClr val="tx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23560" name="Text Box 9">
              <a:extLst>
                <a:ext uri="{FF2B5EF4-FFF2-40B4-BE49-F238E27FC236}">
                  <a16:creationId xmlns:a16="http://schemas.microsoft.com/office/drawing/2014/main" id="{BC140A16-A7B7-4B9E-9B03-CFBBF11975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115" y="1698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P</a:t>
              </a:r>
              <a:r>
                <a:rPr lang="en-US" altLang="pt-PT" sz="1800" baseline="-25000">
                  <a:solidFill>
                    <a:schemeClr val="tx2"/>
                  </a:solidFill>
                  <a:latin typeface="Helvetica" panose="020B0604020202020204" pitchFamily="34" charset="0"/>
                </a:rPr>
                <a:t>2</a:t>
              </a:r>
              <a:endParaRPr lang="en-US" altLang="pt-PT" sz="1800">
                <a:solidFill>
                  <a:schemeClr val="tx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23561" name="Line 10">
              <a:extLst>
                <a:ext uri="{FF2B5EF4-FFF2-40B4-BE49-F238E27FC236}">
                  <a16:creationId xmlns:a16="http://schemas.microsoft.com/office/drawing/2014/main" id="{432540C5-03E2-4ABA-809D-657F682F9B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60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2" name="Line 11">
              <a:extLst>
                <a:ext uri="{FF2B5EF4-FFF2-40B4-BE49-F238E27FC236}">
                  <a16:creationId xmlns:a16="http://schemas.microsoft.com/office/drawing/2014/main" id="{22D15881-1952-437C-9C7D-27FD359470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48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3" name="Line 12">
              <a:extLst>
                <a:ext uri="{FF2B5EF4-FFF2-40B4-BE49-F238E27FC236}">
                  <a16:creationId xmlns:a16="http://schemas.microsoft.com/office/drawing/2014/main" id="{4EB70026-A311-4CBA-98F8-10A4BCB2E0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48" y="165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4" name="Line 13">
              <a:extLst>
                <a:ext uri="{FF2B5EF4-FFF2-40B4-BE49-F238E27FC236}">
                  <a16:creationId xmlns:a16="http://schemas.microsoft.com/office/drawing/2014/main" id="{9B518E7D-433F-42DE-870D-8201F9E3B2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72" y="165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5" name="Line 14">
              <a:extLst>
                <a:ext uri="{FF2B5EF4-FFF2-40B4-BE49-F238E27FC236}">
                  <a16:creationId xmlns:a16="http://schemas.microsoft.com/office/drawing/2014/main" id="{95E9D2AE-4C9B-4EF1-B380-D0B551CD77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48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6" name="Line 15">
              <a:extLst>
                <a:ext uri="{FF2B5EF4-FFF2-40B4-BE49-F238E27FC236}">
                  <a16:creationId xmlns:a16="http://schemas.microsoft.com/office/drawing/2014/main" id="{A0A2FCBC-CBA2-4510-9F5F-699D6C195D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72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7" name="Text Box 16">
              <a:extLst>
                <a:ext uri="{FF2B5EF4-FFF2-40B4-BE49-F238E27FC236}">
                  <a16:creationId xmlns:a16="http://schemas.microsoft.com/office/drawing/2014/main" id="{F36E43AD-AFB2-4B25-83AC-CD27EA7595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056" y="213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6</a:t>
              </a:r>
            </a:p>
          </p:txBody>
        </p:sp>
        <p:sp>
          <p:nvSpPr>
            <p:cNvPr id="23568" name="Text Box 17">
              <a:extLst>
                <a:ext uri="{FF2B5EF4-FFF2-40B4-BE49-F238E27FC236}">
                  <a16:creationId xmlns:a16="http://schemas.microsoft.com/office/drawing/2014/main" id="{F1104D07-3CFC-46A5-B3A2-555268DFA9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480" y="213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3</a:t>
              </a:r>
            </a:p>
          </p:txBody>
        </p:sp>
        <p:sp>
          <p:nvSpPr>
            <p:cNvPr id="23569" name="Text Box 18">
              <a:extLst>
                <a:ext uri="{FF2B5EF4-FFF2-40B4-BE49-F238E27FC236}">
                  <a16:creationId xmlns:a16="http://schemas.microsoft.com/office/drawing/2014/main" id="{28D36C3C-7C5A-4A3C-9C9B-9DB3FBF9A3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088" y="2130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30</a:t>
              </a:r>
            </a:p>
          </p:txBody>
        </p:sp>
        <p:sp>
          <p:nvSpPr>
            <p:cNvPr id="23570" name="Text Box 19">
              <a:extLst>
                <a:ext uri="{FF2B5EF4-FFF2-40B4-BE49-F238E27FC236}">
                  <a16:creationId xmlns:a16="http://schemas.microsoft.com/office/drawing/2014/main" id="{08A39E74-7F84-4B39-9EEF-EBC8058E53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852" y="213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>
            <a:extLst>
              <a:ext uri="{FF2B5EF4-FFF2-40B4-BE49-F238E27FC236}">
                <a16:creationId xmlns:a16="http://schemas.microsoft.com/office/drawing/2014/main" id="{9CE871C4-1024-495E-8A34-6768CF62A4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Escalonamento SJF</a:t>
            </a:r>
          </a:p>
        </p:txBody>
      </p:sp>
      <p:sp>
        <p:nvSpPr>
          <p:cNvPr id="24579" name="Marcador de Posição de Conteúdo 2">
            <a:extLst>
              <a:ext uri="{FF2B5EF4-FFF2-40B4-BE49-F238E27FC236}">
                <a16:creationId xmlns:a16="http://schemas.microsoft.com/office/drawing/2014/main" id="{940F46B8-8F94-4D16-B4DC-135C35BFA6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336800" algn="ctr"/>
                <a:tab pos="3771900" algn="ctr"/>
              </a:tabLst>
            </a:pPr>
            <a:r>
              <a:rPr lang="pt-PT" altLang="pt-PT" sz="2000" i="1"/>
              <a:t>Shortest Job First</a:t>
            </a:r>
          </a:p>
          <a:p>
            <a:pPr>
              <a:tabLst>
                <a:tab pos="2336800" algn="ctr"/>
                <a:tab pos="3771900" algn="ctr"/>
              </a:tabLst>
            </a:pPr>
            <a:r>
              <a:rPr lang="pt-PT" altLang="pt-PT" sz="2000"/>
              <a:t>Ordena os processos considerando a duração do próximo CPU burst. Executa primeiro os processos com CPU burst mais curtos</a:t>
            </a:r>
          </a:p>
          <a:p>
            <a:pPr>
              <a:tabLst>
                <a:tab pos="2336800" algn="ctr"/>
                <a:tab pos="3771900" algn="ctr"/>
              </a:tabLst>
            </a:pPr>
            <a:r>
              <a:rPr lang="pt-PT" altLang="pt-PT" sz="2000"/>
              <a:t>Duas opções</a:t>
            </a:r>
          </a:p>
          <a:p>
            <a:pPr lvl="1">
              <a:tabLst>
                <a:tab pos="2336800" algn="ctr"/>
                <a:tab pos="3771900" algn="ctr"/>
              </a:tabLst>
            </a:pPr>
            <a:r>
              <a:rPr lang="pt-PT" altLang="pt-PT" sz="1600" i="1"/>
              <a:t>Nonpreemptive</a:t>
            </a:r>
            <a:r>
              <a:rPr lang="pt-PT" altLang="pt-PT" sz="1600"/>
              <a:t> – uma vez atribuído o CPU o processo fica em </a:t>
            </a:r>
            <a:r>
              <a:rPr lang="pt-PT" altLang="pt-PT" sz="1600" i="1"/>
              <a:t>Running</a:t>
            </a:r>
            <a:r>
              <a:rPr lang="pt-PT" altLang="pt-PT" sz="1600"/>
              <a:t> até terminar o CPU </a:t>
            </a:r>
            <a:r>
              <a:rPr lang="pt-PT" altLang="pt-PT" sz="1600" i="1"/>
              <a:t>burst</a:t>
            </a:r>
          </a:p>
          <a:p>
            <a:pPr lvl="1">
              <a:tabLst>
                <a:tab pos="2336800" algn="ctr"/>
                <a:tab pos="3771900" algn="ctr"/>
              </a:tabLst>
            </a:pPr>
            <a:r>
              <a:rPr lang="pt-PT" altLang="pt-PT" sz="1600" i="1"/>
              <a:t>Preemptive</a:t>
            </a:r>
            <a:r>
              <a:rPr lang="pt-PT" altLang="pt-PT" sz="1600"/>
              <a:t> – se um processo entra na fila de </a:t>
            </a:r>
            <a:r>
              <a:rPr lang="pt-PT" altLang="pt-PT" sz="1600" i="1"/>
              <a:t>Ready</a:t>
            </a:r>
            <a:r>
              <a:rPr lang="pt-PT" altLang="pt-PT" sz="1600"/>
              <a:t> com um CPU Burst menor do que o tempo restante do CPU </a:t>
            </a:r>
            <a:r>
              <a:rPr lang="pt-PT" altLang="pt-PT" sz="1600" i="1"/>
              <a:t>burst</a:t>
            </a:r>
            <a:r>
              <a:rPr lang="pt-PT" altLang="pt-PT" sz="1600"/>
              <a:t> do processo em execução, atribuir o CPU ao processo que entrou em </a:t>
            </a:r>
            <a:r>
              <a:rPr lang="pt-PT" altLang="pt-PT" sz="1600" i="1"/>
              <a:t>Ready</a:t>
            </a:r>
            <a:r>
              <a:rPr lang="pt-PT" altLang="pt-PT" sz="1600"/>
              <a:t>. Também conhecido como </a:t>
            </a:r>
            <a:r>
              <a:rPr lang="pt-PT" altLang="pt-PT" sz="1600" i="1"/>
              <a:t>Shortest-Remaining-Time-First</a:t>
            </a:r>
            <a:r>
              <a:rPr lang="pt-PT" altLang="pt-PT" sz="1600"/>
              <a:t> (SRTF)</a:t>
            </a:r>
          </a:p>
          <a:p>
            <a:pPr>
              <a:tabLst>
                <a:tab pos="2336800" algn="ctr"/>
                <a:tab pos="3771900" algn="ctr"/>
              </a:tabLst>
            </a:pPr>
            <a:r>
              <a:rPr lang="pt-PT" altLang="pt-PT" sz="2000"/>
              <a:t>SJF é óptimo do ponto de vista do tempo médio de espera de um conjunto de processos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>
            <a:extLst>
              <a:ext uri="{FF2B5EF4-FFF2-40B4-BE49-F238E27FC236}">
                <a16:creationId xmlns:a16="http://schemas.microsoft.com/office/drawing/2014/main" id="{D06970B8-447C-4C2B-8EEC-8B26CB9F21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Escalonamento SJF</a:t>
            </a:r>
          </a:p>
        </p:txBody>
      </p:sp>
      <p:sp>
        <p:nvSpPr>
          <p:cNvPr id="25603" name="Marcador de Posição de Conteúdo 2">
            <a:extLst>
              <a:ext uri="{FF2B5EF4-FFF2-40B4-BE49-F238E27FC236}">
                <a16:creationId xmlns:a16="http://schemas.microsoft.com/office/drawing/2014/main" id="{4AD56549-BBE1-4A7C-8888-6B003578C4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1700213"/>
            <a:ext cx="7262813" cy="4514850"/>
          </a:xfrm>
        </p:spPr>
        <p:txBody>
          <a:bodyPr/>
          <a:lstStyle/>
          <a:p>
            <a:pPr>
              <a:buFontTx/>
              <a:buNone/>
              <a:tabLst>
                <a:tab pos="2336800" algn="ctr"/>
                <a:tab pos="3683000" algn="ctr"/>
                <a:tab pos="5118100" algn="ctr"/>
              </a:tabLst>
            </a:pPr>
            <a:r>
              <a:rPr lang="en-US" altLang="pt-PT" sz="2000" i="1"/>
              <a:t>		</a:t>
            </a:r>
            <a:r>
              <a:rPr lang="en-US" altLang="pt-PT" sz="2000" i="1" u="sng"/>
              <a:t>Process</a:t>
            </a:r>
            <a:r>
              <a:rPr lang="en-US" altLang="pt-PT" sz="2000" i="1"/>
              <a:t>	</a:t>
            </a:r>
            <a:r>
              <a:rPr lang="en-US" altLang="pt-PT" sz="2000" i="1" u="sng"/>
              <a:t>Arrival Time</a:t>
            </a:r>
            <a:r>
              <a:rPr lang="en-US" altLang="pt-PT" sz="2000" i="1"/>
              <a:t>	</a:t>
            </a:r>
            <a:r>
              <a:rPr lang="en-US" altLang="pt-PT" sz="2000" i="1" u="sng"/>
              <a:t>Burst Time</a:t>
            </a:r>
          </a:p>
          <a:p>
            <a:pPr>
              <a:buFontTx/>
              <a:buNone/>
              <a:tabLst>
                <a:tab pos="2336800" algn="ctr"/>
                <a:tab pos="3683000" algn="ctr"/>
                <a:tab pos="5118100" algn="ctr"/>
              </a:tabLst>
            </a:pPr>
            <a:r>
              <a:rPr lang="en-US" altLang="pt-PT" sz="2000" i="1"/>
              <a:t>		P</a:t>
            </a:r>
            <a:r>
              <a:rPr lang="en-US" altLang="pt-PT" sz="2000" i="1" baseline="-25000"/>
              <a:t>1</a:t>
            </a:r>
            <a:r>
              <a:rPr lang="en-US" altLang="pt-PT" sz="2000" i="1"/>
              <a:t>	0.0	7</a:t>
            </a:r>
          </a:p>
          <a:p>
            <a:pPr>
              <a:buFontTx/>
              <a:buNone/>
              <a:tabLst>
                <a:tab pos="2336800" algn="ctr"/>
                <a:tab pos="3683000" algn="ctr"/>
                <a:tab pos="5118100" algn="ctr"/>
              </a:tabLst>
            </a:pPr>
            <a:r>
              <a:rPr lang="en-US" altLang="pt-PT" sz="2000" i="1"/>
              <a:t>		 P</a:t>
            </a:r>
            <a:r>
              <a:rPr lang="en-US" altLang="pt-PT" sz="2000" i="1" baseline="-25000"/>
              <a:t>2</a:t>
            </a:r>
            <a:r>
              <a:rPr lang="en-US" altLang="pt-PT" sz="2000" i="1"/>
              <a:t>	2.0	4</a:t>
            </a:r>
          </a:p>
          <a:p>
            <a:pPr>
              <a:buFontTx/>
              <a:buNone/>
              <a:tabLst>
                <a:tab pos="2336800" algn="ctr"/>
                <a:tab pos="3683000" algn="ctr"/>
                <a:tab pos="5118100" algn="ctr"/>
              </a:tabLst>
            </a:pPr>
            <a:r>
              <a:rPr lang="en-US" altLang="pt-PT" sz="2000" i="1"/>
              <a:t>		 P</a:t>
            </a:r>
            <a:r>
              <a:rPr lang="en-US" altLang="pt-PT" sz="2000" i="1" baseline="-25000"/>
              <a:t>3</a:t>
            </a:r>
            <a:r>
              <a:rPr lang="en-US" altLang="pt-PT" sz="2000" i="1"/>
              <a:t>	4.0	1</a:t>
            </a:r>
          </a:p>
          <a:p>
            <a:pPr>
              <a:buFontTx/>
              <a:buNone/>
              <a:tabLst>
                <a:tab pos="2336800" algn="ctr"/>
                <a:tab pos="3683000" algn="ctr"/>
                <a:tab pos="5118100" algn="ctr"/>
              </a:tabLst>
            </a:pPr>
            <a:r>
              <a:rPr lang="en-US" altLang="pt-PT" sz="2000" i="1"/>
              <a:t>		 P</a:t>
            </a:r>
            <a:r>
              <a:rPr lang="en-US" altLang="pt-PT" sz="2000" i="1" baseline="-25000"/>
              <a:t>4</a:t>
            </a:r>
            <a:r>
              <a:rPr lang="en-US" altLang="pt-PT" sz="2000" i="1"/>
              <a:t>	5.0	4</a:t>
            </a:r>
          </a:p>
          <a:p>
            <a:pPr>
              <a:tabLst>
                <a:tab pos="2336800" algn="ctr"/>
                <a:tab pos="3683000" algn="ctr"/>
                <a:tab pos="5118100" algn="ctr"/>
              </a:tabLst>
            </a:pPr>
            <a:r>
              <a:rPr lang="en-US" altLang="pt-PT" sz="2000" i="1"/>
              <a:t>SJF (non-preemptive)</a:t>
            </a:r>
          </a:p>
          <a:p>
            <a:pPr>
              <a:tabLst>
                <a:tab pos="2336800" algn="ctr"/>
                <a:tab pos="3683000" algn="ctr"/>
                <a:tab pos="5118100" algn="ctr"/>
              </a:tabLst>
            </a:pPr>
            <a:endParaRPr lang="en-US" altLang="pt-PT" sz="2000" i="1"/>
          </a:p>
          <a:p>
            <a:pPr>
              <a:tabLst>
                <a:tab pos="2336800" algn="ctr"/>
                <a:tab pos="3683000" algn="ctr"/>
                <a:tab pos="5118100" algn="ctr"/>
              </a:tabLst>
            </a:pPr>
            <a:endParaRPr lang="en-US" altLang="pt-PT" sz="2000" i="1"/>
          </a:p>
          <a:p>
            <a:pPr>
              <a:tabLst>
                <a:tab pos="2336800" algn="ctr"/>
                <a:tab pos="3683000" algn="ctr"/>
                <a:tab pos="5118100" algn="ctr"/>
              </a:tabLst>
            </a:pPr>
            <a:endParaRPr lang="en-US" altLang="pt-PT" sz="2000" i="1"/>
          </a:p>
          <a:p>
            <a:pPr>
              <a:tabLst>
                <a:tab pos="2336800" algn="ctr"/>
                <a:tab pos="3683000" algn="ctr"/>
                <a:tab pos="5118100" algn="ctr"/>
              </a:tabLst>
            </a:pPr>
            <a:endParaRPr lang="en-US" altLang="pt-PT" sz="2000" i="1"/>
          </a:p>
          <a:p>
            <a:pPr>
              <a:tabLst>
                <a:tab pos="2336800" algn="ctr"/>
                <a:tab pos="3683000" algn="ctr"/>
                <a:tab pos="5118100" algn="ctr"/>
              </a:tabLst>
            </a:pPr>
            <a:r>
              <a:rPr lang="en-US" altLang="pt-PT" sz="2000"/>
              <a:t>Tempo médio de espera= (0 + 6 + 3 + 7)/4  = 4</a:t>
            </a:r>
          </a:p>
          <a:p>
            <a:pPr>
              <a:tabLst>
                <a:tab pos="2336800" algn="ctr"/>
                <a:tab pos="3683000" algn="ctr"/>
                <a:tab pos="5118100" algn="ctr"/>
              </a:tabLst>
            </a:pPr>
            <a:endParaRPr lang="pt-PT" altLang="pt-PT" sz="2000" i="1"/>
          </a:p>
        </p:txBody>
      </p:sp>
      <p:grpSp>
        <p:nvGrpSpPr>
          <p:cNvPr id="25604" name="Group 37">
            <a:extLst>
              <a:ext uri="{FF2B5EF4-FFF2-40B4-BE49-F238E27FC236}">
                <a16:creationId xmlns:a16="http://schemas.microsoft.com/office/drawing/2014/main" id="{5FCF976D-D44A-4709-89C6-676561FF7DC1}"/>
              </a:ext>
            </a:extLst>
          </p:cNvPr>
          <p:cNvGrpSpPr>
            <a:grpSpLocks/>
          </p:cNvGrpSpPr>
          <p:nvPr/>
        </p:nvGrpSpPr>
        <p:grpSpPr bwMode="auto">
          <a:xfrm>
            <a:off x="1714500" y="4086225"/>
            <a:ext cx="6000750" cy="1128713"/>
            <a:chOff x="864" y="2325"/>
            <a:chExt cx="3780" cy="711"/>
          </a:xfrm>
        </p:grpSpPr>
        <p:sp>
          <p:nvSpPr>
            <p:cNvPr id="25605" name="Rectangle 5">
              <a:extLst>
                <a:ext uri="{FF2B5EF4-FFF2-40B4-BE49-F238E27FC236}">
                  <a16:creationId xmlns:a16="http://schemas.microsoft.com/office/drawing/2014/main" id="{DD80F131-C352-467C-9F6C-BAE8C6EFC2A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54" y="2325"/>
              <a:ext cx="3555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pt-PT" altLang="pt-PT" sz="18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06" name="Text Box 6">
              <a:extLst>
                <a:ext uri="{FF2B5EF4-FFF2-40B4-BE49-F238E27FC236}">
                  <a16:creationId xmlns:a16="http://schemas.microsoft.com/office/drawing/2014/main" id="{9E7E5D5C-1C44-4280-B7FF-0FFE549811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589" y="2373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P</a:t>
              </a:r>
              <a:r>
                <a:rPr lang="en-US" altLang="pt-PT" sz="1800" baseline="-25000">
                  <a:solidFill>
                    <a:schemeClr val="tx2"/>
                  </a:solidFill>
                  <a:latin typeface="Helvetica" panose="020B0604020202020204" pitchFamily="34" charset="0"/>
                </a:rPr>
                <a:t>1</a:t>
              </a:r>
              <a:endParaRPr lang="en-US" altLang="pt-PT" sz="1800">
                <a:solidFill>
                  <a:schemeClr val="tx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25607" name="Text Box 7">
              <a:extLst>
                <a:ext uri="{FF2B5EF4-FFF2-40B4-BE49-F238E27FC236}">
                  <a16:creationId xmlns:a16="http://schemas.microsoft.com/office/drawing/2014/main" id="{73432C8A-DD3B-4AA6-A2DB-AA30389108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534" y="2373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P</a:t>
              </a:r>
              <a:r>
                <a:rPr lang="en-US" altLang="pt-PT" sz="1800" baseline="-25000">
                  <a:solidFill>
                    <a:schemeClr val="tx2"/>
                  </a:solidFill>
                  <a:latin typeface="Helvetica" panose="020B0604020202020204" pitchFamily="34" charset="0"/>
                </a:rPr>
                <a:t>3</a:t>
              </a:r>
              <a:endParaRPr lang="en-US" altLang="pt-PT" sz="1800">
                <a:solidFill>
                  <a:schemeClr val="tx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25608" name="Text Box 8">
              <a:extLst>
                <a:ext uri="{FF2B5EF4-FFF2-40B4-BE49-F238E27FC236}">
                  <a16:creationId xmlns:a16="http://schemas.microsoft.com/office/drawing/2014/main" id="{9E26DC5F-5084-4501-8C84-EF0CDC07AD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976" y="2373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P</a:t>
              </a:r>
              <a:r>
                <a:rPr lang="en-US" altLang="pt-PT" sz="1800" baseline="-25000">
                  <a:solidFill>
                    <a:schemeClr val="tx2"/>
                  </a:solidFill>
                  <a:latin typeface="Helvetica" panose="020B0604020202020204" pitchFamily="34" charset="0"/>
                </a:rPr>
                <a:t>2</a:t>
              </a:r>
              <a:endParaRPr lang="en-US" altLang="pt-PT" sz="1800">
                <a:solidFill>
                  <a:schemeClr val="tx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25609" name="Line 9">
              <a:extLst>
                <a:ext uri="{FF2B5EF4-FFF2-40B4-BE49-F238E27FC236}">
                  <a16:creationId xmlns:a16="http://schemas.microsoft.com/office/drawing/2014/main" id="{925F8543-C435-419A-ACC7-076DA1AF4E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09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0" name="Line 10">
              <a:extLst>
                <a:ext uri="{FF2B5EF4-FFF2-40B4-BE49-F238E27FC236}">
                  <a16:creationId xmlns:a16="http://schemas.microsoft.com/office/drawing/2014/main" id="{26AF8580-49FD-41B0-AA7A-A59AA13C7E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54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1" name="Line 11">
              <a:extLst>
                <a:ext uri="{FF2B5EF4-FFF2-40B4-BE49-F238E27FC236}">
                  <a16:creationId xmlns:a16="http://schemas.microsoft.com/office/drawing/2014/main" id="{79E7837E-F1BC-4E02-B3DF-1AC2887487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54" y="232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2" name="Line 12">
              <a:extLst>
                <a:ext uri="{FF2B5EF4-FFF2-40B4-BE49-F238E27FC236}">
                  <a16:creationId xmlns:a16="http://schemas.microsoft.com/office/drawing/2014/main" id="{637461E3-0835-43B2-AB1B-842FDEE4C9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29" y="232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3" name="Line 13">
              <a:extLst>
                <a:ext uri="{FF2B5EF4-FFF2-40B4-BE49-F238E27FC236}">
                  <a16:creationId xmlns:a16="http://schemas.microsoft.com/office/drawing/2014/main" id="{65D5DB0E-C716-4B6E-AD36-B1BBF9F8E6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29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4" name="Line 14">
              <a:extLst>
                <a:ext uri="{FF2B5EF4-FFF2-40B4-BE49-F238E27FC236}">
                  <a16:creationId xmlns:a16="http://schemas.microsoft.com/office/drawing/2014/main" id="{BF5A880B-6FB9-43D5-8A71-F95A2A795F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4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5" name="Text Box 15">
              <a:extLst>
                <a:ext uri="{FF2B5EF4-FFF2-40B4-BE49-F238E27FC236}">
                  <a16:creationId xmlns:a16="http://schemas.microsoft.com/office/drawing/2014/main" id="{2726FD39-60D9-4AA8-8D84-B260CECDE6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423" y="2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7</a:t>
              </a:r>
            </a:p>
          </p:txBody>
        </p:sp>
        <p:sp>
          <p:nvSpPr>
            <p:cNvPr id="25616" name="Text Box 17">
              <a:extLst>
                <a:ext uri="{FF2B5EF4-FFF2-40B4-BE49-F238E27FC236}">
                  <a16:creationId xmlns:a16="http://schemas.microsoft.com/office/drawing/2014/main" id="{67F904F4-0752-4AC6-BF0C-5579A8651F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368" y="2805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16</a:t>
              </a:r>
            </a:p>
          </p:txBody>
        </p:sp>
        <p:sp>
          <p:nvSpPr>
            <p:cNvPr id="25617" name="Text Box 18">
              <a:extLst>
                <a:ext uri="{FF2B5EF4-FFF2-40B4-BE49-F238E27FC236}">
                  <a16:creationId xmlns:a16="http://schemas.microsoft.com/office/drawing/2014/main" id="{C9C79F30-3116-4940-A4C3-B920417D75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864" y="2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25618" name="Text Box 20">
              <a:extLst>
                <a:ext uri="{FF2B5EF4-FFF2-40B4-BE49-F238E27FC236}">
                  <a16:creationId xmlns:a16="http://schemas.microsoft.com/office/drawing/2014/main" id="{42CF0C10-2D79-46D9-B85C-22DC3F8E66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974" y="2373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P</a:t>
              </a:r>
              <a:r>
                <a:rPr lang="en-US" altLang="pt-PT" sz="1800" baseline="-25000">
                  <a:solidFill>
                    <a:schemeClr val="tx2"/>
                  </a:solidFill>
                  <a:latin typeface="Helvetica" panose="020B0604020202020204" pitchFamily="34" charset="0"/>
                </a:rPr>
                <a:t>4</a:t>
              </a:r>
              <a:endParaRPr lang="en-US" altLang="pt-PT" sz="1800">
                <a:solidFill>
                  <a:schemeClr val="tx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25619" name="Line 21">
              <a:extLst>
                <a:ext uri="{FF2B5EF4-FFF2-40B4-BE49-F238E27FC236}">
                  <a16:creationId xmlns:a16="http://schemas.microsoft.com/office/drawing/2014/main" id="{2FA08E38-5296-4499-BEB6-975B2717C1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4" y="232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0" name="Line 22">
              <a:extLst>
                <a:ext uri="{FF2B5EF4-FFF2-40B4-BE49-F238E27FC236}">
                  <a16:creationId xmlns:a16="http://schemas.microsoft.com/office/drawing/2014/main" id="{8BA7AD4B-0792-4569-A33A-4BC3BD2124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79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1" name="Line 23">
              <a:extLst>
                <a:ext uri="{FF2B5EF4-FFF2-40B4-BE49-F238E27FC236}">
                  <a16:creationId xmlns:a16="http://schemas.microsoft.com/office/drawing/2014/main" id="{6A981D8D-304A-4FCD-919C-DD3EF5E94C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29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2" name="Line 24">
              <a:extLst>
                <a:ext uri="{FF2B5EF4-FFF2-40B4-BE49-F238E27FC236}">
                  <a16:creationId xmlns:a16="http://schemas.microsoft.com/office/drawing/2014/main" id="{33DF104A-4120-49F0-9F8D-FA689878D5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54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3" name="Line 25">
              <a:extLst>
                <a:ext uri="{FF2B5EF4-FFF2-40B4-BE49-F238E27FC236}">
                  <a16:creationId xmlns:a16="http://schemas.microsoft.com/office/drawing/2014/main" id="{3B386D58-03ED-42B7-B057-3C2EA193A4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9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4" name="Line 26">
              <a:extLst>
                <a:ext uri="{FF2B5EF4-FFF2-40B4-BE49-F238E27FC236}">
                  <a16:creationId xmlns:a16="http://schemas.microsoft.com/office/drawing/2014/main" id="{D182E0E6-CAC6-413A-BEB6-BC20F5A6DB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4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5" name="Line 27">
              <a:extLst>
                <a:ext uri="{FF2B5EF4-FFF2-40B4-BE49-F238E27FC236}">
                  <a16:creationId xmlns:a16="http://schemas.microsoft.com/office/drawing/2014/main" id="{CBD3FCA5-2876-4D0B-8631-C748C5EAAA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54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6" name="Text Box 28">
              <a:extLst>
                <a:ext uri="{FF2B5EF4-FFF2-40B4-BE49-F238E27FC236}">
                  <a16:creationId xmlns:a16="http://schemas.microsoft.com/office/drawing/2014/main" id="{99C96CDE-0952-4774-B314-38C9625EF0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648" y="2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8</a:t>
              </a:r>
            </a:p>
          </p:txBody>
        </p:sp>
        <p:sp>
          <p:nvSpPr>
            <p:cNvPr id="25627" name="Line 29">
              <a:extLst>
                <a:ext uri="{FF2B5EF4-FFF2-40B4-BE49-F238E27FC236}">
                  <a16:creationId xmlns:a16="http://schemas.microsoft.com/office/drawing/2014/main" id="{B193E344-6458-4118-B3F2-5DB0049763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9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8" name="Line 30">
              <a:extLst>
                <a:ext uri="{FF2B5EF4-FFF2-40B4-BE49-F238E27FC236}">
                  <a16:creationId xmlns:a16="http://schemas.microsoft.com/office/drawing/2014/main" id="{866952EB-D151-4A95-9BE3-D743E0EEAA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04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9" name="Line 31">
              <a:extLst>
                <a:ext uri="{FF2B5EF4-FFF2-40B4-BE49-F238E27FC236}">
                  <a16:creationId xmlns:a16="http://schemas.microsoft.com/office/drawing/2014/main" id="{84A37A30-10E9-4280-ABB3-F9D13ADB9B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29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0" name="Line 32">
              <a:extLst>
                <a:ext uri="{FF2B5EF4-FFF2-40B4-BE49-F238E27FC236}">
                  <a16:creationId xmlns:a16="http://schemas.microsoft.com/office/drawing/2014/main" id="{3ED47257-8E34-4DB3-AB5E-FBC7F2A35F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4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1" name="Text Box 33">
              <a:extLst>
                <a:ext uri="{FF2B5EF4-FFF2-40B4-BE49-F238E27FC236}">
                  <a16:creationId xmlns:a16="http://schemas.microsoft.com/office/drawing/2014/main" id="{5CDFD94D-C6D9-4CB5-8A45-5E3E400618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513" y="2805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12</a:t>
              </a:r>
            </a:p>
          </p:txBody>
        </p:sp>
        <p:sp>
          <p:nvSpPr>
            <p:cNvPr id="25632" name="Line 34">
              <a:extLst>
                <a:ext uri="{FF2B5EF4-FFF2-40B4-BE49-F238E27FC236}">
                  <a16:creationId xmlns:a16="http://schemas.microsoft.com/office/drawing/2014/main" id="{31C690C5-F7C4-4705-A13D-FF8D14685C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79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3" name="Line 35">
              <a:extLst>
                <a:ext uri="{FF2B5EF4-FFF2-40B4-BE49-F238E27FC236}">
                  <a16:creationId xmlns:a16="http://schemas.microsoft.com/office/drawing/2014/main" id="{630D7A72-2BD7-40A9-B7B0-4FDCF8EEF9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04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4" name="Line 36">
              <a:extLst>
                <a:ext uri="{FF2B5EF4-FFF2-40B4-BE49-F238E27FC236}">
                  <a16:creationId xmlns:a16="http://schemas.microsoft.com/office/drawing/2014/main" id="{6BDCA7DD-5888-40A8-B5A7-78C6BFA003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84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>
            <a:extLst>
              <a:ext uri="{FF2B5EF4-FFF2-40B4-BE49-F238E27FC236}">
                <a16:creationId xmlns:a16="http://schemas.microsoft.com/office/drawing/2014/main" id="{3D683127-C5D4-40DE-8FFB-C7F8487347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Escalonamento SJF</a:t>
            </a:r>
          </a:p>
        </p:txBody>
      </p:sp>
      <p:sp>
        <p:nvSpPr>
          <p:cNvPr id="26627" name="Marcador de Posição de Conteúdo 2">
            <a:extLst>
              <a:ext uri="{FF2B5EF4-FFF2-40B4-BE49-F238E27FC236}">
                <a16:creationId xmlns:a16="http://schemas.microsoft.com/office/drawing/2014/main" id="{4C31DB10-38D2-473A-9BCA-B905C0ED8C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1700213"/>
            <a:ext cx="7262813" cy="4514850"/>
          </a:xfrm>
        </p:spPr>
        <p:txBody>
          <a:bodyPr/>
          <a:lstStyle/>
          <a:p>
            <a:pPr>
              <a:buFontTx/>
              <a:buNone/>
              <a:tabLst>
                <a:tab pos="2336800" algn="ctr"/>
                <a:tab pos="3683000" algn="ctr"/>
                <a:tab pos="5118100" algn="ctr"/>
              </a:tabLst>
            </a:pPr>
            <a:r>
              <a:rPr lang="en-US" altLang="pt-PT" sz="2000" i="1"/>
              <a:t>		</a:t>
            </a:r>
            <a:r>
              <a:rPr lang="en-US" altLang="pt-PT" sz="2000" i="1" u="sng"/>
              <a:t>Process</a:t>
            </a:r>
            <a:r>
              <a:rPr lang="en-US" altLang="pt-PT" sz="2000" i="1"/>
              <a:t>	</a:t>
            </a:r>
            <a:r>
              <a:rPr lang="en-US" altLang="pt-PT" sz="2000" i="1" u="sng"/>
              <a:t>Arrival Time</a:t>
            </a:r>
            <a:r>
              <a:rPr lang="en-US" altLang="pt-PT" sz="2000" i="1"/>
              <a:t>	</a:t>
            </a:r>
            <a:r>
              <a:rPr lang="en-US" altLang="pt-PT" sz="2000" i="1" u="sng"/>
              <a:t>Burst Time</a:t>
            </a:r>
          </a:p>
          <a:p>
            <a:pPr>
              <a:buFontTx/>
              <a:buNone/>
              <a:tabLst>
                <a:tab pos="2336800" algn="ctr"/>
                <a:tab pos="3683000" algn="ctr"/>
                <a:tab pos="5118100" algn="ctr"/>
              </a:tabLst>
            </a:pPr>
            <a:r>
              <a:rPr lang="en-US" altLang="pt-PT" sz="2000" i="1"/>
              <a:t>		P</a:t>
            </a:r>
            <a:r>
              <a:rPr lang="en-US" altLang="pt-PT" sz="2000" i="1" baseline="-25000"/>
              <a:t>1</a:t>
            </a:r>
            <a:r>
              <a:rPr lang="en-US" altLang="pt-PT" sz="2000" i="1"/>
              <a:t>	0.0	7</a:t>
            </a:r>
          </a:p>
          <a:p>
            <a:pPr>
              <a:buFontTx/>
              <a:buNone/>
              <a:tabLst>
                <a:tab pos="2336800" algn="ctr"/>
                <a:tab pos="3683000" algn="ctr"/>
                <a:tab pos="5118100" algn="ctr"/>
              </a:tabLst>
            </a:pPr>
            <a:r>
              <a:rPr lang="en-US" altLang="pt-PT" sz="2000" i="1"/>
              <a:t>		 P</a:t>
            </a:r>
            <a:r>
              <a:rPr lang="en-US" altLang="pt-PT" sz="2000" i="1" baseline="-25000"/>
              <a:t>2</a:t>
            </a:r>
            <a:r>
              <a:rPr lang="en-US" altLang="pt-PT" sz="2000" i="1"/>
              <a:t>	2.0	4</a:t>
            </a:r>
          </a:p>
          <a:p>
            <a:pPr>
              <a:buFontTx/>
              <a:buNone/>
              <a:tabLst>
                <a:tab pos="2336800" algn="ctr"/>
                <a:tab pos="3683000" algn="ctr"/>
                <a:tab pos="5118100" algn="ctr"/>
              </a:tabLst>
            </a:pPr>
            <a:r>
              <a:rPr lang="en-US" altLang="pt-PT" sz="2000" i="1"/>
              <a:t>		 P</a:t>
            </a:r>
            <a:r>
              <a:rPr lang="en-US" altLang="pt-PT" sz="2000" i="1" baseline="-25000"/>
              <a:t>3</a:t>
            </a:r>
            <a:r>
              <a:rPr lang="en-US" altLang="pt-PT" sz="2000" i="1"/>
              <a:t>	4.0	1</a:t>
            </a:r>
          </a:p>
          <a:p>
            <a:pPr>
              <a:buFontTx/>
              <a:buNone/>
              <a:tabLst>
                <a:tab pos="2336800" algn="ctr"/>
                <a:tab pos="3683000" algn="ctr"/>
                <a:tab pos="5118100" algn="ctr"/>
              </a:tabLst>
            </a:pPr>
            <a:r>
              <a:rPr lang="en-US" altLang="pt-PT" sz="2000" i="1"/>
              <a:t>		 P</a:t>
            </a:r>
            <a:r>
              <a:rPr lang="en-US" altLang="pt-PT" sz="2000" i="1" baseline="-25000"/>
              <a:t>4</a:t>
            </a:r>
            <a:r>
              <a:rPr lang="en-US" altLang="pt-PT" sz="2000" i="1"/>
              <a:t>	5.0	4</a:t>
            </a:r>
          </a:p>
          <a:p>
            <a:pPr>
              <a:tabLst>
                <a:tab pos="2336800" algn="ctr"/>
                <a:tab pos="3683000" algn="ctr"/>
                <a:tab pos="5118100" algn="ctr"/>
              </a:tabLst>
            </a:pPr>
            <a:r>
              <a:rPr lang="en-US" altLang="pt-PT" sz="2000" i="1"/>
              <a:t>SJF (preemptive)</a:t>
            </a:r>
          </a:p>
          <a:p>
            <a:pPr>
              <a:tabLst>
                <a:tab pos="2336800" algn="ctr"/>
                <a:tab pos="3683000" algn="ctr"/>
                <a:tab pos="5118100" algn="ctr"/>
              </a:tabLst>
            </a:pPr>
            <a:endParaRPr lang="en-US" altLang="pt-PT" sz="2000" i="1"/>
          </a:p>
          <a:p>
            <a:pPr>
              <a:tabLst>
                <a:tab pos="2336800" algn="ctr"/>
                <a:tab pos="3683000" algn="ctr"/>
                <a:tab pos="5118100" algn="ctr"/>
              </a:tabLst>
            </a:pPr>
            <a:endParaRPr lang="en-US" altLang="pt-PT" sz="2000" i="1"/>
          </a:p>
          <a:p>
            <a:pPr>
              <a:tabLst>
                <a:tab pos="2336800" algn="ctr"/>
                <a:tab pos="3683000" algn="ctr"/>
                <a:tab pos="5118100" algn="ctr"/>
              </a:tabLst>
            </a:pPr>
            <a:endParaRPr lang="en-US" altLang="pt-PT" sz="2000" i="1"/>
          </a:p>
          <a:p>
            <a:pPr>
              <a:tabLst>
                <a:tab pos="2336800" algn="ctr"/>
                <a:tab pos="3683000" algn="ctr"/>
                <a:tab pos="5118100" algn="ctr"/>
              </a:tabLst>
            </a:pPr>
            <a:endParaRPr lang="en-US" altLang="pt-PT" sz="2000" i="1"/>
          </a:p>
          <a:p>
            <a:pPr>
              <a:tabLst>
                <a:tab pos="2336800" algn="ctr"/>
                <a:tab pos="3683000" algn="ctr"/>
                <a:tab pos="5118100" algn="ctr"/>
              </a:tabLst>
            </a:pPr>
            <a:r>
              <a:rPr lang="en-US" altLang="pt-PT" sz="2000"/>
              <a:t>Tempo médio de espera= (9 + 1 + 0 + 2)/4  = 3</a:t>
            </a:r>
          </a:p>
          <a:p>
            <a:pPr>
              <a:tabLst>
                <a:tab pos="2336800" algn="ctr"/>
                <a:tab pos="3683000" algn="ctr"/>
                <a:tab pos="5118100" algn="ctr"/>
              </a:tabLst>
            </a:pPr>
            <a:endParaRPr lang="pt-PT" altLang="pt-PT" sz="2000" i="1"/>
          </a:p>
        </p:txBody>
      </p:sp>
      <p:grpSp>
        <p:nvGrpSpPr>
          <p:cNvPr id="26628" name="Group 74">
            <a:extLst>
              <a:ext uri="{FF2B5EF4-FFF2-40B4-BE49-F238E27FC236}">
                <a16:creationId xmlns:a16="http://schemas.microsoft.com/office/drawing/2014/main" id="{C0D38240-C61D-4AE6-BF5A-B9468BCF0B2B}"/>
              </a:ext>
            </a:extLst>
          </p:cNvPr>
          <p:cNvGrpSpPr>
            <a:grpSpLocks/>
          </p:cNvGrpSpPr>
          <p:nvPr/>
        </p:nvGrpSpPr>
        <p:grpSpPr bwMode="auto">
          <a:xfrm>
            <a:off x="1714500" y="4071938"/>
            <a:ext cx="6072188" cy="1214437"/>
            <a:chOff x="864" y="2358"/>
            <a:chExt cx="3825" cy="765"/>
          </a:xfrm>
        </p:grpSpPr>
        <p:sp>
          <p:nvSpPr>
            <p:cNvPr id="26629" name="Rectangle 37">
              <a:extLst>
                <a:ext uri="{FF2B5EF4-FFF2-40B4-BE49-F238E27FC236}">
                  <a16:creationId xmlns:a16="http://schemas.microsoft.com/office/drawing/2014/main" id="{737A5C98-22E4-4613-9410-CDEDB13263C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60" y="2373"/>
              <a:ext cx="359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pt-PT" altLang="pt-PT" sz="18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30" name="Text Box 38">
              <a:extLst>
                <a:ext uri="{FF2B5EF4-FFF2-40B4-BE49-F238E27FC236}">
                  <a16:creationId xmlns:a16="http://schemas.microsoft.com/office/drawing/2014/main" id="{9564F2CB-F8A3-4AE3-98D1-EE3438178E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08" y="2412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P</a:t>
              </a:r>
              <a:r>
                <a:rPr lang="en-US" altLang="pt-PT" sz="1800" baseline="-25000">
                  <a:solidFill>
                    <a:schemeClr val="tx2"/>
                  </a:solidFill>
                  <a:latin typeface="Helvetica" panose="020B0604020202020204" pitchFamily="34" charset="0"/>
                </a:rPr>
                <a:t>1</a:t>
              </a:r>
              <a:endParaRPr lang="en-US" altLang="pt-PT" sz="1800">
                <a:solidFill>
                  <a:schemeClr val="tx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26631" name="Text Box 39">
              <a:extLst>
                <a:ext uri="{FF2B5EF4-FFF2-40B4-BE49-F238E27FC236}">
                  <a16:creationId xmlns:a16="http://schemas.microsoft.com/office/drawing/2014/main" id="{41A1C74A-181A-4480-9160-0FE120A51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824" y="2412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P</a:t>
              </a:r>
              <a:r>
                <a:rPr lang="en-US" altLang="pt-PT" sz="1800" baseline="-25000">
                  <a:solidFill>
                    <a:schemeClr val="tx2"/>
                  </a:solidFill>
                  <a:latin typeface="Helvetica" panose="020B0604020202020204" pitchFamily="34" charset="0"/>
                </a:rPr>
                <a:t>3</a:t>
              </a:r>
              <a:endParaRPr lang="en-US" altLang="pt-PT" sz="1800">
                <a:solidFill>
                  <a:schemeClr val="tx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26632" name="Text Box 40">
              <a:extLst>
                <a:ext uri="{FF2B5EF4-FFF2-40B4-BE49-F238E27FC236}">
                  <a16:creationId xmlns:a16="http://schemas.microsoft.com/office/drawing/2014/main" id="{8427D6C8-8ACD-4F5C-8BB7-7FA5C74D03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488" y="2412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P</a:t>
              </a:r>
              <a:r>
                <a:rPr lang="en-US" altLang="pt-PT" sz="1800" baseline="-25000">
                  <a:solidFill>
                    <a:schemeClr val="tx2"/>
                  </a:solidFill>
                  <a:latin typeface="Helvetica" panose="020B0604020202020204" pitchFamily="34" charset="0"/>
                </a:rPr>
                <a:t>2</a:t>
              </a:r>
              <a:endParaRPr lang="en-US" altLang="pt-PT" sz="1800">
                <a:solidFill>
                  <a:schemeClr val="tx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26633" name="Line 41">
              <a:extLst>
                <a:ext uri="{FF2B5EF4-FFF2-40B4-BE49-F238E27FC236}">
                  <a16:creationId xmlns:a16="http://schemas.microsoft.com/office/drawing/2014/main" id="{06C54169-9986-48DF-8C64-C2BF15F45D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54" y="271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4" name="Line 42">
              <a:extLst>
                <a:ext uri="{FF2B5EF4-FFF2-40B4-BE49-F238E27FC236}">
                  <a16:creationId xmlns:a16="http://schemas.microsoft.com/office/drawing/2014/main" id="{C991AF34-8D8D-4886-8237-5E304326B1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5" name="Line 43">
              <a:extLst>
                <a:ext uri="{FF2B5EF4-FFF2-40B4-BE49-F238E27FC236}">
                  <a16:creationId xmlns:a16="http://schemas.microsoft.com/office/drawing/2014/main" id="{66C8A91F-0064-4280-93D5-4527C01DB0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29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6" name="Line 44">
              <a:extLst>
                <a:ext uri="{FF2B5EF4-FFF2-40B4-BE49-F238E27FC236}">
                  <a16:creationId xmlns:a16="http://schemas.microsoft.com/office/drawing/2014/main" id="{D4BD17B8-1139-409E-9685-89EAFE4F80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4" y="23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7" name="Line 45">
              <a:extLst>
                <a:ext uri="{FF2B5EF4-FFF2-40B4-BE49-F238E27FC236}">
                  <a16:creationId xmlns:a16="http://schemas.microsoft.com/office/drawing/2014/main" id="{2405BE0A-E735-45A8-AFDC-6B1B71593C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4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8" name="Text Box 47">
              <a:extLst>
                <a:ext uri="{FF2B5EF4-FFF2-40B4-BE49-F238E27FC236}">
                  <a16:creationId xmlns:a16="http://schemas.microsoft.com/office/drawing/2014/main" id="{D1BFD139-5B07-4DEC-847C-58DAF78C65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764" y="289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4</a:t>
              </a:r>
            </a:p>
          </p:txBody>
        </p:sp>
        <p:sp>
          <p:nvSpPr>
            <p:cNvPr id="26639" name="Text Box 48">
              <a:extLst>
                <a:ext uri="{FF2B5EF4-FFF2-40B4-BE49-F238E27FC236}">
                  <a16:creationId xmlns:a16="http://schemas.microsoft.com/office/drawing/2014/main" id="{D51C88D5-9199-446D-998B-10266C395B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314" y="289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2</a:t>
              </a:r>
            </a:p>
          </p:txBody>
        </p:sp>
        <p:sp>
          <p:nvSpPr>
            <p:cNvPr id="26640" name="Text Box 49">
              <a:extLst>
                <a:ext uri="{FF2B5EF4-FFF2-40B4-BE49-F238E27FC236}">
                  <a16:creationId xmlns:a16="http://schemas.microsoft.com/office/drawing/2014/main" id="{C364A171-8897-4C30-B9C9-2560E90FD5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312" y="2844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11</a:t>
              </a:r>
            </a:p>
          </p:txBody>
        </p:sp>
        <p:sp>
          <p:nvSpPr>
            <p:cNvPr id="26641" name="Text Box 50">
              <a:extLst>
                <a:ext uri="{FF2B5EF4-FFF2-40B4-BE49-F238E27FC236}">
                  <a16:creationId xmlns:a16="http://schemas.microsoft.com/office/drawing/2014/main" id="{89B5B377-D5C7-4AC5-A8C0-D0FB4E1FF4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864" y="285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26642" name="Text Box 51">
              <a:extLst>
                <a:ext uri="{FF2B5EF4-FFF2-40B4-BE49-F238E27FC236}">
                  <a16:creationId xmlns:a16="http://schemas.microsoft.com/office/drawing/2014/main" id="{093B75C7-7DA8-4947-AF0E-A34F778C7B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976" y="2412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P</a:t>
              </a:r>
              <a:r>
                <a:rPr lang="en-US" altLang="pt-PT" sz="1800" baseline="-25000">
                  <a:solidFill>
                    <a:schemeClr val="tx2"/>
                  </a:solidFill>
                  <a:latin typeface="Helvetica" panose="020B0604020202020204" pitchFamily="34" charset="0"/>
                </a:rPr>
                <a:t>4</a:t>
              </a:r>
              <a:endParaRPr lang="en-US" altLang="pt-PT" sz="1800">
                <a:solidFill>
                  <a:schemeClr val="tx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26643" name="Line 52">
              <a:extLst>
                <a:ext uri="{FF2B5EF4-FFF2-40B4-BE49-F238E27FC236}">
                  <a16:creationId xmlns:a16="http://schemas.microsoft.com/office/drawing/2014/main" id="{0148E4D5-99F7-4702-AA36-6234738587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29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4" name="Line 53">
              <a:extLst>
                <a:ext uri="{FF2B5EF4-FFF2-40B4-BE49-F238E27FC236}">
                  <a16:creationId xmlns:a16="http://schemas.microsoft.com/office/drawing/2014/main" id="{ABDD9AE8-C351-4FC9-8DF4-A32D1C6468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79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5" name="Line 54">
              <a:extLst>
                <a:ext uri="{FF2B5EF4-FFF2-40B4-BE49-F238E27FC236}">
                  <a16:creationId xmlns:a16="http://schemas.microsoft.com/office/drawing/2014/main" id="{8487280E-06F5-49A5-AE5D-1289680242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29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6" name="Line 58">
              <a:extLst>
                <a:ext uri="{FF2B5EF4-FFF2-40B4-BE49-F238E27FC236}">
                  <a16:creationId xmlns:a16="http://schemas.microsoft.com/office/drawing/2014/main" id="{967BFED8-D964-4C42-9F9C-40C5A1DB52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29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7" name="Text Box 59">
              <a:extLst>
                <a:ext uri="{FF2B5EF4-FFF2-40B4-BE49-F238E27FC236}">
                  <a16:creationId xmlns:a16="http://schemas.microsoft.com/office/drawing/2014/main" id="{56819CAE-C361-44F1-8D95-7D7D52C697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989" y="289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5</a:t>
              </a:r>
            </a:p>
          </p:txBody>
        </p:sp>
        <p:sp>
          <p:nvSpPr>
            <p:cNvPr id="26648" name="Line 60">
              <a:extLst>
                <a:ext uri="{FF2B5EF4-FFF2-40B4-BE49-F238E27FC236}">
                  <a16:creationId xmlns:a16="http://schemas.microsoft.com/office/drawing/2014/main" id="{3A86E0C6-7CDF-426F-BA3B-259D572E2B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54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" name="Line 61">
              <a:extLst>
                <a:ext uri="{FF2B5EF4-FFF2-40B4-BE49-F238E27FC236}">
                  <a16:creationId xmlns:a16="http://schemas.microsoft.com/office/drawing/2014/main" id="{B41BE79E-9C33-4786-B557-02046FE23C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9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0" name="Line 62">
              <a:extLst>
                <a:ext uri="{FF2B5EF4-FFF2-40B4-BE49-F238E27FC236}">
                  <a16:creationId xmlns:a16="http://schemas.microsoft.com/office/drawing/2014/main" id="{3A8C61EF-50A9-4FDA-90A0-6D4481A957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04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1" name="Line 63">
              <a:extLst>
                <a:ext uri="{FF2B5EF4-FFF2-40B4-BE49-F238E27FC236}">
                  <a16:creationId xmlns:a16="http://schemas.microsoft.com/office/drawing/2014/main" id="{175615B7-E163-45DD-AAFF-5E6A5647C0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29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2" name="Text Box 64">
              <a:extLst>
                <a:ext uri="{FF2B5EF4-FFF2-40B4-BE49-F238E27FC236}">
                  <a16:creationId xmlns:a16="http://schemas.microsoft.com/office/drawing/2014/main" id="{817444DD-BC97-44B7-AF04-0A8C60D871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439" y="289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7</a:t>
              </a:r>
            </a:p>
          </p:txBody>
        </p:sp>
        <p:sp>
          <p:nvSpPr>
            <p:cNvPr id="26653" name="Line 65">
              <a:extLst>
                <a:ext uri="{FF2B5EF4-FFF2-40B4-BE49-F238E27FC236}">
                  <a16:creationId xmlns:a16="http://schemas.microsoft.com/office/drawing/2014/main" id="{EDB253EE-E1D5-4AD8-A1AF-07C62FE6D1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4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4" name="Line 66">
              <a:extLst>
                <a:ext uri="{FF2B5EF4-FFF2-40B4-BE49-F238E27FC236}">
                  <a16:creationId xmlns:a16="http://schemas.microsoft.com/office/drawing/2014/main" id="{D5D0520A-301B-4C3A-8C42-DF36254709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79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5" name="Line 67">
              <a:extLst>
                <a:ext uri="{FF2B5EF4-FFF2-40B4-BE49-F238E27FC236}">
                  <a16:creationId xmlns:a16="http://schemas.microsoft.com/office/drawing/2014/main" id="{F0C59E48-975A-447C-9525-E9F3A5796E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04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6" name="Line 68">
              <a:extLst>
                <a:ext uri="{FF2B5EF4-FFF2-40B4-BE49-F238E27FC236}">
                  <a16:creationId xmlns:a16="http://schemas.microsoft.com/office/drawing/2014/main" id="{F753D30B-A392-40E5-AACA-11ACE89969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54" y="23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7" name="Line 69">
              <a:extLst>
                <a:ext uri="{FF2B5EF4-FFF2-40B4-BE49-F238E27FC236}">
                  <a16:creationId xmlns:a16="http://schemas.microsoft.com/office/drawing/2014/main" id="{C339339A-5961-4EC6-B65B-2F4F384D7C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9" y="235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8" name="Text Box 70">
              <a:extLst>
                <a:ext uri="{FF2B5EF4-FFF2-40B4-BE49-F238E27FC236}">
                  <a16:creationId xmlns:a16="http://schemas.microsoft.com/office/drawing/2014/main" id="{58AE7724-ED63-42B3-8215-2288F7DF56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256" y="2412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P</a:t>
              </a:r>
              <a:r>
                <a:rPr lang="en-US" altLang="pt-PT" sz="1800" baseline="-25000">
                  <a:solidFill>
                    <a:schemeClr val="tx2"/>
                  </a:solidFill>
                  <a:latin typeface="Helvetica" panose="020B0604020202020204" pitchFamily="34" charset="0"/>
                </a:rPr>
                <a:t>2</a:t>
              </a:r>
              <a:endParaRPr lang="en-US" altLang="pt-PT" sz="1800">
                <a:solidFill>
                  <a:schemeClr val="tx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26659" name="Text Box 71">
              <a:extLst>
                <a:ext uri="{FF2B5EF4-FFF2-40B4-BE49-F238E27FC236}">
                  <a16:creationId xmlns:a16="http://schemas.microsoft.com/office/drawing/2014/main" id="{EFBA9303-C587-4B25-A1B8-15023E62E4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840" y="2412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P</a:t>
              </a:r>
              <a:r>
                <a:rPr lang="en-US" altLang="pt-PT" sz="1800" baseline="-25000">
                  <a:solidFill>
                    <a:schemeClr val="tx2"/>
                  </a:solidFill>
                  <a:latin typeface="Helvetica" panose="020B0604020202020204" pitchFamily="34" charset="0"/>
                </a:rPr>
                <a:t>1</a:t>
              </a:r>
              <a:endParaRPr lang="en-US" altLang="pt-PT" sz="1800">
                <a:solidFill>
                  <a:schemeClr val="tx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26660" name="Line 72">
              <a:extLst>
                <a:ext uri="{FF2B5EF4-FFF2-40B4-BE49-F238E27FC236}">
                  <a16:creationId xmlns:a16="http://schemas.microsoft.com/office/drawing/2014/main" id="{A6B5F589-4AC7-4C40-AD37-7BB2B8F2E4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9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1" name="Text Box 73">
              <a:extLst>
                <a:ext uri="{FF2B5EF4-FFF2-40B4-BE49-F238E27FC236}">
                  <a16:creationId xmlns:a16="http://schemas.microsoft.com/office/drawing/2014/main" id="{4F4A7228-F547-4AC2-B23F-8096F81C3E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413" y="2844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16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>
            <a:extLst>
              <a:ext uri="{FF2B5EF4-FFF2-40B4-BE49-F238E27FC236}">
                <a16:creationId xmlns:a16="http://schemas.microsoft.com/office/drawing/2014/main" id="{C7166C66-6F6C-4D7D-B9AA-34DAE1D228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sz="2800"/>
              <a:t>Determinar o tempo do próximo CPU </a:t>
            </a:r>
            <a:r>
              <a:rPr lang="pt-PT" altLang="pt-PT" sz="2800" i="1"/>
              <a:t>Burst</a:t>
            </a:r>
          </a:p>
        </p:txBody>
      </p:sp>
      <p:sp>
        <p:nvSpPr>
          <p:cNvPr id="27651" name="Marcador de Posição de Conteúdo 2">
            <a:extLst>
              <a:ext uri="{FF2B5EF4-FFF2-40B4-BE49-F238E27FC236}">
                <a16:creationId xmlns:a16="http://schemas.microsoft.com/office/drawing/2014/main" id="{A80D3E21-A029-4F19-848C-920EDE29A2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336800" algn="ctr"/>
                <a:tab pos="3771900" algn="ctr"/>
              </a:tabLst>
            </a:pPr>
            <a:r>
              <a:rPr lang="en-US" altLang="pt-PT" sz="2400"/>
              <a:t>Os tempos dos CPU </a:t>
            </a:r>
            <a:r>
              <a:rPr lang="en-US" altLang="pt-PT" sz="2400" i="1"/>
              <a:t>Burst</a:t>
            </a:r>
            <a:r>
              <a:rPr lang="en-US" altLang="pt-PT" sz="2400"/>
              <a:t> não são, em geral, conhecidos</a:t>
            </a:r>
          </a:p>
          <a:p>
            <a:pPr>
              <a:tabLst>
                <a:tab pos="2336800" algn="ctr"/>
                <a:tab pos="3771900" algn="ctr"/>
              </a:tabLst>
            </a:pPr>
            <a:r>
              <a:rPr lang="en-US" altLang="pt-PT" sz="2400"/>
              <a:t>Solução: tentar obter boas estimativas</a:t>
            </a:r>
          </a:p>
          <a:p>
            <a:pPr>
              <a:tabLst>
                <a:tab pos="2336800" algn="ctr"/>
                <a:tab pos="3771900" algn="ctr"/>
              </a:tabLst>
            </a:pPr>
            <a:endParaRPr lang="en-US" altLang="pt-PT" sz="2400"/>
          </a:p>
          <a:p>
            <a:pPr>
              <a:tabLst>
                <a:tab pos="2336800" algn="ctr"/>
                <a:tab pos="3771900" algn="ctr"/>
              </a:tabLst>
            </a:pPr>
            <a:r>
              <a:rPr lang="en-US" altLang="pt-PT" sz="2400"/>
              <a:t>Como?</a:t>
            </a:r>
          </a:p>
          <a:p>
            <a:pPr lvl="1">
              <a:tabLst>
                <a:tab pos="2336800" algn="ctr"/>
                <a:tab pos="3771900" algn="ctr"/>
              </a:tabLst>
            </a:pPr>
            <a:r>
              <a:rPr lang="en-US" altLang="pt-PT" sz="2000"/>
              <a:t>Usar histórico do processo para prever o futuro</a:t>
            </a:r>
          </a:p>
          <a:p>
            <a:pPr lvl="1">
              <a:tabLst>
                <a:tab pos="2336800" algn="ctr"/>
                <a:tab pos="3771900" algn="ctr"/>
              </a:tabLst>
            </a:pPr>
            <a:r>
              <a:rPr lang="en-US" altLang="pt-PT" sz="2000"/>
              <a:t>Exemplo: </a:t>
            </a:r>
            <a:r>
              <a:rPr lang="pt-PT" altLang="pt-PT" sz="1800"/>
              <a:t>Média exponencial</a:t>
            </a:r>
            <a:endParaRPr lang="pt-PT" altLang="pt-PT" sz="1400"/>
          </a:p>
          <a:p>
            <a:pPr lvl="1">
              <a:tabLst>
                <a:tab pos="2336800" algn="ctr"/>
                <a:tab pos="3771900" algn="ctr"/>
              </a:tabLst>
            </a:pPr>
            <a:endParaRPr lang="pt-PT" altLang="pt-PT" sz="1400"/>
          </a:p>
          <a:p>
            <a:pPr lvl="1">
              <a:tabLst>
                <a:tab pos="2336800" algn="ctr"/>
                <a:tab pos="3771900" algn="ctr"/>
              </a:tabLst>
            </a:pPr>
            <a:endParaRPr lang="pt-PT" altLang="pt-PT" sz="1400"/>
          </a:p>
          <a:p>
            <a:pPr lvl="1">
              <a:tabLst>
                <a:tab pos="2336800" algn="ctr"/>
                <a:tab pos="3771900" algn="ctr"/>
              </a:tabLst>
            </a:pPr>
            <a:endParaRPr lang="pt-PT" altLang="pt-PT" sz="1400"/>
          </a:p>
          <a:p>
            <a:pPr lvl="1">
              <a:tabLst>
                <a:tab pos="2336800" algn="ctr"/>
                <a:tab pos="3771900" algn="ctr"/>
              </a:tabLst>
            </a:pPr>
            <a:endParaRPr lang="pt-PT" altLang="pt-PT" sz="1400"/>
          </a:p>
          <a:p>
            <a:pPr lvl="1">
              <a:tabLst>
                <a:tab pos="2336800" algn="ctr"/>
                <a:tab pos="3771900" algn="ctr"/>
              </a:tabLst>
            </a:pPr>
            <a:r>
              <a:rPr lang="pt-PT" altLang="pt-PT" sz="2000"/>
              <a:t>t</a:t>
            </a:r>
            <a:r>
              <a:rPr lang="pt-PT" altLang="pt-PT" sz="2000" baseline="-25000"/>
              <a:t>n</a:t>
            </a:r>
            <a:r>
              <a:rPr lang="pt-PT" altLang="pt-PT" sz="2000"/>
              <a:t> é o tempo do último CPU </a:t>
            </a:r>
            <a:r>
              <a:rPr lang="pt-PT" altLang="pt-PT" sz="2000" i="1"/>
              <a:t>Burst</a:t>
            </a:r>
            <a:r>
              <a:rPr lang="pt-PT" altLang="pt-PT" sz="2000"/>
              <a:t>, </a:t>
            </a:r>
            <a:r>
              <a:rPr lang="pt-PT" altLang="pt-PT" sz="2000">
                <a:sym typeface="Symbol" panose="05050102010706020507" pitchFamily="18" charset="2"/>
              </a:rPr>
              <a:t> é a estimativa do CPU burst</a:t>
            </a:r>
            <a:endParaRPr lang="pt-PT" altLang="pt-PT" sz="2000"/>
          </a:p>
        </p:txBody>
      </p:sp>
      <p:graphicFrame>
        <p:nvGraphicFramePr>
          <p:cNvPr id="27652" name="Object 3">
            <a:extLst>
              <a:ext uri="{FF2B5EF4-FFF2-40B4-BE49-F238E27FC236}">
                <a16:creationId xmlns:a16="http://schemas.microsoft.com/office/drawing/2014/main" id="{D6760776-8338-419D-AC14-490D18BAA1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0375" y="4498975"/>
          <a:ext cx="290988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1320800" imgH="228600" progId="Equation.3">
                  <p:embed/>
                </p:oleObj>
              </mc:Choice>
              <mc:Fallback>
                <p:oleObj name="Equation" r:id="rId3" imgW="1320800" imgH="228600" progId="Equation.3">
                  <p:embed/>
                  <p:pic>
                    <p:nvPicPr>
                      <p:cNvPr id="27652" name="Object 3">
                        <a:extLst>
                          <a:ext uri="{FF2B5EF4-FFF2-40B4-BE49-F238E27FC236}">
                            <a16:creationId xmlns:a16="http://schemas.microsoft.com/office/drawing/2014/main" id="{D6760776-8338-419D-AC14-490D18BAA1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4498975"/>
                        <a:ext cx="290988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Modelo de apresentação predefinido">
  <a:themeElements>
    <a:clrScheme name="Modelo de apresentação predefini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o de apresentação predefini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elo de apresentação predefini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PhdsDETI_atri_20101112_modelo</Template>
  <TotalTime>2218</TotalTime>
  <Words>2393</Words>
  <Application>Microsoft Office PowerPoint</Application>
  <PresentationFormat>On-screen Show (4:3)</PresentationFormat>
  <Paragraphs>311</Paragraphs>
  <Slides>31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Courier New</vt:lpstr>
      <vt:lpstr>Helvetica</vt:lpstr>
      <vt:lpstr>Times New Roman</vt:lpstr>
      <vt:lpstr>Modelo de apresentação predefinido</vt:lpstr>
      <vt:lpstr>Equation</vt:lpstr>
      <vt:lpstr>Sistemas Operativos  Licenciatura Engenharia Informática Licenciatura Engenharia Computacional</vt:lpstr>
      <vt:lpstr>Escalonador do CPU</vt:lpstr>
      <vt:lpstr>Escalonador do CPU</vt:lpstr>
      <vt:lpstr>Escalonamento FCFS</vt:lpstr>
      <vt:lpstr>Escalonamento FCFS</vt:lpstr>
      <vt:lpstr>Escalonamento SJF</vt:lpstr>
      <vt:lpstr>Escalonamento SJF</vt:lpstr>
      <vt:lpstr>Escalonamento SJF</vt:lpstr>
      <vt:lpstr>Determinar o tempo do próximo CPU Burst</vt:lpstr>
      <vt:lpstr>Determinar o tempo do próximo CPU Burst</vt:lpstr>
      <vt:lpstr>Escalonamento por prioridades</vt:lpstr>
      <vt:lpstr>Round Robin</vt:lpstr>
      <vt:lpstr>Round Robin com q=20</vt:lpstr>
      <vt:lpstr>Tempo do processo médio vs. Time quantum</vt:lpstr>
      <vt:lpstr>FIFO multi-nível</vt:lpstr>
      <vt:lpstr>FIFO multi-nível</vt:lpstr>
      <vt:lpstr>FIFO multi-nível com realimentação</vt:lpstr>
      <vt:lpstr>FIFO multi-nível com realimentação</vt:lpstr>
      <vt:lpstr>FIFO multi-nível com realimentação</vt:lpstr>
      <vt:lpstr>Linux scheduler</vt:lpstr>
      <vt:lpstr>Linux scheduler</vt:lpstr>
      <vt:lpstr>Ealiest Deadline First</vt:lpstr>
      <vt:lpstr>Linux: algoritmo até 2007</vt:lpstr>
      <vt:lpstr>Linux: algoritmo até 2007</vt:lpstr>
      <vt:lpstr>Linux: algoritmo até 2007</vt:lpstr>
      <vt:lpstr>Linux: novo algoritmo</vt:lpstr>
      <vt:lpstr>Linux: novo algoritmo</vt:lpstr>
      <vt:lpstr>Linux: novo algoritmo</vt:lpstr>
      <vt:lpstr>Tópico prático: comando nice</vt:lpstr>
      <vt:lpstr>Memória Virtual</vt:lpstr>
      <vt:lpstr>Memória virtual</vt:lpstr>
    </vt:vector>
  </TitlesOfParts>
  <Company>Universidade de Aveiro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Nuno Lau</dc:creator>
  <cp:lastModifiedBy>Nuno Lau</cp:lastModifiedBy>
  <cp:revision>197</cp:revision>
  <dcterms:created xsi:type="dcterms:W3CDTF">1601-01-01T00:00:00Z</dcterms:created>
  <dcterms:modified xsi:type="dcterms:W3CDTF">2022-01-18T09:00:05Z</dcterms:modified>
</cp:coreProperties>
</file>