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517" r:id="rId3"/>
    <p:sldId id="551" r:id="rId4"/>
    <p:sldId id="552" r:id="rId5"/>
    <p:sldId id="553" r:id="rId6"/>
    <p:sldId id="554" r:id="rId7"/>
    <p:sldId id="581" r:id="rId8"/>
    <p:sldId id="582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>
                <a:solidFill>
                  <a:srgbClr val="008000"/>
                </a:solidFill>
              </a:rPr>
              <a:t>Ano letivo 2021/2022</a:t>
            </a:r>
          </a:p>
          <a:p>
            <a:pPr eaLnBrk="1" hangingPunct="1"/>
            <a:r>
              <a:rPr lang="pt-PT" altLang="pt-PT" sz="240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5993DF7-E514-4FDF-971E-B7CECCBE1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Características de memória paginada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E12C4D0F-C611-41CB-A255-437BC548A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 custo de um </a:t>
            </a:r>
            <a:r>
              <a:rPr lang="pt-PT" altLang="pt-PT" sz="2800" i="1"/>
              <a:t>page fault</a:t>
            </a:r>
            <a:r>
              <a:rPr lang="pt-PT" altLang="pt-PT" sz="2800"/>
              <a:t> é muito elevado</a:t>
            </a:r>
          </a:p>
          <a:p>
            <a:r>
              <a:rPr lang="pt-PT" altLang="pt-PT" sz="2800"/>
              <a:t>Páginas são relativamente grandes para amortizar o tempo de acesso</a:t>
            </a:r>
          </a:p>
          <a:p>
            <a:pPr lvl="1"/>
            <a:r>
              <a:rPr lang="pt-PT" altLang="pt-PT" sz="2400"/>
              <a:t>4KB a 64KB</a:t>
            </a:r>
          </a:p>
          <a:p>
            <a:r>
              <a:rPr lang="pt-PT" altLang="pt-PT" sz="2800"/>
              <a:t>Usar uma organização completamente associativa</a:t>
            </a:r>
          </a:p>
          <a:p>
            <a:r>
              <a:rPr lang="pt-PT" altLang="pt-PT" sz="2800" i="1"/>
              <a:t>Page faults</a:t>
            </a:r>
            <a:r>
              <a:rPr lang="pt-PT" altLang="pt-PT" sz="2800"/>
              <a:t> são tratados por software pois o atraso principal é o acesso ao disco.</a:t>
            </a:r>
          </a:p>
          <a:p>
            <a:pPr lvl="1"/>
            <a:r>
              <a:rPr lang="pt-PT" altLang="pt-PT" sz="2400"/>
              <a:t>Algoritmos mais sofisticados</a:t>
            </a:r>
          </a:p>
          <a:p>
            <a:r>
              <a:rPr lang="pt-PT" altLang="pt-PT" sz="2800" i="1"/>
              <a:t>Write-back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C7862C0-7BF8-4708-9BB5-B28EF496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Encontrar uma página</a:t>
            </a:r>
          </a:p>
        </p:txBody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94875A19-AD25-4AB3-8EF6-BD5C8CCA8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Organização completamente associativa</a:t>
            </a:r>
          </a:p>
          <a:p>
            <a:pPr lvl="1"/>
            <a:r>
              <a:rPr lang="pt-PT" altLang="pt-PT" sz="2400"/>
              <a:t>Página virtual pode ser mapeada em qualquer página física</a:t>
            </a:r>
          </a:p>
          <a:p>
            <a:pPr lvl="1"/>
            <a:r>
              <a:rPr lang="pt-PT" altLang="pt-PT" sz="2400"/>
              <a:t>Reduzir </a:t>
            </a:r>
            <a:r>
              <a:rPr lang="pt-PT" altLang="pt-PT" sz="2400" i="1"/>
              <a:t>page faults</a:t>
            </a:r>
          </a:p>
          <a:p>
            <a:r>
              <a:rPr lang="pt-PT" altLang="pt-PT" sz="2800"/>
              <a:t>Não é possível usar procura associativa</a:t>
            </a:r>
          </a:p>
          <a:p>
            <a:r>
              <a:rPr lang="pt-PT" altLang="pt-PT" sz="2800"/>
              <a:t>Tabela relaciona página virtual com a sua posição</a:t>
            </a:r>
          </a:p>
          <a:p>
            <a:pPr lvl="1"/>
            <a:r>
              <a:rPr lang="pt-PT" altLang="pt-PT" sz="2400" i="1"/>
              <a:t>Page table</a:t>
            </a:r>
          </a:p>
          <a:p>
            <a:pPr lvl="1"/>
            <a:r>
              <a:rPr lang="pt-PT" altLang="pt-PT" sz="2400"/>
              <a:t>Indexada por nº página virtual</a:t>
            </a:r>
          </a:p>
          <a:p>
            <a:pPr lvl="1"/>
            <a:r>
              <a:rPr lang="pt-PT" altLang="pt-PT" sz="2400"/>
              <a:t>Entrada indica posição real da página virtual</a:t>
            </a:r>
          </a:p>
          <a:p>
            <a:pPr lvl="1"/>
            <a:r>
              <a:rPr lang="pt-PT" altLang="pt-PT" sz="2400">
                <a:solidFill>
                  <a:srgbClr val="FF0000"/>
                </a:solidFill>
              </a:rPr>
              <a:t>Cada processo tem a sua tabela de página</a:t>
            </a:r>
          </a:p>
          <a:p>
            <a:endParaRPr lang="pt-PT" altLang="pt-P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16CAE1-6450-4ECC-88F5-22AE60C0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B7589F05-07C4-4EEB-A824-38F92257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0748" r="620" b="11162"/>
          <a:stretch>
            <a:fillRect/>
          </a:stretch>
        </p:blipFill>
        <p:spPr bwMode="auto">
          <a:xfrm>
            <a:off x="1000125" y="1630363"/>
            <a:ext cx="7251700" cy="4298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BE2030D-06A6-4C1D-A99C-45DEC4F18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 de página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CFF4C0-000C-4002-8C33-25C93ACE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8263" y="1627188"/>
            <a:ext cx="3744912" cy="3673475"/>
          </a:xfrm>
        </p:spPr>
        <p:txBody>
          <a:bodyPr/>
          <a:lstStyle/>
          <a:p>
            <a:r>
              <a:rPr lang="pt-PT" altLang="pt-PT" sz="2800"/>
              <a:t>Registo de tabela de página</a:t>
            </a:r>
          </a:p>
          <a:p>
            <a:r>
              <a:rPr lang="pt-PT" altLang="pt-PT" sz="2800" i="1"/>
              <a:t>Valid bit</a:t>
            </a:r>
          </a:p>
          <a:p>
            <a:r>
              <a:rPr lang="pt-PT" altLang="pt-PT" sz="2800"/>
              <a:t>Permissões</a:t>
            </a:r>
          </a:p>
          <a:p>
            <a:endParaRPr lang="pt-PT" altLang="pt-PT" sz="2800">
              <a:solidFill>
                <a:srgbClr val="FF0000"/>
              </a:solidFill>
            </a:endParaRP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9E48D84E-FFEC-4A8D-B907-A73BE19F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2425"/>
            <a:ext cx="4897438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6DF3C1D-61B7-495C-889B-4E0EC00F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pic>
        <p:nvPicPr>
          <p:cNvPr id="41987" name="Picture 1029">
            <a:extLst>
              <a:ext uri="{FF2B5EF4-FFF2-40B4-BE49-F238E27FC236}">
                <a16:creationId xmlns:a16="http://schemas.microsoft.com/office/drawing/2014/main" id="{51ED0427-33CA-4805-B985-D8A082E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623" r="10611" b="951"/>
          <a:stretch>
            <a:fillRect/>
          </a:stretch>
        </p:blipFill>
        <p:spPr bwMode="auto">
          <a:xfrm>
            <a:off x="2286000" y="1785938"/>
            <a:ext cx="4429125" cy="4138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BEE200-53D3-4818-95F9-392233892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32390B16-772C-4A69-85B4-6F3416D3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639" r="20580" b="639"/>
          <a:stretch>
            <a:fillRect/>
          </a:stretch>
        </p:blipFill>
        <p:spPr bwMode="auto">
          <a:xfrm>
            <a:off x="2740025" y="1638300"/>
            <a:ext cx="3617913" cy="4505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9873A82-0FE5-43C3-B0C6-89665A06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Endereços lógicos e físicos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26D8A9F7-F2AF-4800-8F4D-00D138EB7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516563"/>
            <a:ext cx="188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Before allocation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979DFDB7-8044-42D6-8E8C-50B9ECE3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55499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After allocation</a:t>
            </a:r>
          </a:p>
        </p:txBody>
      </p:sp>
      <p:pic>
        <p:nvPicPr>
          <p:cNvPr id="44037" name="Picture 6">
            <a:extLst>
              <a:ext uri="{FF2B5EF4-FFF2-40B4-BE49-F238E27FC236}">
                <a16:creationId xmlns:a16="http://schemas.microsoft.com/office/drawing/2014/main" id="{A47D05C4-27B5-44D1-BE48-A05BC47F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2477" r="699" b="3087"/>
          <a:stretch>
            <a:fillRect/>
          </a:stretch>
        </p:blipFill>
        <p:spPr bwMode="auto">
          <a:xfrm>
            <a:off x="1912938" y="1568450"/>
            <a:ext cx="5207000" cy="37385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F062593-201B-43EE-81F9-59EF506C6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Page fault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5DEA24-1F18-41AD-9668-942BA1906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pt-PT" altLang="pt-PT" sz="2800" i="1"/>
              <a:t>Valid bit </a:t>
            </a:r>
            <a:r>
              <a:rPr lang="pt-PT" altLang="pt-PT" sz="2800"/>
              <a:t>da tabela de página com 0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Tratado pelo sistema operativo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Estrutura mantém posição das página virtuais em disco</a:t>
            </a:r>
          </a:p>
          <a:p>
            <a:pPr>
              <a:spcBef>
                <a:spcPts val="800"/>
              </a:spcBef>
            </a:pPr>
            <a:r>
              <a:rPr lang="pt-PT" altLang="pt-PT" sz="2800"/>
              <a:t>Política de substituição tipo LRU aproximado</a:t>
            </a:r>
          </a:p>
          <a:p>
            <a:pPr lvl="1"/>
            <a:r>
              <a:rPr lang="pt-PT" altLang="pt-PT" sz="2400"/>
              <a:t>Tabela de páginas contém </a:t>
            </a:r>
            <a:r>
              <a:rPr lang="pt-PT" altLang="pt-PT" sz="2400" i="1"/>
              <a:t>reference bit</a:t>
            </a:r>
          </a:p>
          <a:p>
            <a:pPr lvl="1"/>
            <a:r>
              <a:rPr lang="pt-PT" altLang="pt-PT" sz="2400"/>
              <a:t>Periodicamente </a:t>
            </a:r>
            <a:r>
              <a:rPr lang="pt-PT" altLang="pt-PT" sz="2400" i="1"/>
              <a:t>reference bits </a:t>
            </a:r>
            <a:r>
              <a:rPr lang="pt-PT" altLang="pt-PT" sz="2400"/>
              <a:t>colocados a zero</a:t>
            </a:r>
          </a:p>
          <a:p>
            <a:pPr lvl="1"/>
            <a:r>
              <a:rPr lang="pt-PT" altLang="pt-PT" sz="2400"/>
              <a:t>Se página é acedida (</a:t>
            </a:r>
            <a:r>
              <a:rPr lang="pt-PT" altLang="pt-PT" sz="2400" i="1"/>
              <a:t>touched</a:t>
            </a:r>
            <a:r>
              <a:rPr lang="pt-PT" altLang="pt-PT" sz="2400"/>
              <a:t>) </a:t>
            </a:r>
            <a:r>
              <a:rPr lang="pt-PT" altLang="pt-PT" sz="2400" i="1"/>
              <a:t>reference bit </a:t>
            </a:r>
            <a:r>
              <a:rPr lang="pt-PT" altLang="pt-PT" sz="2400"/>
              <a:t>a 1</a:t>
            </a:r>
          </a:p>
          <a:p>
            <a:pPr lvl="1"/>
            <a:r>
              <a:rPr lang="pt-PT" altLang="pt-PT" sz="2400"/>
              <a:t>Substituir páginas com </a:t>
            </a:r>
            <a:r>
              <a:rPr lang="pt-PT" altLang="pt-PT" sz="2400" i="1"/>
              <a:t>reference bit </a:t>
            </a:r>
            <a:r>
              <a:rPr lang="pt-PT" altLang="pt-PT" sz="2400"/>
              <a:t>a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1FC092F-B475-42C2-BE89-E62BE3FA1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Page fault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F913E23A-8F5F-44F0-BA0E-51B4966A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1660525" y="1500188"/>
            <a:ext cx="5626100" cy="4708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25320A3-5CAF-41FB-9F78-BBB2ACC6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Tamanho da tabela de página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ED67740-29BD-4EC4-8203-E7347090E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Considere um sistema com endereços de 32 bits, páginas de 4KB e 4 bytes por entrada na tabela de página.  Qual o espaço ocupado pela tabela de página?</a:t>
            </a:r>
          </a:p>
        </p:txBody>
      </p:sp>
      <p:sp>
        <p:nvSpPr>
          <p:cNvPr id="632836" name="Text Box 4">
            <a:extLst>
              <a:ext uri="{FF2B5EF4-FFF2-40B4-BE49-F238E27FC236}">
                <a16:creationId xmlns:a16="http://schemas.microsoft.com/office/drawing/2014/main" id="{EDCA1510-5172-4358-9E58-86CD4D31F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068638"/>
            <a:ext cx="49847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chemeClr val="tx2"/>
                </a:solidFill>
              </a:rPr>
              <a:t>Nº de entradas = 2</a:t>
            </a:r>
            <a:r>
              <a:rPr lang="pt-PT" altLang="pt-PT" sz="2400" baseline="30000">
                <a:solidFill>
                  <a:schemeClr val="tx2"/>
                </a:solidFill>
              </a:rPr>
              <a:t>32</a:t>
            </a:r>
            <a:r>
              <a:rPr lang="pt-PT" altLang="pt-PT" sz="2400">
                <a:solidFill>
                  <a:schemeClr val="tx2"/>
                </a:solidFill>
              </a:rPr>
              <a:t> / 2</a:t>
            </a:r>
            <a:r>
              <a:rPr lang="pt-PT" altLang="pt-PT" sz="2400" baseline="30000">
                <a:solidFill>
                  <a:schemeClr val="tx2"/>
                </a:solidFill>
              </a:rPr>
              <a:t>12</a:t>
            </a:r>
            <a:r>
              <a:rPr lang="pt-PT" altLang="pt-PT" sz="2400">
                <a:solidFill>
                  <a:schemeClr val="tx2"/>
                </a:solidFill>
              </a:rPr>
              <a:t> = 2</a:t>
            </a:r>
            <a:r>
              <a:rPr lang="pt-PT" altLang="pt-PT" sz="2400" baseline="30000">
                <a:solidFill>
                  <a:schemeClr val="tx2"/>
                </a:solidFill>
              </a:rPr>
              <a:t>20</a:t>
            </a:r>
          </a:p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chemeClr val="tx2"/>
                </a:solidFill>
              </a:rPr>
              <a:t>Tamanho da tabela = 2</a:t>
            </a:r>
            <a:r>
              <a:rPr lang="pt-PT" altLang="pt-PT" sz="2400" baseline="30000">
                <a:solidFill>
                  <a:schemeClr val="tx2"/>
                </a:solidFill>
              </a:rPr>
              <a:t>20</a:t>
            </a:r>
            <a:r>
              <a:rPr lang="pt-PT" altLang="pt-PT" sz="2400">
                <a:solidFill>
                  <a:schemeClr val="tx2"/>
                </a:solidFill>
              </a:rPr>
              <a:t> * 4 = 4MB</a:t>
            </a:r>
          </a:p>
        </p:txBody>
      </p:sp>
      <p:sp>
        <p:nvSpPr>
          <p:cNvPr id="632837" name="Text Box 5">
            <a:extLst>
              <a:ext uri="{FF2B5EF4-FFF2-40B4-BE49-F238E27FC236}">
                <a16:creationId xmlns:a16="http://schemas.microsoft.com/office/drawing/2014/main" id="{76FEB97F-7AC5-4188-939B-66FC9139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437063"/>
            <a:ext cx="64643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100 processos implicaria 400MB de memória usados em tabelas de página!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F0BEEF-08DB-450D-AFC1-D68D1D179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AD6A23B-1648-4FD3-9346-421D05044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Eficiência da utilização da memória</a:t>
            </a:r>
          </a:p>
          <a:p>
            <a:pPr lvl="1"/>
            <a:r>
              <a:rPr lang="pt-PT" altLang="pt-PT" sz="1800"/>
              <a:t>Memória deve ser partilhada pelos processos</a:t>
            </a:r>
          </a:p>
          <a:p>
            <a:pPr lvl="1"/>
            <a:r>
              <a:rPr lang="pt-PT" altLang="pt-PT" sz="1800"/>
              <a:t>Manter em memória apenas o necessário</a:t>
            </a:r>
          </a:p>
          <a:p>
            <a:pPr lvl="1"/>
            <a:r>
              <a:rPr lang="pt-PT" altLang="pt-PT" sz="1800"/>
              <a:t>Endereços usados pelos processos não são endereços da memória física</a:t>
            </a:r>
          </a:p>
          <a:p>
            <a:r>
              <a:rPr lang="pt-PT" altLang="pt-PT" sz="2000"/>
              <a:t>Segurança</a:t>
            </a:r>
          </a:p>
          <a:p>
            <a:pPr lvl="1"/>
            <a:r>
              <a:rPr lang="pt-PT" altLang="pt-PT" sz="1800"/>
              <a:t>Mecanismos de segurança que impeçam que um processo altere as zonas de memória dos outros processos.</a:t>
            </a:r>
          </a:p>
          <a:p>
            <a:r>
              <a:rPr lang="pt-PT" altLang="pt-PT" sz="2000"/>
              <a:t>Transparência</a:t>
            </a:r>
          </a:p>
          <a:p>
            <a:pPr lvl="1"/>
            <a:r>
              <a:rPr lang="pt-PT" altLang="pt-PT" sz="1800"/>
              <a:t>Processo tem acesso a muita memória (eventualmente mais do que a memória física)</a:t>
            </a:r>
          </a:p>
          <a:p>
            <a:pPr lvl="1"/>
            <a:r>
              <a:rPr lang="pt-PT" altLang="pt-PT" sz="1800"/>
              <a:t>Processo corre como se toda a memória lhe pertencesse</a:t>
            </a:r>
          </a:p>
          <a:p>
            <a:r>
              <a:rPr lang="pt-PT" altLang="pt-PT" sz="2000"/>
              <a:t>Partilha de memória</a:t>
            </a:r>
          </a:p>
          <a:p>
            <a:pPr lvl="1"/>
            <a:r>
              <a:rPr lang="pt-PT" altLang="pt-PT" sz="1800"/>
              <a:t>Vários processos acedem à mesma zona de memória (de forma controlada)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AA8D4E3-EED3-4FBC-B3B5-356EA4087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Tamanho da tabela de página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31C0EAA-24D0-4EED-A4AA-5EB6520F5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Técnicas para reduzir tabela de página</a:t>
            </a:r>
          </a:p>
          <a:p>
            <a:pPr lvl="1"/>
            <a:r>
              <a:rPr lang="pt-PT" altLang="pt-PT" sz="2400"/>
              <a:t>Registo limita o tamanho da tabela</a:t>
            </a:r>
          </a:p>
          <a:p>
            <a:pPr lvl="2"/>
            <a:r>
              <a:rPr lang="pt-PT" altLang="pt-PT" sz="2000"/>
              <a:t>Memória associada ao processo cresce num só sentido</a:t>
            </a:r>
          </a:p>
          <a:p>
            <a:pPr lvl="1"/>
            <a:r>
              <a:rPr lang="pt-PT" altLang="pt-PT" sz="2400"/>
              <a:t>2 tabelas de página por processo com 2 registos limite</a:t>
            </a:r>
          </a:p>
          <a:p>
            <a:pPr lvl="2"/>
            <a:r>
              <a:rPr lang="pt-PT" altLang="pt-PT" sz="2000"/>
              <a:t>2 segmentos (</a:t>
            </a:r>
            <a:r>
              <a:rPr lang="pt-PT" altLang="pt-PT" sz="2000" i="1"/>
              <a:t>stack</a:t>
            </a:r>
            <a:r>
              <a:rPr lang="pt-PT" altLang="pt-PT" sz="2000"/>
              <a:t> e </a:t>
            </a:r>
            <a:r>
              <a:rPr lang="pt-PT" altLang="pt-PT" sz="2000" i="1"/>
              <a:t>heap</a:t>
            </a:r>
            <a:r>
              <a:rPr lang="pt-PT" altLang="pt-PT" sz="2000"/>
              <a:t>) crescem em direcções opostas</a:t>
            </a:r>
          </a:p>
          <a:p>
            <a:pPr lvl="1"/>
            <a:r>
              <a:rPr lang="pt-PT" altLang="pt-PT" sz="2400" i="1"/>
              <a:t>Hashing</a:t>
            </a:r>
          </a:p>
          <a:p>
            <a:pPr lvl="2"/>
            <a:r>
              <a:rPr lang="pt-PT" altLang="pt-PT" sz="2000"/>
              <a:t>Tabela de página depende do tamanho da memória física</a:t>
            </a:r>
          </a:p>
          <a:p>
            <a:pPr lvl="1"/>
            <a:r>
              <a:rPr lang="pt-PT" altLang="pt-PT" sz="2400"/>
              <a:t>Tabelas de página com vários níveis</a:t>
            </a:r>
          </a:p>
          <a:p>
            <a:pPr lvl="1"/>
            <a:r>
              <a:rPr lang="pt-PT" altLang="pt-PT" sz="2400"/>
              <a:t>Tabelas de página em memória virtual!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81058CE-DD9D-403A-AF2C-ABE85427F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Tabelas de página com </a:t>
            </a:r>
            <a:r>
              <a:rPr lang="pt-PT" altLang="pt-PT" i="1"/>
              <a:t>hashing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DE57B2-09C2-4118-8F5B-0602ED679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Função de </a:t>
            </a:r>
            <a:r>
              <a:rPr lang="pt-PT" altLang="pt-PT" sz="2400" i="1"/>
              <a:t>hash</a:t>
            </a:r>
            <a:r>
              <a:rPr lang="pt-PT" altLang="pt-PT" sz="2400"/>
              <a:t> determina entrada a ser usada</a:t>
            </a:r>
          </a:p>
          <a:p>
            <a:r>
              <a:rPr lang="pt-PT" altLang="pt-PT" sz="2400"/>
              <a:t>Na mesma entrada podem co-existir várias traduções</a:t>
            </a:r>
            <a:endParaRPr lang="pt-PT" altLang="pt-PT" sz="200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F77BE28C-CFBC-4D04-8B63-D566BD64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1198563" y="2571750"/>
            <a:ext cx="6591300" cy="3594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CB5BFD6-049B-43EB-B20A-5EDFF95B0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Tabelas de página com vários níveis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60E54C1-FD6D-4718-B2E3-0EE20D5C3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2 níveis</a:t>
            </a:r>
            <a:endParaRPr lang="pt-PT" altLang="pt-PT" sz="2400"/>
          </a:p>
        </p:txBody>
      </p:sp>
      <p:pic>
        <p:nvPicPr>
          <p:cNvPr id="50180" name="Picture 1033">
            <a:extLst>
              <a:ext uri="{FF2B5EF4-FFF2-40B4-BE49-F238E27FC236}">
                <a16:creationId xmlns:a16="http://schemas.microsoft.com/office/drawing/2014/main" id="{CA9C2D7D-2F9C-4CB9-81A0-E3DB275F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349375" y="2349500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B56DC21-E9DC-4098-940C-086C3093C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Política de escrita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273E75-7459-4CAF-B810-FDC46E3A5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800" i="1"/>
              <a:t>Write-through </a:t>
            </a:r>
            <a:r>
              <a:rPr lang="pt-PT" altLang="pt-PT" sz="2800"/>
              <a:t>não é eficiente</a:t>
            </a:r>
            <a:endParaRPr lang="pt-PT" altLang="pt-PT" sz="2800" i="1"/>
          </a:p>
          <a:p>
            <a:pPr>
              <a:lnSpc>
                <a:spcPct val="80000"/>
              </a:lnSpc>
            </a:pPr>
            <a:r>
              <a:rPr lang="pt-PT" altLang="pt-PT" sz="2800" i="1"/>
              <a:t>Write-back</a:t>
            </a:r>
          </a:p>
          <a:p>
            <a:pPr lvl="1"/>
            <a:r>
              <a:rPr lang="pt-PT" altLang="pt-PT" sz="2400"/>
              <a:t>Escrita em disco página a página</a:t>
            </a:r>
          </a:p>
          <a:p>
            <a:pPr lvl="1"/>
            <a:r>
              <a:rPr lang="pt-PT" altLang="pt-PT" sz="2400"/>
              <a:t>Página só é escrita em disco quando necessita de ser retirada de memória física…</a:t>
            </a:r>
          </a:p>
          <a:p>
            <a:pPr>
              <a:lnSpc>
                <a:spcPct val="80000"/>
              </a:lnSpc>
            </a:pPr>
            <a:r>
              <a:rPr lang="pt-PT" altLang="pt-PT" sz="2800" i="1"/>
              <a:t>Dirty bit</a:t>
            </a:r>
          </a:p>
          <a:p>
            <a:pPr lvl="1">
              <a:lnSpc>
                <a:spcPct val="80000"/>
              </a:lnSpc>
            </a:pPr>
            <a:r>
              <a:rPr lang="pt-PT" altLang="pt-PT" sz="2400"/>
              <a:t>e só se foi alterada desde que foi lida do disco</a:t>
            </a:r>
          </a:p>
          <a:p>
            <a:pPr>
              <a:lnSpc>
                <a:spcPct val="80000"/>
              </a:lnSpc>
            </a:pPr>
            <a:r>
              <a:rPr lang="pt-PT" altLang="pt-PT" sz="2800" i="1"/>
              <a:t>Write allocate</a:t>
            </a:r>
          </a:p>
          <a:p>
            <a:pPr lvl="1"/>
            <a:r>
              <a:rPr lang="pt-PT" altLang="pt-PT" sz="2400"/>
              <a:t>Escrita numa página que não reside em memória física, carrega essa página para a memória física e escreve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03A2660-1936-409F-B1D2-D0C0556AF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Problemas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A38F5FE-BF90-4933-A08E-F7A6780E7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Memória virtual obriga a 2 referências à memória para aceder a um endereço virtual!</a:t>
            </a:r>
          </a:p>
          <a:p>
            <a:pPr lvl="1"/>
            <a:r>
              <a:rPr lang="pt-PT" altLang="pt-PT" sz="2400"/>
              <a:t>Tabela de página reside em memória</a:t>
            </a:r>
          </a:p>
          <a:p>
            <a:pPr lvl="1"/>
            <a:r>
              <a:rPr lang="pt-PT" altLang="pt-PT" sz="2400"/>
              <a:t>Acesso à tabela de página</a:t>
            </a:r>
          </a:p>
          <a:p>
            <a:pPr lvl="1"/>
            <a:r>
              <a:rPr lang="pt-PT" altLang="pt-PT" sz="2400"/>
              <a:t>Acesso à memória física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677C1D5E-C43A-47CA-9396-77A5348D1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221163"/>
            <a:ext cx="1152525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161F1B-9924-4D76-8385-B4756C5C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4221163"/>
            <a:ext cx="1655762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Tradução</a:t>
            </a:r>
          </a:p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de endereços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AA50364-00EE-45A3-835A-794CEEC9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221163"/>
            <a:ext cx="1296988" cy="10080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Memória</a:t>
            </a: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9A198589-8748-46A4-AF1E-D508F1B77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7244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1DF0249D-FAFD-4C4D-9CDD-CD4FD67A0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47244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3A24B67F-5504-4C6A-A0C3-62E0DA14D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4362450"/>
            <a:ext cx="523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EV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61D9982-A69C-46A5-A534-F000B8A6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4362450"/>
            <a:ext cx="5095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5776918-D303-4D8C-92B4-DE0213014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Solução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7B282DCD-85DB-48DD-B3A5-B7FE66EF9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pt-PT" altLang="pt-PT" sz="2400"/>
              <a:t>Os acessos à memória virtual contêm localidade espacial e temporal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Cache de endereços traduzidos recentemente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TLB – </a:t>
            </a:r>
            <a:r>
              <a:rPr lang="pt-PT" altLang="pt-PT" sz="2400" i="1"/>
              <a:t>Translation-lookaside buffer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Entrada do TLB pode incluir </a:t>
            </a:r>
            <a:r>
              <a:rPr lang="pt-PT" altLang="pt-PT" sz="2400" i="1"/>
              <a:t>tag, </a:t>
            </a:r>
            <a:r>
              <a:rPr lang="pt-PT" altLang="pt-PT" sz="2400"/>
              <a:t>página física e</a:t>
            </a:r>
            <a:r>
              <a:rPr lang="pt-PT" altLang="pt-PT" sz="2400" i="1"/>
              <a:t> reference, dirty, access bits</a:t>
            </a:r>
          </a:p>
          <a:p>
            <a:pPr>
              <a:spcBef>
                <a:spcPts val="800"/>
              </a:spcBef>
            </a:pPr>
            <a:r>
              <a:rPr lang="pt-PT" altLang="pt-PT" sz="2400"/>
              <a:t>Em cada acesso o TLB é verificado</a:t>
            </a:r>
          </a:p>
          <a:p>
            <a:pPr lvl="1">
              <a:lnSpc>
                <a:spcPct val="80000"/>
              </a:lnSpc>
            </a:pPr>
            <a:r>
              <a:rPr lang="pt-PT" altLang="pt-PT" sz="2000" i="1"/>
              <a:t>Hit - </a:t>
            </a:r>
            <a:r>
              <a:rPr lang="pt-PT" altLang="pt-PT" sz="2000"/>
              <a:t>continua</a:t>
            </a:r>
          </a:p>
          <a:p>
            <a:pPr lvl="1">
              <a:lnSpc>
                <a:spcPct val="80000"/>
              </a:lnSpc>
            </a:pPr>
            <a:r>
              <a:rPr lang="pt-PT" altLang="pt-PT" sz="2000" i="1"/>
              <a:t>Miss - </a:t>
            </a:r>
            <a:r>
              <a:rPr lang="pt-PT" altLang="pt-PT" sz="2000"/>
              <a:t>verificar a tabela de página</a:t>
            </a:r>
          </a:p>
          <a:p>
            <a:pPr lvl="2">
              <a:lnSpc>
                <a:spcPct val="80000"/>
              </a:lnSpc>
            </a:pPr>
            <a:r>
              <a:rPr lang="pt-PT" altLang="pt-PT" sz="1800"/>
              <a:t>Podem originar (ou não) </a:t>
            </a:r>
            <a:r>
              <a:rPr lang="pt-PT" altLang="pt-PT" sz="1800" i="1"/>
              <a:t>page faults</a:t>
            </a:r>
          </a:p>
          <a:p>
            <a:pPr lvl="2">
              <a:lnSpc>
                <a:spcPct val="80000"/>
              </a:lnSpc>
            </a:pPr>
            <a:r>
              <a:rPr lang="pt-PT" altLang="pt-PT" sz="1800"/>
              <a:t>Podem ser tratados por hardware ou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946F0D9-37B5-44DD-9FF7-3D08980E5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TLB – Memória Associativa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E3BC276-C6CD-4746-AC07-282284370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TLB é uma memória associativa com procura paralela</a:t>
            </a:r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>
              <a:lnSpc>
                <a:spcPct val="80000"/>
              </a:lnSpc>
            </a:pPr>
            <a:endParaRPr lang="pt-PT" altLang="pt-PT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pt-PT" altLang="pt-PT" sz="2000"/>
              <a:t>Tradução de endereços </a:t>
            </a:r>
          </a:p>
          <a:p>
            <a:pPr lvl="1">
              <a:lnSpc>
                <a:spcPct val="80000"/>
              </a:lnSpc>
            </a:pPr>
            <a:r>
              <a:rPr lang="pt-PT" altLang="pt-PT" sz="2000"/>
              <a:t>Se p está na tabela associativa, determina # frame no TLB</a:t>
            </a:r>
          </a:p>
          <a:p>
            <a:pPr lvl="1">
              <a:lnSpc>
                <a:spcPct val="80000"/>
              </a:lnSpc>
            </a:pPr>
            <a:r>
              <a:rPr lang="pt-PT" altLang="pt-PT" sz="2000"/>
              <a:t>Senão procura # frame na tabela de página</a:t>
            </a:r>
          </a:p>
        </p:txBody>
      </p:sp>
      <p:sp>
        <p:nvSpPr>
          <p:cNvPr id="54276" name="Rectangle 2052">
            <a:extLst>
              <a:ext uri="{FF2B5EF4-FFF2-40B4-BE49-F238E27FC236}">
                <a16:creationId xmlns:a16="http://schemas.microsoft.com/office/drawing/2014/main" id="{268882B4-A6F7-47D7-AFBB-469ECF67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138363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Line 2053">
            <a:extLst>
              <a:ext uri="{FF2B5EF4-FFF2-40B4-BE49-F238E27FC236}">
                <a16:creationId xmlns:a16="http://schemas.microsoft.com/office/drawing/2014/main" id="{27435666-5749-4D8C-916F-1D305A463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16811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2054">
            <a:extLst>
              <a:ext uri="{FF2B5EF4-FFF2-40B4-BE49-F238E27FC236}">
                <a16:creationId xmlns:a16="http://schemas.microsoft.com/office/drawing/2014/main" id="{34FC8473-AAC0-4240-BBD2-7E965608C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4431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2055">
            <a:extLst>
              <a:ext uri="{FF2B5EF4-FFF2-40B4-BE49-F238E27FC236}">
                <a16:creationId xmlns:a16="http://schemas.microsoft.com/office/drawing/2014/main" id="{E7D90BCF-A6B4-498C-8A87-E707078C5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7479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2056">
            <a:extLst>
              <a:ext uri="{FF2B5EF4-FFF2-40B4-BE49-F238E27FC236}">
                <a16:creationId xmlns:a16="http://schemas.microsoft.com/office/drawing/2014/main" id="{4C4E85A6-2D08-453A-B935-443AEDDC3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1289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2057">
            <a:extLst>
              <a:ext uri="{FF2B5EF4-FFF2-40B4-BE49-F238E27FC236}">
                <a16:creationId xmlns:a16="http://schemas.microsoft.com/office/drawing/2014/main" id="{1C902B44-5717-4E5A-9C42-70BAECBC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17573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54282" name="Rectangle 2058">
            <a:extLst>
              <a:ext uri="{FF2B5EF4-FFF2-40B4-BE49-F238E27FC236}">
                <a16:creationId xmlns:a16="http://schemas.microsoft.com/office/drawing/2014/main" id="{8EB53E91-D334-4BE4-9C9D-F204D199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757363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Helvetica" panose="020B0604020202020204" pitchFamily="34" charset="0"/>
              </a:rPr>
              <a:t>Frame #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6BD561-EA29-4003-A4D8-CFCF76D59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 com TLB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50062A8-9C92-47C5-99FA-A9DBEBFB2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3024188" cy="4105275"/>
          </a:xfrm>
        </p:spPr>
        <p:txBody>
          <a:bodyPr/>
          <a:lstStyle/>
          <a:p>
            <a:r>
              <a:rPr lang="pt-PT" altLang="pt-PT" sz="2400"/>
              <a:t>TLB funciona como cache das entradas da tabela de página</a:t>
            </a:r>
          </a:p>
          <a:p>
            <a:r>
              <a:rPr lang="pt-PT" altLang="pt-PT" sz="2400"/>
              <a:t>Páginas residentes em disco não são referenciadas no TLB</a:t>
            </a:r>
          </a:p>
          <a:p>
            <a:r>
              <a:rPr lang="pt-PT" altLang="pt-PT" sz="2400" i="1"/>
              <a:t>Tag, valid, etc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95295433-142A-4453-AD34-48C43600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428625" y="1643063"/>
            <a:ext cx="5402263" cy="408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A631D25-AFA2-491F-93CB-E54A6C51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 com TLB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CFAC5E3-402B-487C-B1BD-FAF5A0D8B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0425" y="1628775"/>
            <a:ext cx="3024188" cy="4105275"/>
          </a:xfrm>
        </p:spPr>
        <p:txBody>
          <a:bodyPr/>
          <a:lstStyle/>
          <a:p>
            <a:r>
              <a:rPr lang="pt-PT" altLang="pt-PT" sz="2400"/>
              <a:t>TLB funciona como cache das entradas da tabela de página</a:t>
            </a:r>
          </a:p>
          <a:p>
            <a:r>
              <a:rPr lang="pt-PT" altLang="pt-PT" sz="2400"/>
              <a:t>Páginas residentes em disco não são referenciadas no TLB</a:t>
            </a:r>
          </a:p>
          <a:p>
            <a:r>
              <a:rPr lang="pt-PT" altLang="pt-PT" sz="2400" i="1"/>
              <a:t>Tag, valid, etc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CDC9C6BC-6D70-490B-8131-557B7CC06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557338"/>
            <a:ext cx="56102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A7F82C-D333-4A73-BB39-147600B5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virtual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76D5088-BCC2-46AD-9D30-0D5D5D278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4768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/>
              <a:t>Cada processo corre num espaço de endereçamento virtual (igual para todos)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usados pelos processos e os endereços físicos que lhes correspondem podem ser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que o processo usa são virtuais, o mesmo endereço virtual de 2 processos pode corresponder a endereços físicos distintos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Os endereços da memória virtual têm de ser convertidos em endereços de memória física</a:t>
            </a:r>
          </a:p>
          <a:p>
            <a:pPr>
              <a:lnSpc>
                <a:spcPct val="90000"/>
              </a:lnSpc>
            </a:pPr>
            <a:r>
              <a:rPr lang="pt-PT" altLang="pt-PT" sz="2000"/>
              <a:t>Alguns endereços de memória virtual podem estar armazenados em disco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24E33647-A4C1-4F53-AEC2-977E6D57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89113"/>
            <a:ext cx="29908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5E0AA10-D221-4FFB-849E-B86023D05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Mapeamento Virtual-Físico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1F6CC7B-7F5F-4C55-9F41-1F453A8F4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É necessária a conversão (rápida) do endereço virtual para o endereço físico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4D523F3-A4CA-49CC-8801-3EB47BFF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24175"/>
            <a:ext cx="43926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virtual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7435BFA4-9E36-4B4C-BB3A-C47291ED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92600"/>
            <a:ext cx="3529012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Endereço físico</a:t>
            </a: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03E66E96-9346-4348-BA97-49B61B925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5004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6DF83E1-C1D3-4176-A18A-A0DB794A4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física como cache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11E05BB-0BC8-4165-B68F-C78DA62A4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O conteúdo dos endereços virtuais pode ser armazenado em disco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4FC2841-8CE4-4EA2-9F4E-5042DE4A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211513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0x10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AA111F00-5620-4456-8A9D-49BA7941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00438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909A605-82AA-4C3E-9A55-66996527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787775"/>
            <a:ext cx="1150938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0x33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55732395-3EF4-4F66-8DC9-C59F9356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284538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0x21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93494CE5-9CE5-4BDA-BCF9-1504CC69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849563"/>
            <a:ext cx="20193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Endereço virtual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F7BECBF7-3221-4AAB-A34E-5B6BD2B18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116263"/>
            <a:ext cx="395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0: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CD60791E-6DFC-4613-9E2A-EEB871C6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425825"/>
            <a:ext cx="395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4: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B5C0475-9CCE-44FE-A27A-969FCD35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3713163"/>
            <a:ext cx="3952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8: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B30ED008-3F46-47B0-A567-173AED10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9925"/>
            <a:ext cx="3952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0: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036A3A2B-DF2B-43F1-8ACB-5C290D33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3571875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E8DFEFC3-51B2-45F8-B595-597DA9C8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3497263"/>
            <a:ext cx="395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4: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3B38631B-5A63-476D-9AEE-E3CEFE17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851150"/>
            <a:ext cx="19335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FF0000"/>
                </a:solidFill>
              </a:rPr>
              <a:t>Endereço físico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FA7E74A-58A3-4363-B758-E9BC4BE4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076700"/>
            <a:ext cx="11525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0x21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E32443EB-637B-4702-97B7-440A2F2A8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4002088"/>
            <a:ext cx="5365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rgbClr val="008000"/>
                </a:solidFill>
              </a:rPr>
              <a:t>12:</a:t>
            </a:r>
          </a:p>
        </p:txBody>
      </p:sp>
      <p:sp>
        <p:nvSpPr>
          <p:cNvPr id="32786" name="AutoShape 18">
            <a:extLst>
              <a:ext uri="{FF2B5EF4-FFF2-40B4-BE49-F238E27FC236}">
                <a16:creationId xmlns:a16="http://schemas.microsoft.com/office/drawing/2014/main" id="{D0059A6E-9A9E-489E-8D42-B1212390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4292600"/>
            <a:ext cx="2089150" cy="1223963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4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851994FF-F56F-4432-95F9-C8F4BDAE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724400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0x33</a:t>
            </a:r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D69A58CC-C67B-48B6-A816-F02CB9FA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5013325"/>
            <a:ext cx="11509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82800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0x10</a:t>
            </a:r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045A69AF-919B-4A95-BA2D-66A4CFBAB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644900"/>
            <a:ext cx="24479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1055830C-AAE7-48CA-9804-353C065E8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3429000"/>
            <a:ext cx="24479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ACE924E7-A54B-483E-8A81-1F67A1C2A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357563"/>
            <a:ext cx="2663825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ABD371AE-2229-4520-8A14-E86910DF5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3933825"/>
            <a:ext cx="26638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82800"/>
          <a:lstStyle/>
          <a:p>
            <a:endParaRPr lang="en-US"/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A3E94C69-33C7-4111-B31A-A8C11B19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930650"/>
            <a:ext cx="8207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000">
                <a:solidFill>
                  <a:schemeClr val="tx2"/>
                </a:solidFill>
              </a:rPr>
              <a:t>Disco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B8D400-4AF3-4C66-8616-58AD89F2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Endereço virtual paginado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303174-C31B-4A71-BF59-209A82612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Nº página virtual</a:t>
            </a:r>
          </a:p>
          <a:p>
            <a:r>
              <a:rPr lang="pt-PT" altLang="pt-PT" sz="2800" i="1"/>
              <a:t>Offset </a:t>
            </a:r>
            <a:r>
              <a:rPr lang="pt-PT" altLang="pt-PT" sz="2800"/>
              <a:t>no interior da página</a:t>
            </a:r>
          </a:p>
          <a:p>
            <a:pPr>
              <a:lnSpc>
                <a:spcPct val="80000"/>
              </a:lnSpc>
            </a:pPr>
            <a:endParaRPr lang="pt-PT" altLang="pt-PT" sz="2800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4CDC0F2E-06F8-467C-92CB-5B3BAF4E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98763"/>
            <a:ext cx="5761038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525" name="Text Box 5">
            <a:extLst>
              <a:ext uri="{FF2B5EF4-FFF2-40B4-BE49-F238E27FC236}">
                <a16:creationId xmlns:a16="http://schemas.microsoft.com/office/drawing/2014/main" id="{A4F4D0F2-F12E-4305-89F0-A2B1A584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132013"/>
            <a:ext cx="30686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82800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SzPct val="100000"/>
              <a:buFontTx/>
              <a:buNone/>
            </a:pPr>
            <a:r>
              <a:rPr lang="pt-PT" altLang="pt-PT" sz="2400">
                <a:solidFill>
                  <a:srgbClr val="FF0000"/>
                </a:solidFill>
              </a:rPr>
              <a:t>Tamanho da página?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8F3EE77-CE3F-455E-BE6A-7264AD04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79F77E-2D3A-4C76-AC0C-989EE5A08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altLang="pt-PT" sz="2400"/>
              <a:t>Paginação</a:t>
            </a:r>
          </a:p>
          <a:p>
            <a:pPr lvl="1"/>
            <a:r>
              <a:rPr lang="pt-PT" altLang="pt-PT" sz="2000"/>
              <a:t>Memória dividida em páginas</a:t>
            </a:r>
          </a:p>
          <a:p>
            <a:pPr lvl="1"/>
            <a:r>
              <a:rPr lang="pt-PT" altLang="pt-PT" sz="2000"/>
              <a:t>Páginas têm tamanho fixo</a:t>
            </a:r>
          </a:p>
          <a:p>
            <a:pPr lvl="1"/>
            <a:r>
              <a:rPr lang="pt-PT" altLang="pt-PT" sz="2000"/>
              <a:t>Fragmentação interna</a:t>
            </a:r>
          </a:p>
          <a:p>
            <a:pPr lvl="1"/>
            <a:r>
              <a:rPr lang="pt-PT" altLang="pt-PT" sz="2000"/>
              <a:t>Um processo necessita de um certo número de páginas livres</a:t>
            </a:r>
          </a:p>
          <a:p>
            <a:pPr>
              <a:lnSpc>
                <a:spcPct val="80000"/>
              </a:lnSpc>
            </a:pPr>
            <a:r>
              <a:rPr lang="pt-PT" altLang="pt-PT" sz="2400"/>
              <a:t>Segmentação</a:t>
            </a:r>
          </a:p>
          <a:p>
            <a:pPr lvl="1"/>
            <a:r>
              <a:rPr lang="pt-PT" altLang="pt-PT" sz="2000"/>
              <a:t>Memória dividida em segmentos</a:t>
            </a:r>
          </a:p>
          <a:p>
            <a:pPr lvl="1"/>
            <a:r>
              <a:rPr lang="pt-PT" altLang="pt-PT" sz="2000"/>
              <a:t>Segmentos podem ter tamanho variável</a:t>
            </a:r>
          </a:p>
          <a:p>
            <a:pPr lvl="1"/>
            <a:r>
              <a:rPr lang="pt-PT" altLang="pt-PT" sz="2000"/>
              <a:t>Fragmentação externa</a:t>
            </a:r>
          </a:p>
          <a:p>
            <a:pPr lvl="1"/>
            <a:r>
              <a:rPr lang="pt-PT" altLang="pt-PT" sz="2000"/>
              <a:t>Um processo necessita de uma zona contígua de memória livre para cada segmento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243F9E-E6B8-4311-B9A1-13FA3E92C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Segmentação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03D37449-FEB3-45A4-AAAF-C742A936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1820863"/>
            <a:ext cx="2733675" cy="33131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t-PT" altLang="pt-PT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E34DEBB-F510-424E-A944-D8C4D2A0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23876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A670651-4E4A-4172-88A8-FB27EF80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33686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B6C02D6-FFA4-406C-A58E-A1CEA5EF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3160713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44A8950C-A7B2-4DE5-8641-0B247AB2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9147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35848" name="Group 24">
            <a:extLst>
              <a:ext uri="{FF2B5EF4-FFF2-40B4-BE49-F238E27FC236}">
                <a16:creationId xmlns:a16="http://schemas.microsoft.com/office/drawing/2014/main" id="{60110BB4-FB66-42D3-86ED-63D2EAABB106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1879600"/>
            <a:ext cx="1054100" cy="3254375"/>
            <a:chOff x="3888" y="1056"/>
            <a:chExt cx="720" cy="2496"/>
          </a:xfrm>
        </p:grpSpPr>
        <p:grpSp>
          <p:nvGrpSpPr>
            <p:cNvPr id="35851" name="Group 11">
              <a:extLst>
                <a:ext uri="{FF2B5EF4-FFF2-40B4-BE49-F238E27FC236}">
                  <a16:creationId xmlns:a16="http://schemas.microsoft.com/office/drawing/2014/main" id="{47C10822-BE44-41F0-A4DD-BA6CFE0B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5862" name="Rectangle 8">
                <a:extLst>
                  <a:ext uri="{FF2B5EF4-FFF2-40B4-BE49-F238E27FC236}">
                    <a16:creationId xmlns:a16="http://schemas.microsoft.com/office/drawing/2014/main" id="{6CE41239-3EEE-4624-BB41-D40048AF0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8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3" name="Line 9">
                <a:extLst>
                  <a:ext uri="{FF2B5EF4-FFF2-40B4-BE49-F238E27FC236}">
                    <a16:creationId xmlns:a16="http://schemas.microsoft.com/office/drawing/2014/main" id="{BB15927B-2CBB-4215-86DE-A3E8A45BC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2" name="Group 12">
              <a:extLst>
                <a:ext uri="{FF2B5EF4-FFF2-40B4-BE49-F238E27FC236}">
                  <a16:creationId xmlns:a16="http://schemas.microsoft.com/office/drawing/2014/main" id="{8D69B25F-8E2D-4D73-B44C-6CC215C1D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5860" name="Rectangle 13">
                <a:extLst>
                  <a:ext uri="{FF2B5EF4-FFF2-40B4-BE49-F238E27FC236}">
                    <a16:creationId xmlns:a16="http://schemas.microsoft.com/office/drawing/2014/main" id="{DA03FC1F-DC58-478C-84F4-3B6BB05F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9933"/>
                  </a:buClr>
                  <a:buSzPct val="12000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2A476F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PT" altLang="pt-PT" sz="18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1" name="Line 14">
                <a:extLst>
                  <a:ext uri="{FF2B5EF4-FFF2-40B4-BE49-F238E27FC236}">
                    <a16:creationId xmlns:a16="http://schemas.microsoft.com/office/drawing/2014/main" id="{0F60ABC4-6A68-43D6-93F6-C48606595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3" name="Text Box 15">
              <a:extLst>
                <a:ext uri="{FF2B5EF4-FFF2-40B4-BE49-F238E27FC236}">
                  <a16:creationId xmlns:a16="http://schemas.microsoft.com/office/drawing/2014/main" id="{D0E0AC47-CE0D-48D7-BDBA-E12F7ED05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1108"/>
              <a:ext cx="21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5854" name="Text Box 16">
              <a:extLst>
                <a:ext uri="{FF2B5EF4-FFF2-40B4-BE49-F238E27FC236}">
                  <a16:creationId xmlns:a16="http://schemas.microsoft.com/office/drawing/2014/main" id="{6D4329D9-E511-4905-B89C-EB0B35F45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1415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5855" name="Rectangle 17">
              <a:extLst>
                <a:ext uri="{FF2B5EF4-FFF2-40B4-BE49-F238E27FC236}">
                  <a16:creationId xmlns:a16="http://schemas.microsoft.com/office/drawing/2014/main" id="{596B6485-8BE1-4283-95A0-C67B5D2E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6" name="Rectangle 18">
              <a:extLst>
                <a:ext uri="{FF2B5EF4-FFF2-40B4-BE49-F238E27FC236}">
                  <a16:creationId xmlns:a16="http://schemas.microsoft.com/office/drawing/2014/main" id="{392DE64A-AE7E-4C06-A80A-D9217D8A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PT" altLang="pt-PT" sz="1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7" name="Line 19">
              <a:extLst>
                <a:ext uri="{FF2B5EF4-FFF2-40B4-BE49-F238E27FC236}">
                  <a16:creationId xmlns:a16="http://schemas.microsoft.com/office/drawing/2014/main" id="{B8E4C04C-71EB-4CA3-A30F-02F1A60E4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20">
              <a:extLst>
                <a:ext uri="{FF2B5EF4-FFF2-40B4-BE49-F238E27FC236}">
                  <a16:creationId xmlns:a16="http://schemas.microsoft.com/office/drawing/2014/main" id="{48EFC54D-4FC6-45C8-B374-1173FB8A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404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5859" name="Text Box 21">
              <a:extLst>
                <a:ext uri="{FF2B5EF4-FFF2-40B4-BE49-F238E27FC236}">
                  <a16:creationId xmlns:a16="http://schemas.microsoft.com/office/drawing/2014/main" id="{16983D8C-BEF4-4811-B319-9F5A72006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864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9933"/>
                </a:buClr>
                <a:buSzPct val="12000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2A476F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PT" sz="1800">
                  <a:solidFill>
                    <a:schemeClr val="tx2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35849" name="Text Box 22">
            <a:extLst>
              <a:ext uri="{FF2B5EF4-FFF2-40B4-BE49-F238E27FC236}">
                <a16:creationId xmlns:a16="http://schemas.microsoft.com/office/drawing/2014/main" id="{63AB5B63-9751-4D4A-98DC-E5A7FEA3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user space </a:t>
            </a:r>
          </a:p>
        </p:txBody>
      </p:sp>
      <p:sp>
        <p:nvSpPr>
          <p:cNvPr id="35850" name="Text Box 23">
            <a:extLst>
              <a:ext uri="{FF2B5EF4-FFF2-40B4-BE49-F238E27FC236}">
                <a16:creationId xmlns:a16="http://schemas.microsoft.com/office/drawing/2014/main" id="{EFD437B9-0F5E-4EA2-8C32-AB2B37812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PT" sz="1800">
                <a:solidFill>
                  <a:schemeClr val="tx2"/>
                </a:solidFill>
                <a:latin typeface="Helvetica" panose="020B0604020202020204" pitchFamily="34" charset="0"/>
              </a:rPr>
              <a:t>physical memory space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90939B3-7E5F-4A39-A051-C745F15C1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Paginação e Segmentação</a:t>
            </a:r>
          </a:p>
        </p:txBody>
      </p:sp>
      <p:graphicFrame>
        <p:nvGraphicFramePr>
          <p:cNvPr id="624643" name="Group 3">
            <a:extLst>
              <a:ext uri="{FF2B5EF4-FFF2-40B4-BE49-F238E27FC236}">
                <a16:creationId xmlns:a16="http://schemas.microsoft.com/office/drawing/2014/main" id="{2575E567-813D-4ACC-A726-2ED8F5A56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893888"/>
          <a:ext cx="7604125" cy="3838578"/>
        </p:xfrm>
        <a:graphic>
          <a:graphicData uri="http://schemas.openxmlformats.org/drawingml/2006/table">
            <a:tbl>
              <a:tblPr/>
              <a:tblGrid>
                <a:gridCol w="289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2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Página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Segmento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Palavras por endereço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 (</a:t>
                      </a:r>
                      <a:r>
                        <a:rPr kumimoji="0" lang="pt-PT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seg</a:t>
                      </a: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. e </a:t>
                      </a:r>
                      <a:r>
                        <a:rPr kumimoji="0" lang="pt-PT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offset</a:t>
                      </a: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Visível ao programador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Não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Depende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Substituir um bloco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Trivial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Difícil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9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Utilização memória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Fragmentação interna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Fragmentação externa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Acesso ao disco</a:t>
                      </a:r>
                    </a:p>
                  </a:txBody>
                  <a:tcPr marL="93600" marR="93600" marT="46799" marB="467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Eficiente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P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Menos eficiente</a:t>
                      </a:r>
                    </a:p>
                  </a:txBody>
                  <a:tcPr marL="93600" marR="93600" marT="46799" marB="467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2218</TotalTime>
  <Words>984</Words>
  <Application>Microsoft Office PowerPoint</Application>
  <PresentationFormat>On-screen Show (4:3)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Helvetica</vt:lpstr>
      <vt:lpstr>Times New Roman</vt:lpstr>
      <vt:lpstr>Modelo de apresentação predefinido</vt:lpstr>
      <vt:lpstr>Sistemas Operativos  Licenciatura Engenharia Informática Licenciatura Engenharia Computacional</vt:lpstr>
      <vt:lpstr>Memória Virtual</vt:lpstr>
      <vt:lpstr>Memória virtual</vt:lpstr>
      <vt:lpstr>Mapeamento Virtual-Físico</vt:lpstr>
      <vt:lpstr>Memória física como cache</vt:lpstr>
      <vt:lpstr>Endereço virtual paginado</vt:lpstr>
      <vt:lpstr>Paginação e Segmentação</vt:lpstr>
      <vt:lpstr>Segmentação</vt:lpstr>
      <vt:lpstr>Paginação e Segmentação</vt:lpstr>
      <vt:lpstr>Características de memória paginada</vt:lpstr>
      <vt:lpstr>Encontrar uma página</vt:lpstr>
      <vt:lpstr>Tabela de página</vt:lpstr>
      <vt:lpstr>Tabela de página</vt:lpstr>
      <vt:lpstr>Endereços lógicos e físicos</vt:lpstr>
      <vt:lpstr>Endereços lógicos e físicos</vt:lpstr>
      <vt:lpstr>Endereços lógicos e físicos</vt:lpstr>
      <vt:lpstr>Page fault</vt:lpstr>
      <vt:lpstr>Page fault</vt:lpstr>
      <vt:lpstr>Tamanho da tabela de página</vt:lpstr>
      <vt:lpstr>Tamanho da tabela de página</vt:lpstr>
      <vt:lpstr>Tabelas de página com hashing</vt:lpstr>
      <vt:lpstr>Tabelas de página com vários níveis</vt:lpstr>
      <vt:lpstr>Política de escrita</vt:lpstr>
      <vt:lpstr>Problemas</vt:lpstr>
      <vt:lpstr>Solução</vt:lpstr>
      <vt:lpstr>TLB – Memória Associativa</vt:lpstr>
      <vt:lpstr>Memória virtual com TLB</vt:lpstr>
      <vt:lpstr>Memória virtual com TLB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197</cp:revision>
  <dcterms:created xsi:type="dcterms:W3CDTF">1601-01-01T00:00:00Z</dcterms:created>
  <dcterms:modified xsi:type="dcterms:W3CDTF">2022-01-18T13:53:26Z</dcterms:modified>
</cp:coreProperties>
</file>