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17" r:id="rId3"/>
    <p:sldId id="551" r:id="rId4"/>
    <p:sldId id="552" r:id="rId5"/>
    <p:sldId id="554" r:id="rId6"/>
    <p:sldId id="581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6DF3C1D-61B7-495C-889B-4E0EC00F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1987" name="Picture 1029">
            <a:extLst>
              <a:ext uri="{FF2B5EF4-FFF2-40B4-BE49-F238E27FC236}">
                <a16:creationId xmlns:a16="http://schemas.microsoft.com/office/drawing/2014/main" id="{51ED0427-33CA-4805-B985-D8A082E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2286000" y="1785938"/>
            <a:ext cx="4429125" cy="4138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BEE200-53D3-4818-95F9-39223389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2390B16-772C-4A69-85B4-6F3416D3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639" r="20580" b="639"/>
          <a:stretch>
            <a:fillRect/>
          </a:stretch>
        </p:blipFill>
        <p:spPr bwMode="auto">
          <a:xfrm>
            <a:off x="2740025" y="1638300"/>
            <a:ext cx="3617913" cy="4505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873A82-0FE5-43C3-B0C6-89665A06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26D8A9F7-F2AF-4800-8F4D-00D138EB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516563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979DFDB7-8044-42D6-8E8C-50B9ECE3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55499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A47D05C4-27B5-44D1-BE48-A05BC47F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1912938" y="1568450"/>
            <a:ext cx="5207000" cy="37385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F062593-201B-43EE-81F9-59EF506C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5DEA24-1F18-41AD-9668-942BA1906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800" i="1"/>
              <a:t>Valid bit </a:t>
            </a:r>
            <a:r>
              <a:rPr lang="pt-PT" altLang="pt-PT" sz="2800"/>
              <a:t>da tabela de página com 0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Tratado pelo sistema operativo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Estrutura mantém posição das página virtuais em disco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Política de substituição tipo LRU aproximado</a:t>
            </a:r>
          </a:p>
          <a:p>
            <a:pPr lvl="1"/>
            <a:r>
              <a:rPr lang="pt-PT" altLang="pt-PT" sz="2400"/>
              <a:t>Tabela de páginas contém </a:t>
            </a:r>
            <a:r>
              <a:rPr lang="pt-PT" altLang="pt-PT" sz="2400" i="1"/>
              <a:t>reference bit</a:t>
            </a:r>
          </a:p>
          <a:p>
            <a:pPr lvl="1"/>
            <a:r>
              <a:rPr lang="pt-PT" altLang="pt-PT" sz="2400"/>
              <a:t>Periodicamente </a:t>
            </a:r>
            <a:r>
              <a:rPr lang="pt-PT" altLang="pt-PT" sz="2400" i="1"/>
              <a:t>reference bits </a:t>
            </a:r>
            <a:r>
              <a:rPr lang="pt-PT" altLang="pt-PT" sz="2400"/>
              <a:t>colocados a zero</a:t>
            </a:r>
          </a:p>
          <a:p>
            <a:pPr lvl="1"/>
            <a:r>
              <a:rPr lang="pt-PT" altLang="pt-PT" sz="2400"/>
              <a:t>Se página é acedida (</a:t>
            </a:r>
            <a:r>
              <a:rPr lang="pt-PT" altLang="pt-PT" sz="2400" i="1"/>
              <a:t>touched</a:t>
            </a:r>
            <a:r>
              <a:rPr lang="pt-PT" altLang="pt-PT" sz="2400"/>
              <a:t>) </a:t>
            </a:r>
            <a:r>
              <a:rPr lang="pt-PT" altLang="pt-PT" sz="2400" i="1"/>
              <a:t>reference bit </a:t>
            </a:r>
            <a:r>
              <a:rPr lang="pt-PT" altLang="pt-PT" sz="2400"/>
              <a:t>a 1</a:t>
            </a:r>
          </a:p>
          <a:p>
            <a:pPr lvl="1"/>
            <a:r>
              <a:rPr lang="pt-PT" altLang="pt-PT" sz="2400"/>
              <a:t>Substituir páginas com </a:t>
            </a:r>
            <a:r>
              <a:rPr lang="pt-PT" altLang="pt-PT" sz="2400" i="1"/>
              <a:t>reference bit </a:t>
            </a:r>
            <a:r>
              <a:rPr lang="pt-PT" altLang="pt-PT" sz="2400"/>
              <a:t>a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FC092F-B475-42C2-BE89-E62BE3FA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913E23A-8F5F-44F0-BA0E-51B4966A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660525" y="1500188"/>
            <a:ext cx="5626100" cy="4708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25320A3-5CAF-41FB-9F78-BBB2ACC6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ED67740-29BD-4EC4-8203-E7347090E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Considere um sistema com endereços de 32 bits, páginas de 4KB e 4 bytes por entrada na tabela de página.  Qual o espaço ocupado pela tabela de página?</a:t>
            </a:r>
          </a:p>
        </p:txBody>
      </p:sp>
      <p:sp>
        <p:nvSpPr>
          <p:cNvPr id="632836" name="Text Box 4">
            <a:extLst>
              <a:ext uri="{FF2B5EF4-FFF2-40B4-BE49-F238E27FC236}">
                <a16:creationId xmlns:a16="http://schemas.microsoft.com/office/drawing/2014/main" id="{EDCA1510-5172-4358-9E58-86CD4D31F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068638"/>
            <a:ext cx="49847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Nº de entradas = 2</a:t>
            </a:r>
            <a:r>
              <a:rPr lang="pt-PT" altLang="pt-PT" sz="2400" baseline="30000">
                <a:solidFill>
                  <a:schemeClr val="tx2"/>
                </a:solidFill>
              </a:rPr>
              <a:t>32</a:t>
            </a:r>
            <a:r>
              <a:rPr lang="pt-PT" altLang="pt-PT" sz="2400">
                <a:solidFill>
                  <a:schemeClr val="tx2"/>
                </a:solidFill>
              </a:rPr>
              <a:t> / 2</a:t>
            </a:r>
            <a:r>
              <a:rPr lang="pt-PT" altLang="pt-PT" sz="2400" baseline="30000">
                <a:solidFill>
                  <a:schemeClr val="tx2"/>
                </a:solidFill>
              </a:rPr>
              <a:t>12</a:t>
            </a:r>
            <a:r>
              <a:rPr lang="pt-PT" altLang="pt-PT" sz="2400">
                <a:solidFill>
                  <a:schemeClr val="tx2"/>
                </a:solidFill>
              </a:rPr>
              <a:t>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Tamanho da tabela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  <a:r>
              <a:rPr lang="pt-PT" altLang="pt-PT" sz="2400">
                <a:solidFill>
                  <a:schemeClr val="tx2"/>
                </a:solidFill>
              </a:rPr>
              <a:t> * 4 = 4MB</a:t>
            </a:r>
          </a:p>
        </p:txBody>
      </p:sp>
      <p:sp>
        <p:nvSpPr>
          <p:cNvPr id="632837" name="Text Box 5">
            <a:extLst>
              <a:ext uri="{FF2B5EF4-FFF2-40B4-BE49-F238E27FC236}">
                <a16:creationId xmlns:a16="http://schemas.microsoft.com/office/drawing/2014/main" id="{76FEB97F-7AC5-4188-939B-66FC9139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437063"/>
            <a:ext cx="64643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100 processos implicaria 400MB de memória usados em tabelas de página!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AA8D4E3-EED3-4FBC-B3B5-356EA408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1C0EAA-24D0-4EED-A4AA-5EB6520F5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Técnicas para reduzir tabela de página</a:t>
            </a:r>
          </a:p>
          <a:p>
            <a:pPr lvl="1"/>
            <a:r>
              <a:rPr lang="pt-PT" altLang="pt-PT" sz="2400"/>
              <a:t>Registo limita o tamanho da tabela</a:t>
            </a:r>
          </a:p>
          <a:p>
            <a:pPr lvl="2"/>
            <a:r>
              <a:rPr lang="pt-PT" altLang="pt-PT" sz="2000"/>
              <a:t>Memória associada ao processo cresce num só sentido</a:t>
            </a:r>
          </a:p>
          <a:p>
            <a:pPr lvl="1"/>
            <a:r>
              <a:rPr lang="pt-PT" altLang="pt-PT" sz="2400"/>
              <a:t>2 tabelas de página por processo com 2 registos limite</a:t>
            </a:r>
          </a:p>
          <a:p>
            <a:pPr lvl="2"/>
            <a:r>
              <a:rPr lang="pt-PT" altLang="pt-PT" sz="2000"/>
              <a:t>2 segmentos (</a:t>
            </a:r>
            <a:r>
              <a:rPr lang="pt-PT" altLang="pt-PT" sz="2000" i="1"/>
              <a:t>stack</a:t>
            </a:r>
            <a:r>
              <a:rPr lang="pt-PT" altLang="pt-PT" sz="2000"/>
              <a:t> e </a:t>
            </a:r>
            <a:r>
              <a:rPr lang="pt-PT" altLang="pt-PT" sz="2000" i="1"/>
              <a:t>heap</a:t>
            </a:r>
            <a:r>
              <a:rPr lang="pt-PT" altLang="pt-PT" sz="2000"/>
              <a:t>) crescem em direcções opostas</a:t>
            </a:r>
          </a:p>
          <a:p>
            <a:pPr lvl="1"/>
            <a:r>
              <a:rPr lang="pt-PT" altLang="pt-PT" sz="2400" i="1"/>
              <a:t>Hashing</a:t>
            </a:r>
          </a:p>
          <a:p>
            <a:pPr lvl="2"/>
            <a:r>
              <a:rPr lang="pt-PT" altLang="pt-PT" sz="2000"/>
              <a:t>Tabela de página depende do tamanho da memória física</a:t>
            </a:r>
          </a:p>
          <a:p>
            <a:pPr lvl="1"/>
            <a:r>
              <a:rPr lang="pt-PT" altLang="pt-PT" sz="2400"/>
              <a:t>Tabelas de página com vários níveis</a:t>
            </a:r>
          </a:p>
          <a:p>
            <a:pPr lvl="1"/>
            <a:r>
              <a:rPr lang="pt-PT" altLang="pt-PT" sz="2400"/>
              <a:t>Tabelas de página em memória virtual!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81058CE-DD9D-403A-AF2C-ABE85427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</a:t>
            </a:r>
            <a:r>
              <a:rPr lang="pt-PT" altLang="pt-PT" i="1"/>
              <a:t>hashing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DE57B2-09C2-4118-8F5B-0602ED679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Função de </a:t>
            </a:r>
            <a:r>
              <a:rPr lang="pt-PT" altLang="pt-PT" sz="2400" i="1"/>
              <a:t>hash</a:t>
            </a:r>
            <a:r>
              <a:rPr lang="pt-PT" altLang="pt-PT" sz="2400"/>
              <a:t> determina entrada a ser usada</a:t>
            </a:r>
          </a:p>
          <a:p>
            <a:r>
              <a:rPr lang="pt-PT" altLang="pt-PT" sz="2400"/>
              <a:t>Na mesma entrada podem co-existir várias traduções</a:t>
            </a:r>
            <a:endParaRPr lang="pt-PT" altLang="pt-PT" sz="20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F77BE28C-CFBC-4D04-8B63-D566BD64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1198563" y="2571750"/>
            <a:ext cx="6591300" cy="3594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CB5BFD6-049B-43EB-B20A-5EDFF95B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vários níveis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60E54C1-FD6D-4718-B2E3-0EE20D5C3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2 níveis</a:t>
            </a:r>
            <a:endParaRPr lang="pt-PT" altLang="pt-PT" sz="2400"/>
          </a:p>
        </p:txBody>
      </p:sp>
      <p:pic>
        <p:nvPicPr>
          <p:cNvPr id="50180" name="Picture 1033">
            <a:extLst>
              <a:ext uri="{FF2B5EF4-FFF2-40B4-BE49-F238E27FC236}">
                <a16:creationId xmlns:a16="http://schemas.microsoft.com/office/drawing/2014/main" id="{CA9C2D7D-2F9C-4CB9-81A0-E3DB275F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349375" y="2349500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56DC21-E9DC-4098-940C-086C3093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Política de escrita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273E75-7459-4CAF-B810-FDC46E3A5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800" i="1"/>
              <a:t>Write-through </a:t>
            </a:r>
            <a:r>
              <a:rPr lang="pt-PT" altLang="pt-PT" sz="2800"/>
              <a:t>não é eficiente</a:t>
            </a:r>
            <a:endParaRPr lang="pt-PT" altLang="pt-PT" sz="2800" i="1"/>
          </a:p>
          <a:p>
            <a:pPr>
              <a:lnSpc>
                <a:spcPct val="80000"/>
              </a:lnSpc>
            </a:pPr>
            <a:r>
              <a:rPr lang="pt-PT" altLang="pt-PT" sz="2800" i="1"/>
              <a:t>Write-back</a:t>
            </a:r>
          </a:p>
          <a:p>
            <a:pPr lvl="1"/>
            <a:r>
              <a:rPr lang="pt-PT" altLang="pt-PT" sz="2400"/>
              <a:t>Escrita em disco página a página</a:t>
            </a:r>
          </a:p>
          <a:p>
            <a:pPr lvl="1"/>
            <a:r>
              <a:rPr lang="pt-PT" altLang="pt-PT" sz="2400"/>
              <a:t>Página só é escrita em disco quando necessita de ser retirada de memória física…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Dirty bit</a:t>
            </a:r>
          </a:p>
          <a:p>
            <a:pPr lvl="1">
              <a:lnSpc>
                <a:spcPct val="80000"/>
              </a:lnSpc>
            </a:pPr>
            <a:r>
              <a:rPr lang="pt-PT" altLang="pt-PT" sz="2400"/>
              <a:t>e só se foi alterada desde que foi lida do disco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Write allocate</a:t>
            </a:r>
          </a:p>
          <a:p>
            <a:pPr lvl="1"/>
            <a:r>
              <a:rPr lang="pt-PT" altLang="pt-PT" sz="2400"/>
              <a:t>Escrita numa página que não reside em memória física, carrega essa página para a memória física e escreve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0BEEF-08DB-450D-AFC1-D68D1D17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D6A23B-1648-4FD3-9346-421D05044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Eficiência da utilização da memória</a:t>
            </a:r>
          </a:p>
          <a:p>
            <a:pPr lvl="1"/>
            <a:r>
              <a:rPr lang="pt-PT" altLang="pt-PT" sz="1800"/>
              <a:t>Memória deve ser partilhada pelos processos</a:t>
            </a:r>
          </a:p>
          <a:p>
            <a:pPr lvl="1"/>
            <a:r>
              <a:rPr lang="pt-PT" altLang="pt-PT" sz="1800"/>
              <a:t>Manter em memória apenas o necessário</a:t>
            </a:r>
          </a:p>
          <a:p>
            <a:pPr lvl="1"/>
            <a:r>
              <a:rPr lang="pt-PT" altLang="pt-PT" sz="1800"/>
              <a:t>Endereços usados pelos processos não são endereços da memória física</a:t>
            </a:r>
          </a:p>
          <a:p>
            <a:r>
              <a:rPr lang="pt-PT" altLang="pt-PT" sz="2000"/>
              <a:t>Segurança</a:t>
            </a:r>
          </a:p>
          <a:p>
            <a:pPr lvl="1"/>
            <a:r>
              <a:rPr lang="pt-PT" altLang="pt-PT" sz="1800"/>
              <a:t>Mecanismos de segurança que impeçam que um processo altere as zonas de memória dos outros processos.</a:t>
            </a:r>
          </a:p>
          <a:p>
            <a:r>
              <a:rPr lang="pt-PT" altLang="pt-PT" sz="2000"/>
              <a:t>Transparência</a:t>
            </a:r>
          </a:p>
          <a:p>
            <a:pPr lvl="1"/>
            <a:r>
              <a:rPr lang="pt-PT" altLang="pt-PT" sz="1800"/>
              <a:t>Processo tem acesso a muita memória (eventualmente mais do que a memória física)</a:t>
            </a:r>
          </a:p>
          <a:p>
            <a:pPr lvl="1"/>
            <a:r>
              <a:rPr lang="pt-PT" altLang="pt-PT" sz="1800"/>
              <a:t>Processo corre como se toda a memória lhe pertencesse</a:t>
            </a:r>
          </a:p>
          <a:p>
            <a:r>
              <a:rPr lang="pt-PT" altLang="pt-PT" sz="2000"/>
              <a:t>Partilha de memória</a:t>
            </a:r>
          </a:p>
          <a:p>
            <a:pPr lvl="1"/>
            <a:r>
              <a:rPr lang="pt-PT" altLang="pt-PT" sz="1800"/>
              <a:t>Vários processos acedem à mesma zona de memória (de forma controlada)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03A2660-1936-409F-B1D2-D0C0556AF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Problema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A38F5FE-BF90-4933-A08E-F7A6780E7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Memória virtual obriga a 2 referências à memória para aceder a um endereço virtual!</a:t>
            </a:r>
          </a:p>
          <a:p>
            <a:pPr lvl="1"/>
            <a:r>
              <a:rPr lang="pt-PT" altLang="pt-PT" sz="2400"/>
              <a:t>Tabela de página reside em memória</a:t>
            </a:r>
          </a:p>
          <a:p>
            <a:pPr lvl="1"/>
            <a:r>
              <a:rPr lang="pt-PT" altLang="pt-PT" sz="2400"/>
              <a:t>Acesso à tabela de página</a:t>
            </a:r>
          </a:p>
          <a:p>
            <a:pPr lvl="1"/>
            <a:r>
              <a:rPr lang="pt-PT" altLang="pt-PT" sz="2400"/>
              <a:t>Acesso à memória física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77C1D5E-C43A-47CA-9396-77A5348D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1152525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61F1B-9924-4D76-8385-B4756C5C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21163"/>
            <a:ext cx="1655762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Tradução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de endereços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AA50364-00EE-45A3-835A-794CEEC9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21163"/>
            <a:ext cx="1296988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Memória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9A198589-8748-46A4-AF1E-D508F1B77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724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1DF0249D-FAFD-4C4D-9CDD-CD4FD67A0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47244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3A24B67F-5504-4C6A-A0C3-62E0DA14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4362450"/>
            <a:ext cx="523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EV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61D9982-A69C-46A5-A534-F000B8A6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4362450"/>
            <a:ext cx="5095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5776918-D303-4D8C-92B4-DE021301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7B282DCD-85DB-48DD-B3A5-B7FE66EF9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400"/>
              <a:t>Os acessos à memória virtual contêm localidade espacial e temporal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Cache de endereços traduzidos recentemente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TLB – </a:t>
            </a:r>
            <a:r>
              <a:rPr lang="pt-PT" altLang="pt-PT" sz="2400" i="1"/>
              <a:t>Translation-lookaside buffer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Entrada do TLB pode incluir </a:t>
            </a:r>
            <a:r>
              <a:rPr lang="pt-PT" altLang="pt-PT" sz="2400" i="1"/>
              <a:t>tag, </a:t>
            </a:r>
            <a:r>
              <a:rPr lang="pt-PT" altLang="pt-PT" sz="2400"/>
              <a:t>página física e</a:t>
            </a:r>
            <a:r>
              <a:rPr lang="pt-PT" altLang="pt-PT" sz="2400" i="1"/>
              <a:t> reference, dirty, access bits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Em cada acesso o TLB é verificado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Hit - </a:t>
            </a:r>
            <a:r>
              <a:rPr lang="pt-PT" altLang="pt-PT" sz="2000"/>
              <a:t>continua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Miss - </a:t>
            </a:r>
            <a:r>
              <a:rPr lang="pt-PT" altLang="pt-PT" sz="2000"/>
              <a:t>verificar a tabela de página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originar (ou não) </a:t>
            </a:r>
            <a:r>
              <a:rPr lang="pt-PT" altLang="pt-PT" sz="1800" i="1"/>
              <a:t>page faults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ser tratados por hardware ou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946F0D9-37B5-44DD-9FF7-3D08980E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TLB – Memória Associativa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E3BC276-C6CD-4746-AC07-28228437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TLB é uma memória associativa com procura paralela</a:t>
            </a:r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altLang="pt-PT" sz="2000"/>
              <a:t>Tradução de endereços 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 p está na tabela associativa, determina # frame no TLB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Senão procura # frame na tabela de página</a:t>
            </a:r>
          </a:p>
        </p:txBody>
      </p:sp>
      <p:sp>
        <p:nvSpPr>
          <p:cNvPr id="54276" name="Rectangle 2052">
            <a:extLst>
              <a:ext uri="{FF2B5EF4-FFF2-40B4-BE49-F238E27FC236}">
                <a16:creationId xmlns:a16="http://schemas.microsoft.com/office/drawing/2014/main" id="{268882B4-A6F7-47D7-AFBB-469ECF67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138363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Line 2053">
            <a:extLst>
              <a:ext uri="{FF2B5EF4-FFF2-40B4-BE49-F238E27FC236}">
                <a16:creationId xmlns:a16="http://schemas.microsoft.com/office/drawing/2014/main" id="{27435666-5749-4D8C-916F-1D305A46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16811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2054">
            <a:extLst>
              <a:ext uri="{FF2B5EF4-FFF2-40B4-BE49-F238E27FC236}">
                <a16:creationId xmlns:a16="http://schemas.microsoft.com/office/drawing/2014/main" id="{34FC8473-AAC0-4240-BBD2-7E965608C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4431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2055">
            <a:extLst>
              <a:ext uri="{FF2B5EF4-FFF2-40B4-BE49-F238E27FC236}">
                <a16:creationId xmlns:a16="http://schemas.microsoft.com/office/drawing/2014/main" id="{E7D90BCF-A6B4-498C-8A87-E707078C5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747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2056">
            <a:extLst>
              <a:ext uri="{FF2B5EF4-FFF2-40B4-BE49-F238E27FC236}">
                <a16:creationId xmlns:a16="http://schemas.microsoft.com/office/drawing/2014/main" id="{4C4E85A6-2D08-453A-B935-443AEDDC3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128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2057">
            <a:extLst>
              <a:ext uri="{FF2B5EF4-FFF2-40B4-BE49-F238E27FC236}">
                <a16:creationId xmlns:a16="http://schemas.microsoft.com/office/drawing/2014/main" id="{1C902B44-5717-4E5A-9C42-70BAECBC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54282" name="Rectangle 2058">
            <a:extLst>
              <a:ext uri="{FF2B5EF4-FFF2-40B4-BE49-F238E27FC236}">
                <a16:creationId xmlns:a16="http://schemas.microsoft.com/office/drawing/2014/main" id="{8EB53E91-D334-4BE4-9C9D-F204D199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Frame #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6BD561-EA29-4003-A4D8-CFCF76D5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50062A8-9C92-47C5-99FA-A9DBEBFB2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95295433-142A-4453-AD34-48C43600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428625" y="1643063"/>
            <a:ext cx="5402263" cy="408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631D25-AFA2-491F-93CB-E54A6C51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CFAC5E3-402B-487C-B1BD-FAF5A0D8B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CDC9C6BC-6D70-490B-8131-557B7CC0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557338"/>
            <a:ext cx="5610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A7F82C-D333-4A73-BB39-147600B5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D5088-BCC2-46AD-9D30-0D5D5D27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4768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/>
              <a:t>Cada processo corre num espaço de endereçamento virtual (igual para todos)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usados pelos processos e os endereços físicos que lhes correspondem podem ser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que o processo usa são virtuais, o mesmo endereço virtual de 2 processos pode corresponder a endereços físicos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da memória virtual têm de ser convertidos em endereços de memória física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Alguns endereços de memória virtual podem estar armazenados em disco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4E33647-A4C1-4F53-AEC2-977E6D57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89113"/>
            <a:ext cx="2990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5E0AA10-D221-4FFB-849E-B86023D05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Mapeamento Virtual-Físico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1F6CC7B-7F5F-4C55-9F41-1F453A8F4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É necessária a conversão (rápida) do endereço virtual para o endereço físico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4D523F3-A4CA-49CC-8801-3EB47BFF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24175"/>
            <a:ext cx="43926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virtual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435BFA4-9E36-4B4C-BB3A-C47291ED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35290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físico</a:t>
            </a: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03E66E96-9346-4348-BA97-49B61B925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004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B8D400-4AF3-4C66-8616-58AD89F2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 virtual paginado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303174-C31B-4A71-BF59-209A82612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Nº página virtual</a:t>
            </a:r>
          </a:p>
          <a:p>
            <a:r>
              <a:rPr lang="pt-PT" altLang="pt-PT" sz="2800" i="1"/>
              <a:t>Offset </a:t>
            </a:r>
            <a:r>
              <a:rPr lang="pt-PT" altLang="pt-PT" sz="2800"/>
              <a:t>no interior da página</a:t>
            </a:r>
          </a:p>
          <a:p>
            <a:pPr>
              <a:lnSpc>
                <a:spcPct val="80000"/>
              </a:lnSpc>
            </a:pPr>
            <a:endParaRPr lang="pt-PT" altLang="pt-PT" sz="2800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4CDC0F2E-06F8-467C-92CB-5B3BAF4E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98763"/>
            <a:ext cx="5761038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5" name="Text Box 5">
            <a:extLst>
              <a:ext uri="{FF2B5EF4-FFF2-40B4-BE49-F238E27FC236}">
                <a16:creationId xmlns:a16="http://schemas.microsoft.com/office/drawing/2014/main" id="{A4F4D0F2-F12E-4305-89F0-A2B1A584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132013"/>
            <a:ext cx="30686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Tamanho da página?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8F3EE77-CE3F-455E-BE6A-7264AD04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79F77E-2D3A-4C76-AC0C-989EE5A08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Paginação</a:t>
            </a:r>
          </a:p>
          <a:p>
            <a:pPr lvl="1"/>
            <a:r>
              <a:rPr lang="pt-PT" altLang="pt-PT" sz="2000"/>
              <a:t>Memória dividida em páginas</a:t>
            </a:r>
          </a:p>
          <a:p>
            <a:pPr lvl="1"/>
            <a:r>
              <a:rPr lang="pt-PT" altLang="pt-PT" sz="2000"/>
              <a:t>Páginas têm tamanho fixo</a:t>
            </a:r>
          </a:p>
          <a:p>
            <a:pPr lvl="1"/>
            <a:r>
              <a:rPr lang="pt-PT" altLang="pt-PT" sz="2000"/>
              <a:t>Fragmentação interna</a:t>
            </a:r>
          </a:p>
          <a:p>
            <a:pPr lvl="1"/>
            <a:r>
              <a:rPr lang="pt-PT" altLang="pt-PT" sz="2000"/>
              <a:t>Um processo necessita de um certo número de páginas livres</a:t>
            </a:r>
          </a:p>
          <a:p>
            <a:pPr>
              <a:lnSpc>
                <a:spcPct val="80000"/>
              </a:lnSpc>
            </a:pPr>
            <a:r>
              <a:rPr lang="pt-PT" altLang="pt-PT" sz="2400"/>
              <a:t>Segmentação</a:t>
            </a:r>
          </a:p>
          <a:p>
            <a:pPr lvl="1"/>
            <a:r>
              <a:rPr lang="pt-PT" altLang="pt-PT" sz="2000"/>
              <a:t>Memória dividida em segmentos</a:t>
            </a:r>
          </a:p>
          <a:p>
            <a:pPr lvl="1"/>
            <a:r>
              <a:rPr lang="pt-PT" altLang="pt-PT" sz="2000"/>
              <a:t>Segmentos podem ter tamanho variável</a:t>
            </a:r>
          </a:p>
          <a:p>
            <a:pPr lvl="1"/>
            <a:r>
              <a:rPr lang="pt-PT" altLang="pt-PT" sz="2000"/>
              <a:t>Fragmentação externa</a:t>
            </a:r>
          </a:p>
          <a:p>
            <a:pPr lvl="1"/>
            <a:r>
              <a:rPr lang="pt-PT" altLang="pt-PT" sz="2000"/>
              <a:t>Um processo necessita de uma zona contígua de memória livre para cada segmento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C7862C0-7BF8-4708-9BB5-B28EF496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Encontrar uma página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94875A19-AD25-4AB3-8EF6-BD5C8CCA8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Organização completamente associativa</a:t>
            </a:r>
          </a:p>
          <a:p>
            <a:pPr lvl="1"/>
            <a:r>
              <a:rPr lang="pt-PT" altLang="pt-PT" sz="2400"/>
              <a:t>Página virtual pode ser mapeada em qualquer página física</a:t>
            </a:r>
          </a:p>
          <a:p>
            <a:pPr lvl="1"/>
            <a:r>
              <a:rPr lang="pt-PT" altLang="pt-PT" sz="2400"/>
              <a:t>Reduzir </a:t>
            </a:r>
            <a:r>
              <a:rPr lang="pt-PT" altLang="pt-PT" sz="2400" i="1"/>
              <a:t>page faults</a:t>
            </a:r>
          </a:p>
          <a:p>
            <a:r>
              <a:rPr lang="pt-PT" altLang="pt-PT" sz="2800"/>
              <a:t>Não é possível usar procura associativa</a:t>
            </a:r>
          </a:p>
          <a:p>
            <a:r>
              <a:rPr lang="pt-PT" altLang="pt-PT" sz="2800"/>
              <a:t>Tabela relaciona página virtual com a sua posição</a:t>
            </a:r>
          </a:p>
          <a:p>
            <a:pPr lvl="1"/>
            <a:r>
              <a:rPr lang="pt-PT" altLang="pt-PT" sz="2400" i="1"/>
              <a:t>Page table</a:t>
            </a:r>
          </a:p>
          <a:p>
            <a:pPr lvl="1"/>
            <a:r>
              <a:rPr lang="pt-PT" altLang="pt-PT" sz="2400"/>
              <a:t>Indexada por nº página virtual</a:t>
            </a:r>
          </a:p>
          <a:p>
            <a:pPr lvl="1"/>
            <a:r>
              <a:rPr lang="pt-PT" altLang="pt-PT" sz="2400"/>
              <a:t>Entrada indica posição real da página virtual</a:t>
            </a:r>
          </a:p>
          <a:p>
            <a:pPr lvl="1"/>
            <a:r>
              <a:rPr lang="pt-PT" altLang="pt-PT" sz="2400">
                <a:solidFill>
                  <a:srgbClr val="FF0000"/>
                </a:solidFill>
              </a:rPr>
              <a:t>Cada processo tem a sua tabela de página</a:t>
            </a:r>
          </a:p>
          <a:p>
            <a:endParaRPr lang="pt-PT" altLang="pt-P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16CAE1-6450-4ECC-88F5-22AE60C0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B7589F05-07C4-4EEB-A824-38F92257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1000125" y="1630363"/>
            <a:ext cx="7251700" cy="4298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E2030D-06A6-4C1D-A99C-45DEC4F18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CFF4C0-000C-4002-8C33-25C93ACE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8263" y="1627188"/>
            <a:ext cx="3744912" cy="3673475"/>
          </a:xfrm>
        </p:spPr>
        <p:txBody>
          <a:bodyPr/>
          <a:lstStyle/>
          <a:p>
            <a:r>
              <a:rPr lang="pt-PT" altLang="pt-PT" sz="2800"/>
              <a:t>Registo de tabela de página</a:t>
            </a:r>
          </a:p>
          <a:p>
            <a:r>
              <a:rPr lang="pt-PT" altLang="pt-PT" sz="2800" i="1"/>
              <a:t>Valid bit</a:t>
            </a:r>
          </a:p>
          <a:p>
            <a:r>
              <a:rPr lang="pt-PT" altLang="pt-PT" sz="2800"/>
              <a:t>Permissões</a:t>
            </a:r>
          </a:p>
          <a:p>
            <a:endParaRPr lang="pt-PT" altLang="pt-PT" sz="2800">
              <a:solidFill>
                <a:srgbClr val="FF0000"/>
              </a:solidFill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9E48D84E-FFEC-4A8D-B907-A73BE19F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2425"/>
            <a:ext cx="4897438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2219</TotalTime>
  <Words>842</Words>
  <Application>Microsoft Office PowerPoint</Application>
  <PresentationFormat>On-screen Show 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Helvetica</vt:lpstr>
      <vt:lpstr>Times New Roman</vt:lpstr>
      <vt:lpstr>Modelo de apresentação predefinido</vt:lpstr>
      <vt:lpstr>Sistemas Operativos  Licenciatura Engenharia Informática Licenciatura Engenharia Computacional</vt:lpstr>
      <vt:lpstr>Memória Virtual</vt:lpstr>
      <vt:lpstr>Memória virtual</vt:lpstr>
      <vt:lpstr>Mapeamento Virtual-Físico</vt:lpstr>
      <vt:lpstr>Endereço virtual paginado</vt:lpstr>
      <vt:lpstr>Paginação e Segmentação</vt:lpstr>
      <vt:lpstr>Encontrar uma página</vt:lpstr>
      <vt:lpstr>Tabela de página</vt:lpstr>
      <vt:lpstr>Tabela de página</vt:lpstr>
      <vt:lpstr>Endereços lógicos e físicos</vt:lpstr>
      <vt:lpstr>Endereços lógicos e físicos</vt:lpstr>
      <vt:lpstr>Endereços lógicos e físicos</vt:lpstr>
      <vt:lpstr>Page fault</vt:lpstr>
      <vt:lpstr>Page fault</vt:lpstr>
      <vt:lpstr>Tamanho da tabela de página</vt:lpstr>
      <vt:lpstr>Tamanho da tabela de página</vt:lpstr>
      <vt:lpstr>Tabelas de página com hashing</vt:lpstr>
      <vt:lpstr>Tabelas de página com vários níveis</vt:lpstr>
      <vt:lpstr>Política de escrita</vt:lpstr>
      <vt:lpstr>Problema</vt:lpstr>
      <vt:lpstr>Solução</vt:lpstr>
      <vt:lpstr>TLB – Memória Associativa</vt:lpstr>
      <vt:lpstr>Memória virtual com TLB</vt:lpstr>
      <vt:lpstr>Memória virtual com TLB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198</cp:revision>
  <dcterms:created xsi:type="dcterms:W3CDTF">1601-01-01T00:00:00Z</dcterms:created>
  <dcterms:modified xsi:type="dcterms:W3CDTF">2022-01-25T14:04:46Z</dcterms:modified>
</cp:coreProperties>
</file>