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18288000" cy="10287000"/>
  <p:notesSz cx="6858000" cy="9144000"/>
  <p:embeddedFontLst>
    <p:embeddedFont>
      <p:font typeface="TT Interphases" charset="1" panose="02000503020000020004"/>
      <p:regular r:id="rId33"/>
    </p:embeddedFont>
    <p:embeddedFont>
      <p:font typeface="TT Interphases Bold" charset="1" panose="02000803060000020004"/>
      <p:regular r:id="rId34"/>
    </p:embeddedFont>
    <p:embeddedFont>
      <p:font typeface="Bricolage Grotesque Bold" charset="1" panose="020B0605040402000204"/>
      <p:regular r:id="rId35"/>
    </p:embeddedFont>
    <p:embeddedFont>
      <p:font typeface="Bricolage Grotesque" charset="1" panose="020B0605040402000204"/>
      <p:regular r:id="rId36"/>
    </p:embeddedFont>
    <p:embeddedFont>
      <p:font typeface="Bricolage Grotesque Light" charset="1" panose="020B0605040402000204"/>
      <p:regular r:id="rId37"/>
    </p:embeddedFont>
    <p:embeddedFont>
      <p:font typeface="TT Interphases Bold Italics" charset="1" panose="02000803000000090004"/>
      <p:regular r:id="rId38"/>
    </p:embeddedFont>
    <p:embeddedFont>
      <p:font typeface="TT Interphases Italics" charset="1" panose="02000503020000090004"/>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2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24.png" Type="http://schemas.openxmlformats.org/officeDocument/2006/relationships/image"/><Relationship Id="rId4" Target="../media/image25.png" Type="http://schemas.openxmlformats.org/officeDocument/2006/relationships/image"/><Relationship Id="rId5" Target="../media/image2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5.png" Type="http://schemas.openxmlformats.org/officeDocument/2006/relationships/image"/><Relationship Id="rId5" Target="../media/image29.png" Type="http://schemas.openxmlformats.org/officeDocument/2006/relationships/image"/><Relationship Id="rId6" Target="../media/image3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5.png" Type="http://schemas.openxmlformats.org/officeDocument/2006/relationships/image"/><Relationship Id="rId5" Target="../media/image3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5.png" Type="http://schemas.openxmlformats.org/officeDocument/2006/relationships/image"/><Relationship Id="rId5" Target="../media/image32.png" Type="http://schemas.openxmlformats.org/officeDocument/2006/relationships/image"/><Relationship Id="rId6" Target="../media/image3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svg" Type="http://schemas.openxmlformats.org/officeDocument/2006/relationships/image"/><Relationship Id="rId4"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5.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 Id="rId6" Target="../media/image17.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8.png" Type="http://schemas.openxmlformats.org/officeDocument/2006/relationships/image"/><Relationship Id="rId4" Target="../media/image19.png" Type="http://schemas.openxmlformats.org/officeDocument/2006/relationships/image"/><Relationship Id="rId5" Target="../media/image22.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24.png" Type="http://schemas.openxmlformats.org/officeDocument/2006/relationships/image"/><Relationship Id="rId4" Target="../media/image25.png" Type="http://schemas.openxmlformats.org/officeDocument/2006/relationships/image"/><Relationship Id="rId5" Target="../media/image26.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23.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37.svg" Type="http://schemas.openxmlformats.org/officeDocument/2006/relationships/image"/><Relationship Id="rId4"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 Id="rId6" Target="../media/image1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8.png" Type="http://schemas.openxmlformats.org/officeDocument/2006/relationships/image"/><Relationship Id="rId4" Target="../media/image1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20.png" Type="http://schemas.openxmlformats.org/officeDocument/2006/relationships/image"/><Relationship Id="rId4" Target="../media/image2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2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688068" y="1028700"/>
            <a:ext cx="7571232" cy="8229600"/>
          </a:xfrm>
          <a:custGeom>
            <a:avLst/>
            <a:gdLst/>
            <a:ahLst/>
            <a:cxnLst/>
            <a:rect r="r" b="b" t="t" l="l"/>
            <a:pathLst>
              <a:path h="8229600" w="7571232">
                <a:moveTo>
                  <a:pt x="0" y="0"/>
                </a:moveTo>
                <a:lnTo>
                  <a:pt x="7571232" y="0"/>
                </a:lnTo>
                <a:lnTo>
                  <a:pt x="7571232"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28596" y="4143590"/>
            <a:ext cx="5387408" cy="2314145"/>
          </a:xfrm>
          <a:prstGeom prst="rect">
            <a:avLst/>
          </a:prstGeom>
        </p:spPr>
        <p:txBody>
          <a:bodyPr anchor="t" rtlCol="false" tIns="0" lIns="0" bIns="0" rIns="0">
            <a:spAutoFit/>
          </a:bodyPr>
          <a:lstStyle/>
          <a:p>
            <a:pPr algn="l">
              <a:lnSpc>
                <a:spcPts val="8746"/>
              </a:lnSpc>
            </a:pPr>
            <a:r>
              <a:rPr lang="en-US" sz="10053" spc="-492">
                <a:solidFill>
                  <a:srgbClr val="000000"/>
                </a:solidFill>
                <a:latin typeface="TT Interphases"/>
                <a:ea typeface="TT Interphases"/>
                <a:cs typeface="TT Interphases"/>
                <a:sym typeface="TT Interphases"/>
              </a:rPr>
              <a:t>Ironhack</a:t>
            </a:r>
          </a:p>
          <a:p>
            <a:pPr algn="l">
              <a:lnSpc>
                <a:spcPts val="8746"/>
              </a:lnSpc>
            </a:pPr>
            <a:r>
              <a:rPr lang="en-US" sz="10053" spc="-492">
                <a:solidFill>
                  <a:srgbClr val="000000"/>
                </a:solidFill>
                <a:latin typeface="TT Interphases"/>
                <a:ea typeface="TT Interphases"/>
                <a:cs typeface="TT Interphases"/>
                <a:sym typeface="TT Interphases"/>
              </a:rPr>
              <a:t>Payments</a:t>
            </a:r>
          </a:p>
        </p:txBody>
      </p:sp>
      <p:sp>
        <p:nvSpPr>
          <p:cNvPr name="Freeform 4" id="4"/>
          <p:cNvSpPr/>
          <p:nvPr/>
        </p:nvSpPr>
        <p:spPr>
          <a:xfrm flipH="false" flipV="false" rot="0">
            <a:off x="4269296" y="3138067"/>
            <a:ext cx="1543050" cy="1543050"/>
          </a:xfrm>
          <a:custGeom>
            <a:avLst/>
            <a:gdLst/>
            <a:ahLst/>
            <a:cxnLst/>
            <a:rect r="r" b="b" t="t" l="l"/>
            <a:pathLst>
              <a:path h="1543050" w="1543050">
                <a:moveTo>
                  <a:pt x="0" y="0"/>
                </a:moveTo>
                <a:lnTo>
                  <a:pt x="1543050" y="0"/>
                </a:lnTo>
                <a:lnTo>
                  <a:pt x="1543050" y="1543050"/>
                </a:lnTo>
                <a:lnTo>
                  <a:pt x="0" y="15430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28700" y="1028700"/>
            <a:ext cx="1354765" cy="1428674"/>
          </a:xfrm>
          <a:custGeom>
            <a:avLst/>
            <a:gdLst/>
            <a:ahLst/>
            <a:cxnLst/>
            <a:rect r="r" b="b" t="t" l="l"/>
            <a:pathLst>
              <a:path h="1428674" w="1354765">
                <a:moveTo>
                  <a:pt x="0" y="0"/>
                </a:moveTo>
                <a:lnTo>
                  <a:pt x="1354765" y="0"/>
                </a:lnTo>
                <a:lnTo>
                  <a:pt x="1354765" y="1428674"/>
                </a:lnTo>
                <a:lnTo>
                  <a:pt x="0" y="1428674"/>
                </a:lnTo>
                <a:lnTo>
                  <a:pt x="0" y="0"/>
                </a:lnTo>
                <a:close/>
              </a:path>
            </a:pathLst>
          </a:custGeom>
          <a:blipFill>
            <a:blip r:embed="rId6"/>
            <a:stretch>
              <a:fillRect l="0" t="0" r="0" b="-1148"/>
            </a:stretch>
          </a:blipFill>
        </p:spPr>
      </p:sp>
      <p:sp>
        <p:nvSpPr>
          <p:cNvPr name="TextBox 6" id="6"/>
          <p:cNvSpPr txBox="true"/>
          <p:nvPr/>
        </p:nvSpPr>
        <p:spPr>
          <a:xfrm rot="0">
            <a:off x="1028700" y="9038094"/>
            <a:ext cx="5331402" cy="220206"/>
          </a:xfrm>
          <a:prstGeom prst="rect">
            <a:avLst/>
          </a:prstGeom>
        </p:spPr>
        <p:txBody>
          <a:bodyPr anchor="t" rtlCol="false" tIns="0" lIns="0" bIns="0" rIns="0">
            <a:spAutoFit/>
          </a:bodyPr>
          <a:lstStyle/>
          <a:p>
            <a:pPr algn="r">
              <a:lnSpc>
                <a:spcPts val="1682"/>
              </a:lnSpc>
            </a:pPr>
            <a:r>
              <a:rPr lang="en-US" sz="1933" spc="-94">
                <a:solidFill>
                  <a:srgbClr val="000000"/>
                </a:solidFill>
                <a:latin typeface="TT Interphases"/>
                <a:ea typeface="TT Interphases"/>
                <a:cs typeface="TT Interphases"/>
                <a:sym typeface="TT Interphases"/>
              </a:rPr>
              <a:t>Maria Aguilar, Nancy, Patricia Giménez, Taynã Appel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64232" y="542925"/>
            <a:ext cx="855846" cy="902537"/>
          </a:xfrm>
          <a:custGeom>
            <a:avLst/>
            <a:gdLst/>
            <a:ahLst/>
            <a:cxnLst/>
            <a:rect r="r" b="b" t="t" l="l"/>
            <a:pathLst>
              <a:path h="902537" w="855846">
                <a:moveTo>
                  <a:pt x="0" y="0"/>
                </a:moveTo>
                <a:lnTo>
                  <a:pt x="855846" y="0"/>
                </a:lnTo>
                <a:lnTo>
                  <a:pt x="855846" y="902537"/>
                </a:lnTo>
                <a:lnTo>
                  <a:pt x="0" y="902537"/>
                </a:lnTo>
                <a:lnTo>
                  <a:pt x="0" y="0"/>
                </a:lnTo>
                <a:close/>
              </a:path>
            </a:pathLst>
          </a:custGeom>
          <a:blipFill>
            <a:blip r:embed="rId2"/>
            <a:stretch>
              <a:fillRect l="0" t="0" r="0" b="-1148"/>
            </a:stretch>
          </a:blipFill>
        </p:spPr>
      </p:sp>
      <p:sp>
        <p:nvSpPr>
          <p:cNvPr name="Freeform 3" id="3"/>
          <p:cNvSpPr/>
          <p:nvPr/>
        </p:nvSpPr>
        <p:spPr>
          <a:xfrm flipH="false" flipV="false" rot="0">
            <a:off x="8899411" y="2039647"/>
            <a:ext cx="8805495" cy="5250276"/>
          </a:xfrm>
          <a:custGeom>
            <a:avLst/>
            <a:gdLst/>
            <a:ahLst/>
            <a:cxnLst/>
            <a:rect r="r" b="b" t="t" l="l"/>
            <a:pathLst>
              <a:path h="5250276" w="8805495">
                <a:moveTo>
                  <a:pt x="0" y="0"/>
                </a:moveTo>
                <a:lnTo>
                  <a:pt x="8805494" y="0"/>
                </a:lnTo>
                <a:lnTo>
                  <a:pt x="8805494" y="5250277"/>
                </a:lnTo>
                <a:lnTo>
                  <a:pt x="0" y="5250277"/>
                </a:lnTo>
                <a:lnTo>
                  <a:pt x="0" y="0"/>
                </a:lnTo>
                <a:close/>
              </a:path>
            </a:pathLst>
          </a:custGeom>
          <a:blipFill>
            <a:blip r:embed="rId3"/>
            <a:stretch>
              <a:fillRect l="0" t="0" r="0" b="0"/>
            </a:stretch>
          </a:blipFill>
        </p:spPr>
      </p:sp>
      <p:grpSp>
        <p:nvGrpSpPr>
          <p:cNvPr name="Group 4" id="4"/>
          <p:cNvGrpSpPr/>
          <p:nvPr/>
        </p:nvGrpSpPr>
        <p:grpSpPr>
          <a:xfrm rot="0">
            <a:off x="8995357" y="7483269"/>
            <a:ext cx="8709548" cy="1374518"/>
            <a:chOff x="0" y="0"/>
            <a:chExt cx="2293873" cy="362013"/>
          </a:xfrm>
        </p:grpSpPr>
        <p:sp>
          <p:nvSpPr>
            <p:cNvPr name="Freeform 5" id="5"/>
            <p:cNvSpPr/>
            <p:nvPr/>
          </p:nvSpPr>
          <p:spPr>
            <a:xfrm flipH="false" flipV="false" rot="0">
              <a:off x="0" y="0"/>
              <a:ext cx="2293873" cy="362013"/>
            </a:xfrm>
            <a:custGeom>
              <a:avLst/>
              <a:gdLst/>
              <a:ahLst/>
              <a:cxnLst/>
              <a:rect r="r" b="b" t="t" l="l"/>
              <a:pathLst>
                <a:path h="362013" w="2293873">
                  <a:moveTo>
                    <a:pt x="0" y="0"/>
                  </a:moveTo>
                  <a:lnTo>
                    <a:pt x="2293873" y="0"/>
                  </a:lnTo>
                  <a:lnTo>
                    <a:pt x="2293873" y="362013"/>
                  </a:lnTo>
                  <a:lnTo>
                    <a:pt x="0" y="362013"/>
                  </a:lnTo>
                  <a:close/>
                </a:path>
              </a:pathLst>
            </a:custGeom>
            <a:solidFill>
              <a:srgbClr val="BAD6FF"/>
            </a:solidFill>
          </p:spPr>
        </p:sp>
        <p:sp>
          <p:nvSpPr>
            <p:cNvPr name="TextBox 6" id="6"/>
            <p:cNvSpPr txBox="true"/>
            <p:nvPr/>
          </p:nvSpPr>
          <p:spPr>
            <a:xfrm>
              <a:off x="0" y="-47625"/>
              <a:ext cx="2293873" cy="409638"/>
            </a:xfrm>
            <a:prstGeom prst="rect">
              <a:avLst/>
            </a:prstGeom>
          </p:spPr>
          <p:txBody>
            <a:bodyPr anchor="ctr" rtlCol="false" tIns="50800" lIns="50800" bIns="50800" rIns="50800"/>
            <a:lstStyle/>
            <a:p>
              <a:pPr algn="ctr">
                <a:lnSpc>
                  <a:spcPts val="3074"/>
                </a:lnSpc>
              </a:pPr>
            </a:p>
          </p:txBody>
        </p:sp>
      </p:grpSp>
      <p:sp>
        <p:nvSpPr>
          <p:cNvPr name="TextBox 7" id="7"/>
          <p:cNvSpPr txBox="true"/>
          <p:nvPr/>
        </p:nvSpPr>
        <p:spPr>
          <a:xfrm rot="0">
            <a:off x="2063582" y="695325"/>
            <a:ext cx="7424644" cy="609600"/>
          </a:xfrm>
          <a:prstGeom prst="rect">
            <a:avLst/>
          </a:prstGeom>
        </p:spPr>
        <p:txBody>
          <a:bodyPr anchor="t" rtlCol="false" tIns="0" lIns="0" bIns="0" rIns="0">
            <a:spAutoFit/>
          </a:bodyPr>
          <a:lstStyle/>
          <a:p>
            <a:pPr algn="l">
              <a:lnSpc>
                <a:spcPts val="4350"/>
              </a:lnSpc>
            </a:pPr>
            <a:r>
              <a:rPr lang="en-US" sz="5000" spc="-245">
                <a:solidFill>
                  <a:srgbClr val="000000"/>
                </a:solidFill>
                <a:latin typeface="TT Interphases"/>
                <a:ea typeface="TT Interphases"/>
                <a:cs typeface="TT Interphases"/>
                <a:sym typeface="TT Interphases"/>
              </a:rPr>
              <a:t>Data Visualization &amp; Analysis</a:t>
            </a:r>
          </a:p>
        </p:txBody>
      </p:sp>
      <p:sp>
        <p:nvSpPr>
          <p:cNvPr name="TextBox 8" id="8"/>
          <p:cNvSpPr txBox="true"/>
          <p:nvPr/>
        </p:nvSpPr>
        <p:spPr>
          <a:xfrm rot="0">
            <a:off x="856814" y="2039334"/>
            <a:ext cx="7839753" cy="371921"/>
          </a:xfrm>
          <a:prstGeom prst="rect">
            <a:avLst/>
          </a:prstGeom>
        </p:spPr>
        <p:txBody>
          <a:bodyPr anchor="t" rtlCol="false" tIns="0" lIns="0" bIns="0" rIns="0">
            <a:spAutoFit/>
          </a:bodyPr>
          <a:lstStyle/>
          <a:p>
            <a:pPr algn="l">
              <a:lnSpc>
                <a:spcPts val="2798"/>
              </a:lnSpc>
            </a:pPr>
            <a:r>
              <a:rPr lang="en-US" sz="3216" spc="-157" b="true">
                <a:solidFill>
                  <a:srgbClr val="000000"/>
                </a:solidFill>
                <a:latin typeface="TT Interphases Bold"/>
                <a:ea typeface="TT Interphases Bold"/>
                <a:cs typeface="TT Interphases Bold"/>
                <a:sym typeface="TT Interphases Bold"/>
              </a:rPr>
              <a:t>Fee Payment Delay Rate (FPDR) per Month</a:t>
            </a:r>
          </a:p>
        </p:txBody>
      </p:sp>
      <p:sp>
        <p:nvSpPr>
          <p:cNvPr name="TextBox 9" id="9"/>
          <p:cNvSpPr txBox="true"/>
          <p:nvPr/>
        </p:nvSpPr>
        <p:spPr>
          <a:xfrm rot="0">
            <a:off x="1028700" y="2382680"/>
            <a:ext cx="7504412" cy="9049617"/>
          </a:xfrm>
          <a:prstGeom prst="rect">
            <a:avLst/>
          </a:prstGeom>
        </p:spPr>
        <p:txBody>
          <a:bodyPr anchor="t" rtlCol="false" tIns="0" lIns="0" bIns="0" rIns="0">
            <a:spAutoFit/>
          </a:bodyPr>
          <a:lstStyle/>
          <a:p>
            <a:pPr algn="l" marL="0" indent="0" lvl="0">
              <a:lnSpc>
                <a:spcPts val="2577"/>
              </a:lnSpc>
              <a:spcBef>
                <a:spcPct val="0"/>
              </a:spcBef>
            </a:pPr>
          </a:p>
          <a:p>
            <a:pPr algn="l" marL="0" indent="0" lvl="0">
              <a:lnSpc>
                <a:spcPts val="2577"/>
              </a:lnSpc>
              <a:spcBef>
                <a:spcPct val="0"/>
              </a:spcBef>
            </a:pPr>
            <a:r>
              <a:rPr lang="en-US" sz="1840" spc="-90" strike="noStrike" u="none">
                <a:solidFill>
                  <a:srgbClr val="000000"/>
                </a:solidFill>
                <a:latin typeface="TT Interphases"/>
                <a:ea typeface="TT Interphases"/>
                <a:cs typeface="TT Interphases"/>
                <a:sym typeface="TT Interphases"/>
              </a:rPr>
              <a:t>To ensure the sustainability of the platform, it is important to understand how users behave after accepting service fees. The</a:t>
            </a:r>
            <a:r>
              <a:rPr lang="en-US" b="true" sz="1840" spc="-90" strike="noStrike" u="none">
                <a:solidFill>
                  <a:srgbClr val="000000"/>
                </a:solidFill>
                <a:latin typeface="TT Interphases Bold"/>
                <a:ea typeface="TT Interphases Bold"/>
                <a:cs typeface="TT Interphases Bold"/>
                <a:sym typeface="TT Interphases Bold"/>
              </a:rPr>
              <a:t> Fee Payment Delay Rate (FPDR)</a:t>
            </a:r>
            <a:r>
              <a:rPr lang="en-US" sz="1840" spc="-90" strike="noStrike" u="none">
                <a:solidFill>
                  <a:srgbClr val="000000"/>
                </a:solidFill>
                <a:latin typeface="TT Interphases"/>
                <a:ea typeface="TT Interphases"/>
                <a:cs typeface="TT Interphases"/>
                <a:sym typeface="TT Interphases"/>
              </a:rPr>
              <a:t> helps us measure the percentage of accepted fees that remain unpaid over time.</a:t>
            </a:r>
          </a:p>
          <a:p>
            <a:pPr algn="l" marL="0" indent="0" lvl="0">
              <a:lnSpc>
                <a:spcPts val="2577"/>
              </a:lnSpc>
              <a:spcBef>
                <a:spcPct val="0"/>
              </a:spcBef>
            </a:pPr>
          </a:p>
          <a:p>
            <a:pPr algn="l" marL="0" indent="0" lvl="0">
              <a:lnSpc>
                <a:spcPts val="2577"/>
              </a:lnSpc>
              <a:spcBef>
                <a:spcPct val="0"/>
              </a:spcBef>
            </a:pPr>
            <a:r>
              <a:rPr lang="en-US" sz="1840" spc="-90" strike="noStrike" u="none">
                <a:solidFill>
                  <a:srgbClr val="000000"/>
                </a:solidFill>
                <a:latin typeface="TT Interphases"/>
                <a:ea typeface="TT Interphases"/>
                <a:cs typeface="TT Interphases"/>
                <a:sym typeface="TT Interphases"/>
              </a:rPr>
              <a:t>This metric allows us to evaluate whether users who agree to pay a fee actually follow through, which is crucial for revenue stability and user trust.</a:t>
            </a:r>
          </a:p>
          <a:p>
            <a:pPr algn="l" marL="0" indent="0" lvl="0">
              <a:lnSpc>
                <a:spcPts val="2577"/>
              </a:lnSpc>
              <a:spcBef>
                <a:spcPct val="0"/>
              </a:spcBef>
            </a:pPr>
            <a:r>
              <a:rPr lang="en-US" sz="1840" spc="-90" strike="noStrike" u="none">
                <a:solidFill>
                  <a:srgbClr val="000000"/>
                </a:solidFill>
                <a:latin typeface="TT Interphases"/>
                <a:ea typeface="TT Interphases"/>
                <a:cs typeface="TT Interphases"/>
                <a:sym typeface="TT Interphases"/>
              </a:rPr>
              <a:t>In the early stages (e.g., May 2020), we observed a high FPDR. This is likely due to the launch of the platform, where payments were pending or still in processing. Over the following months, the FPDR steadily declined, suggesting improved user compliance and system maturity.</a:t>
            </a:r>
          </a:p>
          <a:p>
            <a:pPr algn="l" marL="0" indent="0" lvl="0">
              <a:lnSpc>
                <a:spcPts val="2577"/>
              </a:lnSpc>
              <a:spcBef>
                <a:spcPct val="0"/>
              </a:spcBef>
            </a:pPr>
          </a:p>
          <a:p>
            <a:pPr algn="l" marL="0" indent="0" lvl="0">
              <a:lnSpc>
                <a:spcPts val="2577"/>
              </a:lnSpc>
              <a:spcBef>
                <a:spcPct val="0"/>
              </a:spcBef>
            </a:pPr>
            <a:r>
              <a:rPr lang="en-US" sz="1840" spc="-90" strike="noStrike" u="none">
                <a:solidFill>
                  <a:srgbClr val="000000"/>
                </a:solidFill>
                <a:latin typeface="TT Interphases"/>
                <a:ea typeface="TT Interphases"/>
                <a:cs typeface="TT Interphases"/>
                <a:sym typeface="TT Interphases"/>
              </a:rPr>
              <a:t>A decreasing FPDR is a positive signal: it indicates that users are paying their accepted fees more consistently, and the platform is becoming more </a:t>
            </a:r>
            <a:r>
              <a:rPr lang="en-US" b="true" sz="1840" spc="-90" strike="noStrike" u="none">
                <a:solidFill>
                  <a:srgbClr val="000000"/>
                </a:solidFill>
                <a:latin typeface="TT Interphases Bold"/>
                <a:ea typeface="TT Interphases Bold"/>
                <a:cs typeface="TT Interphases Bold"/>
                <a:sym typeface="TT Interphases Bold"/>
              </a:rPr>
              <a:t>reliable in terms of fee recovery.</a:t>
            </a:r>
          </a:p>
          <a:p>
            <a:pPr algn="l" marL="0" indent="0" lvl="0">
              <a:lnSpc>
                <a:spcPts val="2577"/>
              </a:lnSpc>
              <a:spcBef>
                <a:spcPct val="0"/>
              </a:spcBef>
            </a:pPr>
          </a:p>
          <a:p>
            <a:pPr algn="l" marL="0" indent="0" lvl="0">
              <a:lnSpc>
                <a:spcPts val="2577"/>
              </a:lnSpc>
              <a:spcBef>
                <a:spcPct val="0"/>
              </a:spcBef>
            </a:pPr>
            <a:r>
              <a:rPr lang="en-US" sz="1840" spc="-90" strike="noStrike" u="none">
                <a:solidFill>
                  <a:srgbClr val="000000"/>
                </a:solidFill>
                <a:latin typeface="TT Interphases"/>
                <a:ea typeface="TT Interphases"/>
                <a:cs typeface="TT Interphases"/>
                <a:sym typeface="TT Interphases"/>
              </a:rPr>
              <a:t>Contrary to the initial hypothesis, the </a:t>
            </a:r>
            <a:r>
              <a:rPr lang="en-US" b="true" sz="1840" spc="-90" strike="noStrike" u="none">
                <a:solidFill>
                  <a:srgbClr val="000000"/>
                </a:solidFill>
                <a:latin typeface="TT Interphases Bold"/>
                <a:ea typeface="TT Interphases Bold"/>
                <a:cs typeface="TT Interphases Bold"/>
                <a:sym typeface="TT Interphases Bold"/>
              </a:rPr>
              <a:t>Fee Payment Delay Rate (FPDR) has significantly decreased over time</a:t>
            </a:r>
            <a:r>
              <a:rPr lang="en-US" sz="1840" spc="-90" strike="noStrike" u="none">
                <a:solidFill>
                  <a:srgbClr val="000000"/>
                </a:solidFill>
                <a:latin typeface="TT Interphases"/>
                <a:ea typeface="TT Interphases"/>
                <a:cs typeface="TT Interphases"/>
                <a:sym typeface="TT Interphases"/>
              </a:rPr>
              <a:t>, even as service usage increased.</a:t>
            </a:r>
          </a:p>
          <a:p>
            <a:pPr algn="l" marL="0" indent="0" lvl="0">
              <a:lnSpc>
                <a:spcPts val="2577"/>
              </a:lnSpc>
              <a:spcBef>
                <a:spcPct val="0"/>
              </a:spcBef>
            </a:pPr>
            <a:r>
              <a:rPr lang="en-US" sz="1840" spc="-90" strike="noStrike" u="none">
                <a:solidFill>
                  <a:srgbClr val="000000"/>
                </a:solidFill>
                <a:latin typeface="TT Interphases"/>
                <a:ea typeface="TT Interphases"/>
                <a:cs typeface="TT Interphases"/>
                <a:sym typeface="TT Interphases"/>
              </a:rPr>
              <a:t> This suggests a positive evolution in user payment behavior and potentially better platform processes or communication.</a:t>
            </a:r>
          </a:p>
          <a:p>
            <a:pPr algn="l" marL="0" indent="0" lvl="0">
              <a:lnSpc>
                <a:spcPts val="2577"/>
              </a:lnSpc>
              <a:spcBef>
                <a:spcPct val="0"/>
              </a:spcBef>
            </a:pPr>
          </a:p>
          <a:p>
            <a:pPr algn="l" marL="0" indent="0" lvl="0">
              <a:lnSpc>
                <a:spcPts val="2577"/>
              </a:lnSpc>
              <a:spcBef>
                <a:spcPct val="0"/>
              </a:spcBef>
            </a:pPr>
          </a:p>
          <a:p>
            <a:pPr algn="l" marL="0" indent="0" lvl="0">
              <a:lnSpc>
                <a:spcPts val="2577"/>
              </a:lnSpc>
              <a:spcBef>
                <a:spcPct val="0"/>
              </a:spcBef>
            </a:pPr>
          </a:p>
          <a:p>
            <a:pPr algn="l" marL="0" indent="0" lvl="0">
              <a:lnSpc>
                <a:spcPts val="2577"/>
              </a:lnSpc>
              <a:spcBef>
                <a:spcPct val="0"/>
              </a:spcBef>
            </a:pPr>
          </a:p>
          <a:p>
            <a:pPr algn="l" marL="0" indent="0" lvl="0">
              <a:lnSpc>
                <a:spcPts val="2577"/>
              </a:lnSpc>
              <a:spcBef>
                <a:spcPct val="0"/>
              </a:spcBef>
            </a:pPr>
          </a:p>
          <a:p>
            <a:pPr algn="l" marL="0" indent="0" lvl="0">
              <a:lnSpc>
                <a:spcPts val="2577"/>
              </a:lnSpc>
              <a:spcBef>
                <a:spcPct val="0"/>
              </a:spcBef>
            </a:pPr>
          </a:p>
          <a:p>
            <a:pPr algn="l" marL="0" indent="0" lvl="0">
              <a:lnSpc>
                <a:spcPts val="2577"/>
              </a:lnSpc>
              <a:spcBef>
                <a:spcPct val="0"/>
              </a:spcBef>
            </a:pPr>
          </a:p>
        </p:txBody>
      </p:sp>
      <p:sp>
        <p:nvSpPr>
          <p:cNvPr name="TextBox 10" id="10"/>
          <p:cNvSpPr txBox="true"/>
          <p:nvPr/>
        </p:nvSpPr>
        <p:spPr>
          <a:xfrm rot="0">
            <a:off x="8930032" y="7725382"/>
            <a:ext cx="8840198" cy="861716"/>
          </a:xfrm>
          <a:prstGeom prst="rect">
            <a:avLst/>
          </a:prstGeom>
        </p:spPr>
        <p:txBody>
          <a:bodyPr anchor="t" rtlCol="false" tIns="0" lIns="0" bIns="0" rIns="0">
            <a:spAutoFit/>
          </a:bodyPr>
          <a:lstStyle/>
          <a:p>
            <a:pPr algn="ctr">
              <a:lnSpc>
                <a:spcPts val="2346"/>
              </a:lnSpc>
            </a:pPr>
            <a:r>
              <a:rPr lang="en-US" b="true" sz="1675" i="true" spc="-82">
                <a:solidFill>
                  <a:srgbClr val="000000"/>
                </a:solidFill>
                <a:latin typeface="TT Interphases Bold Italics"/>
                <a:ea typeface="TT Interphases Bold Italics"/>
                <a:cs typeface="TT Interphases Bold Italics"/>
                <a:sym typeface="TT Interphases Bold Italics"/>
              </a:rPr>
              <a:t>Hypothesis:</a:t>
            </a:r>
            <a:r>
              <a:rPr lang="en-US" b="true" sz="1675" i="true" spc="-82">
                <a:solidFill>
                  <a:srgbClr val="000000"/>
                </a:solidFill>
                <a:latin typeface="TT Interphases Bold Italics"/>
                <a:ea typeface="TT Interphases Bold Italics"/>
                <a:cs typeface="TT Interphases Bold Italics"/>
                <a:sym typeface="TT Interphases Bold Italics"/>
              </a:rPr>
              <a:t> </a:t>
            </a:r>
          </a:p>
          <a:p>
            <a:pPr algn="ctr">
              <a:lnSpc>
                <a:spcPts val="2346"/>
              </a:lnSpc>
              <a:spcBef>
                <a:spcPct val="0"/>
              </a:spcBef>
            </a:pPr>
            <a:r>
              <a:rPr lang="en-US" sz="1675" i="true" spc="-82">
                <a:solidFill>
                  <a:srgbClr val="000000"/>
                </a:solidFill>
                <a:latin typeface="TT Interphases Italics"/>
                <a:ea typeface="TT Interphases Italics"/>
                <a:cs typeface="TT Interphases Italics"/>
                <a:sym typeface="TT Interphases Italics"/>
              </a:rPr>
              <a:t>As service usage increases, the percentage of unpaid accepted fees might also increase, revealing possible liquidity problems or decreasing user engagement.</a:t>
            </a:r>
          </a:p>
        </p:txBody>
      </p:sp>
      <p:sp>
        <p:nvSpPr>
          <p:cNvPr name="TextBox 11" id="11"/>
          <p:cNvSpPr txBox="true"/>
          <p:nvPr/>
        </p:nvSpPr>
        <p:spPr>
          <a:xfrm rot="0">
            <a:off x="9270940" y="9072895"/>
            <a:ext cx="8062436" cy="331693"/>
          </a:xfrm>
          <a:prstGeom prst="rect">
            <a:avLst/>
          </a:prstGeom>
        </p:spPr>
        <p:txBody>
          <a:bodyPr anchor="t" rtlCol="false" tIns="0" lIns="0" bIns="0" rIns="0">
            <a:spAutoFit/>
          </a:bodyPr>
          <a:lstStyle/>
          <a:p>
            <a:pPr algn="ctr">
              <a:lnSpc>
                <a:spcPts val="2717"/>
              </a:lnSpc>
              <a:spcBef>
                <a:spcPct val="0"/>
              </a:spcBef>
            </a:pPr>
            <a:r>
              <a:rPr lang="en-US" b="true" sz="1941" spc="-95">
                <a:solidFill>
                  <a:srgbClr val="000000"/>
                </a:solidFill>
                <a:latin typeface="TT Interphases Bold"/>
                <a:ea typeface="TT Interphases Bold"/>
                <a:cs typeface="TT Interphases Bold"/>
                <a:sym typeface="TT Interphases Bold"/>
              </a:rPr>
              <a:t>FPDR (%) = (accepted fees with no paid_at date) / (Total Accepted Fees) * 100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64232" y="542925"/>
            <a:ext cx="855846" cy="902537"/>
          </a:xfrm>
          <a:custGeom>
            <a:avLst/>
            <a:gdLst/>
            <a:ahLst/>
            <a:cxnLst/>
            <a:rect r="r" b="b" t="t" l="l"/>
            <a:pathLst>
              <a:path h="902537" w="855846">
                <a:moveTo>
                  <a:pt x="0" y="0"/>
                </a:moveTo>
                <a:lnTo>
                  <a:pt x="855846" y="0"/>
                </a:lnTo>
                <a:lnTo>
                  <a:pt x="855846" y="902537"/>
                </a:lnTo>
                <a:lnTo>
                  <a:pt x="0" y="902537"/>
                </a:lnTo>
                <a:lnTo>
                  <a:pt x="0" y="0"/>
                </a:lnTo>
                <a:close/>
              </a:path>
            </a:pathLst>
          </a:custGeom>
          <a:blipFill>
            <a:blip r:embed="rId2"/>
            <a:stretch>
              <a:fillRect l="0" t="0" r="0" b="-1148"/>
            </a:stretch>
          </a:blipFill>
        </p:spPr>
      </p:sp>
      <p:sp>
        <p:nvSpPr>
          <p:cNvPr name="Freeform 3" id="3"/>
          <p:cNvSpPr/>
          <p:nvPr/>
        </p:nvSpPr>
        <p:spPr>
          <a:xfrm flipH="false" flipV="false" rot="0">
            <a:off x="10465597" y="2769483"/>
            <a:ext cx="7577360" cy="5683020"/>
          </a:xfrm>
          <a:custGeom>
            <a:avLst/>
            <a:gdLst/>
            <a:ahLst/>
            <a:cxnLst/>
            <a:rect r="r" b="b" t="t" l="l"/>
            <a:pathLst>
              <a:path h="5683020" w="7577360">
                <a:moveTo>
                  <a:pt x="0" y="0"/>
                </a:moveTo>
                <a:lnTo>
                  <a:pt x="7577360" y="0"/>
                </a:lnTo>
                <a:lnTo>
                  <a:pt x="7577360" y="5683020"/>
                </a:lnTo>
                <a:lnTo>
                  <a:pt x="0" y="5683020"/>
                </a:lnTo>
                <a:lnTo>
                  <a:pt x="0" y="0"/>
                </a:lnTo>
                <a:close/>
              </a:path>
            </a:pathLst>
          </a:custGeom>
          <a:blipFill>
            <a:blip r:embed="rId3"/>
            <a:stretch>
              <a:fillRect l="0" t="0" r="0" b="0"/>
            </a:stretch>
          </a:blipFill>
        </p:spPr>
      </p:sp>
      <p:sp>
        <p:nvSpPr>
          <p:cNvPr name="Freeform 4" id="4"/>
          <p:cNvSpPr/>
          <p:nvPr/>
        </p:nvSpPr>
        <p:spPr>
          <a:xfrm flipH="false" flipV="false" rot="0">
            <a:off x="2006825" y="2590369"/>
            <a:ext cx="4838994" cy="3823402"/>
          </a:xfrm>
          <a:custGeom>
            <a:avLst/>
            <a:gdLst/>
            <a:ahLst/>
            <a:cxnLst/>
            <a:rect r="r" b="b" t="t" l="l"/>
            <a:pathLst>
              <a:path h="3823402" w="4838994">
                <a:moveTo>
                  <a:pt x="0" y="0"/>
                </a:moveTo>
                <a:lnTo>
                  <a:pt x="4838994" y="0"/>
                </a:lnTo>
                <a:lnTo>
                  <a:pt x="4838994" y="3823402"/>
                </a:lnTo>
                <a:lnTo>
                  <a:pt x="0" y="3823402"/>
                </a:lnTo>
                <a:lnTo>
                  <a:pt x="0" y="0"/>
                </a:lnTo>
                <a:close/>
              </a:path>
            </a:pathLst>
          </a:custGeom>
          <a:blipFill>
            <a:blip r:embed="rId4"/>
            <a:stretch>
              <a:fillRect l="0" t="0" r="0" b="0"/>
            </a:stretch>
          </a:blipFill>
        </p:spPr>
      </p:sp>
      <p:grpSp>
        <p:nvGrpSpPr>
          <p:cNvPr name="Group 5" id="5"/>
          <p:cNvGrpSpPr/>
          <p:nvPr/>
        </p:nvGrpSpPr>
        <p:grpSpPr>
          <a:xfrm rot="0">
            <a:off x="11419606" y="3162928"/>
            <a:ext cx="1214091" cy="4215735"/>
            <a:chOff x="0" y="0"/>
            <a:chExt cx="319761" cy="1110317"/>
          </a:xfrm>
        </p:grpSpPr>
        <p:sp>
          <p:nvSpPr>
            <p:cNvPr name="Freeform 6" id="6"/>
            <p:cNvSpPr/>
            <p:nvPr/>
          </p:nvSpPr>
          <p:spPr>
            <a:xfrm flipH="false" flipV="false" rot="0">
              <a:off x="0" y="0"/>
              <a:ext cx="319761" cy="1110317"/>
            </a:xfrm>
            <a:custGeom>
              <a:avLst/>
              <a:gdLst/>
              <a:ahLst/>
              <a:cxnLst/>
              <a:rect r="r" b="b" t="t" l="l"/>
              <a:pathLst>
                <a:path h="1110317" w="319761">
                  <a:moveTo>
                    <a:pt x="108404" y="0"/>
                  </a:moveTo>
                  <a:lnTo>
                    <a:pt x="211356" y="0"/>
                  </a:lnTo>
                  <a:cubicBezTo>
                    <a:pt x="240107" y="0"/>
                    <a:pt x="267680" y="11421"/>
                    <a:pt x="288010" y="31751"/>
                  </a:cubicBezTo>
                  <a:cubicBezTo>
                    <a:pt x="308340" y="52081"/>
                    <a:pt x="319761" y="79654"/>
                    <a:pt x="319761" y="108404"/>
                  </a:cubicBezTo>
                  <a:lnTo>
                    <a:pt x="319761" y="1001913"/>
                  </a:lnTo>
                  <a:cubicBezTo>
                    <a:pt x="319761" y="1061783"/>
                    <a:pt x="271226" y="1110317"/>
                    <a:pt x="211356" y="1110317"/>
                  </a:cubicBezTo>
                  <a:lnTo>
                    <a:pt x="108404" y="1110317"/>
                  </a:lnTo>
                  <a:cubicBezTo>
                    <a:pt x="48534" y="1110317"/>
                    <a:pt x="0" y="1061783"/>
                    <a:pt x="0" y="1001913"/>
                  </a:cubicBezTo>
                  <a:lnTo>
                    <a:pt x="0" y="108404"/>
                  </a:lnTo>
                  <a:cubicBezTo>
                    <a:pt x="0" y="48534"/>
                    <a:pt x="48534" y="0"/>
                    <a:pt x="108404" y="0"/>
                  </a:cubicBezTo>
                  <a:close/>
                </a:path>
              </a:pathLst>
            </a:custGeom>
            <a:solidFill>
              <a:srgbClr val="000000">
                <a:alpha val="0"/>
              </a:srgbClr>
            </a:solidFill>
            <a:ln w="38100" cap="sq">
              <a:solidFill>
                <a:srgbClr val="FF3131"/>
              </a:solidFill>
              <a:prstDash val="sysDot"/>
              <a:miter/>
            </a:ln>
          </p:spPr>
        </p:sp>
        <p:sp>
          <p:nvSpPr>
            <p:cNvPr name="TextBox 7" id="7"/>
            <p:cNvSpPr txBox="true"/>
            <p:nvPr/>
          </p:nvSpPr>
          <p:spPr>
            <a:xfrm>
              <a:off x="0" y="-38100"/>
              <a:ext cx="319761" cy="1148417"/>
            </a:xfrm>
            <a:prstGeom prst="rect">
              <a:avLst/>
            </a:prstGeom>
          </p:spPr>
          <p:txBody>
            <a:bodyPr anchor="ctr" rtlCol="false" tIns="50800" lIns="50800" bIns="50800" rIns="50800"/>
            <a:lstStyle/>
            <a:p>
              <a:pPr algn="ctr">
                <a:lnSpc>
                  <a:spcPts val="3014"/>
                </a:lnSpc>
              </a:pPr>
            </a:p>
          </p:txBody>
        </p:sp>
      </p:grpSp>
      <p:sp>
        <p:nvSpPr>
          <p:cNvPr name="Freeform 8" id="8"/>
          <p:cNvSpPr/>
          <p:nvPr/>
        </p:nvSpPr>
        <p:spPr>
          <a:xfrm flipH="false" flipV="false" rot="0">
            <a:off x="1192155" y="6592885"/>
            <a:ext cx="7029425" cy="3453205"/>
          </a:xfrm>
          <a:custGeom>
            <a:avLst/>
            <a:gdLst/>
            <a:ahLst/>
            <a:cxnLst/>
            <a:rect r="r" b="b" t="t" l="l"/>
            <a:pathLst>
              <a:path h="3453205" w="7029425">
                <a:moveTo>
                  <a:pt x="0" y="0"/>
                </a:moveTo>
                <a:lnTo>
                  <a:pt x="7029425" y="0"/>
                </a:lnTo>
                <a:lnTo>
                  <a:pt x="7029425" y="3453205"/>
                </a:lnTo>
                <a:lnTo>
                  <a:pt x="0" y="3453205"/>
                </a:lnTo>
                <a:lnTo>
                  <a:pt x="0" y="0"/>
                </a:lnTo>
                <a:close/>
              </a:path>
            </a:pathLst>
          </a:custGeom>
          <a:blipFill>
            <a:blip r:embed="rId5"/>
            <a:stretch>
              <a:fillRect l="0" t="0" r="0" b="0"/>
            </a:stretch>
          </a:blipFill>
        </p:spPr>
      </p:sp>
      <p:sp>
        <p:nvSpPr>
          <p:cNvPr name="TextBox 9" id="9"/>
          <p:cNvSpPr txBox="true"/>
          <p:nvPr/>
        </p:nvSpPr>
        <p:spPr>
          <a:xfrm rot="0">
            <a:off x="2063582" y="695325"/>
            <a:ext cx="7424644" cy="609600"/>
          </a:xfrm>
          <a:prstGeom prst="rect">
            <a:avLst/>
          </a:prstGeom>
        </p:spPr>
        <p:txBody>
          <a:bodyPr anchor="t" rtlCol="false" tIns="0" lIns="0" bIns="0" rIns="0">
            <a:spAutoFit/>
          </a:bodyPr>
          <a:lstStyle/>
          <a:p>
            <a:pPr algn="l">
              <a:lnSpc>
                <a:spcPts val="4350"/>
              </a:lnSpc>
            </a:pPr>
            <a:r>
              <a:rPr lang="en-US" sz="5000" spc="-245">
                <a:solidFill>
                  <a:srgbClr val="000000"/>
                </a:solidFill>
                <a:latin typeface="TT Interphases"/>
                <a:ea typeface="TT Interphases"/>
                <a:cs typeface="TT Interphases"/>
                <a:sym typeface="TT Interphases"/>
              </a:rPr>
              <a:t>Data Visualization &amp; Analysis</a:t>
            </a:r>
          </a:p>
        </p:txBody>
      </p:sp>
      <p:sp>
        <p:nvSpPr>
          <p:cNvPr name="TextBox 10" id="10"/>
          <p:cNvSpPr txBox="true"/>
          <p:nvPr/>
        </p:nvSpPr>
        <p:spPr>
          <a:xfrm rot="0">
            <a:off x="856814" y="2039334"/>
            <a:ext cx="7839753" cy="371921"/>
          </a:xfrm>
          <a:prstGeom prst="rect">
            <a:avLst/>
          </a:prstGeom>
        </p:spPr>
        <p:txBody>
          <a:bodyPr anchor="t" rtlCol="false" tIns="0" lIns="0" bIns="0" rIns="0">
            <a:spAutoFit/>
          </a:bodyPr>
          <a:lstStyle/>
          <a:p>
            <a:pPr algn="l">
              <a:lnSpc>
                <a:spcPts val="2798"/>
              </a:lnSpc>
            </a:pPr>
            <a:r>
              <a:rPr lang="en-US" sz="3216" spc="-157" b="true">
                <a:solidFill>
                  <a:srgbClr val="000000"/>
                </a:solidFill>
                <a:latin typeface="TT Interphases Bold"/>
                <a:ea typeface="TT Interphases Bold"/>
                <a:cs typeface="TT Interphases Bold"/>
                <a:sym typeface="TT Interphases Bold"/>
              </a:rPr>
              <a:t>Delay con Cash Request Reimbursement</a:t>
            </a:r>
          </a:p>
        </p:txBody>
      </p:sp>
      <p:sp>
        <p:nvSpPr>
          <p:cNvPr name="TextBox 11" id="11"/>
          <p:cNvSpPr txBox="true"/>
          <p:nvPr/>
        </p:nvSpPr>
        <p:spPr>
          <a:xfrm rot="0">
            <a:off x="11685652" y="1568687"/>
            <a:ext cx="5137250" cy="674593"/>
          </a:xfrm>
          <a:prstGeom prst="rect">
            <a:avLst/>
          </a:prstGeom>
        </p:spPr>
        <p:txBody>
          <a:bodyPr anchor="t" rtlCol="false" tIns="0" lIns="0" bIns="0" rIns="0">
            <a:spAutoFit/>
          </a:bodyPr>
          <a:lstStyle/>
          <a:p>
            <a:pPr algn="ctr">
              <a:lnSpc>
                <a:spcPts val="2717"/>
              </a:lnSpc>
              <a:spcBef>
                <a:spcPct val="0"/>
              </a:spcBef>
            </a:pPr>
            <a:r>
              <a:rPr lang="en-US" b="true" sz="1941" spc="-95">
                <a:solidFill>
                  <a:srgbClr val="000000"/>
                </a:solidFill>
                <a:latin typeface="TT Interphases Bold"/>
                <a:ea typeface="TT Interphases Bold"/>
                <a:cs typeface="TT Interphases Bold"/>
                <a:sym typeface="TT Interphases Bold"/>
              </a:rPr>
              <a:t>Only money back CR and late payments are considered</a:t>
            </a:r>
          </a:p>
        </p:txBody>
      </p:sp>
      <p:grpSp>
        <p:nvGrpSpPr>
          <p:cNvPr name="Group 12" id="12"/>
          <p:cNvGrpSpPr/>
          <p:nvPr/>
        </p:nvGrpSpPr>
        <p:grpSpPr>
          <a:xfrm rot="0">
            <a:off x="13961995" y="6592885"/>
            <a:ext cx="1598280" cy="674519"/>
            <a:chOff x="0" y="0"/>
            <a:chExt cx="420946" cy="177651"/>
          </a:xfrm>
        </p:grpSpPr>
        <p:sp>
          <p:nvSpPr>
            <p:cNvPr name="Freeform 13" id="13"/>
            <p:cNvSpPr/>
            <p:nvPr/>
          </p:nvSpPr>
          <p:spPr>
            <a:xfrm flipH="false" flipV="false" rot="0">
              <a:off x="0" y="0"/>
              <a:ext cx="420946" cy="177651"/>
            </a:xfrm>
            <a:custGeom>
              <a:avLst/>
              <a:gdLst/>
              <a:ahLst/>
              <a:cxnLst/>
              <a:rect r="r" b="b" t="t" l="l"/>
              <a:pathLst>
                <a:path h="177651" w="420946">
                  <a:moveTo>
                    <a:pt x="82346" y="0"/>
                  </a:moveTo>
                  <a:lnTo>
                    <a:pt x="338600" y="0"/>
                  </a:lnTo>
                  <a:cubicBezTo>
                    <a:pt x="384078" y="0"/>
                    <a:pt x="420946" y="36868"/>
                    <a:pt x="420946" y="82346"/>
                  </a:cubicBezTo>
                  <a:lnTo>
                    <a:pt x="420946" y="95305"/>
                  </a:lnTo>
                  <a:cubicBezTo>
                    <a:pt x="420946" y="140783"/>
                    <a:pt x="384078" y="177651"/>
                    <a:pt x="338600" y="177651"/>
                  </a:cubicBezTo>
                  <a:lnTo>
                    <a:pt x="82346" y="177651"/>
                  </a:lnTo>
                  <a:cubicBezTo>
                    <a:pt x="36868" y="177651"/>
                    <a:pt x="0" y="140783"/>
                    <a:pt x="0" y="95305"/>
                  </a:cubicBezTo>
                  <a:lnTo>
                    <a:pt x="0" y="82346"/>
                  </a:lnTo>
                  <a:cubicBezTo>
                    <a:pt x="0" y="36868"/>
                    <a:pt x="36868" y="0"/>
                    <a:pt x="82346" y="0"/>
                  </a:cubicBezTo>
                  <a:close/>
                </a:path>
              </a:pathLst>
            </a:custGeom>
            <a:solidFill>
              <a:srgbClr val="000000">
                <a:alpha val="0"/>
              </a:srgbClr>
            </a:solidFill>
            <a:ln w="38100" cap="sq">
              <a:solidFill>
                <a:srgbClr val="FF3131"/>
              </a:solidFill>
              <a:prstDash val="sysDot"/>
              <a:miter/>
            </a:ln>
          </p:spPr>
        </p:sp>
        <p:sp>
          <p:nvSpPr>
            <p:cNvPr name="TextBox 14" id="14"/>
            <p:cNvSpPr txBox="true"/>
            <p:nvPr/>
          </p:nvSpPr>
          <p:spPr>
            <a:xfrm>
              <a:off x="0" y="-38100"/>
              <a:ext cx="420946" cy="215751"/>
            </a:xfrm>
            <a:prstGeom prst="rect">
              <a:avLst/>
            </a:prstGeom>
          </p:spPr>
          <p:txBody>
            <a:bodyPr anchor="ctr" rtlCol="false" tIns="50800" lIns="50800" bIns="50800" rIns="50800"/>
            <a:lstStyle/>
            <a:p>
              <a:pPr algn="ctr">
                <a:lnSpc>
                  <a:spcPts val="3014"/>
                </a:lnSpc>
              </a:pPr>
            </a:p>
          </p:txBody>
        </p:sp>
      </p:grpSp>
      <p:sp>
        <p:nvSpPr>
          <p:cNvPr name="AutoShape 15" id="15"/>
          <p:cNvSpPr/>
          <p:nvPr/>
        </p:nvSpPr>
        <p:spPr>
          <a:xfrm>
            <a:off x="7078980" y="3361330"/>
            <a:ext cx="3120048" cy="273682"/>
          </a:xfrm>
          <a:prstGeom prst="line">
            <a:avLst/>
          </a:prstGeom>
          <a:ln cap="flat" w="57150">
            <a:solidFill>
              <a:srgbClr val="FF3131"/>
            </a:solidFill>
            <a:prstDash val="solid"/>
            <a:headEnd type="none" len="sm" w="sm"/>
            <a:tailEnd type="arrow" len="sm" w="med"/>
          </a:ln>
        </p:spPr>
      </p:sp>
      <p:sp>
        <p:nvSpPr>
          <p:cNvPr name="AutoShape 16" id="16"/>
          <p:cNvSpPr/>
          <p:nvPr/>
        </p:nvSpPr>
        <p:spPr>
          <a:xfrm flipH="true">
            <a:off x="8334529" y="7294834"/>
            <a:ext cx="5627466" cy="1643398"/>
          </a:xfrm>
          <a:prstGeom prst="line">
            <a:avLst/>
          </a:prstGeom>
          <a:ln cap="flat" w="57150">
            <a:solidFill>
              <a:srgbClr val="FF3131"/>
            </a:solidFill>
            <a:prstDash val="solid"/>
            <a:headEnd type="none" len="sm" w="sm"/>
            <a:tailEnd type="arrow" len="sm" w="med"/>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308499" y="1028700"/>
            <a:ext cx="3950801" cy="3110358"/>
          </a:xfrm>
          <a:custGeom>
            <a:avLst/>
            <a:gdLst/>
            <a:ahLst/>
            <a:cxnLst/>
            <a:rect r="r" b="b" t="t" l="l"/>
            <a:pathLst>
              <a:path h="3110358" w="3950801">
                <a:moveTo>
                  <a:pt x="0" y="0"/>
                </a:moveTo>
                <a:lnTo>
                  <a:pt x="3950801" y="0"/>
                </a:lnTo>
                <a:lnTo>
                  <a:pt x="3950801" y="3110358"/>
                </a:lnTo>
                <a:lnTo>
                  <a:pt x="0" y="31103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64232" y="542925"/>
            <a:ext cx="855846" cy="902537"/>
          </a:xfrm>
          <a:custGeom>
            <a:avLst/>
            <a:gdLst/>
            <a:ahLst/>
            <a:cxnLst/>
            <a:rect r="r" b="b" t="t" l="l"/>
            <a:pathLst>
              <a:path h="902537" w="855846">
                <a:moveTo>
                  <a:pt x="0" y="0"/>
                </a:moveTo>
                <a:lnTo>
                  <a:pt x="855846" y="0"/>
                </a:lnTo>
                <a:lnTo>
                  <a:pt x="855846" y="902537"/>
                </a:lnTo>
                <a:lnTo>
                  <a:pt x="0" y="902537"/>
                </a:lnTo>
                <a:lnTo>
                  <a:pt x="0" y="0"/>
                </a:lnTo>
                <a:close/>
              </a:path>
            </a:pathLst>
          </a:custGeom>
          <a:blipFill>
            <a:blip r:embed="rId4"/>
            <a:stretch>
              <a:fillRect l="0" t="0" r="0" b="-1148"/>
            </a:stretch>
          </a:blipFill>
        </p:spPr>
      </p:sp>
      <p:sp>
        <p:nvSpPr>
          <p:cNvPr name="Freeform 4" id="4"/>
          <p:cNvSpPr/>
          <p:nvPr/>
        </p:nvSpPr>
        <p:spPr>
          <a:xfrm flipH="false" flipV="false" rot="0">
            <a:off x="1961886" y="4818333"/>
            <a:ext cx="2808138" cy="3797980"/>
          </a:xfrm>
          <a:custGeom>
            <a:avLst/>
            <a:gdLst/>
            <a:ahLst/>
            <a:cxnLst/>
            <a:rect r="r" b="b" t="t" l="l"/>
            <a:pathLst>
              <a:path h="3797980" w="2808138">
                <a:moveTo>
                  <a:pt x="0" y="0"/>
                </a:moveTo>
                <a:lnTo>
                  <a:pt x="2808138" y="0"/>
                </a:lnTo>
                <a:lnTo>
                  <a:pt x="2808138" y="3797979"/>
                </a:lnTo>
                <a:lnTo>
                  <a:pt x="0" y="3797979"/>
                </a:lnTo>
                <a:lnTo>
                  <a:pt x="0" y="0"/>
                </a:lnTo>
                <a:close/>
              </a:path>
            </a:pathLst>
          </a:custGeom>
          <a:blipFill>
            <a:blip r:embed="rId5"/>
            <a:stretch>
              <a:fillRect l="0" t="0" r="0" b="0"/>
            </a:stretch>
          </a:blipFill>
        </p:spPr>
      </p:sp>
      <p:sp>
        <p:nvSpPr>
          <p:cNvPr name="Freeform 5" id="5"/>
          <p:cNvSpPr/>
          <p:nvPr/>
        </p:nvSpPr>
        <p:spPr>
          <a:xfrm flipH="false" flipV="false" rot="0">
            <a:off x="5971702" y="4818333"/>
            <a:ext cx="11287598" cy="4845415"/>
          </a:xfrm>
          <a:custGeom>
            <a:avLst/>
            <a:gdLst/>
            <a:ahLst/>
            <a:cxnLst/>
            <a:rect r="r" b="b" t="t" l="l"/>
            <a:pathLst>
              <a:path h="4845415" w="11287598">
                <a:moveTo>
                  <a:pt x="0" y="0"/>
                </a:moveTo>
                <a:lnTo>
                  <a:pt x="11287598" y="0"/>
                </a:lnTo>
                <a:lnTo>
                  <a:pt x="11287598" y="4845415"/>
                </a:lnTo>
                <a:lnTo>
                  <a:pt x="0" y="4845415"/>
                </a:lnTo>
                <a:lnTo>
                  <a:pt x="0" y="0"/>
                </a:lnTo>
                <a:close/>
              </a:path>
            </a:pathLst>
          </a:custGeom>
          <a:blipFill>
            <a:blip r:embed="rId6"/>
            <a:stretch>
              <a:fillRect l="-121" t="0" r="0" b="0"/>
            </a:stretch>
          </a:blipFill>
        </p:spPr>
      </p:sp>
      <p:sp>
        <p:nvSpPr>
          <p:cNvPr name="TextBox 6" id="6"/>
          <p:cNvSpPr txBox="true"/>
          <p:nvPr/>
        </p:nvSpPr>
        <p:spPr>
          <a:xfrm rot="0">
            <a:off x="1192155" y="1775016"/>
            <a:ext cx="8473720" cy="808863"/>
          </a:xfrm>
          <a:prstGeom prst="rect">
            <a:avLst/>
          </a:prstGeom>
        </p:spPr>
        <p:txBody>
          <a:bodyPr anchor="t" rtlCol="false" tIns="0" lIns="0" bIns="0" rIns="0">
            <a:spAutoFit/>
          </a:bodyPr>
          <a:lstStyle/>
          <a:p>
            <a:pPr algn="l">
              <a:lnSpc>
                <a:spcPts val="5916"/>
              </a:lnSpc>
            </a:pPr>
            <a:r>
              <a:rPr lang="en-US" sz="6800" spc="-333">
                <a:solidFill>
                  <a:srgbClr val="000000"/>
                </a:solidFill>
                <a:latin typeface="TT Interphases"/>
                <a:ea typeface="TT Interphases"/>
                <a:cs typeface="TT Interphases"/>
                <a:sym typeface="TT Interphases"/>
              </a:rPr>
              <a:t>Data Quality</a:t>
            </a:r>
          </a:p>
        </p:txBody>
      </p:sp>
      <p:sp>
        <p:nvSpPr>
          <p:cNvPr name="TextBox 7" id="7"/>
          <p:cNvSpPr txBox="true"/>
          <p:nvPr/>
        </p:nvSpPr>
        <p:spPr>
          <a:xfrm rot="0">
            <a:off x="1961886" y="553018"/>
            <a:ext cx="1502716" cy="875164"/>
          </a:xfrm>
          <a:prstGeom prst="rect">
            <a:avLst/>
          </a:prstGeom>
        </p:spPr>
        <p:txBody>
          <a:bodyPr anchor="t" rtlCol="false" tIns="0" lIns="0" bIns="0" rIns="0">
            <a:spAutoFit/>
          </a:bodyPr>
          <a:lstStyle/>
          <a:p>
            <a:pPr algn="l">
              <a:lnSpc>
                <a:spcPts val="7189"/>
              </a:lnSpc>
            </a:pPr>
            <a:r>
              <a:rPr lang="en-US" sz="5325" spc="-95" b="true">
                <a:solidFill>
                  <a:srgbClr val="323232"/>
                </a:solidFill>
                <a:latin typeface="Bricolage Grotesque Bold"/>
                <a:ea typeface="Bricolage Grotesque Bold"/>
                <a:cs typeface="Bricolage Grotesque Bold"/>
                <a:sym typeface="Bricolage Grotesque Bold"/>
              </a:rPr>
              <a:t>05</a:t>
            </a:r>
          </a:p>
        </p:txBody>
      </p:sp>
      <p:sp>
        <p:nvSpPr>
          <p:cNvPr name="TextBox 8" id="8"/>
          <p:cNvSpPr txBox="true"/>
          <p:nvPr/>
        </p:nvSpPr>
        <p:spPr>
          <a:xfrm rot="0">
            <a:off x="1028700" y="2729808"/>
            <a:ext cx="11822639" cy="2323596"/>
          </a:xfrm>
          <a:prstGeom prst="rect">
            <a:avLst/>
          </a:prstGeom>
        </p:spPr>
        <p:txBody>
          <a:bodyPr anchor="t" rtlCol="false" tIns="0" lIns="0" bIns="0" rIns="0">
            <a:spAutoFit/>
          </a:bodyPr>
          <a:lstStyle/>
          <a:p>
            <a:pPr algn="l">
              <a:lnSpc>
                <a:spcPts val="3702"/>
              </a:lnSpc>
            </a:pPr>
          </a:p>
          <a:p>
            <a:pPr algn="l" marL="571019" indent="-285509" lvl="1">
              <a:lnSpc>
                <a:spcPts val="3702"/>
              </a:lnSpc>
              <a:buAutoNum type="arabicPeriod" startAt="1"/>
            </a:pPr>
            <a:r>
              <a:rPr lang="en-US" sz="2644" spc="-129">
                <a:solidFill>
                  <a:srgbClr val="000000"/>
                </a:solidFill>
                <a:latin typeface="TT Interphases"/>
                <a:ea typeface="TT Interphases"/>
                <a:cs typeface="TT Interphases"/>
                <a:sym typeface="TT Interphases"/>
              </a:rPr>
              <a:t> Some missing values of Cash Request in the fees information.</a:t>
            </a:r>
          </a:p>
          <a:p>
            <a:pPr algn="l">
              <a:lnSpc>
                <a:spcPts val="3702"/>
              </a:lnSpc>
            </a:pPr>
            <a:r>
              <a:rPr lang="en-US" b="true" sz="2644" spc="-129" u="sng">
                <a:solidFill>
                  <a:srgbClr val="000000"/>
                </a:solidFill>
                <a:latin typeface="TT Interphases Bold"/>
                <a:ea typeface="TT Interphases Bold"/>
                <a:cs typeface="TT Interphases Bold"/>
                <a:sym typeface="TT Interphases Bold"/>
              </a:rPr>
              <a:t>Solution: </a:t>
            </a:r>
            <a:r>
              <a:rPr lang="en-US" sz="2644" spc="-129">
                <a:solidFill>
                  <a:srgbClr val="000000"/>
                </a:solidFill>
                <a:latin typeface="TT Interphases"/>
                <a:ea typeface="TT Interphases"/>
                <a:cs typeface="TT Interphases"/>
                <a:sym typeface="TT Interphases"/>
              </a:rPr>
              <a:t>Completing data with the information of the id found in  the reason column </a:t>
            </a:r>
          </a:p>
          <a:p>
            <a:pPr algn="l">
              <a:lnSpc>
                <a:spcPts val="3702"/>
              </a:lnSpc>
            </a:pPr>
          </a:p>
          <a:p>
            <a:pPr algn="l">
              <a:lnSpc>
                <a:spcPts val="3702"/>
              </a:lnSpc>
            </a:pPr>
          </a:p>
        </p:txBody>
      </p:sp>
      <p:sp>
        <p:nvSpPr>
          <p:cNvPr name="AutoShape 9" id="9"/>
          <p:cNvSpPr/>
          <p:nvPr/>
        </p:nvSpPr>
        <p:spPr>
          <a:xfrm flipH="true">
            <a:off x="8823058" y="6087018"/>
            <a:ext cx="3481851" cy="0"/>
          </a:xfrm>
          <a:prstGeom prst="line">
            <a:avLst/>
          </a:prstGeom>
          <a:ln cap="flat" w="38100">
            <a:solidFill>
              <a:srgbClr val="FF3131"/>
            </a:solidFill>
            <a:prstDash val="solid"/>
            <a:headEnd type="none" len="sm" w="sm"/>
            <a:tailEnd type="arrow" len="sm" w="med"/>
          </a:ln>
        </p:spPr>
      </p:sp>
      <p:grpSp>
        <p:nvGrpSpPr>
          <p:cNvPr name="Group 10" id="10"/>
          <p:cNvGrpSpPr/>
          <p:nvPr/>
        </p:nvGrpSpPr>
        <p:grpSpPr>
          <a:xfrm rot="0">
            <a:off x="7109140" y="4707225"/>
            <a:ext cx="1314314" cy="5067631"/>
            <a:chOff x="0" y="0"/>
            <a:chExt cx="346157" cy="1334685"/>
          </a:xfrm>
        </p:grpSpPr>
        <p:sp>
          <p:nvSpPr>
            <p:cNvPr name="Freeform 11" id="11"/>
            <p:cNvSpPr/>
            <p:nvPr/>
          </p:nvSpPr>
          <p:spPr>
            <a:xfrm flipH="false" flipV="false" rot="0">
              <a:off x="0" y="0"/>
              <a:ext cx="346157" cy="1334685"/>
            </a:xfrm>
            <a:custGeom>
              <a:avLst/>
              <a:gdLst/>
              <a:ahLst/>
              <a:cxnLst/>
              <a:rect r="r" b="b" t="t" l="l"/>
              <a:pathLst>
                <a:path h="1334685" w="346157">
                  <a:moveTo>
                    <a:pt x="100138" y="0"/>
                  </a:moveTo>
                  <a:lnTo>
                    <a:pt x="246019" y="0"/>
                  </a:lnTo>
                  <a:cubicBezTo>
                    <a:pt x="272577" y="0"/>
                    <a:pt x="298048" y="10550"/>
                    <a:pt x="316827" y="29330"/>
                  </a:cubicBezTo>
                  <a:cubicBezTo>
                    <a:pt x="335607" y="48109"/>
                    <a:pt x="346157" y="73580"/>
                    <a:pt x="346157" y="100138"/>
                  </a:cubicBezTo>
                  <a:lnTo>
                    <a:pt x="346157" y="1234547"/>
                  </a:lnTo>
                  <a:cubicBezTo>
                    <a:pt x="346157" y="1261105"/>
                    <a:pt x="335607" y="1286576"/>
                    <a:pt x="316827" y="1305355"/>
                  </a:cubicBezTo>
                  <a:cubicBezTo>
                    <a:pt x="298048" y="1324135"/>
                    <a:pt x="272577" y="1334685"/>
                    <a:pt x="246019" y="1334685"/>
                  </a:cubicBezTo>
                  <a:lnTo>
                    <a:pt x="100138" y="1334685"/>
                  </a:lnTo>
                  <a:cubicBezTo>
                    <a:pt x="73580" y="1334685"/>
                    <a:pt x="48109" y="1324135"/>
                    <a:pt x="29330" y="1305355"/>
                  </a:cubicBezTo>
                  <a:cubicBezTo>
                    <a:pt x="10550" y="1286576"/>
                    <a:pt x="0" y="1261105"/>
                    <a:pt x="0" y="1234547"/>
                  </a:cubicBezTo>
                  <a:lnTo>
                    <a:pt x="0" y="100138"/>
                  </a:lnTo>
                  <a:cubicBezTo>
                    <a:pt x="0" y="73580"/>
                    <a:pt x="10550" y="48109"/>
                    <a:pt x="29330" y="29330"/>
                  </a:cubicBezTo>
                  <a:cubicBezTo>
                    <a:pt x="48109" y="10550"/>
                    <a:pt x="73580" y="0"/>
                    <a:pt x="100138" y="0"/>
                  </a:cubicBezTo>
                  <a:close/>
                </a:path>
              </a:pathLst>
            </a:custGeom>
            <a:solidFill>
              <a:srgbClr val="000000">
                <a:alpha val="0"/>
              </a:srgbClr>
            </a:solidFill>
            <a:ln w="38100" cap="sq">
              <a:solidFill>
                <a:srgbClr val="FF3131"/>
              </a:solidFill>
              <a:prstDash val="sysDot"/>
              <a:miter/>
            </a:ln>
          </p:spPr>
        </p:sp>
        <p:sp>
          <p:nvSpPr>
            <p:cNvPr name="TextBox 12" id="12"/>
            <p:cNvSpPr txBox="true"/>
            <p:nvPr/>
          </p:nvSpPr>
          <p:spPr>
            <a:xfrm>
              <a:off x="0" y="-38100"/>
              <a:ext cx="346157" cy="1372785"/>
            </a:xfrm>
            <a:prstGeom prst="rect">
              <a:avLst/>
            </a:prstGeom>
          </p:spPr>
          <p:txBody>
            <a:bodyPr anchor="ctr" rtlCol="false" tIns="50800" lIns="50800" bIns="50800" rIns="50800"/>
            <a:lstStyle/>
            <a:p>
              <a:pPr algn="ctr">
                <a:lnSpc>
                  <a:spcPts val="3014"/>
                </a:lnSpc>
              </a:pPr>
            </a:p>
          </p:txBody>
        </p:sp>
      </p:grpSp>
      <p:grpSp>
        <p:nvGrpSpPr>
          <p:cNvPr name="Group 13" id="13"/>
          <p:cNvGrpSpPr/>
          <p:nvPr/>
        </p:nvGrpSpPr>
        <p:grpSpPr>
          <a:xfrm rot="0">
            <a:off x="12304910" y="4707225"/>
            <a:ext cx="1314314" cy="5067631"/>
            <a:chOff x="0" y="0"/>
            <a:chExt cx="346157" cy="1334685"/>
          </a:xfrm>
        </p:grpSpPr>
        <p:sp>
          <p:nvSpPr>
            <p:cNvPr name="Freeform 14" id="14"/>
            <p:cNvSpPr/>
            <p:nvPr/>
          </p:nvSpPr>
          <p:spPr>
            <a:xfrm flipH="false" flipV="false" rot="0">
              <a:off x="0" y="0"/>
              <a:ext cx="346157" cy="1334685"/>
            </a:xfrm>
            <a:custGeom>
              <a:avLst/>
              <a:gdLst/>
              <a:ahLst/>
              <a:cxnLst/>
              <a:rect r="r" b="b" t="t" l="l"/>
              <a:pathLst>
                <a:path h="1334685" w="346157">
                  <a:moveTo>
                    <a:pt x="100138" y="0"/>
                  </a:moveTo>
                  <a:lnTo>
                    <a:pt x="246019" y="0"/>
                  </a:lnTo>
                  <a:cubicBezTo>
                    <a:pt x="272577" y="0"/>
                    <a:pt x="298048" y="10550"/>
                    <a:pt x="316827" y="29330"/>
                  </a:cubicBezTo>
                  <a:cubicBezTo>
                    <a:pt x="335607" y="48109"/>
                    <a:pt x="346157" y="73580"/>
                    <a:pt x="346157" y="100138"/>
                  </a:cubicBezTo>
                  <a:lnTo>
                    <a:pt x="346157" y="1234547"/>
                  </a:lnTo>
                  <a:cubicBezTo>
                    <a:pt x="346157" y="1261105"/>
                    <a:pt x="335607" y="1286576"/>
                    <a:pt x="316827" y="1305355"/>
                  </a:cubicBezTo>
                  <a:cubicBezTo>
                    <a:pt x="298048" y="1324135"/>
                    <a:pt x="272577" y="1334685"/>
                    <a:pt x="246019" y="1334685"/>
                  </a:cubicBezTo>
                  <a:lnTo>
                    <a:pt x="100138" y="1334685"/>
                  </a:lnTo>
                  <a:cubicBezTo>
                    <a:pt x="73580" y="1334685"/>
                    <a:pt x="48109" y="1324135"/>
                    <a:pt x="29330" y="1305355"/>
                  </a:cubicBezTo>
                  <a:cubicBezTo>
                    <a:pt x="10550" y="1286576"/>
                    <a:pt x="0" y="1261105"/>
                    <a:pt x="0" y="1234547"/>
                  </a:cubicBezTo>
                  <a:lnTo>
                    <a:pt x="0" y="100138"/>
                  </a:lnTo>
                  <a:cubicBezTo>
                    <a:pt x="0" y="73580"/>
                    <a:pt x="10550" y="48109"/>
                    <a:pt x="29330" y="29330"/>
                  </a:cubicBezTo>
                  <a:cubicBezTo>
                    <a:pt x="48109" y="10550"/>
                    <a:pt x="73580" y="0"/>
                    <a:pt x="100138" y="0"/>
                  </a:cubicBezTo>
                  <a:close/>
                </a:path>
              </a:pathLst>
            </a:custGeom>
            <a:solidFill>
              <a:srgbClr val="000000">
                <a:alpha val="0"/>
              </a:srgbClr>
            </a:solidFill>
            <a:ln w="38100" cap="sq">
              <a:solidFill>
                <a:srgbClr val="FF3131"/>
              </a:solidFill>
              <a:prstDash val="sysDot"/>
              <a:miter/>
            </a:ln>
          </p:spPr>
        </p:sp>
        <p:sp>
          <p:nvSpPr>
            <p:cNvPr name="TextBox 15" id="15"/>
            <p:cNvSpPr txBox="true"/>
            <p:nvPr/>
          </p:nvSpPr>
          <p:spPr>
            <a:xfrm>
              <a:off x="0" y="-38100"/>
              <a:ext cx="346157" cy="1372785"/>
            </a:xfrm>
            <a:prstGeom prst="rect">
              <a:avLst/>
            </a:prstGeom>
          </p:spPr>
          <p:txBody>
            <a:bodyPr anchor="ctr" rtlCol="false" tIns="50800" lIns="50800" bIns="50800" rIns="50800"/>
            <a:lstStyle/>
            <a:p>
              <a:pPr algn="ctr">
                <a:lnSpc>
                  <a:spcPts val="3014"/>
                </a:lnSpc>
              </a:pPr>
            </a:p>
          </p:txBody>
        </p:sp>
      </p:grpSp>
      <p:grpSp>
        <p:nvGrpSpPr>
          <p:cNvPr name="Group 16" id="16"/>
          <p:cNvGrpSpPr/>
          <p:nvPr/>
        </p:nvGrpSpPr>
        <p:grpSpPr>
          <a:xfrm rot="0">
            <a:off x="1620078" y="5143500"/>
            <a:ext cx="3437502" cy="359138"/>
            <a:chOff x="0" y="0"/>
            <a:chExt cx="905350" cy="94588"/>
          </a:xfrm>
        </p:grpSpPr>
        <p:sp>
          <p:nvSpPr>
            <p:cNvPr name="Freeform 17" id="17"/>
            <p:cNvSpPr/>
            <p:nvPr/>
          </p:nvSpPr>
          <p:spPr>
            <a:xfrm flipH="false" flipV="false" rot="0">
              <a:off x="0" y="0"/>
              <a:ext cx="905350" cy="94588"/>
            </a:xfrm>
            <a:custGeom>
              <a:avLst/>
              <a:gdLst/>
              <a:ahLst/>
              <a:cxnLst/>
              <a:rect r="r" b="b" t="t" l="l"/>
              <a:pathLst>
                <a:path h="94588" w="905350">
                  <a:moveTo>
                    <a:pt x="38287" y="0"/>
                  </a:moveTo>
                  <a:lnTo>
                    <a:pt x="867063" y="0"/>
                  </a:lnTo>
                  <a:cubicBezTo>
                    <a:pt x="877217" y="0"/>
                    <a:pt x="886956" y="4034"/>
                    <a:pt x="894136" y="11214"/>
                  </a:cubicBezTo>
                  <a:cubicBezTo>
                    <a:pt x="901316" y="18394"/>
                    <a:pt x="905350" y="28133"/>
                    <a:pt x="905350" y="38287"/>
                  </a:cubicBezTo>
                  <a:lnTo>
                    <a:pt x="905350" y="56300"/>
                  </a:lnTo>
                  <a:cubicBezTo>
                    <a:pt x="905350" y="66455"/>
                    <a:pt x="901316" y="76193"/>
                    <a:pt x="894136" y="83374"/>
                  </a:cubicBezTo>
                  <a:cubicBezTo>
                    <a:pt x="886956" y="90554"/>
                    <a:pt x="877217" y="94588"/>
                    <a:pt x="867063" y="94588"/>
                  </a:cubicBezTo>
                  <a:lnTo>
                    <a:pt x="38287" y="94588"/>
                  </a:lnTo>
                  <a:cubicBezTo>
                    <a:pt x="28133" y="94588"/>
                    <a:pt x="18394" y="90554"/>
                    <a:pt x="11214" y="83374"/>
                  </a:cubicBezTo>
                  <a:cubicBezTo>
                    <a:pt x="4034" y="76193"/>
                    <a:pt x="0" y="66455"/>
                    <a:pt x="0" y="56300"/>
                  </a:cubicBezTo>
                  <a:lnTo>
                    <a:pt x="0" y="38287"/>
                  </a:lnTo>
                  <a:cubicBezTo>
                    <a:pt x="0" y="28133"/>
                    <a:pt x="4034" y="18394"/>
                    <a:pt x="11214" y="11214"/>
                  </a:cubicBezTo>
                  <a:cubicBezTo>
                    <a:pt x="18394" y="4034"/>
                    <a:pt x="28133" y="0"/>
                    <a:pt x="38287" y="0"/>
                  </a:cubicBezTo>
                  <a:close/>
                </a:path>
              </a:pathLst>
            </a:custGeom>
            <a:solidFill>
              <a:srgbClr val="000000">
                <a:alpha val="0"/>
              </a:srgbClr>
            </a:solidFill>
            <a:ln w="38100" cap="sq">
              <a:solidFill>
                <a:srgbClr val="FF3131"/>
              </a:solidFill>
              <a:prstDash val="sysDot"/>
              <a:miter/>
            </a:ln>
          </p:spPr>
        </p:sp>
        <p:sp>
          <p:nvSpPr>
            <p:cNvPr name="TextBox 18" id="18"/>
            <p:cNvSpPr txBox="true"/>
            <p:nvPr/>
          </p:nvSpPr>
          <p:spPr>
            <a:xfrm>
              <a:off x="0" y="-38100"/>
              <a:ext cx="905350" cy="132688"/>
            </a:xfrm>
            <a:prstGeom prst="rect">
              <a:avLst/>
            </a:prstGeom>
          </p:spPr>
          <p:txBody>
            <a:bodyPr anchor="ctr" rtlCol="false" tIns="50800" lIns="50800" bIns="50800" rIns="50800"/>
            <a:lstStyle/>
            <a:p>
              <a:pPr algn="ctr">
                <a:lnSpc>
                  <a:spcPts val="3014"/>
                </a:lnSpc>
              </a:pP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308499" y="1028700"/>
            <a:ext cx="3950801" cy="3110358"/>
          </a:xfrm>
          <a:custGeom>
            <a:avLst/>
            <a:gdLst/>
            <a:ahLst/>
            <a:cxnLst/>
            <a:rect r="r" b="b" t="t" l="l"/>
            <a:pathLst>
              <a:path h="3110358" w="3950801">
                <a:moveTo>
                  <a:pt x="0" y="0"/>
                </a:moveTo>
                <a:lnTo>
                  <a:pt x="3950801" y="0"/>
                </a:lnTo>
                <a:lnTo>
                  <a:pt x="3950801" y="3110358"/>
                </a:lnTo>
                <a:lnTo>
                  <a:pt x="0" y="31103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64232" y="542925"/>
            <a:ext cx="855846" cy="902537"/>
          </a:xfrm>
          <a:custGeom>
            <a:avLst/>
            <a:gdLst/>
            <a:ahLst/>
            <a:cxnLst/>
            <a:rect r="r" b="b" t="t" l="l"/>
            <a:pathLst>
              <a:path h="902537" w="855846">
                <a:moveTo>
                  <a:pt x="0" y="0"/>
                </a:moveTo>
                <a:lnTo>
                  <a:pt x="855846" y="0"/>
                </a:lnTo>
                <a:lnTo>
                  <a:pt x="855846" y="902537"/>
                </a:lnTo>
                <a:lnTo>
                  <a:pt x="0" y="902537"/>
                </a:lnTo>
                <a:lnTo>
                  <a:pt x="0" y="0"/>
                </a:lnTo>
                <a:close/>
              </a:path>
            </a:pathLst>
          </a:custGeom>
          <a:blipFill>
            <a:blip r:embed="rId4"/>
            <a:stretch>
              <a:fillRect l="0" t="0" r="0" b="-1148"/>
            </a:stretch>
          </a:blipFill>
        </p:spPr>
      </p:sp>
      <p:sp>
        <p:nvSpPr>
          <p:cNvPr name="Freeform 4" id="4"/>
          <p:cNvSpPr/>
          <p:nvPr/>
        </p:nvSpPr>
        <p:spPr>
          <a:xfrm flipH="false" flipV="false" rot="0">
            <a:off x="901306" y="4367028"/>
            <a:ext cx="11934372" cy="3356542"/>
          </a:xfrm>
          <a:custGeom>
            <a:avLst/>
            <a:gdLst/>
            <a:ahLst/>
            <a:cxnLst/>
            <a:rect r="r" b="b" t="t" l="l"/>
            <a:pathLst>
              <a:path h="3356542" w="11934372">
                <a:moveTo>
                  <a:pt x="0" y="0"/>
                </a:moveTo>
                <a:lnTo>
                  <a:pt x="11934372" y="0"/>
                </a:lnTo>
                <a:lnTo>
                  <a:pt x="11934372" y="3356542"/>
                </a:lnTo>
                <a:lnTo>
                  <a:pt x="0" y="3356542"/>
                </a:lnTo>
                <a:lnTo>
                  <a:pt x="0" y="0"/>
                </a:lnTo>
                <a:close/>
              </a:path>
            </a:pathLst>
          </a:custGeom>
          <a:blipFill>
            <a:blip r:embed="rId5"/>
            <a:stretch>
              <a:fillRect l="0" t="0" r="0" b="0"/>
            </a:stretch>
          </a:blipFill>
        </p:spPr>
      </p:sp>
      <p:sp>
        <p:nvSpPr>
          <p:cNvPr name="TextBox 5" id="5"/>
          <p:cNvSpPr txBox="true"/>
          <p:nvPr/>
        </p:nvSpPr>
        <p:spPr>
          <a:xfrm rot="0">
            <a:off x="1192155" y="1775016"/>
            <a:ext cx="8473720" cy="808863"/>
          </a:xfrm>
          <a:prstGeom prst="rect">
            <a:avLst/>
          </a:prstGeom>
        </p:spPr>
        <p:txBody>
          <a:bodyPr anchor="t" rtlCol="false" tIns="0" lIns="0" bIns="0" rIns="0">
            <a:spAutoFit/>
          </a:bodyPr>
          <a:lstStyle/>
          <a:p>
            <a:pPr algn="l">
              <a:lnSpc>
                <a:spcPts val="5916"/>
              </a:lnSpc>
            </a:pPr>
            <a:r>
              <a:rPr lang="en-US" sz="6800" spc="-333">
                <a:solidFill>
                  <a:srgbClr val="000000"/>
                </a:solidFill>
                <a:latin typeface="TT Interphases"/>
                <a:ea typeface="TT Interphases"/>
                <a:cs typeface="TT Interphases"/>
                <a:sym typeface="TT Interphases"/>
              </a:rPr>
              <a:t>Data Quality</a:t>
            </a:r>
          </a:p>
        </p:txBody>
      </p:sp>
      <p:sp>
        <p:nvSpPr>
          <p:cNvPr name="TextBox 6" id="6"/>
          <p:cNvSpPr txBox="true"/>
          <p:nvPr/>
        </p:nvSpPr>
        <p:spPr>
          <a:xfrm rot="0">
            <a:off x="1961886" y="553018"/>
            <a:ext cx="1502716" cy="875164"/>
          </a:xfrm>
          <a:prstGeom prst="rect">
            <a:avLst/>
          </a:prstGeom>
        </p:spPr>
        <p:txBody>
          <a:bodyPr anchor="t" rtlCol="false" tIns="0" lIns="0" bIns="0" rIns="0">
            <a:spAutoFit/>
          </a:bodyPr>
          <a:lstStyle/>
          <a:p>
            <a:pPr algn="l">
              <a:lnSpc>
                <a:spcPts val="7189"/>
              </a:lnSpc>
            </a:pPr>
            <a:r>
              <a:rPr lang="en-US" sz="5325" spc="-95" b="true">
                <a:solidFill>
                  <a:srgbClr val="323232"/>
                </a:solidFill>
                <a:latin typeface="Bricolage Grotesque Bold"/>
                <a:ea typeface="Bricolage Grotesque Bold"/>
                <a:cs typeface="Bricolage Grotesque Bold"/>
                <a:sym typeface="Bricolage Grotesque Bold"/>
              </a:rPr>
              <a:t>05</a:t>
            </a:r>
          </a:p>
        </p:txBody>
      </p:sp>
      <p:sp>
        <p:nvSpPr>
          <p:cNvPr name="TextBox 7" id="7"/>
          <p:cNvSpPr txBox="true"/>
          <p:nvPr/>
        </p:nvSpPr>
        <p:spPr>
          <a:xfrm rot="0">
            <a:off x="901306" y="2148016"/>
            <a:ext cx="11822639" cy="2792285"/>
          </a:xfrm>
          <a:prstGeom prst="rect">
            <a:avLst/>
          </a:prstGeom>
        </p:spPr>
        <p:txBody>
          <a:bodyPr anchor="t" rtlCol="false" tIns="0" lIns="0" bIns="0" rIns="0">
            <a:spAutoFit/>
          </a:bodyPr>
          <a:lstStyle/>
          <a:p>
            <a:pPr algn="l">
              <a:lnSpc>
                <a:spcPts val="3702"/>
              </a:lnSpc>
            </a:pPr>
          </a:p>
          <a:p>
            <a:pPr algn="l">
              <a:lnSpc>
                <a:spcPts val="3702"/>
              </a:lnSpc>
            </a:pPr>
          </a:p>
          <a:p>
            <a:pPr algn="l">
              <a:lnSpc>
                <a:spcPts val="3702"/>
              </a:lnSpc>
            </a:pPr>
            <a:r>
              <a:rPr lang="en-US" sz="2644" spc="-129">
                <a:solidFill>
                  <a:srgbClr val="000000"/>
                </a:solidFill>
                <a:latin typeface="TT Interphases"/>
                <a:ea typeface="TT Interphases"/>
                <a:cs typeface="TT Interphases"/>
                <a:sym typeface="TT Interphases"/>
              </a:rPr>
              <a:t>2. </a:t>
            </a:r>
            <a:r>
              <a:rPr lang="en-US" sz="2644" spc="-129">
                <a:solidFill>
                  <a:srgbClr val="000000"/>
                </a:solidFill>
                <a:latin typeface="TT Interphases"/>
                <a:ea typeface="TT Interphases"/>
                <a:cs typeface="TT Interphases"/>
                <a:sym typeface="TT Interphases"/>
              </a:rPr>
              <a:t>Some missing paid fees date when fee is accepted (financial department). We assumed fee is paid but the data is missing.</a:t>
            </a:r>
          </a:p>
          <a:p>
            <a:pPr algn="l">
              <a:lnSpc>
                <a:spcPts val="3702"/>
              </a:lnSpc>
            </a:pPr>
          </a:p>
          <a:p>
            <a:pPr algn="l">
              <a:lnSpc>
                <a:spcPts val="3702"/>
              </a:lnSpc>
            </a:pPr>
          </a:p>
        </p:txBody>
      </p:sp>
      <p:sp>
        <p:nvSpPr>
          <p:cNvPr name="TextBox 8" id="8"/>
          <p:cNvSpPr txBox="true"/>
          <p:nvPr/>
        </p:nvSpPr>
        <p:spPr>
          <a:xfrm rot="0">
            <a:off x="1028700" y="7780720"/>
            <a:ext cx="15485215" cy="2325232"/>
          </a:xfrm>
          <a:prstGeom prst="rect">
            <a:avLst/>
          </a:prstGeom>
        </p:spPr>
        <p:txBody>
          <a:bodyPr anchor="t" rtlCol="false" tIns="0" lIns="0" bIns="0" rIns="0">
            <a:spAutoFit/>
          </a:bodyPr>
          <a:lstStyle/>
          <a:p>
            <a:pPr algn="l">
              <a:lnSpc>
                <a:spcPts val="3702"/>
              </a:lnSpc>
            </a:pPr>
          </a:p>
          <a:p>
            <a:pPr algn="l">
              <a:lnSpc>
                <a:spcPts val="3702"/>
              </a:lnSpc>
            </a:pPr>
            <a:r>
              <a:rPr lang="en-US" sz="2644" spc="-129">
                <a:solidFill>
                  <a:srgbClr val="000000"/>
                </a:solidFill>
                <a:latin typeface="TT Interphases"/>
                <a:ea typeface="TT Interphases"/>
                <a:cs typeface="TT Interphases"/>
                <a:sym typeface="TT Interphases"/>
              </a:rPr>
              <a:t>In this example, fee paid_at column is missing the date. However F_status is accepted and F_charge_moment is set as “before”.</a:t>
            </a:r>
          </a:p>
          <a:p>
            <a:pPr algn="l">
              <a:lnSpc>
                <a:spcPts val="3702"/>
              </a:lnSpc>
            </a:pPr>
          </a:p>
          <a:p>
            <a:pPr algn="l">
              <a:lnSpc>
                <a:spcPts val="3702"/>
              </a:lnSpc>
            </a:pPr>
          </a:p>
        </p:txBody>
      </p:sp>
      <p:grpSp>
        <p:nvGrpSpPr>
          <p:cNvPr name="Group 9" id="9"/>
          <p:cNvGrpSpPr/>
          <p:nvPr/>
        </p:nvGrpSpPr>
        <p:grpSpPr>
          <a:xfrm rot="0">
            <a:off x="8901706" y="4039157"/>
            <a:ext cx="875812" cy="4012285"/>
            <a:chOff x="0" y="0"/>
            <a:chExt cx="230667" cy="1056733"/>
          </a:xfrm>
        </p:grpSpPr>
        <p:sp>
          <p:nvSpPr>
            <p:cNvPr name="Freeform 10" id="10"/>
            <p:cNvSpPr/>
            <p:nvPr/>
          </p:nvSpPr>
          <p:spPr>
            <a:xfrm flipH="false" flipV="false" rot="0">
              <a:off x="0" y="0"/>
              <a:ext cx="230667" cy="1056733"/>
            </a:xfrm>
            <a:custGeom>
              <a:avLst/>
              <a:gdLst/>
              <a:ahLst/>
              <a:cxnLst/>
              <a:rect r="r" b="b" t="t" l="l"/>
              <a:pathLst>
                <a:path h="1056733" w="230667">
                  <a:moveTo>
                    <a:pt x="115333" y="0"/>
                  </a:moveTo>
                  <a:lnTo>
                    <a:pt x="115333" y="0"/>
                  </a:lnTo>
                  <a:cubicBezTo>
                    <a:pt x="145922" y="0"/>
                    <a:pt x="175257" y="12151"/>
                    <a:pt x="196886" y="33780"/>
                  </a:cubicBezTo>
                  <a:cubicBezTo>
                    <a:pt x="218515" y="55410"/>
                    <a:pt x="230667" y="84745"/>
                    <a:pt x="230667" y="115333"/>
                  </a:cubicBezTo>
                  <a:lnTo>
                    <a:pt x="230667" y="941400"/>
                  </a:lnTo>
                  <a:cubicBezTo>
                    <a:pt x="230667" y="971988"/>
                    <a:pt x="218515" y="1001324"/>
                    <a:pt x="196886" y="1022953"/>
                  </a:cubicBezTo>
                  <a:cubicBezTo>
                    <a:pt x="175257" y="1044582"/>
                    <a:pt x="145922" y="1056733"/>
                    <a:pt x="115333" y="1056733"/>
                  </a:cubicBezTo>
                  <a:lnTo>
                    <a:pt x="115333" y="1056733"/>
                  </a:lnTo>
                  <a:cubicBezTo>
                    <a:pt x="84745" y="1056733"/>
                    <a:pt x="55410" y="1044582"/>
                    <a:pt x="33780" y="1022953"/>
                  </a:cubicBezTo>
                  <a:cubicBezTo>
                    <a:pt x="12151" y="1001324"/>
                    <a:pt x="0" y="971988"/>
                    <a:pt x="0" y="941400"/>
                  </a:cubicBezTo>
                  <a:lnTo>
                    <a:pt x="0" y="115333"/>
                  </a:lnTo>
                  <a:cubicBezTo>
                    <a:pt x="0" y="84745"/>
                    <a:pt x="12151" y="55410"/>
                    <a:pt x="33780" y="33780"/>
                  </a:cubicBezTo>
                  <a:cubicBezTo>
                    <a:pt x="55410" y="12151"/>
                    <a:pt x="84745" y="0"/>
                    <a:pt x="115333" y="0"/>
                  </a:cubicBezTo>
                  <a:close/>
                </a:path>
              </a:pathLst>
            </a:custGeom>
            <a:solidFill>
              <a:srgbClr val="000000">
                <a:alpha val="0"/>
              </a:srgbClr>
            </a:solidFill>
            <a:ln w="38100" cap="sq">
              <a:solidFill>
                <a:srgbClr val="FF3131"/>
              </a:solidFill>
              <a:prstDash val="sysDot"/>
              <a:miter/>
            </a:ln>
          </p:spPr>
        </p:sp>
        <p:sp>
          <p:nvSpPr>
            <p:cNvPr name="TextBox 11" id="11"/>
            <p:cNvSpPr txBox="true"/>
            <p:nvPr/>
          </p:nvSpPr>
          <p:spPr>
            <a:xfrm>
              <a:off x="0" y="-38100"/>
              <a:ext cx="230667" cy="1094833"/>
            </a:xfrm>
            <a:prstGeom prst="rect">
              <a:avLst/>
            </a:prstGeom>
          </p:spPr>
          <p:txBody>
            <a:bodyPr anchor="ctr" rtlCol="false" tIns="50800" lIns="50800" bIns="50800" rIns="50800"/>
            <a:lstStyle/>
            <a:p>
              <a:pPr algn="ctr">
                <a:lnSpc>
                  <a:spcPts val="3014"/>
                </a:lnSpc>
              </a:pPr>
            </a:p>
          </p:txBody>
        </p:sp>
      </p:grpSp>
      <p:grpSp>
        <p:nvGrpSpPr>
          <p:cNvPr name="Group 12" id="12"/>
          <p:cNvGrpSpPr/>
          <p:nvPr/>
        </p:nvGrpSpPr>
        <p:grpSpPr>
          <a:xfrm rot="0">
            <a:off x="3117316" y="4083542"/>
            <a:ext cx="927920" cy="4012285"/>
            <a:chOff x="0" y="0"/>
            <a:chExt cx="244390" cy="1056733"/>
          </a:xfrm>
        </p:grpSpPr>
        <p:sp>
          <p:nvSpPr>
            <p:cNvPr name="Freeform 13" id="13"/>
            <p:cNvSpPr/>
            <p:nvPr/>
          </p:nvSpPr>
          <p:spPr>
            <a:xfrm flipH="false" flipV="false" rot="0">
              <a:off x="0" y="0"/>
              <a:ext cx="244390" cy="1056733"/>
            </a:xfrm>
            <a:custGeom>
              <a:avLst/>
              <a:gdLst/>
              <a:ahLst/>
              <a:cxnLst/>
              <a:rect r="r" b="b" t="t" l="l"/>
              <a:pathLst>
                <a:path h="1056733" w="244390">
                  <a:moveTo>
                    <a:pt x="122195" y="0"/>
                  </a:moveTo>
                  <a:lnTo>
                    <a:pt x="122195" y="0"/>
                  </a:lnTo>
                  <a:cubicBezTo>
                    <a:pt x="154603" y="0"/>
                    <a:pt x="185684" y="12874"/>
                    <a:pt x="208600" y="35790"/>
                  </a:cubicBezTo>
                  <a:cubicBezTo>
                    <a:pt x="231516" y="58706"/>
                    <a:pt x="244390" y="89787"/>
                    <a:pt x="244390" y="122195"/>
                  </a:cubicBezTo>
                  <a:lnTo>
                    <a:pt x="244390" y="934538"/>
                  </a:lnTo>
                  <a:cubicBezTo>
                    <a:pt x="244390" y="1002025"/>
                    <a:pt x="189682" y="1056733"/>
                    <a:pt x="122195" y="1056733"/>
                  </a:cubicBezTo>
                  <a:lnTo>
                    <a:pt x="122195" y="1056733"/>
                  </a:lnTo>
                  <a:cubicBezTo>
                    <a:pt x="89787" y="1056733"/>
                    <a:pt x="58706" y="1043859"/>
                    <a:pt x="35790" y="1020943"/>
                  </a:cubicBezTo>
                  <a:cubicBezTo>
                    <a:pt x="12874" y="998027"/>
                    <a:pt x="0" y="966946"/>
                    <a:pt x="0" y="934538"/>
                  </a:cubicBezTo>
                  <a:lnTo>
                    <a:pt x="0" y="122195"/>
                  </a:lnTo>
                  <a:cubicBezTo>
                    <a:pt x="0" y="54709"/>
                    <a:pt x="54709" y="0"/>
                    <a:pt x="122195" y="0"/>
                  </a:cubicBezTo>
                  <a:close/>
                </a:path>
              </a:pathLst>
            </a:custGeom>
            <a:solidFill>
              <a:srgbClr val="000000">
                <a:alpha val="0"/>
              </a:srgbClr>
            </a:solidFill>
            <a:ln w="38100" cap="sq">
              <a:solidFill>
                <a:srgbClr val="FF3131"/>
              </a:solidFill>
              <a:prstDash val="sysDot"/>
              <a:miter/>
            </a:ln>
          </p:spPr>
        </p:sp>
        <p:sp>
          <p:nvSpPr>
            <p:cNvPr name="TextBox 14" id="14"/>
            <p:cNvSpPr txBox="true"/>
            <p:nvPr/>
          </p:nvSpPr>
          <p:spPr>
            <a:xfrm>
              <a:off x="0" y="-38100"/>
              <a:ext cx="244390" cy="1094833"/>
            </a:xfrm>
            <a:prstGeom prst="rect">
              <a:avLst/>
            </a:prstGeom>
          </p:spPr>
          <p:txBody>
            <a:bodyPr anchor="ctr" rtlCol="false" tIns="50800" lIns="50800" bIns="50800" rIns="50800"/>
            <a:lstStyle/>
            <a:p>
              <a:pPr algn="ctr">
                <a:lnSpc>
                  <a:spcPts val="3014"/>
                </a:lnSpc>
              </a:pP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308499" y="1028700"/>
            <a:ext cx="3950801" cy="3110358"/>
          </a:xfrm>
          <a:custGeom>
            <a:avLst/>
            <a:gdLst/>
            <a:ahLst/>
            <a:cxnLst/>
            <a:rect r="r" b="b" t="t" l="l"/>
            <a:pathLst>
              <a:path h="3110358" w="3950801">
                <a:moveTo>
                  <a:pt x="0" y="0"/>
                </a:moveTo>
                <a:lnTo>
                  <a:pt x="3950801" y="0"/>
                </a:lnTo>
                <a:lnTo>
                  <a:pt x="3950801" y="3110358"/>
                </a:lnTo>
                <a:lnTo>
                  <a:pt x="0" y="31103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64232" y="542925"/>
            <a:ext cx="855846" cy="902537"/>
          </a:xfrm>
          <a:custGeom>
            <a:avLst/>
            <a:gdLst/>
            <a:ahLst/>
            <a:cxnLst/>
            <a:rect r="r" b="b" t="t" l="l"/>
            <a:pathLst>
              <a:path h="902537" w="855846">
                <a:moveTo>
                  <a:pt x="0" y="0"/>
                </a:moveTo>
                <a:lnTo>
                  <a:pt x="855846" y="0"/>
                </a:lnTo>
                <a:lnTo>
                  <a:pt x="855846" y="902537"/>
                </a:lnTo>
                <a:lnTo>
                  <a:pt x="0" y="902537"/>
                </a:lnTo>
                <a:lnTo>
                  <a:pt x="0" y="0"/>
                </a:lnTo>
                <a:close/>
              </a:path>
            </a:pathLst>
          </a:custGeom>
          <a:blipFill>
            <a:blip r:embed="rId4"/>
            <a:stretch>
              <a:fillRect l="0" t="0" r="0" b="-1148"/>
            </a:stretch>
          </a:blipFill>
        </p:spPr>
      </p:sp>
      <p:sp>
        <p:nvSpPr>
          <p:cNvPr name="Freeform 4" id="4"/>
          <p:cNvSpPr/>
          <p:nvPr/>
        </p:nvSpPr>
        <p:spPr>
          <a:xfrm flipH="false" flipV="false" rot="0">
            <a:off x="1669785" y="4592196"/>
            <a:ext cx="5879876" cy="4980380"/>
          </a:xfrm>
          <a:custGeom>
            <a:avLst/>
            <a:gdLst/>
            <a:ahLst/>
            <a:cxnLst/>
            <a:rect r="r" b="b" t="t" l="l"/>
            <a:pathLst>
              <a:path h="4980380" w="5879876">
                <a:moveTo>
                  <a:pt x="0" y="0"/>
                </a:moveTo>
                <a:lnTo>
                  <a:pt x="5879876" y="0"/>
                </a:lnTo>
                <a:lnTo>
                  <a:pt x="5879876" y="4980380"/>
                </a:lnTo>
                <a:lnTo>
                  <a:pt x="0" y="4980380"/>
                </a:lnTo>
                <a:lnTo>
                  <a:pt x="0" y="0"/>
                </a:lnTo>
                <a:close/>
              </a:path>
            </a:pathLst>
          </a:custGeom>
          <a:blipFill>
            <a:blip r:embed="rId5"/>
            <a:stretch>
              <a:fillRect l="-845" t="-2354" r="0" b="0"/>
            </a:stretch>
          </a:blipFill>
        </p:spPr>
      </p:sp>
      <p:sp>
        <p:nvSpPr>
          <p:cNvPr name="Freeform 5" id="5"/>
          <p:cNvSpPr/>
          <p:nvPr/>
        </p:nvSpPr>
        <p:spPr>
          <a:xfrm flipH="false" flipV="false" rot="0">
            <a:off x="8726031" y="4803546"/>
            <a:ext cx="2777750" cy="4259217"/>
          </a:xfrm>
          <a:custGeom>
            <a:avLst/>
            <a:gdLst/>
            <a:ahLst/>
            <a:cxnLst/>
            <a:rect r="r" b="b" t="t" l="l"/>
            <a:pathLst>
              <a:path h="4259217" w="2777750">
                <a:moveTo>
                  <a:pt x="0" y="0"/>
                </a:moveTo>
                <a:lnTo>
                  <a:pt x="2777750" y="0"/>
                </a:lnTo>
                <a:lnTo>
                  <a:pt x="2777750" y="4259217"/>
                </a:lnTo>
                <a:lnTo>
                  <a:pt x="0" y="4259217"/>
                </a:lnTo>
                <a:lnTo>
                  <a:pt x="0" y="0"/>
                </a:lnTo>
                <a:close/>
              </a:path>
            </a:pathLst>
          </a:custGeom>
          <a:blipFill>
            <a:blip r:embed="rId6"/>
            <a:stretch>
              <a:fillRect l="0" t="0" r="0" b="0"/>
            </a:stretch>
          </a:blipFill>
        </p:spPr>
      </p:sp>
      <p:sp>
        <p:nvSpPr>
          <p:cNvPr name="TextBox 6" id="6"/>
          <p:cNvSpPr txBox="true"/>
          <p:nvPr/>
        </p:nvSpPr>
        <p:spPr>
          <a:xfrm rot="0">
            <a:off x="1192155" y="1775016"/>
            <a:ext cx="8473720" cy="808863"/>
          </a:xfrm>
          <a:prstGeom prst="rect">
            <a:avLst/>
          </a:prstGeom>
        </p:spPr>
        <p:txBody>
          <a:bodyPr anchor="t" rtlCol="false" tIns="0" lIns="0" bIns="0" rIns="0">
            <a:spAutoFit/>
          </a:bodyPr>
          <a:lstStyle/>
          <a:p>
            <a:pPr algn="l">
              <a:lnSpc>
                <a:spcPts val="5916"/>
              </a:lnSpc>
            </a:pPr>
            <a:r>
              <a:rPr lang="en-US" sz="6800" spc="-333">
                <a:solidFill>
                  <a:srgbClr val="000000"/>
                </a:solidFill>
                <a:latin typeface="TT Interphases"/>
                <a:ea typeface="TT Interphases"/>
                <a:cs typeface="TT Interphases"/>
                <a:sym typeface="TT Interphases"/>
              </a:rPr>
              <a:t>Data Quality</a:t>
            </a:r>
          </a:p>
        </p:txBody>
      </p:sp>
      <p:sp>
        <p:nvSpPr>
          <p:cNvPr name="TextBox 7" id="7"/>
          <p:cNvSpPr txBox="true"/>
          <p:nvPr/>
        </p:nvSpPr>
        <p:spPr>
          <a:xfrm rot="0">
            <a:off x="1961886" y="553018"/>
            <a:ext cx="1502716" cy="875164"/>
          </a:xfrm>
          <a:prstGeom prst="rect">
            <a:avLst/>
          </a:prstGeom>
        </p:spPr>
        <p:txBody>
          <a:bodyPr anchor="t" rtlCol="false" tIns="0" lIns="0" bIns="0" rIns="0">
            <a:spAutoFit/>
          </a:bodyPr>
          <a:lstStyle/>
          <a:p>
            <a:pPr algn="l">
              <a:lnSpc>
                <a:spcPts val="7189"/>
              </a:lnSpc>
            </a:pPr>
            <a:r>
              <a:rPr lang="en-US" sz="5325" spc="-95" b="true">
                <a:solidFill>
                  <a:srgbClr val="323232"/>
                </a:solidFill>
                <a:latin typeface="Bricolage Grotesque Bold"/>
                <a:ea typeface="Bricolage Grotesque Bold"/>
                <a:cs typeface="Bricolage Grotesque Bold"/>
                <a:sym typeface="Bricolage Grotesque Bold"/>
              </a:rPr>
              <a:t>05</a:t>
            </a:r>
          </a:p>
        </p:txBody>
      </p:sp>
      <p:sp>
        <p:nvSpPr>
          <p:cNvPr name="TextBox 8" id="8"/>
          <p:cNvSpPr txBox="true"/>
          <p:nvPr/>
        </p:nvSpPr>
        <p:spPr>
          <a:xfrm rot="0">
            <a:off x="764232" y="2148016"/>
            <a:ext cx="11822639" cy="2792285"/>
          </a:xfrm>
          <a:prstGeom prst="rect">
            <a:avLst/>
          </a:prstGeom>
        </p:spPr>
        <p:txBody>
          <a:bodyPr anchor="t" rtlCol="false" tIns="0" lIns="0" bIns="0" rIns="0">
            <a:spAutoFit/>
          </a:bodyPr>
          <a:lstStyle/>
          <a:p>
            <a:pPr algn="l">
              <a:lnSpc>
                <a:spcPts val="3702"/>
              </a:lnSpc>
            </a:pPr>
          </a:p>
          <a:p>
            <a:pPr algn="l">
              <a:lnSpc>
                <a:spcPts val="3702"/>
              </a:lnSpc>
            </a:pPr>
          </a:p>
          <a:p>
            <a:pPr algn="l">
              <a:lnSpc>
                <a:spcPts val="3702"/>
              </a:lnSpc>
            </a:pPr>
            <a:r>
              <a:rPr lang="en-US" sz="2644" spc="-129">
                <a:solidFill>
                  <a:srgbClr val="000000"/>
                </a:solidFill>
                <a:latin typeface="TT Interphases"/>
                <a:ea typeface="TT Interphases"/>
                <a:cs typeface="TT Interphases"/>
                <a:sym typeface="TT Interphases"/>
              </a:rPr>
              <a:t>3. First and last month of the dataset were not fully completed with data, so we removed them for the analysis.</a:t>
            </a:r>
          </a:p>
          <a:p>
            <a:pPr algn="l">
              <a:lnSpc>
                <a:spcPts val="3702"/>
              </a:lnSpc>
            </a:pPr>
          </a:p>
          <a:p>
            <a:pPr algn="l">
              <a:lnSpc>
                <a:spcPts val="3702"/>
              </a:lnSpc>
            </a:pPr>
          </a:p>
        </p:txBody>
      </p:sp>
      <p:sp>
        <p:nvSpPr>
          <p:cNvPr name="AutoShape 9" id="9"/>
          <p:cNvSpPr/>
          <p:nvPr/>
        </p:nvSpPr>
        <p:spPr>
          <a:xfrm>
            <a:off x="6809889" y="8085136"/>
            <a:ext cx="299180" cy="304252"/>
          </a:xfrm>
          <a:prstGeom prst="line">
            <a:avLst/>
          </a:prstGeom>
          <a:ln cap="flat" w="38100">
            <a:solidFill>
              <a:srgbClr val="FF3131"/>
            </a:solidFill>
            <a:prstDash val="solid"/>
            <a:headEnd type="none" len="sm" w="sm"/>
            <a:tailEnd type="arrow" len="sm" w="med"/>
          </a:ln>
        </p:spPr>
      </p:sp>
      <p:sp>
        <p:nvSpPr>
          <p:cNvPr name="AutoShape 10" id="10"/>
          <p:cNvSpPr/>
          <p:nvPr/>
        </p:nvSpPr>
        <p:spPr>
          <a:xfrm>
            <a:off x="2293927" y="8085136"/>
            <a:ext cx="251408" cy="321865"/>
          </a:xfrm>
          <a:prstGeom prst="line">
            <a:avLst/>
          </a:prstGeom>
          <a:ln cap="flat" w="38100">
            <a:solidFill>
              <a:srgbClr val="FF3131"/>
            </a:solidFill>
            <a:prstDash val="solid"/>
            <a:headEnd type="none" len="sm" w="sm"/>
            <a:tailEnd type="arrow" len="sm" w="med"/>
          </a:ln>
        </p:spPr>
      </p:sp>
      <p:grpSp>
        <p:nvGrpSpPr>
          <p:cNvPr name="Group 11" id="11"/>
          <p:cNvGrpSpPr/>
          <p:nvPr/>
        </p:nvGrpSpPr>
        <p:grpSpPr>
          <a:xfrm rot="0">
            <a:off x="8179793" y="6739351"/>
            <a:ext cx="3870225" cy="941661"/>
            <a:chOff x="0" y="0"/>
            <a:chExt cx="1019319" cy="248009"/>
          </a:xfrm>
        </p:grpSpPr>
        <p:sp>
          <p:nvSpPr>
            <p:cNvPr name="Freeform 12" id="12"/>
            <p:cNvSpPr/>
            <p:nvPr/>
          </p:nvSpPr>
          <p:spPr>
            <a:xfrm flipH="false" flipV="false" rot="0">
              <a:off x="0" y="0"/>
              <a:ext cx="1019319" cy="248009"/>
            </a:xfrm>
            <a:custGeom>
              <a:avLst/>
              <a:gdLst/>
              <a:ahLst/>
              <a:cxnLst/>
              <a:rect r="r" b="b" t="t" l="l"/>
              <a:pathLst>
                <a:path h="248009" w="1019319">
                  <a:moveTo>
                    <a:pt x="34006" y="0"/>
                  </a:moveTo>
                  <a:lnTo>
                    <a:pt x="985312" y="0"/>
                  </a:lnTo>
                  <a:cubicBezTo>
                    <a:pt x="1004093" y="0"/>
                    <a:pt x="1019319" y="15225"/>
                    <a:pt x="1019319" y="34006"/>
                  </a:cubicBezTo>
                  <a:lnTo>
                    <a:pt x="1019319" y="214003"/>
                  </a:lnTo>
                  <a:cubicBezTo>
                    <a:pt x="1019319" y="232784"/>
                    <a:pt x="1004093" y="248009"/>
                    <a:pt x="985312" y="248009"/>
                  </a:cubicBezTo>
                  <a:lnTo>
                    <a:pt x="34006" y="248009"/>
                  </a:lnTo>
                  <a:cubicBezTo>
                    <a:pt x="15225" y="248009"/>
                    <a:pt x="0" y="232784"/>
                    <a:pt x="0" y="214003"/>
                  </a:cubicBezTo>
                  <a:lnTo>
                    <a:pt x="0" y="34006"/>
                  </a:lnTo>
                  <a:cubicBezTo>
                    <a:pt x="0" y="15225"/>
                    <a:pt x="15225" y="0"/>
                    <a:pt x="34006" y="0"/>
                  </a:cubicBezTo>
                  <a:close/>
                </a:path>
              </a:pathLst>
            </a:custGeom>
            <a:solidFill>
              <a:srgbClr val="000000">
                <a:alpha val="0"/>
              </a:srgbClr>
            </a:solidFill>
            <a:ln w="38100" cap="sq">
              <a:solidFill>
                <a:srgbClr val="FF3131"/>
              </a:solidFill>
              <a:prstDash val="sysDot"/>
              <a:miter/>
            </a:ln>
          </p:spPr>
        </p:sp>
        <p:sp>
          <p:nvSpPr>
            <p:cNvPr name="TextBox 13" id="13"/>
            <p:cNvSpPr txBox="true"/>
            <p:nvPr/>
          </p:nvSpPr>
          <p:spPr>
            <a:xfrm>
              <a:off x="0" y="-38100"/>
              <a:ext cx="1019319" cy="286109"/>
            </a:xfrm>
            <a:prstGeom prst="rect">
              <a:avLst/>
            </a:prstGeom>
          </p:spPr>
          <p:txBody>
            <a:bodyPr anchor="ctr" rtlCol="false" tIns="50800" lIns="50800" bIns="50800" rIns="50800"/>
            <a:lstStyle/>
            <a:p>
              <a:pPr algn="ctr">
                <a:lnSpc>
                  <a:spcPts val="3014"/>
                </a:lnSpc>
              </a:pPr>
            </a:p>
          </p:txBody>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308499" y="1028700"/>
            <a:ext cx="3950801" cy="3110358"/>
          </a:xfrm>
          <a:custGeom>
            <a:avLst/>
            <a:gdLst/>
            <a:ahLst/>
            <a:cxnLst/>
            <a:rect r="r" b="b" t="t" l="l"/>
            <a:pathLst>
              <a:path h="3110358" w="3950801">
                <a:moveTo>
                  <a:pt x="0" y="0"/>
                </a:moveTo>
                <a:lnTo>
                  <a:pt x="3950801" y="0"/>
                </a:lnTo>
                <a:lnTo>
                  <a:pt x="3950801" y="3110358"/>
                </a:lnTo>
                <a:lnTo>
                  <a:pt x="0" y="31103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64232" y="542925"/>
            <a:ext cx="855846" cy="902537"/>
          </a:xfrm>
          <a:custGeom>
            <a:avLst/>
            <a:gdLst/>
            <a:ahLst/>
            <a:cxnLst/>
            <a:rect r="r" b="b" t="t" l="l"/>
            <a:pathLst>
              <a:path h="902537" w="855846">
                <a:moveTo>
                  <a:pt x="0" y="0"/>
                </a:moveTo>
                <a:lnTo>
                  <a:pt x="855846" y="0"/>
                </a:lnTo>
                <a:lnTo>
                  <a:pt x="855846" y="902537"/>
                </a:lnTo>
                <a:lnTo>
                  <a:pt x="0" y="902537"/>
                </a:lnTo>
                <a:lnTo>
                  <a:pt x="0" y="0"/>
                </a:lnTo>
                <a:close/>
              </a:path>
            </a:pathLst>
          </a:custGeom>
          <a:blipFill>
            <a:blip r:embed="rId4"/>
            <a:stretch>
              <a:fillRect l="0" t="0" r="0" b="-1148"/>
            </a:stretch>
          </a:blipFill>
        </p:spPr>
      </p:sp>
      <p:sp>
        <p:nvSpPr>
          <p:cNvPr name="TextBox 4" id="4"/>
          <p:cNvSpPr txBox="true"/>
          <p:nvPr/>
        </p:nvSpPr>
        <p:spPr>
          <a:xfrm rot="0">
            <a:off x="1192155" y="2068987"/>
            <a:ext cx="8473720" cy="808863"/>
          </a:xfrm>
          <a:prstGeom prst="rect">
            <a:avLst/>
          </a:prstGeom>
        </p:spPr>
        <p:txBody>
          <a:bodyPr anchor="t" rtlCol="false" tIns="0" lIns="0" bIns="0" rIns="0">
            <a:spAutoFit/>
          </a:bodyPr>
          <a:lstStyle/>
          <a:p>
            <a:pPr algn="l">
              <a:lnSpc>
                <a:spcPts val="5916"/>
              </a:lnSpc>
            </a:pPr>
            <a:r>
              <a:rPr lang="en-US" sz="6800" spc="-333">
                <a:solidFill>
                  <a:srgbClr val="000000"/>
                </a:solidFill>
                <a:latin typeface="TT Interphases"/>
                <a:ea typeface="TT Interphases"/>
                <a:cs typeface="TT Interphases"/>
                <a:sym typeface="TT Interphases"/>
              </a:rPr>
              <a:t>Data Quality</a:t>
            </a:r>
          </a:p>
        </p:txBody>
      </p:sp>
      <p:sp>
        <p:nvSpPr>
          <p:cNvPr name="TextBox 5" id="5"/>
          <p:cNvSpPr txBox="true"/>
          <p:nvPr/>
        </p:nvSpPr>
        <p:spPr>
          <a:xfrm rot="0">
            <a:off x="1961886" y="553018"/>
            <a:ext cx="1502716" cy="875164"/>
          </a:xfrm>
          <a:prstGeom prst="rect">
            <a:avLst/>
          </a:prstGeom>
        </p:spPr>
        <p:txBody>
          <a:bodyPr anchor="t" rtlCol="false" tIns="0" lIns="0" bIns="0" rIns="0">
            <a:spAutoFit/>
          </a:bodyPr>
          <a:lstStyle/>
          <a:p>
            <a:pPr algn="l">
              <a:lnSpc>
                <a:spcPts val="7189"/>
              </a:lnSpc>
            </a:pPr>
            <a:r>
              <a:rPr lang="en-US" sz="5325" spc="-95" b="true">
                <a:solidFill>
                  <a:srgbClr val="323232"/>
                </a:solidFill>
                <a:latin typeface="Bricolage Grotesque Bold"/>
                <a:ea typeface="Bricolage Grotesque Bold"/>
                <a:cs typeface="Bricolage Grotesque Bold"/>
                <a:sym typeface="Bricolage Grotesque Bold"/>
              </a:rPr>
              <a:t>05</a:t>
            </a:r>
          </a:p>
        </p:txBody>
      </p:sp>
      <p:sp>
        <p:nvSpPr>
          <p:cNvPr name="TextBox 6" id="6"/>
          <p:cNvSpPr txBox="true"/>
          <p:nvPr/>
        </p:nvSpPr>
        <p:spPr>
          <a:xfrm rot="0">
            <a:off x="1192155" y="3719764"/>
            <a:ext cx="11822639" cy="2790321"/>
          </a:xfrm>
          <a:prstGeom prst="rect">
            <a:avLst/>
          </a:prstGeom>
        </p:spPr>
        <p:txBody>
          <a:bodyPr anchor="t" rtlCol="false" tIns="0" lIns="0" bIns="0" rIns="0">
            <a:spAutoFit/>
          </a:bodyPr>
          <a:lstStyle/>
          <a:p>
            <a:pPr algn="l">
              <a:lnSpc>
                <a:spcPts val="3702"/>
              </a:lnSpc>
            </a:pPr>
            <a:r>
              <a:rPr lang="en-US" sz="2644" spc="-129">
                <a:solidFill>
                  <a:srgbClr val="000000"/>
                </a:solidFill>
                <a:latin typeface="TT Interphases"/>
                <a:ea typeface="TT Interphases"/>
                <a:cs typeface="TT Interphases"/>
                <a:sym typeface="TT Interphases"/>
              </a:rPr>
              <a:t>4. All </a:t>
            </a:r>
            <a:r>
              <a:rPr lang="en-US" sz="2644" spc="-129" b="true">
                <a:solidFill>
                  <a:srgbClr val="000000"/>
                </a:solidFill>
                <a:latin typeface="TT Interphases Bold"/>
                <a:ea typeface="TT Interphases Bold"/>
                <a:cs typeface="TT Interphases Bold"/>
                <a:sym typeface="TT Interphases Bold"/>
              </a:rPr>
              <a:t>date fields </a:t>
            </a:r>
            <a:r>
              <a:rPr lang="en-US" sz="2644" spc="-129">
                <a:solidFill>
                  <a:srgbClr val="000000"/>
                </a:solidFill>
                <a:latin typeface="TT Interphases"/>
                <a:ea typeface="TT Interphases"/>
                <a:cs typeface="TT Interphases"/>
                <a:sym typeface="TT Interphases"/>
              </a:rPr>
              <a:t>appeared to be in a specific datetime format and for the analysis we should:</a:t>
            </a:r>
          </a:p>
          <a:p>
            <a:pPr algn="l">
              <a:lnSpc>
                <a:spcPts val="3702"/>
              </a:lnSpc>
            </a:pPr>
            <a:r>
              <a:rPr lang="en-US" sz="2644" spc="-129">
                <a:solidFill>
                  <a:srgbClr val="000000"/>
                </a:solidFill>
                <a:latin typeface="TT Interphases"/>
                <a:ea typeface="TT Interphases"/>
                <a:cs typeface="TT Interphases"/>
                <a:sym typeface="TT Interphases"/>
              </a:rPr>
              <a:t>Standardize time zones or remove for consistency.</a:t>
            </a:r>
          </a:p>
          <a:p>
            <a:pPr algn="l">
              <a:lnSpc>
                <a:spcPts val="3702"/>
              </a:lnSpc>
            </a:pPr>
            <a:r>
              <a:rPr lang="en-US" sz="2644" spc="-129">
                <a:solidFill>
                  <a:srgbClr val="000000"/>
                </a:solidFill>
                <a:latin typeface="TT Interphases"/>
                <a:ea typeface="TT Interphases"/>
                <a:cs typeface="TT Interphases"/>
                <a:sym typeface="TT Interphases"/>
              </a:rPr>
              <a:t>Columns like </a:t>
            </a:r>
            <a:r>
              <a:rPr lang="en-US" sz="2644" i="true" spc="-129">
                <a:solidFill>
                  <a:srgbClr val="000000"/>
                </a:solidFill>
                <a:latin typeface="TT Interphases Italics"/>
                <a:ea typeface="TT Interphases Italics"/>
                <a:cs typeface="TT Interphases Italics"/>
                <a:sym typeface="TT Interphases Italics"/>
              </a:rPr>
              <a:t>created_at</a:t>
            </a:r>
            <a:r>
              <a:rPr lang="en-US" sz="2644" spc="-129">
                <a:solidFill>
                  <a:srgbClr val="000000"/>
                </a:solidFill>
                <a:latin typeface="TT Interphases"/>
                <a:ea typeface="TT Interphases"/>
                <a:cs typeface="TT Interphases"/>
                <a:sym typeface="TT Interphases"/>
              </a:rPr>
              <a:t>, </a:t>
            </a:r>
            <a:r>
              <a:rPr lang="en-US" sz="2644" i="true" spc="-129">
                <a:solidFill>
                  <a:srgbClr val="000000"/>
                </a:solidFill>
                <a:latin typeface="TT Interphases Italics"/>
                <a:ea typeface="TT Interphases Italics"/>
                <a:cs typeface="TT Interphases Italics"/>
                <a:sym typeface="TT Interphases Italics"/>
              </a:rPr>
              <a:t>updated_at</a:t>
            </a:r>
            <a:r>
              <a:rPr lang="en-US" sz="2644" spc="-129">
                <a:solidFill>
                  <a:srgbClr val="000000"/>
                </a:solidFill>
                <a:latin typeface="TT Interphases"/>
                <a:ea typeface="TT Interphases"/>
                <a:cs typeface="TT Interphases"/>
                <a:sym typeface="TT Interphases"/>
              </a:rPr>
              <a:t>, and </a:t>
            </a:r>
            <a:r>
              <a:rPr lang="en-US" sz="2644" i="true" spc="-129">
                <a:solidFill>
                  <a:srgbClr val="000000"/>
                </a:solidFill>
                <a:latin typeface="TT Interphases Italics"/>
                <a:ea typeface="TT Interphases Italics"/>
                <a:cs typeface="TT Interphases Italics"/>
                <a:sym typeface="TT Interphases Italics"/>
              </a:rPr>
              <a:t>paid_at </a:t>
            </a:r>
            <a:r>
              <a:rPr lang="en-US" sz="2644" spc="-129">
                <a:solidFill>
                  <a:srgbClr val="000000"/>
                </a:solidFill>
                <a:latin typeface="TT Interphases"/>
                <a:ea typeface="TT Interphases"/>
                <a:cs typeface="TT Interphases"/>
                <a:sym typeface="TT Interphases"/>
              </a:rPr>
              <a:t>need to be </a:t>
            </a:r>
            <a:r>
              <a:rPr lang="en-US" sz="2644" spc="-129" b="true">
                <a:solidFill>
                  <a:srgbClr val="000000"/>
                </a:solidFill>
                <a:latin typeface="TT Interphases Bold"/>
                <a:ea typeface="TT Interphases Bold"/>
                <a:cs typeface="TT Interphases Bold"/>
                <a:sym typeface="TT Interphases Bold"/>
              </a:rPr>
              <a:t>converted to datetime</a:t>
            </a:r>
            <a:r>
              <a:rPr lang="en-US" sz="2644" spc="-129">
                <a:solidFill>
                  <a:srgbClr val="000000"/>
                </a:solidFill>
                <a:latin typeface="TT Interphases"/>
                <a:ea typeface="TT Interphases"/>
                <a:cs typeface="TT Interphases"/>
                <a:sym typeface="TT Interphases"/>
              </a:rPr>
              <a:t> types.</a:t>
            </a:r>
          </a:p>
          <a:p>
            <a:pPr algn="l">
              <a:lnSpc>
                <a:spcPts val="3702"/>
              </a:lnSpc>
            </a:pPr>
          </a:p>
        </p:txBody>
      </p:sp>
      <p:sp>
        <p:nvSpPr>
          <p:cNvPr name="TextBox 7" id="7"/>
          <p:cNvSpPr txBox="true"/>
          <p:nvPr/>
        </p:nvSpPr>
        <p:spPr>
          <a:xfrm rot="0">
            <a:off x="1192155" y="6592384"/>
            <a:ext cx="11822639" cy="1390146"/>
          </a:xfrm>
          <a:prstGeom prst="rect">
            <a:avLst/>
          </a:prstGeom>
        </p:spPr>
        <p:txBody>
          <a:bodyPr anchor="t" rtlCol="false" tIns="0" lIns="0" bIns="0" rIns="0">
            <a:spAutoFit/>
          </a:bodyPr>
          <a:lstStyle/>
          <a:p>
            <a:pPr algn="l">
              <a:lnSpc>
                <a:spcPts val="3702"/>
              </a:lnSpc>
            </a:pPr>
            <a:r>
              <a:rPr lang="en-US" sz="2644" spc="-129">
                <a:solidFill>
                  <a:srgbClr val="000000"/>
                </a:solidFill>
                <a:latin typeface="TT Interphases"/>
                <a:ea typeface="TT Interphases"/>
                <a:cs typeface="TT Interphases"/>
                <a:sym typeface="TT Interphases"/>
              </a:rPr>
              <a:t>5. </a:t>
            </a:r>
            <a:r>
              <a:rPr lang="en-US" sz="2644" spc="-129" b="true">
                <a:solidFill>
                  <a:srgbClr val="000000"/>
                </a:solidFill>
                <a:latin typeface="TT Interphases Bold"/>
                <a:ea typeface="TT Interphases Bold"/>
                <a:cs typeface="TT Interphases Bold"/>
                <a:sym typeface="TT Interphases Bold"/>
              </a:rPr>
              <a:t>Duplicates </a:t>
            </a:r>
            <a:r>
              <a:rPr lang="en-US" sz="2644" spc="-129">
                <a:solidFill>
                  <a:srgbClr val="000000"/>
                </a:solidFill>
                <a:latin typeface="TT Interphases"/>
                <a:ea typeface="TT Interphases"/>
                <a:cs typeface="TT Interphases"/>
                <a:sym typeface="TT Interphases"/>
              </a:rPr>
              <a:t>were also checked to make sure we would have the correct amount of users and guarantee data quality.</a:t>
            </a:r>
          </a:p>
          <a:p>
            <a:pPr algn="l">
              <a:lnSpc>
                <a:spcPts val="3702"/>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987660"/>
            <a:ext cx="5111654" cy="3299340"/>
          </a:xfrm>
          <a:custGeom>
            <a:avLst/>
            <a:gdLst/>
            <a:ahLst/>
            <a:cxnLst/>
            <a:rect r="r" b="b" t="t" l="l"/>
            <a:pathLst>
              <a:path h="3299340" w="5111654">
                <a:moveTo>
                  <a:pt x="0" y="0"/>
                </a:moveTo>
                <a:lnTo>
                  <a:pt x="5111654" y="0"/>
                </a:lnTo>
                <a:lnTo>
                  <a:pt x="5111654" y="3299340"/>
                </a:lnTo>
                <a:lnTo>
                  <a:pt x="0" y="32993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2644660"/>
            <a:ext cx="7577855" cy="2026160"/>
          </a:xfrm>
          <a:prstGeom prst="rect">
            <a:avLst/>
          </a:prstGeom>
        </p:spPr>
        <p:txBody>
          <a:bodyPr anchor="t" rtlCol="false" tIns="0" lIns="0" bIns="0" rIns="0">
            <a:spAutoFit/>
          </a:bodyPr>
          <a:lstStyle/>
          <a:p>
            <a:pPr algn="l">
              <a:lnSpc>
                <a:spcPts val="7656"/>
              </a:lnSpc>
            </a:pPr>
            <a:r>
              <a:rPr lang="en-US" sz="8800" spc="-431">
                <a:solidFill>
                  <a:srgbClr val="000000"/>
                </a:solidFill>
                <a:latin typeface="TT Interphases"/>
                <a:ea typeface="TT Interphases"/>
                <a:cs typeface="TT Interphases"/>
                <a:sym typeface="TT Interphases"/>
              </a:rPr>
              <a:t>Observations &amp;</a:t>
            </a:r>
          </a:p>
          <a:p>
            <a:pPr algn="l">
              <a:lnSpc>
                <a:spcPts val="7656"/>
              </a:lnSpc>
            </a:pPr>
            <a:r>
              <a:rPr lang="en-US" sz="8800" spc="-431">
                <a:solidFill>
                  <a:srgbClr val="000000"/>
                </a:solidFill>
                <a:latin typeface="TT Interphases"/>
                <a:ea typeface="TT Interphases"/>
                <a:cs typeface="TT Interphases"/>
                <a:sym typeface="TT Interphases"/>
              </a:rPr>
              <a:t>Limitations </a:t>
            </a:r>
          </a:p>
        </p:txBody>
      </p:sp>
      <p:sp>
        <p:nvSpPr>
          <p:cNvPr name="TextBox 4" id="4"/>
          <p:cNvSpPr txBox="true"/>
          <p:nvPr/>
        </p:nvSpPr>
        <p:spPr>
          <a:xfrm rot="0">
            <a:off x="10577931" y="5729351"/>
            <a:ext cx="5585979" cy="575945"/>
          </a:xfrm>
          <a:prstGeom prst="rect">
            <a:avLst/>
          </a:prstGeom>
        </p:spPr>
        <p:txBody>
          <a:bodyPr anchor="t" rtlCol="false" tIns="0" lIns="0" bIns="0" rIns="0">
            <a:spAutoFit/>
          </a:bodyPr>
          <a:lstStyle/>
          <a:p>
            <a:pPr algn="l">
              <a:lnSpc>
                <a:spcPts val="2380"/>
              </a:lnSpc>
            </a:pPr>
            <a:r>
              <a:rPr lang="en-US" sz="1700" spc="-83">
                <a:solidFill>
                  <a:srgbClr val="000000"/>
                </a:solidFill>
                <a:latin typeface="TT Interphases"/>
                <a:ea typeface="TT Interphases"/>
                <a:cs typeface="TT Interphases"/>
                <a:sym typeface="TT Interphases"/>
              </a:rPr>
              <a:t>To understand seasonality of the cash requests more data is required</a:t>
            </a:r>
          </a:p>
        </p:txBody>
      </p:sp>
      <p:sp>
        <p:nvSpPr>
          <p:cNvPr name="TextBox 5" id="5"/>
          <p:cNvSpPr txBox="true"/>
          <p:nvPr/>
        </p:nvSpPr>
        <p:spPr>
          <a:xfrm rot="0">
            <a:off x="10687470" y="2511691"/>
            <a:ext cx="1214776" cy="280670"/>
          </a:xfrm>
          <a:prstGeom prst="rect">
            <a:avLst/>
          </a:prstGeom>
        </p:spPr>
        <p:txBody>
          <a:bodyPr anchor="t" rtlCol="false" tIns="0" lIns="0" bIns="0" rIns="0">
            <a:spAutoFit/>
          </a:bodyPr>
          <a:lstStyle/>
          <a:p>
            <a:pPr algn="l">
              <a:lnSpc>
                <a:spcPts val="2380"/>
              </a:lnSpc>
            </a:pPr>
            <a:r>
              <a:rPr lang="en-US" sz="1700" spc="-83" b="true">
                <a:solidFill>
                  <a:srgbClr val="000000"/>
                </a:solidFill>
                <a:latin typeface="TT Interphases Bold"/>
                <a:ea typeface="TT Interphases Bold"/>
                <a:cs typeface="TT Interphases Bold"/>
                <a:sym typeface="TT Interphases Bold"/>
              </a:rPr>
              <a:t>Point 01</a:t>
            </a:r>
          </a:p>
        </p:txBody>
      </p:sp>
      <p:sp>
        <p:nvSpPr>
          <p:cNvPr name="TextBox 6" id="6"/>
          <p:cNvSpPr txBox="true"/>
          <p:nvPr/>
        </p:nvSpPr>
        <p:spPr>
          <a:xfrm rot="0">
            <a:off x="10687470" y="5296281"/>
            <a:ext cx="1214776" cy="280670"/>
          </a:xfrm>
          <a:prstGeom prst="rect">
            <a:avLst/>
          </a:prstGeom>
        </p:spPr>
        <p:txBody>
          <a:bodyPr anchor="t" rtlCol="false" tIns="0" lIns="0" bIns="0" rIns="0">
            <a:spAutoFit/>
          </a:bodyPr>
          <a:lstStyle/>
          <a:p>
            <a:pPr algn="l">
              <a:lnSpc>
                <a:spcPts val="2380"/>
              </a:lnSpc>
            </a:pPr>
            <a:r>
              <a:rPr lang="en-US" sz="1700" spc="-83" b="true">
                <a:solidFill>
                  <a:srgbClr val="000000"/>
                </a:solidFill>
                <a:latin typeface="TT Interphases Bold"/>
                <a:ea typeface="TT Interphases Bold"/>
                <a:cs typeface="TT Interphases Bold"/>
                <a:sym typeface="TT Interphases Bold"/>
              </a:rPr>
              <a:t>Point 04</a:t>
            </a:r>
          </a:p>
        </p:txBody>
      </p:sp>
      <p:sp>
        <p:nvSpPr>
          <p:cNvPr name="TextBox 7" id="7"/>
          <p:cNvSpPr txBox="true"/>
          <p:nvPr/>
        </p:nvSpPr>
        <p:spPr>
          <a:xfrm rot="0">
            <a:off x="10687470" y="6737720"/>
            <a:ext cx="1214776" cy="280670"/>
          </a:xfrm>
          <a:prstGeom prst="rect">
            <a:avLst/>
          </a:prstGeom>
        </p:spPr>
        <p:txBody>
          <a:bodyPr anchor="t" rtlCol="false" tIns="0" lIns="0" bIns="0" rIns="0">
            <a:spAutoFit/>
          </a:bodyPr>
          <a:lstStyle/>
          <a:p>
            <a:pPr algn="l">
              <a:lnSpc>
                <a:spcPts val="2380"/>
              </a:lnSpc>
            </a:pPr>
            <a:r>
              <a:rPr lang="en-US" sz="1700" spc="-83" b="true">
                <a:solidFill>
                  <a:srgbClr val="000000"/>
                </a:solidFill>
                <a:latin typeface="TT Interphases Bold"/>
                <a:ea typeface="TT Interphases Bold"/>
                <a:cs typeface="TT Interphases Bold"/>
                <a:sym typeface="TT Interphases Bold"/>
              </a:rPr>
              <a:t>Point 05</a:t>
            </a:r>
          </a:p>
        </p:txBody>
      </p:sp>
      <p:sp>
        <p:nvSpPr>
          <p:cNvPr name="Freeform 8" id="8"/>
          <p:cNvSpPr/>
          <p:nvPr/>
        </p:nvSpPr>
        <p:spPr>
          <a:xfrm flipH="false" flipV="false" rot="0">
            <a:off x="764232" y="542925"/>
            <a:ext cx="855846" cy="902537"/>
          </a:xfrm>
          <a:custGeom>
            <a:avLst/>
            <a:gdLst/>
            <a:ahLst/>
            <a:cxnLst/>
            <a:rect r="r" b="b" t="t" l="l"/>
            <a:pathLst>
              <a:path h="902537" w="855846">
                <a:moveTo>
                  <a:pt x="0" y="0"/>
                </a:moveTo>
                <a:lnTo>
                  <a:pt x="855846" y="0"/>
                </a:lnTo>
                <a:lnTo>
                  <a:pt x="855846" y="902537"/>
                </a:lnTo>
                <a:lnTo>
                  <a:pt x="0" y="902537"/>
                </a:lnTo>
                <a:lnTo>
                  <a:pt x="0" y="0"/>
                </a:lnTo>
                <a:close/>
              </a:path>
            </a:pathLst>
          </a:custGeom>
          <a:blipFill>
            <a:blip r:embed="rId4"/>
            <a:stretch>
              <a:fillRect l="0" t="0" r="0" b="-1148"/>
            </a:stretch>
          </a:blipFill>
        </p:spPr>
      </p:sp>
      <p:sp>
        <p:nvSpPr>
          <p:cNvPr name="TextBox 9" id="9"/>
          <p:cNvSpPr txBox="true"/>
          <p:nvPr/>
        </p:nvSpPr>
        <p:spPr>
          <a:xfrm rot="0">
            <a:off x="1961886" y="553018"/>
            <a:ext cx="1502716" cy="875164"/>
          </a:xfrm>
          <a:prstGeom prst="rect">
            <a:avLst/>
          </a:prstGeom>
        </p:spPr>
        <p:txBody>
          <a:bodyPr anchor="t" rtlCol="false" tIns="0" lIns="0" bIns="0" rIns="0">
            <a:spAutoFit/>
          </a:bodyPr>
          <a:lstStyle/>
          <a:p>
            <a:pPr algn="l">
              <a:lnSpc>
                <a:spcPts val="7189"/>
              </a:lnSpc>
            </a:pPr>
            <a:r>
              <a:rPr lang="en-US" sz="5325" spc="-95" b="true">
                <a:solidFill>
                  <a:srgbClr val="323232"/>
                </a:solidFill>
                <a:latin typeface="Bricolage Grotesque Bold"/>
                <a:ea typeface="Bricolage Grotesque Bold"/>
                <a:cs typeface="Bricolage Grotesque Bold"/>
                <a:sym typeface="Bricolage Grotesque Bold"/>
              </a:rPr>
              <a:t>06</a:t>
            </a:r>
          </a:p>
        </p:txBody>
      </p:sp>
      <p:sp>
        <p:nvSpPr>
          <p:cNvPr name="TextBox 10" id="10"/>
          <p:cNvSpPr txBox="true"/>
          <p:nvPr/>
        </p:nvSpPr>
        <p:spPr>
          <a:xfrm rot="0">
            <a:off x="10577931" y="7170789"/>
            <a:ext cx="5585979" cy="575945"/>
          </a:xfrm>
          <a:prstGeom prst="rect">
            <a:avLst/>
          </a:prstGeom>
        </p:spPr>
        <p:txBody>
          <a:bodyPr anchor="t" rtlCol="false" tIns="0" lIns="0" bIns="0" rIns="0">
            <a:spAutoFit/>
          </a:bodyPr>
          <a:lstStyle/>
          <a:p>
            <a:pPr algn="l">
              <a:lnSpc>
                <a:spcPts val="2380"/>
              </a:lnSpc>
            </a:pPr>
            <a:r>
              <a:rPr lang="en-US" sz="1700" spc="-83">
                <a:solidFill>
                  <a:srgbClr val="000000"/>
                </a:solidFill>
                <a:latin typeface="TT Interphases"/>
                <a:ea typeface="TT Interphases"/>
                <a:cs typeface="TT Interphases"/>
                <a:sym typeface="TT Interphases"/>
              </a:rPr>
              <a:t>Data structure could be simplified and improve, we can’t see different stages of CR_status as it is a live variable</a:t>
            </a:r>
          </a:p>
        </p:txBody>
      </p:sp>
      <p:sp>
        <p:nvSpPr>
          <p:cNvPr name="TextBox 11" id="11"/>
          <p:cNvSpPr txBox="true"/>
          <p:nvPr/>
        </p:nvSpPr>
        <p:spPr>
          <a:xfrm rot="0">
            <a:off x="10577931" y="2902615"/>
            <a:ext cx="5585979" cy="871220"/>
          </a:xfrm>
          <a:prstGeom prst="rect">
            <a:avLst/>
          </a:prstGeom>
        </p:spPr>
        <p:txBody>
          <a:bodyPr anchor="t" rtlCol="false" tIns="0" lIns="0" bIns="0" rIns="0">
            <a:spAutoFit/>
          </a:bodyPr>
          <a:lstStyle/>
          <a:p>
            <a:pPr algn="l">
              <a:lnSpc>
                <a:spcPts val="2380"/>
              </a:lnSpc>
            </a:pPr>
            <a:r>
              <a:rPr lang="en-US" sz="1700" spc="-83">
                <a:solidFill>
                  <a:srgbClr val="000000"/>
                </a:solidFill>
                <a:latin typeface="TT Interphases"/>
                <a:ea typeface="TT Interphases"/>
                <a:cs typeface="TT Interphases"/>
                <a:sym typeface="TT Interphases"/>
              </a:rPr>
              <a:t>There are sufficient events per user so It’s Ideal for our cohort analysis, but understanding the data was our big challenge to the analysis</a:t>
            </a:r>
          </a:p>
        </p:txBody>
      </p:sp>
      <p:sp>
        <p:nvSpPr>
          <p:cNvPr name="TextBox 12" id="12"/>
          <p:cNvSpPr txBox="true"/>
          <p:nvPr/>
        </p:nvSpPr>
        <p:spPr>
          <a:xfrm rot="0">
            <a:off x="10687470" y="3923790"/>
            <a:ext cx="1214776" cy="280670"/>
          </a:xfrm>
          <a:prstGeom prst="rect">
            <a:avLst/>
          </a:prstGeom>
        </p:spPr>
        <p:txBody>
          <a:bodyPr anchor="t" rtlCol="false" tIns="0" lIns="0" bIns="0" rIns="0">
            <a:spAutoFit/>
          </a:bodyPr>
          <a:lstStyle/>
          <a:p>
            <a:pPr algn="l">
              <a:lnSpc>
                <a:spcPts val="2380"/>
              </a:lnSpc>
            </a:pPr>
            <a:r>
              <a:rPr lang="en-US" sz="1700" spc="-83" b="true">
                <a:solidFill>
                  <a:srgbClr val="000000"/>
                </a:solidFill>
                <a:latin typeface="TT Interphases Bold"/>
                <a:ea typeface="TT Interphases Bold"/>
                <a:cs typeface="TT Interphases Bold"/>
                <a:sym typeface="TT Interphases Bold"/>
              </a:rPr>
              <a:t>Point 02</a:t>
            </a:r>
          </a:p>
        </p:txBody>
      </p:sp>
      <p:sp>
        <p:nvSpPr>
          <p:cNvPr name="TextBox 13" id="13"/>
          <p:cNvSpPr txBox="true"/>
          <p:nvPr/>
        </p:nvSpPr>
        <p:spPr>
          <a:xfrm rot="0">
            <a:off x="10577931" y="4314714"/>
            <a:ext cx="5585979" cy="575945"/>
          </a:xfrm>
          <a:prstGeom prst="rect">
            <a:avLst/>
          </a:prstGeom>
        </p:spPr>
        <p:txBody>
          <a:bodyPr anchor="t" rtlCol="false" tIns="0" lIns="0" bIns="0" rIns="0">
            <a:spAutoFit/>
          </a:bodyPr>
          <a:lstStyle/>
          <a:p>
            <a:pPr algn="l">
              <a:lnSpc>
                <a:spcPts val="2380"/>
              </a:lnSpc>
            </a:pPr>
            <a:r>
              <a:rPr lang="en-US" sz="1700" spc="-83">
                <a:solidFill>
                  <a:srgbClr val="000000"/>
                </a:solidFill>
                <a:latin typeface="TT Interphases"/>
                <a:ea typeface="TT Interphases"/>
                <a:cs typeface="TT Interphases"/>
                <a:sym typeface="TT Interphases"/>
              </a:rPr>
              <a:t>We could have more data on the users to make further analysis as modelling risk per profile of each user or region etc.</a:t>
            </a:r>
          </a:p>
        </p:txBody>
      </p:sp>
      <p:sp>
        <p:nvSpPr>
          <p:cNvPr name="TextBox 14" id="14"/>
          <p:cNvSpPr txBox="true"/>
          <p:nvPr/>
        </p:nvSpPr>
        <p:spPr>
          <a:xfrm rot="0">
            <a:off x="10687470" y="8118535"/>
            <a:ext cx="1214776" cy="280670"/>
          </a:xfrm>
          <a:prstGeom prst="rect">
            <a:avLst/>
          </a:prstGeom>
        </p:spPr>
        <p:txBody>
          <a:bodyPr anchor="t" rtlCol="false" tIns="0" lIns="0" bIns="0" rIns="0">
            <a:spAutoFit/>
          </a:bodyPr>
          <a:lstStyle/>
          <a:p>
            <a:pPr algn="l">
              <a:lnSpc>
                <a:spcPts val="2380"/>
              </a:lnSpc>
            </a:pPr>
            <a:r>
              <a:rPr lang="en-US" sz="1700" spc="-83" b="true">
                <a:solidFill>
                  <a:srgbClr val="000000"/>
                </a:solidFill>
                <a:latin typeface="TT Interphases Bold"/>
                <a:ea typeface="TT Interphases Bold"/>
                <a:cs typeface="TT Interphases Bold"/>
                <a:sym typeface="TT Interphases Bold"/>
              </a:rPr>
              <a:t>Point 06</a:t>
            </a:r>
          </a:p>
        </p:txBody>
      </p:sp>
      <p:sp>
        <p:nvSpPr>
          <p:cNvPr name="TextBox 15" id="15"/>
          <p:cNvSpPr txBox="true"/>
          <p:nvPr/>
        </p:nvSpPr>
        <p:spPr>
          <a:xfrm rot="0">
            <a:off x="10577931" y="8551605"/>
            <a:ext cx="5585979" cy="575945"/>
          </a:xfrm>
          <a:prstGeom prst="rect">
            <a:avLst/>
          </a:prstGeom>
        </p:spPr>
        <p:txBody>
          <a:bodyPr anchor="t" rtlCol="false" tIns="0" lIns="0" bIns="0" rIns="0">
            <a:spAutoFit/>
          </a:bodyPr>
          <a:lstStyle/>
          <a:p>
            <a:pPr algn="l">
              <a:lnSpc>
                <a:spcPts val="2380"/>
              </a:lnSpc>
            </a:pPr>
            <a:r>
              <a:rPr lang="en-US" sz="1700" spc="-83">
                <a:solidFill>
                  <a:srgbClr val="000000"/>
                </a:solidFill>
                <a:latin typeface="TT Interphases"/>
                <a:ea typeface="TT Interphases"/>
                <a:cs typeface="TT Interphases"/>
                <a:sym typeface="TT Interphases"/>
              </a:rPr>
              <a:t>We missed more information on the reasonability behind  the status of requests rejected and the recovery status.</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466856" y="2335090"/>
            <a:ext cx="14134864" cy="5600716"/>
          </a:xfrm>
          <a:prstGeom prst="rect">
            <a:avLst/>
          </a:prstGeom>
        </p:spPr>
        <p:txBody>
          <a:bodyPr anchor="t" rtlCol="false" tIns="0" lIns="0" bIns="0" rIns="0">
            <a:spAutoFit/>
          </a:bodyPr>
          <a:lstStyle/>
          <a:p>
            <a:pPr algn="l">
              <a:lnSpc>
                <a:spcPts val="14280"/>
              </a:lnSpc>
            </a:pPr>
            <a:r>
              <a:rPr lang="en-US" sz="16414" spc="-804">
                <a:solidFill>
                  <a:srgbClr val="000000"/>
                </a:solidFill>
                <a:latin typeface="TT Interphases"/>
                <a:ea typeface="TT Interphases"/>
                <a:cs typeface="TT Interphases"/>
                <a:sym typeface="TT Interphases"/>
              </a:rPr>
              <a:t>SLIDES FOR PRESENTATION ---------&gt; </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688068" y="1028700"/>
            <a:ext cx="7571232" cy="8229600"/>
          </a:xfrm>
          <a:custGeom>
            <a:avLst/>
            <a:gdLst/>
            <a:ahLst/>
            <a:cxnLst/>
            <a:rect r="r" b="b" t="t" l="l"/>
            <a:pathLst>
              <a:path h="8229600" w="7571232">
                <a:moveTo>
                  <a:pt x="0" y="0"/>
                </a:moveTo>
                <a:lnTo>
                  <a:pt x="7571232" y="0"/>
                </a:lnTo>
                <a:lnTo>
                  <a:pt x="7571232"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28596" y="4143590"/>
            <a:ext cx="5387408" cy="2314145"/>
          </a:xfrm>
          <a:prstGeom prst="rect">
            <a:avLst/>
          </a:prstGeom>
        </p:spPr>
        <p:txBody>
          <a:bodyPr anchor="t" rtlCol="false" tIns="0" lIns="0" bIns="0" rIns="0">
            <a:spAutoFit/>
          </a:bodyPr>
          <a:lstStyle/>
          <a:p>
            <a:pPr algn="l">
              <a:lnSpc>
                <a:spcPts val="8746"/>
              </a:lnSpc>
            </a:pPr>
            <a:r>
              <a:rPr lang="en-US" sz="10053" spc="-492">
                <a:solidFill>
                  <a:srgbClr val="000000"/>
                </a:solidFill>
                <a:latin typeface="TT Interphases"/>
                <a:ea typeface="TT Interphases"/>
                <a:cs typeface="TT Interphases"/>
                <a:sym typeface="TT Interphases"/>
              </a:rPr>
              <a:t>Ironhack</a:t>
            </a:r>
          </a:p>
          <a:p>
            <a:pPr algn="l">
              <a:lnSpc>
                <a:spcPts val="8746"/>
              </a:lnSpc>
            </a:pPr>
            <a:r>
              <a:rPr lang="en-US" sz="10053" spc="-492">
                <a:solidFill>
                  <a:srgbClr val="000000"/>
                </a:solidFill>
                <a:latin typeface="TT Interphases"/>
                <a:ea typeface="TT Interphases"/>
                <a:cs typeface="TT Interphases"/>
                <a:sym typeface="TT Interphases"/>
              </a:rPr>
              <a:t>Payments</a:t>
            </a:r>
          </a:p>
        </p:txBody>
      </p:sp>
      <p:sp>
        <p:nvSpPr>
          <p:cNvPr name="Freeform 4" id="4"/>
          <p:cNvSpPr/>
          <p:nvPr/>
        </p:nvSpPr>
        <p:spPr>
          <a:xfrm flipH="false" flipV="false" rot="0">
            <a:off x="4269296" y="3138067"/>
            <a:ext cx="1543050" cy="1543050"/>
          </a:xfrm>
          <a:custGeom>
            <a:avLst/>
            <a:gdLst/>
            <a:ahLst/>
            <a:cxnLst/>
            <a:rect r="r" b="b" t="t" l="l"/>
            <a:pathLst>
              <a:path h="1543050" w="1543050">
                <a:moveTo>
                  <a:pt x="0" y="0"/>
                </a:moveTo>
                <a:lnTo>
                  <a:pt x="1543050" y="0"/>
                </a:lnTo>
                <a:lnTo>
                  <a:pt x="1543050" y="1543050"/>
                </a:lnTo>
                <a:lnTo>
                  <a:pt x="0" y="15430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28700" y="1028700"/>
            <a:ext cx="1354765" cy="1428674"/>
          </a:xfrm>
          <a:custGeom>
            <a:avLst/>
            <a:gdLst/>
            <a:ahLst/>
            <a:cxnLst/>
            <a:rect r="r" b="b" t="t" l="l"/>
            <a:pathLst>
              <a:path h="1428674" w="1354765">
                <a:moveTo>
                  <a:pt x="0" y="0"/>
                </a:moveTo>
                <a:lnTo>
                  <a:pt x="1354765" y="0"/>
                </a:lnTo>
                <a:lnTo>
                  <a:pt x="1354765" y="1428674"/>
                </a:lnTo>
                <a:lnTo>
                  <a:pt x="0" y="1428674"/>
                </a:lnTo>
                <a:lnTo>
                  <a:pt x="0" y="0"/>
                </a:lnTo>
                <a:close/>
              </a:path>
            </a:pathLst>
          </a:custGeom>
          <a:blipFill>
            <a:blip r:embed="rId6"/>
            <a:stretch>
              <a:fillRect l="0" t="0" r="0" b="-1148"/>
            </a:stretch>
          </a:blipFill>
        </p:spPr>
      </p:sp>
      <p:sp>
        <p:nvSpPr>
          <p:cNvPr name="TextBox 6" id="6"/>
          <p:cNvSpPr txBox="true"/>
          <p:nvPr/>
        </p:nvSpPr>
        <p:spPr>
          <a:xfrm rot="0">
            <a:off x="1028700" y="9038094"/>
            <a:ext cx="5331402" cy="220206"/>
          </a:xfrm>
          <a:prstGeom prst="rect">
            <a:avLst/>
          </a:prstGeom>
        </p:spPr>
        <p:txBody>
          <a:bodyPr anchor="t" rtlCol="false" tIns="0" lIns="0" bIns="0" rIns="0">
            <a:spAutoFit/>
          </a:bodyPr>
          <a:lstStyle/>
          <a:p>
            <a:pPr algn="r">
              <a:lnSpc>
                <a:spcPts val="1682"/>
              </a:lnSpc>
            </a:pPr>
            <a:r>
              <a:rPr lang="en-US" sz="1933" spc="-94">
                <a:solidFill>
                  <a:srgbClr val="000000"/>
                </a:solidFill>
                <a:latin typeface="TT Interphases"/>
                <a:ea typeface="TT Interphases"/>
                <a:cs typeface="TT Interphases"/>
                <a:sym typeface="TT Interphases"/>
              </a:rPr>
              <a:t>Maria Aguilar, Nancy, Patricia Giménez, Taynã Appel </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466119" y="0"/>
            <a:ext cx="3821881" cy="2237537"/>
          </a:xfrm>
          <a:custGeom>
            <a:avLst/>
            <a:gdLst/>
            <a:ahLst/>
            <a:cxnLst/>
            <a:rect r="r" b="b" t="t" l="l"/>
            <a:pathLst>
              <a:path h="2237537" w="3821881">
                <a:moveTo>
                  <a:pt x="0" y="0"/>
                </a:moveTo>
                <a:lnTo>
                  <a:pt x="3821881" y="0"/>
                </a:lnTo>
                <a:lnTo>
                  <a:pt x="3821881" y="2237537"/>
                </a:lnTo>
                <a:lnTo>
                  <a:pt x="0" y="22375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64232" y="542925"/>
            <a:ext cx="855846" cy="902537"/>
          </a:xfrm>
          <a:custGeom>
            <a:avLst/>
            <a:gdLst/>
            <a:ahLst/>
            <a:cxnLst/>
            <a:rect r="r" b="b" t="t" l="l"/>
            <a:pathLst>
              <a:path h="902537" w="855846">
                <a:moveTo>
                  <a:pt x="0" y="0"/>
                </a:moveTo>
                <a:lnTo>
                  <a:pt x="855846" y="0"/>
                </a:lnTo>
                <a:lnTo>
                  <a:pt x="855846" y="902537"/>
                </a:lnTo>
                <a:lnTo>
                  <a:pt x="0" y="902537"/>
                </a:lnTo>
                <a:lnTo>
                  <a:pt x="0" y="0"/>
                </a:lnTo>
                <a:close/>
              </a:path>
            </a:pathLst>
          </a:custGeom>
          <a:blipFill>
            <a:blip r:embed="rId4"/>
            <a:stretch>
              <a:fillRect l="0" t="0" r="0" b="-1148"/>
            </a:stretch>
          </a:blipFill>
        </p:spPr>
      </p:sp>
      <p:sp>
        <p:nvSpPr>
          <p:cNvPr name="TextBox 4" id="4"/>
          <p:cNvSpPr txBox="true"/>
          <p:nvPr/>
        </p:nvSpPr>
        <p:spPr>
          <a:xfrm rot="0">
            <a:off x="2136608" y="762000"/>
            <a:ext cx="10195247" cy="808863"/>
          </a:xfrm>
          <a:prstGeom prst="rect">
            <a:avLst/>
          </a:prstGeom>
        </p:spPr>
        <p:txBody>
          <a:bodyPr anchor="t" rtlCol="false" tIns="0" lIns="0" bIns="0" rIns="0">
            <a:spAutoFit/>
          </a:bodyPr>
          <a:lstStyle/>
          <a:p>
            <a:pPr algn="l">
              <a:lnSpc>
                <a:spcPts val="5916"/>
              </a:lnSpc>
            </a:pPr>
            <a:r>
              <a:rPr lang="en-US" sz="6800" spc="-333">
                <a:solidFill>
                  <a:srgbClr val="000000"/>
                </a:solidFill>
                <a:latin typeface="TT Interphases"/>
                <a:ea typeface="TT Interphases"/>
                <a:cs typeface="TT Interphases"/>
                <a:sym typeface="TT Interphases"/>
              </a:rPr>
              <a:t>Data Analysis Process</a:t>
            </a:r>
          </a:p>
        </p:txBody>
      </p:sp>
      <p:sp>
        <p:nvSpPr>
          <p:cNvPr name="TextBox 5" id="5"/>
          <p:cNvSpPr txBox="true"/>
          <p:nvPr/>
        </p:nvSpPr>
        <p:spPr>
          <a:xfrm rot="0">
            <a:off x="8966464" y="3220770"/>
            <a:ext cx="2052927" cy="589537"/>
          </a:xfrm>
          <a:prstGeom prst="rect">
            <a:avLst/>
          </a:prstGeom>
        </p:spPr>
        <p:txBody>
          <a:bodyPr anchor="t" rtlCol="false" tIns="0" lIns="0" bIns="0" rIns="0">
            <a:spAutoFit/>
          </a:bodyPr>
          <a:lstStyle/>
          <a:p>
            <a:pPr algn="l">
              <a:lnSpc>
                <a:spcPts val="4853"/>
              </a:lnSpc>
            </a:pPr>
            <a:r>
              <a:rPr lang="en-US" sz="3466" spc="-169">
                <a:solidFill>
                  <a:srgbClr val="000000"/>
                </a:solidFill>
                <a:latin typeface="TT Interphases"/>
                <a:ea typeface="TT Interphases"/>
                <a:cs typeface="TT Interphases"/>
                <a:sym typeface="TT Interphases"/>
              </a:rPr>
              <a:t>EDA</a:t>
            </a:r>
          </a:p>
        </p:txBody>
      </p:sp>
      <p:sp>
        <p:nvSpPr>
          <p:cNvPr name="TextBox 6" id="6"/>
          <p:cNvSpPr txBox="true"/>
          <p:nvPr/>
        </p:nvSpPr>
        <p:spPr>
          <a:xfrm rot="0">
            <a:off x="14187445" y="3220770"/>
            <a:ext cx="2627771" cy="589537"/>
          </a:xfrm>
          <a:prstGeom prst="rect">
            <a:avLst/>
          </a:prstGeom>
        </p:spPr>
        <p:txBody>
          <a:bodyPr anchor="t" rtlCol="false" tIns="0" lIns="0" bIns="0" rIns="0">
            <a:spAutoFit/>
          </a:bodyPr>
          <a:lstStyle/>
          <a:p>
            <a:pPr algn="l">
              <a:lnSpc>
                <a:spcPts val="4853"/>
              </a:lnSpc>
            </a:pPr>
            <a:r>
              <a:rPr lang="en-US" sz="3466" spc="-169">
                <a:solidFill>
                  <a:srgbClr val="000000"/>
                </a:solidFill>
                <a:latin typeface="TT Interphases"/>
                <a:ea typeface="TT Interphases"/>
                <a:cs typeface="TT Interphases"/>
                <a:sym typeface="TT Interphases"/>
              </a:rPr>
              <a:t>Report</a:t>
            </a:r>
          </a:p>
        </p:txBody>
      </p:sp>
      <p:sp>
        <p:nvSpPr>
          <p:cNvPr name="TextBox 7" id="7"/>
          <p:cNvSpPr txBox="true"/>
          <p:nvPr/>
        </p:nvSpPr>
        <p:spPr>
          <a:xfrm rot="0">
            <a:off x="2956683" y="3220770"/>
            <a:ext cx="3148288" cy="589537"/>
          </a:xfrm>
          <a:prstGeom prst="rect">
            <a:avLst/>
          </a:prstGeom>
        </p:spPr>
        <p:txBody>
          <a:bodyPr anchor="t" rtlCol="false" tIns="0" lIns="0" bIns="0" rIns="0">
            <a:spAutoFit/>
          </a:bodyPr>
          <a:lstStyle/>
          <a:p>
            <a:pPr algn="l">
              <a:lnSpc>
                <a:spcPts val="4853"/>
              </a:lnSpc>
            </a:pPr>
            <a:r>
              <a:rPr lang="en-US" sz="3466" spc="-169">
                <a:solidFill>
                  <a:srgbClr val="000000"/>
                </a:solidFill>
                <a:latin typeface="TT Interphases"/>
                <a:ea typeface="TT Interphases"/>
                <a:cs typeface="TT Interphases"/>
                <a:sym typeface="TT Interphases"/>
              </a:rPr>
              <a:t>Cleaning/quality</a:t>
            </a:r>
          </a:p>
        </p:txBody>
      </p:sp>
      <p:sp>
        <p:nvSpPr>
          <p:cNvPr name="TextBox 8" id="8"/>
          <p:cNvSpPr txBox="true"/>
          <p:nvPr/>
        </p:nvSpPr>
        <p:spPr>
          <a:xfrm rot="0">
            <a:off x="2073479" y="4963628"/>
            <a:ext cx="3957611" cy="1758950"/>
          </a:xfrm>
          <a:prstGeom prst="rect">
            <a:avLst/>
          </a:prstGeom>
        </p:spPr>
        <p:txBody>
          <a:bodyPr anchor="t" rtlCol="false" tIns="0" lIns="0" bIns="0" rIns="0">
            <a:spAutoFit/>
          </a:bodyPr>
          <a:lstStyle/>
          <a:p>
            <a:pPr algn="just">
              <a:lnSpc>
                <a:spcPts val="2800"/>
              </a:lnSpc>
            </a:pPr>
            <a:r>
              <a:rPr lang="en-US" sz="2000" spc="-98">
                <a:solidFill>
                  <a:srgbClr val="000000"/>
                </a:solidFill>
                <a:latin typeface="TT Interphases"/>
                <a:ea typeface="TT Interphases"/>
                <a:cs typeface="TT Interphases"/>
                <a:sym typeface="TT Interphases"/>
              </a:rPr>
              <a:t>Make sure our </a:t>
            </a:r>
            <a:r>
              <a:rPr lang="en-US" b="true" sz="2000" spc="-98">
                <a:solidFill>
                  <a:srgbClr val="000000"/>
                </a:solidFill>
                <a:latin typeface="TT Interphases Bold"/>
                <a:ea typeface="TT Interphases Bold"/>
                <a:cs typeface="TT Interphases Bold"/>
                <a:sym typeface="TT Interphases Bold"/>
              </a:rPr>
              <a:t>data has quality</a:t>
            </a:r>
            <a:r>
              <a:rPr lang="en-US" sz="2000" spc="-98">
                <a:solidFill>
                  <a:srgbClr val="000000"/>
                </a:solidFill>
                <a:latin typeface="TT Interphases"/>
                <a:ea typeface="TT Interphases"/>
                <a:cs typeface="TT Interphases"/>
                <a:sym typeface="TT Interphases"/>
              </a:rPr>
              <a:t>, It’s properly clean and will provide accurate information to the analysis. We should check for </a:t>
            </a:r>
            <a:r>
              <a:rPr lang="en-US" b="true" sz="2000" spc="-98">
                <a:solidFill>
                  <a:srgbClr val="000000"/>
                </a:solidFill>
                <a:latin typeface="TT Interphases Bold"/>
                <a:ea typeface="TT Interphases Bold"/>
                <a:cs typeface="TT Interphases Bold"/>
                <a:sym typeface="TT Interphases Bold"/>
              </a:rPr>
              <a:t>missing values, outliers, inconsistencies ....</a:t>
            </a:r>
          </a:p>
        </p:txBody>
      </p:sp>
      <p:sp>
        <p:nvSpPr>
          <p:cNvPr name="TextBox 9" id="9"/>
          <p:cNvSpPr txBox="true"/>
          <p:nvPr/>
        </p:nvSpPr>
        <p:spPr>
          <a:xfrm rot="0">
            <a:off x="7234231" y="5643078"/>
            <a:ext cx="4552633" cy="2463800"/>
          </a:xfrm>
          <a:prstGeom prst="rect">
            <a:avLst/>
          </a:prstGeom>
        </p:spPr>
        <p:txBody>
          <a:bodyPr anchor="t" rtlCol="false" tIns="0" lIns="0" bIns="0" rIns="0">
            <a:spAutoFit/>
          </a:bodyPr>
          <a:lstStyle/>
          <a:p>
            <a:pPr algn="just">
              <a:lnSpc>
                <a:spcPts val="2800"/>
              </a:lnSpc>
            </a:pPr>
            <a:r>
              <a:rPr lang="en-US" sz="2000" spc="-98">
                <a:solidFill>
                  <a:srgbClr val="000000"/>
                </a:solidFill>
                <a:latin typeface="TT Interphases"/>
                <a:ea typeface="TT Interphases"/>
                <a:cs typeface="TT Interphases"/>
                <a:sym typeface="TT Interphases"/>
              </a:rPr>
              <a:t>In order to properly do that, we start cleaning the databases while we </a:t>
            </a:r>
            <a:r>
              <a:rPr lang="en-US" b="true" sz="2000" spc="-98">
                <a:solidFill>
                  <a:srgbClr val="000000"/>
                </a:solidFill>
                <a:latin typeface="TT Interphases Bold"/>
                <a:ea typeface="TT Interphases Bold"/>
                <a:cs typeface="TT Interphases Bold"/>
                <a:sym typeface="TT Interphases Bold"/>
              </a:rPr>
              <a:t>investigate and understand</a:t>
            </a:r>
            <a:r>
              <a:rPr lang="en-US" sz="2000" spc="-98">
                <a:solidFill>
                  <a:srgbClr val="000000"/>
                </a:solidFill>
                <a:latin typeface="TT Interphases"/>
                <a:ea typeface="TT Interphases"/>
                <a:cs typeface="TT Interphases"/>
                <a:sym typeface="TT Interphases"/>
              </a:rPr>
              <a:t> the meaning of each variable and how they are impacting each other, properly exploring the data and being able to </a:t>
            </a:r>
            <a:r>
              <a:rPr lang="en-US" b="true" sz="2000" spc="-98">
                <a:solidFill>
                  <a:srgbClr val="000000"/>
                </a:solidFill>
                <a:latin typeface="TT Interphases Bold"/>
                <a:ea typeface="TT Interphases Bold"/>
                <a:cs typeface="TT Interphases Bold"/>
                <a:sym typeface="TT Interphases Bold"/>
              </a:rPr>
              <a:t>create hypothesis </a:t>
            </a:r>
            <a:r>
              <a:rPr lang="en-US" sz="2000" spc="-98">
                <a:solidFill>
                  <a:srgbClr val="000000"/>
                </a:solidFill>
                <a:latin typeface="TT Interphases"/>
                <a:ea typeface="TT Interphases"/>
                <a:cs typeface="TT Interphases"/>
                <a:sym typeface="TT Interphases"/>
              </a:rPr>
              <a:t>(aligning with the cleaning of it)...</a:t>
            </a:r>
          </a:p>
        </p:txBody>
      </p:sp>
      <p:sp>
        <p:nvSpPr>
          <p:cNvPr name="TextBox 10" id="10"/>
          <p:cNvSpPr txBox="true"/>
          <p:nvPr/>
        </p:nvSpPr>
        <p:spPr>
          <a:xfrm rot="0">
            <a:off x="12845276" y="7192465"/>
            <a:ext cx="4213202" cy="1758950"/>
          </a:xfrm>
          <a:prstGeom prst="rect">
            <a:avLst/>
          </a:prstGeom>
        </p:spPr>
        <p:txBody>
          <a:bodyPr anchor="t" rtlCol="false" tIns="0" lIns="0" bIns="0" rIns="0">
            <a:spAutoFit/>
          </a:bodyPr>
          <a:lstStyle/>
          <a:p>
            <a:pPr algn="just">
              <a:lnSpc>
                <a:spcPts val="2800"/>
              </a:lnSpc>
            </a:pPr>
            <a:r>
              <a:rPr lang="en-US" sz="2000" spc="-98">
                <a:solidFill>
                  <a:srgbClr val="000000"/>
                </a:solidFill>
                <a:latin typeface="TT Interphases"/>
                <a:ea typeface="TT Interphases"/>
                <a:cs typeface="TT Interphases"/>
                <a:sym typeface="TT Interphases"/>
              </a:rPr>
              <a:t>And finally we can provide</a:t>
            </a:r>
            <a:r>
              <a:rPr lang="en-US" b="true" sz="2000" spc="-98">
                <a:solidFill>
                  <a:srgbClr val="000000"/>
                </a:solidFill>
                <a:latin typeface="TT Interphases Bold"/>
                <a:ea typeface="TT Interphases Bold"/>
                <a:cs typeface="TT Interphases Bold"/>
                <a:sym typeface="TT Interphases Bold"/>
              </a:rPr>
              <a:t> Insights</a:t>
            </a:r>
            <a:r>
              <a:rPr lang="en-US" sz="2000" spc="-98">
                <a:solidFill>
                  <a:srgbClr val="000000"/>
                </a:solidFill>
                <a:latin typeface="TT Interphases"/>
                <a:ea typeface="TT Interphases"/>
                <a:cs typeface="TT Interphases"/>
                <a:sym typeface="TT Interphases"/>
              </a:rPr>
              <a:t> and raise some </a:t>
            </a:r>
            <a:r>
              <a:rPr lang="en-US" b="true" sz="2000" spc="-98">
                <a:solidFill>
                  <a:srgbClr val="000000"/>
                </a:solidFill>
                <a:latin typeface="TT Interphases Bold"/>
                <a:ea typeface="TT Interphases Bold"/>
                <a:cs typeface="TT Interphases Bold"/>
                <a:sym typeface="TT Interphases Bold"/>
              </a:rPr>
              <a:t>analytical solutions</a:t>
            </a:r>
            <a:r>
              <a:rPr lang="en-US" sz="2000" spc="-98">
                <a:solidFill>
                  <a:srgbClr val="000000"/>
                </a:solidFill>
                <a:latin typeface="TT Interphases"/>
                <a:ea typeface="TT Interphases"/>
                <a:cs typeface="TT Interphases"/>
                <a:sym typeface="TT Interphases"/>
              </a:rPr>
              <a:t> to our raised hypothesis. In our report we were able to explain </a:t>
            </a:r>
            <a:r>
              <a:rPr lang="en-US" b="true" sz="2000" spc="-98">
                <a:solidFill>
                  <a:srgbClr val="000000"/>
                </a:solidFill>
                <a:latin typeface="TT Interphases Bold"/>
                <a:ea typeface="TT Interphases Bold"/>
                <a:cs typeface="TT Interphases Bold"/>
                <a:sym typeface="TT Interphases Bold"/>
              </a:rPr>
              <a:t>each step on the way</a:t>
            </a:r>
            <a:r>
              <a:rPr lang="en-US" sz="2000" spc="-98">
                <a:solidFill>
                  <a:srgbClr val="000000"/>
                </a:solidFill>
                <a:latin typeface="TT Interphases"/>
                <a:ea typeface="TT Interphases"/>
                <a:cs typeface="TT Interphases"/>
                <a:sym typeface="TT Interphases"/>
              </a:rPr>
              <a:t>, to make sure the full picture was provided.</a:t>
            </a:r>
          </a:p>
        </p:txBody>
      </p:sp>
      <p:sp>
        <p:nvSpPr>
          <p:cNvPr name="AutoShape 11" id="11"/>
          <p:cNvSpPr/>
          <p:nvPr/>
        </p:nvSpPr>
        <p:spPr>
          <a:xfrm>
            <a:off x="4052284" y="3287445"/>
            <a:ext cx="5150012" cy="0"/>
          </a:xfrm>
          <a:prstGeom prst="line">
            <a:avLst/>
          </a:prstGeom>
          <a:ln cap="flat" w="38100">
            <a:solidFill>
              <a:srgbClr val="3779E3"/>
            </a:solidFill>
            <a:prstDash val="solid"/>
            <a:headEnd type="triangle" len="med" w="lg"/>
            <a:tailEnd type="triangle" len="med" w="lg"/>
          </a:ln>
        </p:spPr>
      </p:sp>
      <p:sp>
        <p:nvSpPr>
          <p:cNvPr name="AutoShape 12" id="12"/>
          <p:cNvSpPr/>
          <p:nvPr/>
        </p:nvSpPr>
        <p:spPr>
          <a:xfrm flipV="true">
            <a:off x="3807010" y="3810307"/>
            <a:ext cx="11006382" cy="0"/>
          </a:xfrm>
          <a:prstGeom prst="line">
            <a:avLst/>
          </a:prstGeom>
          <a:ln cap="flat" w="38100">
            <a:solidFill>
              <a:srgbClr val="3779E3"/>
            </a:solidFill>
            <a:prstDash val="solid"/>
            <a:headEnd type="triangle" len="med" w="lg"/>
            <a:tailEnd type="triangle" len="med" w="lg"/>
          </a:ln>
        </p:spPr>
      </p:sp>
      <p:sp>
        <p:nvSpPr>
          <p:cNvPr name="AutoShape 13" id="13"/>
          <p:cNvSpPr/>
          <p:nvPr/>
        </p:nvSpPr>
        <p:spPr>
          <a:xfrm>
            <a:off x="9390265" y="3914514"/>
            <a:ext cx="5423127" cy="18257"/>
          </a:xfrm>
          <a:prstGeom prst="line">
            <a:avLst/>
          </a:prstGeom>
          <a:ln cap="flat" w="38100">
            <a:solidFill>
              <a:srgbClr val="3779E3"/>
            </a:solidFill>
            <a:prstDash val="solid"/>
            <a:headEnd type="triangle" len="med" w="lg"/>
            <a:tailEnd type="triangle" len="med" w="lg"/>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552255" y="7230292"/>
            <a:ext cx="4735745" cy="3056708"/>
          </a:xfrm>
          <a:custGeom>
            <a:avLst/>
            <a:gdLst/>
            <a:ahLst/>
            <a:cxnLst/>
            <a:rect r="r" b="b" t="t" l="l"/>
            <a:pathLst>
              <a:path h="3056708" w="4735745">
                <a:moveTo>
                  <a:pt x="0" y="0"/>
                </a:moveTo>
                <a:lnTo>
                  <a:pt x="4735745" y="0"/>
                </a:lnTo>
                <a:lnTo>
                  <a:pt x="4735745" y="3056708"/>
                </a:lnTo>
                <a:lnTo>
                  <a:pt x="0" y="30567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472546" y="817138"/>
            <a:ext cx="10124747" cy="1447148"/>
          </a:xfrm>
          <a:prstGeom prst="rect">
            <a:avLst/>
          </a:prstGeom>
        </p:spPr>
        <p:txBody>
          <a:bodyPr anchor="t" rtlCol="false" tIns="0" lIns="0" bIns="0" rIns="0">
            <a:spAutoFit/>
          </a:bodyPr>
          <a:lstStyle/>
          <a:p>
            <a:pPr algn="ctr">
              <a:lnSpc>
                <a:spcPts val="5463"/>
              </a:lnSpc>
            </a:pPr>
            <a:r>
              <a:rPr lang="en-US" sz="6280" spc="-307">
                <a:solidFill>
                  <a:srgbClr val="000000"/>
                </a:solidFill>
                <a:latin typeface="TT Interphases"/>
                <a:ea typeface="TT Interphases"/>
                <a:cs typeface="TT Interphases"/>
                <a:sym typeface="TT Interphases"/>
              </a:rPr>
              <a:t>Exploratory Data  Analysis (EDA) </a:t>
            </a:r>
            <a:r>
              <a:rPr lang="en-US" b="true" sz="6280" spc="-307">
                <a:solidFill>
                  <a:srgbClr val="000000"/>
                </a:solidFill>
                <a:latin typeface="TT Interphases Bold"/>
                <a:ea typeface="TT Interphases Bold"/>
                <a:cs typeface="TT Interphases Bold"/>
                <a:sym typeface="TT Interphases Bold"/>
              </a:rPr>
              <a:t>Report</a:t>
            </a:r>
          </a:p>
        </p:txBody>
      </p:sp>
      <p:sp>
        <p:nvSpPr>
          <p:cNvPr name="Freeform 4" id="4"/>
          <p:cNvSpPr/>
          <p:nvPr/>
        </p:nvSpPr>
        <p:spPr>
          <a:xfrm flipH="false" flipV="false" rot="0">
            <a:off x="764232" y="542925"/>
            <a:ext cx="855846" cy="902537"/>
          </a:xfrm>
          <a:custGeom>
            <a:avLst/>
            <a:gdLst/>
            <a:ahLst/>
            <a:cxnLst/>
            <a:rect r="r" b="b" t="t" l="l"/>
            <a:pathLst>
              <a:path h="902537" w="855846">
                <a:moveTo>
                  <a:pt x="0" y="0"/>
                </a:moveTo>
                <a:lnTo>
                  <a:pt x="855846" y="0"/>
                </a:lnTo>
                <a:lnTo>
                  <a:pt x="855846" y="902537"/>
                </a:lnTo>
                <a:lnTo>
                  <a:pt x="0" y="902537"/>
                </a:lnTo>
                <a:lnTo>
                  <a:pt x="0" y="0"/>
                </a:lnTo>
                <a:close/>
              </a:path>
            </a:pathLst>
          </a:custGeom>
          <a:blipFill>
            <a:blip r:embed="rId4"/>
            <a:stretch>
              <a:fillRect l="0" t="0" r="0" b="-1148"/>
            </a:stretch>
          </a:blipFill>
        </p:spPr>
      </p:sp>
      <p:sp>
        <p:nvSpPr>
          <p:cNvPr name="TextBox 5" id="5"/>
          <p:cNvSpPr txBox="true"/>
          <p:nvPr/>
        </p:nvSpPr>
        <p:spPr>
          <a:xfrm rot="0">
            <a:off x="1423564" y="3677823"/>
            <a:ext cx="1502716" cy="875164"/>
          </a:xfrm>
          <a:prstGeom prst="rect">
            <a:avLst/>
          </a:prstGeom>
        </p:spPr>
        <p:txBody>
          <a:bodyPr anchor="t" rtlCol="false" tIns="0" lIns="0" bIns="0" rIns="0">
            <a:spAutoFit/>
          </a:bodyPr>
          <a:lstStyle/>
          <a:p>
            <a:pPr algn="l">
              <a:lnSpc>
                <a:spcPts val="7189"/>
              </a:lnSpc>
            </a:pPr>
            <a:r>
              <a:rPr lang="en-US" sz="5325" spc="-95" b="true">
                <a:solidFill>
                  <a:srgbClr val="323232"/>
                </a:solidFill>
                <a:latin typeface="Bricolage Grotesque Bold"/>
                <a:ea typeface="Bricolage Grotesque Bold"/>
                <a:cs typeface="Bricolage Grotesque Bold"/>
                <a:sym typeface="Bricolage Grotesque Bold"/>
              </a:rPr>
              <a:t>01</a:t>
            </a:r>
          </a:p>
        </p:txBody>
      </p:sp>
      <p:sp>
        <p:nvSpPr>
          <p:cNvPr name="TextBox 6" id="6"/>
          <p:cNvSpPr txBox="true"/>
          <p:nvPr/>
        </p:nvSpPr>
        <p:spPr>
          <a:xfrm rot="0">
            <a:off x="1423564" y="4576456"/>
            <a:ext cx="2169873" cy="756474"/>
          </a:xfrm>
          <a:prstGeom prst="rect">
            <a:avLst/>
          </a:prstGeom>
        </p:spPr>
        <p:txBody>
          <a:bodyPr anchor="t" rtlCol="false" tIns="0" lIns="0" bIns="0" rIns="0">
            <a:spAutoFit/>
          </a:bodyPr>
          <a:lstStyle/>
          <a:p>
            <a:pPr algn="l">
              <a:lnSpc>
                <a:spcPts val="3014"/>
              </a:lnSpc>
            </a:pPr>
            <a:r>
              <a:rPr lang="en-US" sz="2233" spc="-40">
                <a:solidFill>
                  <a:srgbClr val="323232"/>
                </a:solidFill>
                <a:latin typeface="Bricolage Grotesque"/>
                <a:ea typeface="Bricolage Grotesque"/>
                <a:cs typeface="Bricolage Grotesque"/>
                <a:sym typeface="Bricolage Grotesque"/>
              </a:rPr>
              <a:t>Objective of the EDA</a:t>
            </a:r>
          </a:p>
        </p:txBody>
      </p:sp>
      <p:sp>
        <p:nvSpPr>
          <p:cNvPr name="TextBox 7" id="7"/>
          <p:cNvSpPr txBox="true"/>
          <p:nvPr/>
        </p:nvSpPr>
        <p:spPr>
          <a:xfrm rot="0">
            <a:off x="1423275" y="6035982"/>
            <a:ext cx="1477343" cy="875164"/>
          </a:xfrm>
          <a:prstGeom prst="rect">
            <a:avLst/>
          </a:prstGeom>
        </p:spPr>
        <p:txBody>
          <a:bodyPr anchor="t" rtlCol="false" tIns="0" lIns="0" bIns="0" rIns="0">
            <a:spAutoFit/>
          </a:bodyPr>
          <a:lstStyle/>
          <a:p>
            <a:pPr algn="l">
              <a:lnSpc>
                <a:spcPts val="7189"/>
              </a:lnSpc>
            </a:pPr>
            <a:r>
              <a:rPr lang="en-US" sz="5325" spc="-95" b="true">
                <a:solidFill>
                  <a:srgbClr val="323232"/>
                </a:solidFill>
                <a:latin typeface="Bricolage Grotesque Bold"/>
                <a:ea typeface="Bricolage Grotesque Bold"/>
                <a:cs typeface="Bricolage Grotesque Bold"/>
                <a:sym typeface="Bricolage Grotesque Bold"/>
              </a:rPr>
              <a:t>05</a:t>
            </a:r>
          </a:p>
        </p:txBody>
      </p:sp>
      <p:sp>
        <p:nvSpPr>
          <p:cNvPr name="TextBox 8" id="8"/>
          <p:cNvSpPr txBox="true"/>
          <p:nvPr/>
        </p:nvSpPr>
        <p:spPr>
          <a:xfrm rot="0">
            <a:off x="1423275" y="6934614"/>
            <a:ext cx="2098542" cy="376014"/>
          </a:xfrm>
          <a:prstGeom prst="rect">
            <a:avLst/>
          </a:prstGeom>
        </p:spPr>
        <p:txBody>
          <a:bodyPr anchor="t" rtlCol="false" tIns="0" lIns="0" bIns="0" rIns="0">
            <a:spAutoFit/>
          </a:bodyPr>
          <a:lstStyle/>
          <a:p>
            <a:pPr algn="l">
              <a:lnSpc>
                <a:spcPts val="3014"/>
              </a:lnSpc>
            </a:pPr>
            <a:r>
              <a:rPr lang="en-US" sz="2233" spc="-40">
                <a:solidFill>
                  <a:srgbClr val="323232"/>
                </a:solidFill>
                <a:latin typeface="Bricolage Grotesque Light"/>
                <a:ea typeface="Bricolage Grotesque Light"/>
                <a:cs typeface="Bricolage Grotesque Light"/>
                <a:sym typeface="Bricolage Grotesque Light"/>
              </a:rPr>
              <a:t>Data Quality</a:t>
            </a:r>
          </a:p>
        </p:txBody>
      </p:sp>
      <p:sp>
        <p:nvSpPr>
          <p:cNvPr name="TextBox 9" id="9"/>
          <p:cNvSpPr txBox="true"/>
          <p:nvPr/>
        </p:nvSpPr>
        <p:spPr>
          <a:xfrm rot="0">
            <a:off x="3913119" y="3677823"/>
            <a:ext cx="1319074" cy="875164"/>
          </a:xfrm>
          <a:prstGeom prst="rect">
            <a:avLst/>
          </a:prstGeom>
        </p:spPr>
        <p:txBody>
          <a:bodyPr anchor="t" rtlCol="false" tIns="0" lIns="0" bIns="0" rIns="0">
            <a:spAutoFit/>
          </a:bodyPr>
          <a:lstStyle/>
          <a:p>
            <a:pPr algn="l">
              <a:lnSpc>
                <a:spcPts val="7189"/>
              </a:lnSpc>
            </a:pPr>
            <a:r>
              <a:rPr lang="en-US" sz="5325" spc="-95" b="true">
                <a:solidFill>
                  <a:srgbClr val="323232"/>
                </a:solidFill>
                <a:latin typeface="Bricolage Grotesque Bold"/>
                <a:ea typeface="Bricolage Grotesque Bold"/>
                <a:cs typeface="Bricolage Grotesque Bold"/>
                <a:sym typeface="Bricolage Grotesque Bold"/>
              </a:rPr>
              <a:t>02</a:t>
            </a:r>
          </a:p>
        </p:txBody>
      </p:sp>
      <p:sp>
        <p:nvSpPr>
          <p:cNvPr name="TextBox 10" id="10"/>
          <p:cNvSpPr txBox="true"/>
          <p:nvPr/>
        </p:nvSpPr>
        <p:spPr>
          <a:xfrm rot="0">
            <a:off x="3913119" y="4576456"/>
            <a:ext cx="1764378" cy="756474"/>
          </a:xfrm>
          <a:prstGeom prst="rect">
            <a:avLst/>
          </a:prstGeom>
        </p:spPr>
        <p:txBody>
          <a:bodyPr anchor="t" rtlCol="false" tIns="0" lIns="0" bIns="0" rIns="0">
            <a:spAutoFit/>
          </a:bodyPr>
          <a:lstStyle/>
          <a:p>
            <a:pPr algn="l">
              <a:lnSpc>
                <a:spcPts val="3014"/>
              </a:lnSpc>
            </a:pPr>
            <a:r>
              <a:rPr lang="en-US" sz="2233" spc="-40">
                <a:solidFill>
                  <a:srgbClr val="323232"/>
                </a:solidFill>
                <a:latin typeface="Bricolage Grotesque Light"/>
                <a:ea typeface="Bricolage Grotesque Light"/>
                <a:cs typeface="Bricolage Grotesque Light"/>
                <a:sym typeface="Bricolage Grotesque Light"/>
              </a:rPr>
              <a:t>Dataset Overview</a:t>
            </a:r>
          </a:p>
        </p:txBody>
      </p:sp>
      <p:sp>
        <p:nvSpPr>
          <p:cNvPr name="TextBox 11" id="11"/>
          <p:cNvSpPr txBox="true"/>
          <p:nvPr/>
        </p:nvSpPr>
        <p:spPr>
          <a:xfrm rot="0">
            <a:off x="6155179" y="3687335"/>
            <a:ext cx="1518292" cy="875164"/>
          </a:xfrm>
          <a:prstGeom prst="rect">
            <a:avLst/>
          </a:prstGeom>
        </p:spPr>
        <p:txBody>
          <a:bodyPr anchor="t" rtlCol="false" tIns="0" lIns="0" bIns="0" rIns="0">
            <a:spAutoFit/>
          </a:bodyPr>
          <a:lstStyle/>
          <a:p>
            <a:pPr algn="l">
              <a:lnSpc>
                <a:spcPts val="7189"/>
              </a:lnSpc>
            </a:pPr>
            <a:r>
              <a:rPr lang="en-US" sz="5325" spc="-95" b="true">
                <a:solidFill>
                  <a:srgbClr val="323232"/>
                </a:solidFill>
                <a:latin typeface="Bricolage Grotesque Bold"/>
                <a:ea typeface="Bricolage Grotesque Bold"/>
                <a:cs typeface="Bricolage Grotesque Bold"/>
                <a:sym typeface="Bricolage Grotesque Bold"/>
              </a:rPr>
              <a:t>03</a:t>
            </a:r>
          </a:p>
        </p:txBody>
      </p:sp>
      <p:sp>
        <p:nvSpPr>
          <p:cNvPr name="TextBox 12" id="12"/>
          <p:cNvSpPr txBox="true"/>
          <p:nvPr/>
        </p:nvSpPr>
        <p:spPr>
          <a:xfrm rot="0">
            <a:off x="6155179" y="4585967"/>
            <a:ext cx="2423585" cy="756474"/>
          </a:xfrm>
          <a:prstGeom prst="rect">
            <a:avLst/>
          </a:prstGeom>
        </p:spPr>
        <p:txBody>
          <a:bodyPr anchor="t" rtlCol="false" tIns="0" lIns="0" bIns="0" rIns="0">
            <a:spAutoFit/>
          </a:bodyPr>
          <a:lstStyle/>
          <a:p>
            <a:pPr algn="l">
              <a:lnSpc>
                <a:spcPts val="3014"/>
              </a:lnSpc>
            </a:pPr>
            <a:r>
              <a:rPr lang="en-US" sz="2233" spc="-40">
                <a:solidFill>
                  <a:srgbClr val="323232"/>
                </a:solidFill>
                <a:latin typeface="Bricolage Grotesque"/>
                <a:ea typeface="Bricolage Grotesque"/>
                <a:cs typeface="Bricolage Grotesque"/>
                <a:sym typeface="Bricolage Grotesque"/>
              </a:rPr>
              <a:t>Key Distributions &amp; Visualizations</a:t>
            </a:r>
          </a:p>
        </p:txBody>
      </p:sp>
      <p:sp>
        <p:nvSpPr>
          <p:cNvPr name="TextBox 13" id="13"/>
          <p:cNvSpPr txBox="true"/>
          <p:nvPr/>
        </p:nvSpPr>
        <p:spPr>
          <a:xfrm rot="0">
            <a:off x="9055014" y="3677823"/>
            <a:ext cx="2589105" cy="875164"/>
          </a:xfrm>
          <a:prstGeom prst="rect">
            <a:avLst/>
          </a:prstGeom>
        </p:spPr>
        <p:txBody>
          <a:bodyPr anchor="t" rtlCol="false" tIns="0" lIns="0" bIns="0" rIns="0">
            <a:spAutoFit/>
          </a:bodyPr>
          <a:lstStyle/>
          <a:p>
            <a:pPr algn="l">
              <a:lnSpc>
                <a:spcPts val="7189"/>
              </a:lnSpc>
            </a:pPr>
            <a:r>
              <a:rPr lang="en-US" sz="5325" spc="-95" b="true">
                <a:solidFill>
                  <a:srgbClr val="323232"/>
                </a:solidFill>
                <a:latin typeface="Bricolage Grotesque Bold"/>
                <a:ea typeface="Bricolage Grotesque Bold"/>
                <a:cs typeface="Bricolage Grotesque Bold"/>
                <a:sym typeface="Bricolage Grotesque Bold"/>
              </a:rPr>
              <a:t>04</a:t>
            </a:r>
          </a:p>
        </p:txBody>
      </p:sp>
      <p:sp>
        <p:nvSpPr>
          <p:cNvPr name="TextBox 14" id="14"/>
          <p:cNvSpPr txBox="true"/>
          <p:nvPr/>
        </p:nvSpPr>
        <p:spPr>
          <a:xfrm rot="0">
            <a:off x="9055014" y="4576456"/>
            <a:ext cx="4150626" cy="376014"/>
          </a:xfrm>
          <a:prstGeom prst="rect">
            <a:avLst/>
          </a:prstGeom>
        </p:spPr>
        <p:txBody>
          <a:bodyPr anchor="t" rtlCol="false" tIns="0" lIns="0" bIns="0" rIns="0">
            <a:spAutoFit/>
          </a:bodyPr>
          <a:lstStyle/>
          <a:p>
            <a:pPr algn="l">
              <a:lnSpc>
                <a:spcPts val="3014"/>
              </a:lnSpc>
            </a:pPr>
            <a:r>
              <a:rPr lang="en-US" sz="2233" spc="-40">
                <a:solidFill>
                  <a:srgbClr val="323232"/>
                </a:solidFill>
                <a:latin typeface="Bricolage Grotesque"/>
                <a:ea typeface="Bricolage Grotesque"/>
                <a:cs typeface="Bricolage Grotesque"/>
                <a:sym typeface="Bricolage Grotesque"/>
              </a:rPr>
              <a:t>Key Insights and Analysis</a:t>
            </a:r>
          </a:p>
        </p:txBody>
      </p:sp>
      <p:sp>
        <p:nvSpPr>
          <p:cNvPr name="TextBox 15" id="15"/>
          <p:cNvSpPr txBox="true"/>
          <p:nvPr/>
        </p:nvSpPr>
        <p:spPr>
          <a:xfrm rot="0">
            <a:off x="3913119" y="6035982"/>
            <a:ext cx="1477343" cy="1775585"/>
          </a:xfrm>
          <a:prstGeom prst="rect">
            <a:avLst/>
          </a:prstGeom>
        </p:spPr>
        <p:txBody>
          <a:bodyPr anchor="t" rtlCol="false" tIns="0" lIns="0" bIns="0" rIns="0">
            <a:spAutoFit/>
          </a:bodyPr>
          <a:lstStyle/>
          <a:p>
            <a:pPr algn="l">
              <a:lnSpc>
                <a:spcPts val="7189"/>
              </a:lnSpc>
            </a:pPr>
            <a:r>
              <a:rPr lang="en-US" sz="5325" spc="-95" b="true">
                <a:solidFill>
                  <a:srgbClr val="323232"/>
                </a:solidFill>
                <a:latin typeface="Bricolage Grotesque Bold"/>
                <a:ea typeface="Bricolage Grotesque Bold"/>
                <a:cs typeface="Bricolage Grotesque Bold"/>
                <a:sym typeface="Bricolage Grotesque Bold"/>
              </a:rPr>
              <a:t>06</a:t>
            </a:r>
          </a:p>
          <a:p>
            <a:pPr algn="l">
              <a:lnSpc>
                <a:spcPts val="7189"/>
              </a:lnSpc>
            </a:pPr>
          </a:p>
        </p:txBody>
      </p:sp>
      <p:sp>
        <p:nvSpPr>
          <p:cNvPr name="TextBox 16" id="16"/>
          <p:cNvSpPr txBox="true"/>
          <p:nvPr/>
        </p:nvSpPr>
        <p:spPr>
          <a:xfrm rot="0">
            <a:off x="3913119" y="6934614"/>
            <a:ext cx="2098542" cy="756474"/>
          </a:xfrm>
          <a:prstGeom prst="rect">
            <a:avLst/>
          </a:prstGeom>
        </p:spPr>
        <p:txBody>
          <a:bodyPr anchor="t" rtlCol="false" tIns="0" lIns="0" bIns="0" rIns="0">
            <a:spAutoFit/>
          </a:bodyPr>
          <a:lstStyle/>
          <a:p>
            <a:pPr algn="l">
              <a:lnSpc>
                <a:spcPts val="3014"/>
              </a:lnSpc>
            </a:pPr>
            <a:r>
              <a:rPr lang="en-US" sz="2233" spc="-40">
                <a:solidFill>
                  <a:srgbClr val="323232"/>
                </a:solidFill>
                <a:latin typeface="Bricolage Grotesque Light"/>
                <a:ea typeface="Bricolage Grotesque Light"/>
                <a:cs typeface="Bricolage Grotesque Light"/>
                <a:sym typeface="Bricolage Grotesque Light"/>
              </a:rPr>
              <a:t>Observations &amp; Limitations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556416" y="125781"/>
            <a:ext cx="3511823" cy="2764762"/>
          </a:xfrm>
          <a:custGeom>
            <a:avLst/>
            <a:gdLst/>
            <a:ahLst/>
            <a:cxnLst/>
            <a:rect r="r" b="b" t="t" l="l"/>
            <a:pathLst>
              <a:path h="2764762" w="3511823">
                <a:moveTo>
                  <a:pt x="0" y="0"/>
                </a:moveTo>
                <a:lnTo>
                  <a:pt x="3511822" y="0"/>
                </a:lnTo>
                <a:lnTo>
                  <a:pt x="3511822" y="2764763"/>
                </a:lnTo>
                <a:lnTo>
                  <a:pt x="0" y="27647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64232" y="542925"/>
            <a:ext cx="855846" cy="902537"/>
          </a:xfrm>
          <a:custGeom>
            <a:avLst/>
            <a:gdLst/>
            <a:ahLst/>
            <a:cxnLst/>
            <a:rect r="r" b="b" t="t" l="l"/>
            <a:pathLst>
              <a:path h="902537" w="855846">
                <a:moveTo>
                  <a:pt x="0" y="0"/>
                </a:moveTo>
                <a:lnTo>
                  <a:pt x="855846" y="0"/>
                </a:lnTo>
                <a:lnTo>
                  <a:pt x="855846" y="902537"/>
                </a:lnTo>
                <a:lnTo>
                  <a:pt x="0" y="902537"/>
                </a:lnTo>
                <a:lnTo>
                  <a:pt x="0" y="0"/>
                </a:lnTo>
                <a:close/>
              </a:path>
            </a:pathLst>
          </a:custGeom>
          <a:blipFill>
            <a:blip r:embed="rId4"/>
            <a:stretch>
              <a:fillRect l="0" t="0" r="0" b="-1148"/>
            </a:stretch>
          </a:blipFill>
        </p:spPr>
      </p:sp>
      <p:sp>
        <p:nvSpPr>
          <p:cNvPr name="TextBox 4" id="4"/>
          <p:cNvSpPr txBox="true"/>
          <p:nvPr/>
        </p:nvSpPr>
        <p:spPr>
          <a:xfrm rot="0">
            <a:off x="1192155" y="2174685"/>
            <a:ext cx="8473720" cy="409194"/>
          </a:xfrm>
          <a:prstGeom prst="rect">
            <a:avLst/>
          </a:prstGeom>
        </p:spPr>
        <p:txBody>
          <a:bodyPr anchor="t" rtlCol="false" tIns="0" lIns="0" bIns="0" rIns="0">
            <a:spAutoFit/>
          </a:bodyPr>
          <a:lstStyle/>
          <a:p>
            <a:pPr algn="l">
              <a:lnSpc>
                <a:spcPts val="2957"/>
              </a:lnSpc>
            </a:pPr>
            <a:r>
              <a:rPr lang="en-US" sz="3399" spc="-166">
                <a:solidFill>
                  <a:srgbClr val="000000"/>
                </a:solidFill>
                <a:latin typeface="TT Interphases"/>
                <a:ea typeface="TT Interphases"/>
                <a:cs typeface="TT Interphases"/>
                <a:sym typeface="TT Interphases"/>
              </a:rPr>
              <a:t>Identifying issues and cleaning process </a:t>
            </a:r>
          </a:p>
        </p:txBody>
      </p:sp>
      <p:sp>
        <p:nvSpPr>
          <p:cNvPr name="TextBox 5" id="5"/>
          <p:cNvSpPr txBox="true"/>
          <p:nvPr/>
        </p:nvSpPr>
        <p:spPr>
          <a:xfrm rot="0">
            <a:off x="1620078" y="7066932"/>
            <a:ext cx="12517228" cy="1320789"/>
          </a:xfrm>
          <a:prstGeom prst="rect">
            <a:avLst/>
          </a:prstGeom>
        </p:spPr>
        <p:txBody>
          <a:bodyPr anchor="t" rtlCol="false" tIns="0" lIns="0" bIns="0" rIns="0">
            <a:spAutoFit/>
          </a:bodyPr>
          <a:lstStyle/>
          <a:p>
            <a:pPr algn="l" marL="38382" indent="-19191" lvl="1">
              <a:lnSpc>
                <a:spcPts val="248"/>
              </a:lnSpc>
              <a:buAutoNum type="arabicPeriod" startAt="1"/>
            </a:pPr>
          </a:p>
          <a:p>
            <a:pPr algn="l" marL="38382" indent="-19191" lvl="1">
              <a:lnSpc>
                <a:spcPts val="248"/>
              </a:lnSpc>
              <a:buAutoNum type="arabicPeriod" startAt="1"/>
            </a:pPr>
          </a:p>
          <a:p>
            <a:pPr algn="l" marL="38382" indent="-19191" lvl="1">
              <a:lnSpc>
                <a:spcPts val="248"/>
              </a:lnSpc>
              <a:buAutoNum type="arabicPeriod" startAt="1"/>
            </a:pPr>
          </a:p>
          <a:p>
            <a:pPr algn="l" marL="507574" indent="-253787" lvl="1">
              <a:lnSpc>
                <a:spcPts val="3291"/>
              </a:lnSpc>
              <a:buAutoNum type="arabicPeriod" startAt="1"/>
            </a:pPr>
            <a:r>
              <a:rPr lang="en-US" sz="2350" spc="-115">
                <a:solidFill>
                  <a:srgbClr val="FFFFFF"/>
                </a:solidFill>
                <a:latin typeface="TT Interphases"/>
                <a:ea typeface="TT Interphases"/>
                <a:cs typeface="TT Interphases"/>
                <a:sym typeface="TT Interphases"/>
              </a:rPr>
              <a:t> </a:t>
            </a:r>
            <a:r>
              <a:rPr lang="en-US" sz="2350" spc="-115">
                <a:solidFill>
                  <a:srgbClr val="000000"/>
                </a:solidFill>
                <a:latin typeface="TT Interphases"/>
                <a:ea typeface="TT Interphases"/>
                <a:cs typeface="TT Interphases"/>
                <a:sym typeface="TT Interphases"/>
              </a:rPr>
              <a:t>All date fields appeared to be in a unconsistent datetime format </a:t>
            </a:r>
          </a:p>
          <a:p>
            <a:pPr algn="l">
              <a:lnSpc>
                <a:spcPts val="3291"/>
              </a:lnSpc>
            </a:pPr>
            <a:r>
              <a:rPr lang="en-US" b="true" sz="2350" spc="-115" u="sng">
                <a:solidFill>
                  <a:srgbClr val="000000"/>
                </a:solidFill>
                <a:latin typeface="TT Interphases Bold"/>
                <a:ea typeface="TT Interphases Bold"/>
                <a:cs typeface="TT Interphases Bold"/>
                <a:sym typeface="TT Interphases Bold"/>
              </a:rPr>
              <a:t>Solution:</a:t>
            </a:r>
            <a:r>
              <a:rPr lang="en-US" sz="2350" spc="-115">
                <a:solidFill>
                  <a:srgbClr val="000000"/>
                </a:solidFill>
                <a:latin typeface="TT Interphases"/>
                <a:ea typeface="TT Interphases"/>
                <a:cs typeface="TT Interphases"/>
                <a:sym typeface="TT Interphases"/>
              </a:rPr>
              <a:t> errors were handled and all formats were considered.</a:t>
            </a:r>
          </a:p>
          <a:p>
            <a:pPr algn="l">
              <a:lnSpc>
                <a:spcPts val="3291"/>
              </a:lnSpc>
            </a:pPr>
          </a:p>
        </p:txBody>
      </p:sp>
      <p:sp>
        <p:nvSpPr>
          <p:cNvPr name="TextBox 6" id="6"/>
          <p:cNvSpPr txBox="true"/>
          <p:nvPr/>
        </p:nvSpPr>
        <p:spPr>
          <a:xfrm rot="0">
            <a:off x="1853029" y="8609635"/>
            <a:ext cx="12525995" cy="807061"/>
          </a:xfrm>
          <a:prstGeom prst="rect">
            <a:avLst/>
          </a:prstGeom>
        </p:spPr>
        <p:txBody>
          <a:bodyPr anchor="t" rtlCol="false" tIns="0" lIns="0" bIns="0" rIns="0">
            <a:spAutoFit/>
          </a:bodyPr>
          <a:lstStyle/>
          <a:p>
            <a:pPr algn="l">
              <a:lnSpc>
                <a:spcPts val="3291"/>
              </a:lnSpc>
            </a:pPr>
            <a:r>
              <a:rPr lang="en-US" sz="2350" spc="-115">
                <a:solidFill>
                  <a:srgbClr val="000000"/>
                </a:solidFill>
                <a:latin typeface="TT Interphases"/>
                <a:ea typeface="TT Interphases"/>
                <a:cs typeface="TT Interphases"/>
                <a:sym typeface="TT Interphases"/>
              </a:rPr>
              <a:t>5.  Duplicates were also checked to guarantee data quality.</a:t>
            </a:r>
          </a:p>
          <a:p>
            <a:pPr algn="l">
              <a:lnSpc>
                <a:spcPts val="3291"/>
              </a:lnSpc>
            </a:pPr>
          </a:p>
        </p:txBody>
      </p:sp>
      <p:sp>
        <p:nvSpPr>
          <p:cNvPr name="TextBox 7" id="7"/>
          <p:cNvSpPr txBox="true"/>
          <p:nvPr/>
        </p:nvSpPr>
        <p:spPr>
          <a:xfrm rot="0">
            <a:off x="2005851" y="699299"/>
            <a:ext cx="10195247" cy="808863"/>
          </a:xfrm>
          <a:prstGeom prst="rect">
            <a:avLst/>
          </a:prstGeom>
        </p:spPr>
        <p:txBody>
          <a:bodyPr anchor="t" rtlCol="false" tIns="0" lIns="0" bIns="0" rIns="0">
            <a:spAutoFit/>
          </a:bodyPr>
          <a:lstStyle/>
          <a:p>
            <a:pPr algn="l">
              <a:lnSpc>
                <a:spcPts val="5916"/>
              </a:lnSpc>
            </a:pPr>
            <a:r>
              <a:rPr lang="en-US" sz="6800" spc="-333">
                <a:solidFill>
                  <a:srgbClr val="000000"/>
                </a:solidFill>
                <a:latin typeface="TT Interphases"/>
                <a:ea typeface="TT Interphases"/>
                <a:cs typeface="TT Interphases"/>
                <a:sym typeface="TT Interphases"/>
              </a:rPr>
              <a:t>Data Quality Review</a:t>
            </a:r>
          </a:p>
        </p:txBody>
      </p:sp>
      <p:sp>
        <p:nvSpPr>
          <p:cNvPr name="TextBox 8" id="8"/>
          <p:cNvSpPr txBox="true"/>
          <p:nvPr/>
        </p:nvSpPr>
        <p:spPr>
          <a:xfrm rot="0">
            <a:off x="1620078" y="2601159"/>
            <a:ext cx="12991897" cy="1647377"/>
          </a:xfrm>
          <a:prstGeom prst="rect">
            <a:avLst/>
          </a:prstGeom>
        </p:spPr>
        <p:txBody>
          <a:bodyPr anchor="t" rtlCol="false" tIns="0" lIns="0" bIns="0" rIns="0">
            <a:spAutoFit/>
          </a:bodyPr>
          <a:lstStyle/>
          <a:p>
            <a:pPr algn="l">
              <a:lnSpc>
                <a:spcPts val="3291"/>
              </a:lnSpc>
            </a:pPr>
          </a:p>
          <a:p>
            <a:pPr algn="l" marL="507572" indent="-253786" lvl="1">
              <a:lnSpc>
                <a:spcPts val="3291"/>
              </a:lnSpc>
              <a:buAutoNum type="arabicPeriod" startAt="1"/>
            </a:pPr>
            <a:r>
              <a:rPr lang="en-US" sz="2350" spc="-115">
                <a:solidFill>
                  <a:srgbClr val="000000"/>
                </a:solidFill>
                <a:latin typeface="TT Interphases"/>
                <a:ea typeface="TT Interphases"/>
                <a:cs typeface="TT Interphases"/>
                <a:sym typeface="TT Interphases"/>
              </a:rPr>
              <a:t> Some missing values of Cash Request in the fees information.</a:t>
            </a:r>
          </a:p>
          <a:p>
            <a:pPr algn="l">
              <a:lnSpc>
                <a:spcPts val="3291"/>
              </a:lnSpc>
            </a:pPr>
            <a:r>
              <a:rPr lang="en-US" b="true" sz="2350" spc="-115" u="sng">
                <a:solidFill>
                  <a:srgbClr val="000000"/>
                </a:solidFill>
                <a:latin typeface="TT Interphases Bold"/>
                <a:ea typeface="TT Interphases Bold"/>
                <a:cs typeface="TT Interphases Bold"/>
                <a:sym typeface="TT Interphases Bold"/>
              </a:rPr>
              <a:t>Solution: </a:t>
            </a:r>
            <a:r>
              <a:rPr lang="en-US" sz="2350" spc="-115">
                <a:solidFill>
                  <a:srgbClr val="000000"/>
                </a:solidFill>
                <a:latin typeface="TT Interphases"/>
                <a:ea typeface="TT Interphases"/>
                <a:cs typeface="TT Interphases"/>
                <a:sym typeface="TT Interphases"/>
              </a:rPr>
              <a:t>Completing data with the information of the id found in  the reason column.</a:t>
            </a:r>
          </a:p>
          <a:p>
            <a:pPr algn="l">
              <a:lnSpc>
                <a:spcPts val="3291"/>
              </a:lnSpc>
            </a:pPr>
          </a:p>
        </p:txBody>
      </p:sp>
      <p:sp>
        <p:nvSpPr>
          <p:cNvPr name="TextBox 9" id="9"/>
          <p:cNvSpPr txBox="true"/>
          <p:nvPr/>
        </p:nvSpPr>
        <p:spPr>
          <a:xfrm rot="0">
            <a:off x="1620078" y="4239011"/>
            <a:ext cx="13712015" cy="1694446"/>
          </a:xfrm>
          <a:prstGeom prst="rect">
            <a:avLst/>
          </a:prstGeom>
        </p:spPr>
        <p:txBody>
          <a:bodyPr anchor="t" rtlCol="false" tIns="0" lIns="0" bIns="0" rIns="0">
            <a:spAutoFit/>
          </a:bodyPr>
          <a:lstStyle/>
          <a:p>
            <a:pPr algn="l">
              <a:lnSpc>
                <a:spcPts val="124"/>
              </a:lnSpc>
            </a:pPr>
          </a:p>
          <a:p>
            <a:pPr algn="l">
              <a:lnSpc>
                <a:spcPts val="124"/>
              </a:lnSpc>
            </a:pPr>
          </a:p>
          <a:p>
            <a:pPr algn="l" marL="19191" indent="-9596" lvl="1">
              <a:lnSpc>
                <a:spcPts val="124"/>
              </a:lnSpc>
              <a:buAutoNum type="arabicPeriod" startAt="1"/>
            </a:pPr>
            <a:r>
              <a:rPr lang="en-US" sz="100" spc="-4">
                <a:solidFill>
                  <a:srgbClr val="FFFFFF"/>
                </a:solidFill>
                <a:latin typeface="TT Interphases"/>
                <a:ea typeface="TT Interphases"/>
                <a:cs typeface="TT Interphases"/>
                <a:sym typeface="TT Interphases"/>
              </a:rPr>
              <a:t> </a:t>
            </a:r>
          </a:p>
          <a:p>
            <a:pPr algn="l" marL="507572" indent="-253786" lvl="1">
              <a:lnSpc>
                <a:spcPts val="3291"/>
              </a:lnSpc>
              <a:buAutoNum type="arabicPeriod" startAt="1"/>
            </a:pPr>
            <a:r>
              <a:rPr lang="en-US" sz="2350" spc="-115">
                <a:solidFill>
                  <a:srgbClr val="000000"/>
                </a:solidFill>
                <a:latin typeface="TT Interphases"/>
                <a:ea typeface="TT Interphases"/>
                <a:cs typeface="TT Interphases"/>
                <a:sym typeface="TT Interphases"/>
              </a:rPr>
              <a:t>Some missing paid fees date when fee is accepted (financial department).</a:t>
            </a:r>
          </a:p>
          <a:p>
            <a:pPr algn="l">
              <a:lnSpc>
                <a:spcPts val="3291"/>
              </a:lnSpc>
            </a:pPr>
            <a:r>
              <a:rPr lang="en-US" b="true" sz="2350" spc="-115" u="sng">
                <a:solidFill>
                  <a:srgbClr val="000000"/>
                </a:solidFill>
                <a:latin typeface="TT Interphases Bold"/>
                <a:ea typeface="TT Interphases Bold"/>
                <a:cs typeface="TT Interphases Bold"/>
                <a:sym typeface="TT Interphases Bold"/>
              </a:rPr>
              <a:t>Solution: </a:t>
            </a:r>
            <a:r>
              <a:rPr lang="en-US" sz="2350" spc="-115">
                <a:solidFill>
                  <a:srgbClr val="000000"/>
                </a:solidFill>
                <a:latin typeface="TT Interphases"/>
                <a:ea typeface="TT Interphases"/>
                <a:cs typeface="TT Interphases"/>
                <a:sym typeface="TT Interphases"/>
              </a:rPr>
              <a:t>Flag the problem to the finance team and drop the lines that are not consistent</a:t>
            </a:r>
          </a:p>
          <a:p>
            <a:pPr algn="l">
              <a:lnSpc>
                <a:spcPts val="3291"/>
              </a:lnSpc>
            </a:pPr>
          </a:p>
          <a:p>
            <a:pPr algn="l">
              <a:lnSpc>
                <a:spcPts val="3291"/>
              </a:lnSpc>
            </a:pPr>
          </a:p>
        </p:txBody>
      </p:sp>
      <p:sp>
        <p:nvSpPr>
          <p:cNvPr name="TextBox 10" id="10"/>
          <p:cNvSpPr txBox="true"/>
          <p:nvPr/>
        </p:nvSpPr>
        <p:spPr>
          <a:xfrm rot="0">
            <a:off x="1620078" y="5578222"/>
            <a:ext cx="12671289" cy="1756361"/>
          </a:xfrm>
          <a:prstGeom prst="rect">
            <a:avLst/>
          </a:prstGeom>
        </p:spPr>
        <p:txBody>
          <a:bodyPr anchor="t" rtlCol="false" tIns="0" lIns="0" bIns="0" rIns="0">
            <a:spAutoFit/>
          </a:bodyPr>
          <a:lstStyle/>
          <a:p>
            <a:pPr algn="l">
              <a:lnSpc>
                <a:spcPts val="248"/>
              </a:lnSpc>
            </a:pPr>
          </a:p>
          <a:p>
            <a:pPr algn="l">
              <a:lnSpc>
                <a:spcPts val="124"/>
              </a:lnSpc>
            </a:pPr>
          </a:p>
          <a:p>
            <a:pPr algn="l" marL="38382" indent="-19191" lvl="1">
              <a:lnSpc>
                <a:spcPts val="248"/>
              </a:lnSpc>
              <a:buAutoNum type="arabicPeriod" startAt="1"/>
            </a:pPr>
          </a:p>
          <a:p>
            <a:pPr algn="l" marL="38382" indent="-19191" lvl="1">
              <a:lnSpc>
                <a:spcPts val="248"/>
              </a:lnSpc>
              <a:buAutoNum type="arabicPeriod" startAt="1"/>
            </a:pPr>
          </a:p>
          <a:p>
            <a:pPr algn="l" marL="507573" indent="-253786" lvl="1">
              <a:lnSpc>
                <a:spcPts val="3291"/>
              </a:lnSpc>
              <a:buAutoNum type="arabicPeriod" startAt="1"/>
            </a:pPr>
            <a:r>
              <a:rPr lang="en-US" sz="2350" spc="-115">
                <a:solidFill>
                  <a:srgbClr val="000000"/>
                </a:solidFill>
                <a:latin typeface="TT Interphases"/>
                <a:ea typeface="TT Interphases"/>
                <a:cs typeface="TT Interphases"/>
                <a:sym typeface="TT Interphases"/>
              </a:rPr>
              <a:t>First and last months of the dataset were not fully filled with data.</a:t>
            </a:r>
          </a:p>
          <a:p>
            <a:pPr algn="l">
              <a:lnSpc>
                <a:spcPts val="3291"/>
              </a:lnSpc>
            </a:pPr>
            <a:r>
              <a:rPr lang="en-US" b="true" sz="2350" spc="-115" u="sng">
                <a:solidFill>
                  <a:srgbClr val="000000"/>
                </a:solidFill>
                <a:latin typeface="TT Interphases Bold"/>
                <a:ea typeface="TT Interphases Bold"/>
                <a:cs typeface="TT Interphases Bold"/>
                <a:sym typeface="TT Interphases Bold"/>
              </a:rPr>
              <a:t>Solution:</a:t>
            </a:r>
            <a:r>
              <a:rPr lang="en-US" sz="2350" spc="-115">
                <a:solidFill>
                  <a:srgbClr val="000000"/>
                </a:solidFill>
                <a:latin typeface="TT Interphases"/>
                <a:ea typeface="TT Interphases"/>
                <a:cs typeface="TT Interphases"/>
                <a:sym typeface="TT Interphases"/>
              </a:rPr>
              <a:t> we removed them for the analysis.</a:t>
            </a:r>
          </a:p>
          <a:p>
            <a:pPr algn="l">
              <a:lnSpc>
                <a:spcPts val="3291"/>
              </a:lnSpc>
            </a:pPr>
          </a:p>
          <a:p>
            <a:pPr algn="l">
              <a:lnSpc>
                <a:spcPts val="3291"/>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64232" y="542925"/>
            <a:ext cx="855846" cy="902537"/>
          </a:xfrm>
          <a:custGeom>
            <a:avLst/>
            <a:gdLst/>
            <a:ahLst/>
            <a:cxnLst/>
            <a:rect r="r" b="b" t="t" l="l"/>
            <a:pathLst>
              <a:path h="902537" w="855846">
                <a:moveTo>
                  <a:pt x="0" y="0"/>
                </a:moveTo>
                <a:lnTo>
                  <a:pt x="855846" y="0"/>
                </a:lnTo>
                <a:lnTo>
                  <a:pt x="855846" y="902537"/>
                </a:lnTo>
                <a:lnTo>
                  <a:pt x="0" y="902537"/>
                </a:lnTo>
                <a:lnTo>
                  <a:pt x="0" y="0"/>
                </a:lnTo>
                <a:close/>
              </a:path>
            </a:pathLst>
          </a:custGeom>
          <a:blipFill>
            <a:blip r:embed="rId2"/>
            <a:stretch>
              <a:fillRect l="0" t="0" r="0" b="-1148"/>
            </a:stretch>
          </a:blipFill>
        </p:spPr>
      </p:sp>
      <p:sp>
        <p:nvSpPr>
          <p:cNvPr name="TextBox 3" id="3"/>
          <p:cNvSpPr txBox="true"/>
          <p:nvPr/>
        </p:nvSpPr>
        <p:spPr>
          <a:xfrm rot="0">
            <a:off x="2063582" y="695325"/>
            <a:ext cx="7424644" cy="609600"/>
          </a:xfrm>
          <a:prstGeom prst="rect">
            <a:avLst/>
          </a:prstGeom>
        </p:spPr>
        <p:txBody>
          <a:bodyPr anchor="t" rtlCol="false" tIns="0" lIns="0" bIns="0" rIns="0">
            <a:spAutoFit/>
          </a:bodyPr>
          <a:lstStyle/>
          <a:p>
            <a:pPr algn="l">
              <a:lnSpc>
                <a:spcPts val="4350"/>
              </a:lnSpc>
            </a:pPr>
            <a:r>
              <a:rPr lang="en-US" sz="5000" spc="-245">
                <a:solidFill>
                  <a:srgbClr val="000000"/>
                </a:solidFill>
                <a:latin typeface="TT Interphases"/>
                <a:ea typeface="TT Interphases"/>
                <a:cs typeface="TT Interphases"/>
                <a:sym typeface="TT Interphases"/>
              </a:rPr>
              <a:t>Data Visualization &amp; Analysis</a:t>
            </a:r>
          </a:p>
        </p:txBody>
      </p:sp>
      <p:sp>
        <p:nvSpPr>
          <p:cNvPr name="Freeform 4" id="4"/>
          <p:cNvSpPr/>
          <p:nvPr/>
        </p:nvSpPr>
        <p:spPr>
          <a:xfrm flipH="false" flipV="false" rot="0">
            <a:off x="10326459" y="376673"/>
            <a:ext cx="7201927" cy="4597241"/>
          </a:xfrm>
          <a:custGeom>
            <a:avLst/>
            <a:gdLst/>
            <a:ahLst/>
            <a:cxnLst/>
            <a:rect r="r" b="b" t="t" l="l"/>
            <a:pathLst>
              <a:path h="4597241" w="7201927">
                <a:moveTo>
                  <a:pt x="0" y="0"/>
                </a:moveTo>
                <a:lnTo>
                  <a:pt x="7201927" y="0"/>
                </a:lnTo>
                <a:lnTo>
                  <a:pt x="7201927" y="4597241"/>
                </a:lnTo>
                <a:lnTo>
                  <a:pt x="0" y="4597241"/>
                </a:lnTo>
                <a:lnTo>
                  <a:pt x="0" y="0"/>
                </a:lnTo>
                <a:close/>
              </a:path>
            </a:pathLst>
          </a:custGeom>
          <a:blipFill>
            <a:blip r:embed="rId3"/>
            <a:stretch>
              <a:fillRect l="0" t="-1422" r="-569" b="0"/>
            </a:stretch>
          </a:blipFill>
        </p:spPr>
      </p:sp>
      <p:sp>
        <p:nvSpPr>
          <p:cNvPr name="TextBox 5" id="5"/>
          <p:cNvSpPr txBox="true"/>
          <p:nvPr/>
        </p:nvSpPr>
        <p:spPr>
          <a:xfrm rot="0">
            <a:off x="1305968" y="2990625"/>
            <a:ext cx="7838032" cy="6468854"/>
          </a:xfrm>
          <a:prstGeom prst="rect">
            <a:avLst/>
          </a:prstGeom>
        </p:spPr>
        <p:txBody>
          <a:bodyPr anchor="t" rtlCol="false" tIns="0" lIns="0" bIns="0" rIns="0">
            <a:spAutoFit/>
          </a:bodyPr>
          <a:lstStyle/>
          <a:p>
            <a:pPr algn="l">
              <a:lnSpc>
                <a:spcPts val="3074"/>
              </a:lnSpc>
            </a:pPr>
            <a:r>
              <a:rPr lang="en-US" sz="2195" spc="-107" b="true">
                <a:solidFill>
                  <a:srgbClr val="000000"/>
                </a:solidFill>
                <a:latin typeface="TT Interphases Bold"/>
                <a:ea typeface="TT Interphases Bold"/>
                <a:cs typeface="TT Interphases Bold"/>
                <a:sym typeface="TT Interphases Bold"/>
              </a:rPr>
              <a:t>Service performance</a:t>
            </a:r>
            <a:r>
              <a:rPr lang="en-US" sz="2195" spc="-107">
                <a:solidFill>
                  <a:srgbClr val="000000"/>
                </a:solidFill>
                <a:latin typeface="TT Interphases"/>
                <a:ea typeface="TT Interphases"/>
                <a:cs typeface="TT Interphases"/>
                <a:sym typeface="TT Interphases"/>
              </a:rPr>
              <a:t> --&gt; calculation of Cash Request per month. Understand if the increase in CR was due to an increase of users or an increase of the amount of CR per user.</a:t>
            </a:r>
          </a:p>
          <a:p>
            <a:pPr algn="l">
              <a:lnSpc>
                <a:spcPts val="3074"/>
              </a:lnSpc>
            </a:pPr>
          </a:p>
          <a:p>
            <a:pPr algn="l">
              <a:lnSpc>
                <a:spcPts val="3074"/>
              </a:lnSpc>
            </a:pPr>
            <a:r>
              <a:rPr lang="en-US" sz="2195" spc="-107">
                <a:solidFill>
                  <a:srgbClr val="000000"/>
                </a:solidFill>
                <a:latin typeface="TT Interphases"/>
                <a:ea typeface="TT Interphases"/>
                <a:cs typeface="TT Interphases"/>
                <a:sym typeface="TT Interphases"/>
              </a:rPr>
              <a:t>The graphs show </a:t>
            </a:r>
            <a:r>
              <a:rPr lang="en-US" sz="2195" spc="-107" b="true">
                <a:solidFill>
                  <a:srgbClr val="000000"/>
                </a:solidFill>
                <a:latin typeface="TT Interphases Bold"/>
                <a:ea typeface="TT Interphases Bold"/>
                <a:cs typeface="TT Interphases Bold"/>
                <a:sym typeface="TT Interphases Bold"/>
              </a:rPr>
              <a:t>both tendency for users and cash requests</a:t>
            </a:r>
            <a:r>
              <a:rPr lang="en-US" sz="2195" spc="-107">
                <a:solidFill>
                  <a:srgbClr val="000000"/>
                </a:solidFill>
                <a:latin typeface="TT Interphases"/>
                <a:ea typeface="TT Interphases"/>
                <a:cs typeface="TT Interphases"/>
                <a:sym typeface="TT Interphases"/>
              </a:rPr>
              <a:t> with the same distribution. </a:t>
            </a:r>
          </a:p>
          <a:p>
            <a:pPr algn="l">
              <a:lnSpc>
                <a:spcPts val="3074"/>
              </a:lnSpc>
            </a:pPr>
          </a:p>
          <a:p>
            <a:pPr algn="l">
              <a:lnSpc>
                <a:spcPts val="3074"/>
              </a:lnSpc>
            </a:pPr>
            <a:r>
              <a:rPr lang="en-US" sz="2195" spc="-107">
                <a:solidFill>
                  <a:srgbClr val="000000"/>
                </a:solidFill>
                <a:latin typeface="TT Interphases"/>
                <a:ea typeface="TT Interphases"/>
                <a:cs typeface="TT Interphases"/>
                <a:sym typeface="TT Interphases"/>
              </a:rPr>
              <a:t>And this also reflect the </a:t>
            </a:r>
            <a:r>
              <a:rPr lang="en-US" sz="2195" spc="-107" b="true">
                <a:solidFill>
                  <a:srgbClr val="000000"/>
                </a:solidFill>
                <a:latin typeface="TT Interphases Bold"/>
                <a:ea typeface="TT Interphases Bold"/>
                <a:cs typeface="TT Interphases Bold"/>
                <a:sym typeface="TT Interphases Bold"/>
              </a:rPr>
              <a:t>increase in CR</a:t>
            </a:r>
            <a:r>
              <a:rPr lang="en-US" sz="2195" spc="-107">
                <a:solidFill>
                  <a:srgbClr val="000000"/>
                </a:solidFill>
                <a:latin typeface="TT Interphases"/>
                <a:ea typeface="TT Interphases"/>
                <a:cs typeface="TT Interphases"/>
                <a:sym typeface="TT Interphases"/>
              </a:rPr>
              <a:t> being mainly </a:t>
            </a:r>
            <a:r>
              <a:rPr lang="en-US" sz="2195" spc="-107" b="true">
                <a:solidFill>
                  <a:srgbClr val="000000"/>
                </a:solidFill>
                <a:latin typeface="TT Interphases Bold"/>
                <a:ea typeface="TT Interphases Bold"/>
                <a:cs typeface="TT Interphases Bold"/>
                <a:sym typeface="TT Interphases Bold"/>
              </a:rPr>
              <a:t>due to an increase in users</a:t>
            </a:r>
            <a:r>
              <a:rPr lang="en-US" sz="2195" spc="-107">
                <a:solidFill>
                  <a:srgbClr val="000000"/>
                </a:solidFill>
                <a:latin typeface="TT Interphases"/>
                <a:ea typeface="TT Interphases"/>
                <a:cs typeface="TT Interphases"/>
                <a:sym typeface="TT Interphases"/>
              </a:rPr>
              <a:t> (new users using our service). </a:t>
            </a:r>
          </a:p>
          <a:p>
            <a:pPr algn="l">
              <a:lnSpc>
                <a:spcPts val="3074"/>
              </a:lnSpc>
            </a:pPr>
          </a:p>
          <a:p>
            <a:pPr algn="l">
              <a:lnSpc>
                <a:spcPts val="3074"/>
              </a:lnSpc>
            </a:pPr>
            <a:r>
              <a:rPr lang="en-US" sz="2195" spc="-107">
                <a:solidFill>
                  <a:srgbClr val="000000"/>
                </a:solidFill>
                <a:latin typeface="TT Interphases"/>
                <a:ea typeface="TT Interphases"/>
                <a:cs typeface="TT Interphases"/>
                <a:sym typeface="TT Interphases"/>
              </a:rPr>
              <a:t>For example, between July and August the amount of cash request decreased, but in this case was because the number of CR per user decreased (no new users during this period).</a:t>
            </a:r>
          </a:p>
          <a:p>
            <a:pPr algn="l">
              <a:lnSpc>
                <a:spcPts val="3074"/>
              </a:lnSpc>
            </a:pPr>
          </a:p>
          <a:p>
            <a:pPr algn="l">
              <a:lnSpc>
                <a:spcPts val="3074"/>
              </a:lnSpc>
            </a:pPr>
          </a:p>
          <a:p>
            <a:pPr algn="l">
              <a:lnSpc>
                <a:spcPts val="3074"/>
              </a:lnSpc>
            </a:pPr>
          </a:p>
          <a:p>
            <a:pPr algn="l">
              <a:lnSpc>
                <a:spcPts val="3074"/>
              </a:lnSpc>
            </a:pPr>
          </a:p>
        </p:txBody>
      </p:sp>
      <p:sp>
        <p:nvSpPr>
          <p:cNvPr name="Freeform 6" id="6"/>
          <p:cNvSpPr/>
          <p:nvPr/>
        </p:nvSpPr>
        <p:spPr>
          <a:xfrm flipH="false" flipV="false" rot="0">
            <a:off x="10581430" y="5143500"/>
            <a:ext cx="7201927" cy="4753272"/>
          </a:xfrm>
          <a:custGeom>
            <a:avLst/>
            <a:gdLst/>
            <a:ahLst/>
            <a:cxnLst/>
            <a:rect r="r" b="b" t="t" l="l"/>
            <a:pathLst>
              <a:path h="4753272" w="7201927">
                <a:moveTo>
                  <a:pt x="0" y="0"/>
                </a:moveTo>
                <a:lnTo>
                  <a:pt x="7201928" y="0"/>
                </a:lnTo>
                <a:lnTo>
                  <a:pt x="7201928" y="4753272"/>
                </a:lnTo>
                <a:lnTo>
                  <a:pt x="0" y="4753272"/>
                </a:lnTo>
                <a:lnTo>
                  <a:pt x="0" y="0"/>
                </a:lnTo>
                <a:close/>
              </a:path>
            </a:pathLst>
          </a:custGeom>
          <a:blipFill>
            <a:blip r:embed="rId4"/>
            <a:stretch>
              <a:fillRect l="0" t="0" r="0" b="0"/>
            </a:stretch>
          </a:blipFill>
        </p:spPr>
      </p:sp>
      <p:sp>
        <p:nvSpPr>
          <p:cNvPr name="AutoShape 7" id="7"/>
          <p:cNvSpPr/>
          <p:nvPr/>
        </p:nvSpPr>
        <p:spPr>
          <a:xfrm>
            <a:off x="15364763" y="5876621"/>
            <a:ext cx="532569" cy="172912"/>
          </a:xfrm>
          <a:prstGeom prst="line">
            <a:avLst/>
          </a:prstGeom>
          <a:ln cap="flat" w="38100">
            <a:solidFill>
              <a:srgbClr val="FF3131"/>
            </a:solidFill>
            <a:prstDash val="solid"/>
            <a:headEnd type="none" len="sm" w="sm"/>
            <a:tailEnd type="arrow" len="sm" w="med"/>
          </a:ln>
        </p:spPr>
      </p:sp>
      <p:sp>
        <p:nvSpPr>
          <p:cNvPr name="AutoShape 8" id="8"/>
          <p:cNvSpPr/>
          <p:nvPr/>
        </p:nvSpPr>
        <p:spPr>
          <a:xfrm>
            <a:off x="15368244" y="7689832"/>
            <a:ext cx="537373" cy="157350"/>
          </a:xfrm>
          <a:prstGeom prst="line">
            <a:avLst/>
          </a:prstGeom>
          <a:ln cap="flat" w="38100">
            <a:solidFill>
              <a:srgbClr val="FF3131"/>
            </a:solidFill>
            <a:prstDash val="solid"/>
            <a:headEnd type="none" len="sm" w="sm"/>
            <a:tailEnd type="arrow" len="sm" w="med"/>
          </a:ln>
        </p:spPr>
      </p:sp>
      <p:sp>
        <p:nvSpPr>
          <p:cNvPr name="AutoShape 9" id="9"/>
          <p:cNvSpPr/>
          <p:nvPr/>
        </p:nvSpPr>
        <p:spPr>
          <a:xfrm>
            <a:off x="15368244" y="3038250"/>
            <a:ext cx="559936" cy="0"/>
          </a:xfrm>
          <a:prstGeom prst="line">
            <a:avLst/>
          </a:prstGeom>
          <a:ln cap="flat" w="38100">
            <a:solidFill>
              <a:srgbClr val="FF3131"/>
            </a:solidFill>
            <a:prstDash val="solid"/>
            <a:headEnd type="none" len="sm" w="sm"/>
            <a:tailEnd type="arrow" len="sm" w="med"/>
          </a:ln>
        </p:spPr>
      </p:sp>
      <p:sp>
        <p:nvSpPr>
          <p:cNvPr name="TextBox 10" id="10"/>
          <p:cNvSpPr txBox="true"/>
          <p:nvPr/>
        </p:nvSpPr>
        <p:spPr>
          <a:xfrm rot="0">
            <a:off x="1305968" y="2145720"/>
            <a:ext cx="7424644" cy="409196"/>
          </a:xfrm>
          <a:prstGeom prst="rect">
            <a:avLst/>
          </a:prstGeom>
        </p:spPr>
        <p:txBody>
          <a:bodyPr anchor="t" rtlCol="false" tIns="0" lIns="0" bIns="0" rIns="0">
            <a:spAutoFit/>
          </a:bodyPr>
          <a:lstStyle/>
          <a:p>
            <a:pPr algn="l">
              <a:lnSpc>
                <a:spcPts val="2958"/>
              </a:lnSpc>
            </a:pPr>
            <a:r>
              <a:rPr lang="en-US" sz="3400" spc="-166" b="true">
                <a:solidFill>
                  <a:srgbClr val="000000"/>
                </a:solidFill>
                <a:latin typeface="TT Interphases Bold"/>
                <a:ea typeface="TT Interphases Bold"/>
                <a:cs typeface="TT Interphases Bold"/>
                <a:sym typeface="TT Interphases Bold"/>
              </a:rPr>
              <a:t>Frequency of Service Usage</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64232" y="542925"/>
            <a:ext cx="855846" cy="902537"/>
          </a:xfrm>
          <a:custGeom>
            <a:avLst/>
            <a:gdLst/>
            <a:ahLst/>
            <a:cxnLst/>
            <a:rect r="r" b="b" t="t" l="l"/>
            <a:pathLst>
              <a:path h="902537" w="855846">
                <a:moveTo>
                  <a:pt x="0" y="0"/>
                </a:moveTo>
                <a:lnTo>
                  <a:pt x="855846" y="0"/>
                </a:lnTo>
                <a:lnTo>
                  <a:pt x="855846" y="902537"/>
                </a:lnTo>
                <a:lnTo>
                  <a:pt x="0" y="902537"/>
                </a:lnTo>
                <a:lnTo>
                  <a:pt x="0" y="0"/>
                </a:lnTo>
                <a:close/>
              </a:path>
            </a:pathLst>
          </a:custGeom>
          <a:blipFill>
            <a:blip r:embed="rId2"/>
            <a:stretch>
              <a:fillRect l="0" t="0" r="0" b="-1148"/>
            </a:stretch>
          </a:blipFill>
        </p:spPr>
      </p:sp>
      <p:sp>
        <p:nvSpPr>
          <p:cNvPr name="Freeform 3" id="3"/>
          <p:cNvSpPr/>
          <p:nvPr/>
        </p:nvSpPr>
        <p:spPr>
          <a:xfrm flipH="false" flipV="false" rot="0">
            <a:off x="10475934" y="6178702"/>
            <a:ext cx="7020429" cy="3457561"/>
          </a:xfrm>
          <a:custGeom>
            <a:avLst/>
            <a:gdLst/>
            <a:ahLst/>
            <a:cxnLst/>
            <a:rect r="r" b="b" t="t" l="l"/>
            <a:pathLst>
              <a:path h="3457561" w="7020429">
                <a:moveTo>
                  <a:pt x="0" y="0"/>
                </a:moveTo>
                <a:lnTo>
                  <a:pt x="7020429" y="0"/>
                </a:lnTo>
                <a:lnTo>
                  <a:pt x="7020429" y="3457562"/>
                </a:lnTo>
                <a:lnTo>
                  <a:pt x="0" y="3457562"/>
                </a:lnTo>
                <a:lnTo>
                  <a:pt x="0" y="0"/>
                </a:lnTo>
                <a:close/>
              </a:path>
            </a:pathLst>
          </a:custGeom>
          <a:blipFill>
            <a:blip r:embed="rId3"/>
            <a:stretch>
              <a:fillRect l="0" t="0" r="0" b="0"/>
            </a:stretch>
          </a:blipFill>
        </p:spPr>
      </p:sp>
      <p:sp>
        <p:nvSpPr>
          <p:cNvPr name="Freeform 4" id="4"/>
          <p:cNvSpPr/>
          <p:nvPr/>
        </p:nvSpPr>
        <p:spPr>
          <a:xfrm flipH="false" flipV="false" rot="0">
            <a:off x="10475934" y="1909148"/>
            <a:ext cx="7109583" cy="3839175"/>
          </a:xfrm>
          <a:custGeom>
            <a:avLst/>
            <a:gdLst/>
            <a:ahLst/>
            <a:cxnLst/>
            <a:rect r="r" b="b" t="t" l="l"/>
            <a:pathLst>
              <a:path h="3839175" w="7109583">
                <a:moveTo>
                  <a:pt x="0" y="0"/>
                </a:moveTo>
                <a:lnTo>
                  <a:pt x="7109583" y="0"/>
                </a:lnTo>
                <a:lnTo>
                  <a:pt x="7109583" y="3839175"/>
                </a:lnTo>
                <a:lnTo>
                  <a:pt x="0" y="3839175"/>
                </a:lnTo>
                <a:lnTo>
                  <a:pt x="0" y="0"/>
                </a:lnTo>
                <a:close/>
              </a:path>
            </a:pathLst>
          </a:custGeom>
          <a:blipFill>
            <a:blip r:embed="rId4"/>
            <a:stretch>
              <a:fillRect l="0" t="0" r="0" b="0"/>
            </a:stretch>
          </a:blipFill>
        </p:spPr>
      </p:sp>
      <p:sp>
        <p:nvSpPr>
          <p:cNvPr name="Freeform 5" id="5"/>
          <p:cNvSpPr/>
          <p:nvPr/>
        </p:nvSpPr>
        <p:spPr>
          <a:xfrm flipH="false" flipV="false" rot="0">
            <a:off x="5235862" y="6636698"/>
            <a:ext cx="4965815" cy="3255950"/>
          </a:xfrm>
          <a:custGeom>
            <a:avLst/>
            <a:gdLst/>
            <a:ahLst/>
            <a:cxnLst/>
            <a:rect r="r" b="b" t="t" l="l"/>
            <a:pathLst>
              <a:path h="3255950" w="4965815">
                <a:moveTo>
                  <a:pt x="0" y="0"/>
                </a:moveTo>
                <a:lnTo>
                  <a:pt x="4965815" y="0"/>
                </a:lnTo>
                <a:lnTo>
                  <a:pt x="4965815" y="3255950"/>
                </a:lnTo>
                <a:lnTo>
                  <a:pt x="0" y="3255950"/>
                </a:lnTo>
                <a:lnTo>
                  <a:pt x="0" y="0"/>
                </a:lnTo>
                <a:close/>
              </a:path>
            </a:pathLst>
          </a:custGeom>
          <a:blipFill>
            <a:blip r:embed="rId5"/>
            <a:stretch>
              <a:fillRect l="0" t="0" r="0" b="0"/>
            </a:stretch>
          </a:blipFill>
        </p:spPr>
      </p:sp>
      <p:sp>
        <p:nvSpPr>
          <p:cNvPr name="Freeform 6" id="6"/>
          <p:cNvSpPr/>
          <p:nvPr/>
        </p:nvSpPr>
        <p:spPr>
          <a:xfrm flipH="false" flipV="false" rot="0">
            <a:off x="346572" y="5414454"/>
            <a:ext cx="4479715" cy="2850219"/>
          </a:xfrm>
          <a:custGeom>
            <a:avLst/>
            <a:gdLst/>
            <a:ahLst/>
            <a:cxnLst/>
            <a:rect r="r" b="b" t="t" l="l"/>
            <a:pathLst>
              <a:path h="2850219" w="4479715">
                <a:moveTo>
                  <a:pt x="0" y="0"/>
                </a:moveTo>
                <a:lnTo>
                  <a:pt x="4479715" y="0"/>
                </a:lnTo>
                <a:lnTo>
                  <a:pt x="4479715" y="2850219"/>
                </a:lnTo>
                <a:lnTo>
                  <a:pt x="0" y="2850219"/>
                </a:lnTo>
                <a:lnTo>
                  <a:pt x="0" y="0"/>
                </a:lnTo>
                <a:close/>
              </a:path>
            </a:pathLst>
          </a:custGeom>
          <a:blipFill>
            <a:blip r:embed="rId6"/>
            <a:stretch>
              <a:fillRect l="0" t="0" r="0" b="0"/>
            </a:stretch>
          </a:blipFill>
        </p:spPr>
      </p:sp>
      <p:sp>
        <p:nvSpPr>
          <p:cNvPr name="TextBox 7" id="7"/>
          <p:cNvSpPr txBox="true"/>
          <p:nvPr/>
        </p:nvSpPr>
        <p:spPr>
          <a:xfrm rot="0">
            <a:off x="2063582" y="695325"/>
            <a:ext cx="7424644" cy="609600"/>
          </a:xfrm>
          <a:prstGeom prst="rect">
            <a:avLst/>
          </a:prstGeom>
        </p:spPr>
        <p:txBody>
          <a:bodyPr anchor="t" rtlCol="false" tIns="0" lIns="0" bIns="0" rIns="0">
            <a:spAutoFit/>
          </a:bodyPr>
          <a:lstStyle/>
          <a:p>
            <a:pPr algn="l">
              <a:lnSpc>
                <a:spcPts val="4350"/>
              </a:lnSpc>
            </a:pPr>
            <a:r>
              <a:rPr lang="en-US" sz="5000" spc="-245">
                <a:solidFill>
                  <a:srgbClr val="000000"/>
                </a:solidFill>
                <a:latin typeface="TT Interphases"/>
                <a:ea typeface="TT Interphases"/>
                <a:cs typeface="TT Interphases"/>
                <a:sym typeface="TT Interphases"/>
              </a:rPr>
              <a:t>Data Visualization &amp; Analysis</a:t>
            </a:r>
          </a:p>
        </p:txBody>
      </p:sp>
      <p:sp>
        <p:nvSpPr>
          <p:cNvPr name="TextBox 8" id="8"/>
          <p:cNvSpPr txBox="true"/>
          <p:nvPr/>
        </p:nvSpPr>
        <p:spPr>
          <a:xfrm rot="0">
            <a:off x="1028700" y="2013923"/>
            <a:ext cx="7424644" cy="409196"/>
          </a:xfrm>
          <a:prstGeom prst="rect">
            <a:avLst/>
          </a:prstGeom>
        </p:spPr>
        <p:txBody>
          <a:bodyPr anchor="t" rtlCol="false" tIns="0" lIns="0" bIns="0" rIns="0">
            <a:spAutoFit/>
          </a:bodyPr>
          <a:lstStyle/>
          <a:p>
            <a:pPr algn="l">
              <a:lnSpc>
                <a:spcPts val="2958"/>
              </a:lnSpc>
            </a:pPr>
            <a:r>
              <a:rPr lang="en-US" sz="3400" spc="-166" b="true">
                <a:solidFill>
                  <a:srgbClr val="000000"/>
                </a:solidFill>
                <a:latin typeface="TT Interphases Bold"/>
                <a:ea typeface="TT Interphases Bold"/>
                <a:cs typeface="TT Interphases Bold"/>
                <a:sym typeface="TT Interphases Bold"/>
              </a:rPr>
              <a:t>Incident Rate</a:t>
            </a:r>
          </a:p>
        </p:txBody>
      </p:sp>
      <p:sp>
        <p:nvSpPr>
          <p:cNvPr name="TextBox 9" id="9"/>
          <p:cNvSpPr txBox="true"/>
          <p:nvPr/>
        </p:nvSpPr>
        <p:spPr>
          <a:xfrm rot="0">
            <a:off x="1028700" y="2744039"/>
            <a:ext cx="8356495" cy="2806809"/>
          </a:xfrm>
          <a:prstGeom prst="rect">
            <a:avLst/>
          </a:prstGeom>
        </p:spPr>
        <p:txBody>
          <a:bodyPr anchor="t" rtlCol="false" tIns="0" lIns="0" bIns="0" rIns="0">
            <a:spAutoFit/>
          </a:bodyPr>
          <a:lstStyle/>
          <a:p>
            <a:pPr algn="l">
              <a:lnSpc>
                <a:spcPts val="2794"/>
              </a:lnSpc>
            </a:pPr>
            <a:r>
              <a:rPr lang="en-US" sz="1995" spc="-97" b="true">
                <a:solidFill>
                  <a:srgbClr val="000000"/>
                </a:solidFill>
                <a:latin typeface="TT Interphases Bold"/>
                <a:ea typeface="TT Interphases Bold"/>
                <a:cs typeface="TT Interphases Bold"/>
                <a:sym typeface="TT Interphases Bold"/>
              </a:rPr>
              <a:t>Sustainability of the business</a:t>
            </a:r>
            <a:r>
              <a:rPr lang="en-US" sz="1995" spc="-97">
                <a:solidFill>
                  <a:srgbClr val="000000"/>
                </a:solidFill>
                <a:latin typeface="TT Interphases"/>
                <a:ea typeface="TT Interphases"/>
                <a:cs typeface="TT Interphases"/>
                <a:sym typeface="TT Interphases"/>
              </a:rPr>
              <a:t>⟶ demands insights into the incidence rate of customer loan reimbursements.</a:t>
            </a:r>
          </a:p>
          <a:p>
            <a:pPr algn="l">
              <a:lnSpc>
                <a:spcPts val="2794"/>
              </a:lnSpc>
            </a:pPr>
          </a:p>
          <a:p>
            <a:pPr algn="l">
              <a:lnSpc>
                <a:spcPts val="2794"/>
              </a:lnSpc>
            </a:pPr>
            <a:r>
              <a:rPr lang="en-US" sz="1995" spc="-97">
                <a:solidFill>
                  <a:srgbClr val="000000"/>
                </a:solidFill>
                <a:latin typeface="TT Interphases"/>
                <a:ea typeface="TT Interphases"/>
                <a:cs typeface="TT Interphases"/>
                <a:sym typeface="TT Interphases"/>
              </a:rPr>
              <a:t>In the top graph we can see that the </a:t>
            </a:r>
            <a:r>
              <a:rPr lang="en-US" sz="1995" spc="-97" b="true">
                <a:solidFill>
                  <a:srgbClr val="000000"/>
                </a:solidFill>
                <a:latin typeface="TT Interphases Bold"/>
                <a:ea typeface="TT Interphases Bold"/>
                <a:cs typeface="TT Interphases Bold"/>
                <a:sym typeface="TT Interphases Bold"/>
              </a:rPr>
              <a:t>amount of payment incidents is increasing</a:t>
            </a:r>
            <a:r>
              <a:rPr lang="en-US" sz="1995" spc="-97">
                <a:solidFill>
                  <a:srgbClr val="000000"/>
                </a:solidFill>
                <a:latin typeface="TT Interphases"/>
                <a:ea typeface="TT Interphases"/>
                <a:cs typeface="TT Interphases"/>
                <a:sym typeface="TT Interphases"/>
              </a:rPr>
              <a:t> due to the</a:t>
            </a:r>
            <a:r>
              <a:rPr lang="en-US" sz="1995" spc="-97" b="true">
                <a:solidFill>
                  <a:srgbClr val="000000"/>
                </a:solidFill>
                <a:latin typeface="TT Interphases Bold"/>
                <a:ea typeface="TT Interphases Bold"/>
                <a:cs typeface="TT Interphases Bold"/>
                <a:sym typeface="TT Interphases Bold"/>
              </a:rPr>
              <a:t> higher amount of cash requests/users</a:t>
            </a:r>
            <a:r>
              <a:rPr lang="en-US" sz="1995" spc="-97">
                <a:solidFill>
                  <a:srgbClr val="000000"/>
                </a:solidFill>
                <a:latin typeface="TT Interphases"/>
                <a:ea typeface="TT Interphases"/>
                <a:cs typeface="TT Interphases"/>
                <a:sym typeface="TT Interphases"/>
              </a:rPr>
              <a:t>  and a “constant” incident rate. </a:t>
            </a:r>
          </a:p>
          <a:p>
            <a:pPr algn="l">
              <a:lnSpc>
                <a:spcPts val="2794"/>
              </a:lnSpc>
            </a:pPr>
          </a:p>
          <a:p>
            <a:pPr algn="l">
              <a:lnSpc>
                <a:spcPts val="2794"/>
              </a:lnSpc>
            </a:pPr>
          </a:p>
          <a:p>
            <a:pPr algn="l">
              <a:lnSpc>
                <a:spcPts val="2794"/>
              </a:lnSpc>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64232" y="542925"/>
            <a:ext cx="855846" cy="902537"/>
          </a:xfrm>
          <a:custGeom>
            <a:avLst/>
            <a:gdLst/>
            <a:ahLst/>
            <a:cxnLst/>
            <a:rect r="r" b="b" t="t" l="l"/>
            <a:pathLst>
              <a:path h="902537" w="855846">
                <a:moveTo>
                  <a:pt x="0" y="0"/>
                </a:moveTo>
                <a:lnTo>
                  <a:pt x="855846" y="0"/>
                </a:lnTo>
                <a:lnTo>
                  <a:pt x="855846" y="902537"/>
                </a:lnTo>
                <a:lnTo>
                  <a:pt x="0" y="902537"/>
                </a:lnTo>
                <a:lnTo>
                  <a:pt x="0" y="0"/>
                </a:lnTo>
                <a:close/>
              </a:path>
            </a:pathLst>
          </a:custGeom>
          <a:blipFill>
            <a:blip r:embed="rId2"/>
            <a:stretch>
              <a:fillRect l="0" t="0" r="0" b="-1148"/>
            </a:stretch>
          </a:blipFill>
        </p:spPr>
      </p:sp>
      <p:sp>
        <p:nvSpPr>
          <p:cNvPr name="TextBox 3" id="3"/>
          <p:cNvSpPr txBox="true"/>
          <p:nvPr/>
        </p:nvSpPr>
        <p:spPr>
          <a:xfrm rot="0">
            <a:off x="2063582" y="695325"/>
            <a:ext cx="7424644" cy="609600"/>
          </a:xfrm>
          <a:prstGeom prst="rect">
            <a:avLst/>
          </a:prstGeom>
        </p:spPr>
        <p:txBody>
          <a:bodyPr anchor="t" rtlCol="false" tIns="0" lIns="0" bIns="0" rIns="0">
            <a:spAutoFit/>
          </a:bodyPr>
          <a:lstStyle/>
          <a:p>
            <a:pPr algn="l">
              <a:lnSpc>
                <a:spcPts val="4350"/>
              </a:lnSpc>
            </a:pPr>
            <a:r>
              <a:rPr lang="en-US" sz="5000" spc="-245">
                <a:solidFill>
                  <a:srgbClr val="000000"/>
                </a:solidFill>
                <a:latin typeface="TT Interphases"/>
                <a:ea typeface="TT Interphases"/>
                <a:cs typeface="TT Interphases"/>
                <a:sym typeface="TT Interphases"/>
              </a:rPr>
              <a:t>Data Visualization &amp; Analysis</a:t>
            </a:r>
          </a:p>
        </p:txBody>
      </p:sp>
      <p:sp>
        <p:nvSpPr>
          <p:cNvPr name="TextBox 4" id="4"/>
          <p:cNvSpPr txBox="true"/>
          <p:nvPr/>
        </p:nvSpPr>
        <p:spPr>
          <a:xfrm rot="0">
            <a:off x="764232" y="2101886"/>
            <a:ext cx="7424644" cy="409196"/>
          </a:xfrm>
          <a:prstGeom prst="rect">
            <a:avLst/>
          </a:prstGeom>
        </p:spPr>
        <p:txBody>
          <a:bodyPr anchor="t" rtlCol="false" tIns="0" lIns="0" bIns="0" rIns="0">
            <a:spAutoFit/>
          </a:bodyPr>
          <a:lstStyle/>
          <a:p>
            <a:pPr algn="l">
              <a:lnSpc>
                <a:spcPts val="2958"/>
              </a:lnSpc>
            </a:pPr>
            <a:r>
              <a:rPr lang="en-US" sz="3400" spc="-166" b="true">
                <a:solidFill>
                  <a:srgbClr val="000000"/>
                </a:solidFill>
                <a:latin typeface="TT Interphases Bold"/>
                <a:ea typeface="TT Interphases Bold"/>
                <a:cs typeface="TT Interphases Bold"/>
                <a:sym typeface="TT Interphases Bold"/>
              </a:rPr>
              <a:t>Revenue Generated by the Cohort</a:t>
            </a:r>
          </a:p>
        </p:txBody>
      </p:sp>
      <p:sp>
        <p:nvSpPr>
          <p:cNvPr name="Freeform 5" id="5"/>
          <p:cNvSpPr/>
          <p:nvPr/>
        </p:nvSpPr>
        <p:spPr>
          <a:xfrm flipH="false" flipV="false" rot="0">
            <a:off x="9888543" y="391396"/>
            <a:ext cx="7936709" cy="4752104"/>
          </a:xfrm>
          <a:custGeom>
            <a:avLst/>
            <a:gdLst/>
            <a:ahLst/>
            <a:cxnLst/>
            <a:rect r="r" b="b" t="t" l="l"/>
            <a:pathLst>
              <a:path h="4752104" w="7936709">
                <a:moveTo>
                  <a:pt x="0" y="0"/>
                </a:moveTo>
                <a:lnTo>
                  <a:pt x="7936709" y="0"/>
                </a:lnTo>
                <a:lnTo>
                  <a:pt x="7936709" y="4752104"/>
                </a:lnTo>
                <a:lnTo>
                  <a:pt x="0" y="4752104"/>
                </a:lnTo>
                <a:lnTo>
                  <a:pt x="0" y="0"/>
                </a:lnTo>
                <a:close/>
              </a:path>
            </a:pathLst>
          </a:custGeom>
          <a:blipFill>
            <a:blip r:embed="rId3"/>
            <a:stretch>
              <a:fillRect l="0" t="0" r="0" b="0"/>
            </a:stretch>
          </a:blipFill>
        </p:spPr>
      </p:sp>
      <p:sp>
        <p:nvSpPr>
          <p:cNvPr name="Freeform 6" id="6"/>
          <p:cNvSpPr/>
          <p:nvPr/>
        </p:nvSpPr>
        <p:spPr>
          <a:xfrm flipH="false" flipV="false" rot="0">
            <a:off x="9488226" y="5148737"/>
            <a:ext cx="4150426" cy="4109563"/>
          </a:xfrm>
          <a:custGeom>
            <a:avLst/>
            <a:gdLst/>
            <a:ahLst/>
            <a:cxnLst/>
            <a:rect r="r" b="b" t="t" l="l"/>
            <a:pathLst>
              <a:path h="4109563" w="4150426">
                <a:moveTo>
                  <a:pt x="0" y="0"/>
                </a:moveTo>
                <a:lnTo>
                  <a:pt x="4150426" y="0"/>
                </a:lnTo>
                <a:lnTo>
                  <a:pt x="4150426" y="4109563"/>
                </a:lnTo>
                <a:lnTo>
                  <a:pt x="0" y="4109563"/>
                </a:lnTo>
                <a:lnTo>
                  <a:pt x="0" y="0"/>
                </a:lnTo>
                <a:close/>
              </a:path>
            </a:pathLst>
          </a:custGeom>
          <a:blipFill>
            <a:blip r:embed="rId4"/>
            <a:stretch>
              <a:fillRect l="0" t="0" r="0" b="0"/>
            </a:stretch>
          </a:blipFill>
        </p:spPr>
      </p:sp>
      <p:sp>
        <p:nvSpPr>
          <p:cNvPr name="TextBox 7" id="7"/>
          <p:cNvSpPr txBox="true"/>
          <p:nvPr/>
        </p:nvSpPr>
        <p:spPr>
          <a:xfrm rot="0">
            <a:off x="551959" y="3024631"/>
            <a:ext cx="8115300" cy="7035909"/>
          </a:xfrm>
          <a:prstGeom prst="rect">
            <a:avLst/>
          </a:prstGeom>
        </p:spPr>
        <p:txBody>
          <a:bodyPr anchor="t" rtlCol="false" tIns="0" lIns="0" bIns="0" rIns="0">
            <a:spAutoFit/>
          </a:bodyPr>
          <a:lstStyle/>
          <a:p>
            <a:pPr algn="l">
              <a:lnSpc>
                <a:spcPts val="2794"/>
              </a:lnSpc>
            </a:pPr>
            <a:r>
              <a:rPr lang="en-US" sz="1995" spc="-97">
                <a:solidFill>
                  <a:srgbClr val="000000"/>
                </a:solidFill>
                <a:latin typeface="TT Interphases"/>
                <a:ea typeface="TT Interphases"/>
                <a:cs typeface="TT Interphases"/>
                <a:sym typeface="TT Interphases"/>
              </a:rPr>
              <a:t>Analysis of the distribution of total revenue fee amounts per month throughout the year </a:t>
            </a:r>
          </a:p>
          <a:p>
            <a:pPr algn="l">
              <a:lnSpc>
                <a:spcPts val="2794"/>
              </a:lnSpc>
            </a:pPr>
            <a:r>
              <a:rPr lang="en-US" sz="1995" spc="-97">
                <a:solidFill>
                  <a:srgbClr val="000000"/>
                </a:solidFill>
                <a:latin typeface="TT Interphases"/>
                <a:ea typeface="TT Interphases"/>
                <a:cs typeface="TT Interphases"/>
                <a:sym typeface="TT Interphases"/>
              </a:rPr>
              <a:t>⟶ Check growth or decline trends and test other hypotheses about what could be affecting Ironhack's growth.</a:t>
            </a:r>
          </a:p>
          <a:p>
            <a:pPr algn="l">
              <a:lnSpc>
                <a:spcPts val="2794"/>
              </a:lnSpc>
            </a:pPr>
            <a:r>
              <a:rPr lang="en-US" b="true" sz="1995" spc="-97" u="sng">
                <a:solidFill>
                  <a:srgbClr val="000000"/>
                </a:solidFill>
                <a:latin typeface="TT Interphases Bold"/>
                <a:ea typeface="TT Interphases Bold"/>
                <a:cs typeface="TT Interphases Bold"/>
                <a:sym typeface="TT Interphases Bold"/>
              </a:rPr>
              <a:t>Hypothesis:</a:t>
            </a:r>
            <a:r>
              <a:rPr lang="en-US" sz="1995" spc="-97">
                <a:solidFill>
                  <a:srgbClr val="000000"/>
                </a:solidFill>
                <a:latin typeface="TT Interphases"/>
                <a:ea typeface="TT Interphases"/>
                <a:cs typeface="TT Interphases"/>
                <a:sym typeface="TT Interphases"/>
              </a:rPr>
              <a:t> This analysis showed that October was responsible for the higher fee revenues, following the trend analyzed before on user growth.</a:t>
            </a:r>
          </a:p>
          <a:p>
            <a:pPr algn="l">
              <a:lnSpc>
                <a:spcPts val="2794"/>
              </a:lnSpc>
            </a:pPr>
          </a:p>
          <a:p>
            <a:pPr algn="l">
              <a:lnSpc>
                <a:spcPts val="2794"/>
              </a:lnSpc>
            </a:pPr>
          </a:p>
          <a:p>
            <a:pPr algn="l">
              <a:lnSpc>
                <a:spcPts val="2794"/>
              </a:lnSpc>
            </a:pPr>
            <a:r>
              <a:rPr lang="en-US" sz="1995" spc="-97">
                <a:solidFill>
                  <a:srgbClr val="000000"/>
                </a:solidFill>
                <a:latin typeface="TT Interphases"/>
                <a:ea typeface="TT Interphases"/>
                <a:cs typeface="TT Interphases"/>
                <a:sym typeface="TT Interphases"/>
              </a:rPr>
              <a:t>We also analyzed what </a:t>
            </a:r>
            <a:r>
              <a:rPr lang="en-US" sz="1995" spc="-97" b="true">
                <a:solidFill>
                  <a:srgbClr val="000000"/>
                </a:solidFill>
                <a:latin typeface="TT Interphases Bold"/>
                <a:ea typeface="TT Interphases Bold"/>
                <a:cs typeface="TT Interphases Bold"/>
                <a:sym typeface="TT Interphases Bold"/>
              </a:rPr>
              <a:t>kind of fees</a:t>
            </a:r>
            <a:r>
              <a:rPr lang="en-US" sz="1995" spc="-97">
                <a:solidFill>
                  <a:srgbClr val="000000"/>
                </a:solidFill>
                <a:latin typeface="TT Interphases"/>
                <a:ea typeface="TT Interphases"/>
                <a:cs typeface="TT Interphases"/>
                <a:sym typeface="TT Interphases"/>
              </a:rPr>
              <a:t> provided the higher total amounts of revenues. In that way, we can understand weather to charge higher or lower fees depending on their frequencies and returns. </a:t>
            </a:r>
          </a:p>
          <a:p>
            <a:pPr algn="l">
              <a:lnSpc>
                <a:spcPts val="2794"/>
              </a:lnSpc>
            </a:pPr>
          </a:p>
          <a:p>
            <a:pPr algn="l">
              <a:lnSpc>
                <a:spcPts val="2794"/>
              </a:lnSpc>
            </a:pPr>
            <a:r>
              <a:rPr lang="en-US" sz="1995" spc="-97">
                <a:solidFill>
                  <a:srgbClr val="000000"/>
                </a:solidFill>
                <a:latin typeface="TT Interphases"/>
                <a:ea typeface="TT Interphases"/>
                <a:cs typeface="TT Interphases"/>
                <a:sym typeface="TT Interphases"/>
              </a:rPr>
              <a:t>~53% of fees revenues comes from instant_payment (increase in revenue by little increase for the fee)</a:t>
            </a:r>
          </a:p>
          <a:p>
            <a:pPr algn="l">
              <a:lnSpc>
                <a:spcPts val="2794"/>
              </a:lnSpc>
            </a:pPr>
          </a:p>
          <a:p>
            <a:pPr algn="l">
              <a:lnSpc>
                <a:spcPts val="2794"/>
              </a:lnSpc>
            </a:pPr>
          </a:p>
          <a:p>
            <a:pPr algn="l">
              <a:lnSpc>
                <a:spcPts val="2794"/>
              </a:lnSpc>
            </a:pPr>
          </a:p>
          <a:p>
            <a:pPr algn="l">
              <a:lnSpc>
                <a:spcPts val="2794"/>
              </a:lnSpc>
            </a:pPr>
          </a:p>
          <a:p>
            <a:pPr algn="l">
              <a:lnSpc>
                <a:spcPts val="2794"/>
              </a:lnSpc>
            </a:pPr>
          </a:p>
          <a:p>
            <a:pPr algn="l">
              <a:lnSpc>
                <a:spcPts val="2794"/>
              </a:lnSpc>
            </a:pPr>
          </a:p>
        </p:txBody>
      </p:sp>
      <p:sp>
        <p:nvSpPr>
          <p:cNvPr name="Freeform 8" id="8"/>
          <p:cNvSpPr/>
          <p:nvPr/>
        </p:nvSpPr>
        <p:spPr>
          <a:xfrm flipH="false" flipV="false" rot="0">
            <a:off x="14171089" y="7203518"/>
            <a:ext cx="3875815" cy="2696665"/>
          </a:xfrm>
          <a:custGeom>
            <a:avLst/>
            <a:gdLst/>
            <a:ahLst/>
            <a:cxnLst/>
            <a:rect r="r" b="b" t="t" l="l"/>
            <a:pathLst>
              <a:path h="2696665" w="3875815">
                <a:moveTo>
                  <a:pt x="0" y="0"/>
                </a:moveTo>
                <a:lnTo>
                  <a:pt x="3875815" y="0"/>
                </a:lnTo>
                <a:lnTo>
                  <a:pt x="3875815" y="2696665"/>
                </a:lnTo>
                <a:lnTo>
                  <a:pt x="0" y="2696665"/>
                </a:lnTo>
                <a:lnTo>
                  <a:pt x="0" y="0"/>
                </a:lnTo>
                <a:close/>
              </a:path>
            </a:pathLst>
          </a:custGeom>
          <a:blipFill>
            <a:blip r:embed="rId5"/>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64232" y="542925"/>
            <a:ext cx="855846" cy="902537"/>
          </a:xfrm>
          <a:custGeom>
            <a:avLst/>
            <a:gdLst/>
            <a:ahLst/>
            <a:cxnLst/>
            <a:rect r="r" b="b" t="t" l="l"/>
            <a:pathLst>
              <a:path h="902537" w="855846">
                <a:moveTo>
                  <a:pt x="0" y="0"/>
                </a:moveTo>
                <a:lnTo>
                  <a:pt x="855846" y="0"/>
                </a:lnTo>
                <a:lnTo>
                  <a:pt x="855846" y="902537"/>
                </a:lnTo>
                <a:lnTo>
                  <a:pt x="0" y="902537"/>
                </a:lnTo>
                <a:lnTo>
                  <a:pt x="0" y="0"/>
                </a:lnTo>
                <a:close/>
              </a:path>
            </a:pathLst>
          </a:custGeom>
          <a:blipFill>
            <a:blip r:embed="rId2"/>
            <a:stretch>
              <a:fillRect l="0" t="0" r="0" b="-1148"/>
            </a:stretch>
          </a:blipFill>
        </p:spPr>
      </p:sp>
      <p:sp>
        <p:nvSpPr>
          <p:cNvPr name="Freeform 3" id="3"/>
          <p:cNvSpPr/>
          <p:nvPr/>
        </p:nvSpPr>
        <p:spPr>
          <a:xfrm flipH="false" flipV="false" rot="0">
            <a:off x="10465597" y="1695643"/>
            <a:ext cx="7577360" cy="5683020"/>
          </a:xfrm>
          <a:custGeom>
            <a:avLst/>
            <a:gdLst/>
            <a:ahLst/>
            <a:cxnLst/>
            <a:rect r="r" b="b" t="t" l="l"/>
            <a:pathLst>
              <a:path h="5683020" w="7577360">
                <a:moveTo>
                  <a:pt x="0" y="0"/>
                </a:moveTo>
                <a:lnTo>
                  <a:pt x="7577360" y="0"/>
                </a:lnTo>
                <a:lnTo>
                  <a:pt x="7577360" y="5683020"/>
                </a:lnTo>
                <a:lnTo>
                  <a:pt x="0" y="5683020"/>
                </a:lnTo>
                <a:lnTo>
                  <a:pt x="0" y="0"/>
                </a:lnTo>
                <a:close/>
              </a:path>
            </a:pathLst>
          </a:custGeom>
          <a:blipFill>
            <a:blip r:embed="rId3"/>
            <a:stretch>
              <a:fillRect l="0" t="0" r="0" b="0"/>
            </a:stretch>
          </a:blipFill>
        </p:spPr>
      </p:sp>
      <p:sp>
        <p:nvSpPr>
          <p:cNvPr name="Freeform 4" id="4"/>
          <p:cNvSpPr/>
          <p:nvPr/>
        </p:nvSpPr>
        <p:spPr>
          <a:xfrm flipH="false" flipV="false" rot="0">
            <a:off x="1704562" y="2476756"/>
            <a:ext cx="4215745" cy="3330959"/>
          </a:xfrm>
          <a:custGeom>
            <a:avLst/>
            <a:gdLst/>
            <a:ahLst/>
            <a:cxnLst/>
            <a:rect r="r" b="b" t="t" l="l"/>
            <a:pathLst>
              <a:path h="3330959" w="4215745">
                <a:moveTo>
                  <a:pt x="0" y="0"/>
                </a:moveTo>
                <a:lnTo>
                  <a:pt x="4215745" y="0"/>
                </a:lnTo>
                <a:lnTo>
                  <a:pt x="4215745" y="3330959"/>
                </a:lnTo>
                <a:lnTo>
                  <a:pt x="0" y="3330959"/>
                </a:lnTo>
                <a:lnTo>
                  <a:pt x="0" y="0"/>
                </a:lnTo>
                <a:close/>
              </a:path>
            </a:pathLst>
          </a:custGeom>
          <a:blipFill>
            <a:blip r:embed="rId4"/>
            <a:stretch>
              <a:fillRect l="0" t="0" r="0" b="0"/>
            </a:stretch>
          </a:blipFill>
        </p:spPr>
      </p:sp>
      <p:grpSp>
        <p:nvGrpSpPr>
          <p:cNvPr name="Group 5" id="5"/>
          <p:cNvGrpSpPr/>
          <p:nvPr/>
        </p:nvGrpSpPr>
        <p:grpSpPr>
          <a:xfrm rot="0">
            <a:off x="11365435" y="2143621"/>
            <a:ext cx="1214091" cy="3997229"/>
            <a:chOff x="0" y="0"/>
            <a:chExt cx="319761" cy="1052768"/>
          </a:xfrm>
        </p:grpSpPr>
        <p:sp>
          <p:nvSpPr>
            <p:cNvPr name="Freeform 6" id="6"/>
            <p:cNvSpPr/>
            <p:nvPr/>
          </p:nvSpPr>
          <p:spPr>
            <a:xfrm flipH="false" flipV="false" rot="0">
              <a:off x="0" y="0"/>
              <a:ext cx="319761" cy="1052768"/>
            </a:xfrm>
            <a:custGeom>
              <a:avLst/>
              <a:gdLst/>
              <a:ahLst/>
              <a:cxnLst/>
              <a:rect r="r" b="b" t="t" l="l"/>
              <a:pathLst>
                <a:path h="1052768" w="319761">
                  <a:moveTo>
                    <a:pt x="108404" y="0"/>
                  </a:moveTo>
                  <a:lnTo>
                    <a:pt x="211356" y="0"/>
                  </a:lnTo>
                  <a:cubicBezTo>
                    <a:pt x="240107" y="0"/>
                    <a:pt x="267680" y="11421"/>
                    <a:pt x="288010" y="31751"/>
                  </a:cubicBezTo>
                  <a:cubicBezTo>
                    <a:pt x="308340" y="52081"/>
                    <a:pt x="319761" y="79654"/>
                    <a:pt x="319761" y="108404"/>
                  </a:cubicBezTo>
                  <a:lnTo>
                    <a:pt x="319761" y="944364"/>
                  </a:lnTo>
                  <a:cubicBezTo>
                    <a:pt x="319761" y="1004234"/>
                    <a:pt x="271226" y="1052768"/>
                    <a:pt x="211356" y="1052768"/>
                  </a:cubicBezTo>
                  <a:lnTo>
                    <a:pt x="108404" y="1052768"/>
                  </a:lnTo>
                  <a:cubicBezTo>
                    <a:pt x="79654" y="1052768"/>
                    <a:pt x="52081" y="1041347"/>
                    <a:pt x="31751" y="1021017"/>
                  </a:cubicBezTo>
                  <a:cubicBezTo>
                    <a:pt x="11421" y="1000687"/>
                    <a:pt x="0" y="973114"/>
                    <a:pt x="0" y="944364"/>
                  </a:cubicBezTo>
                  <a:lnTo>
                    <a:pt x="0" y="108404"/>
                  </a:lnTo>
                  <a:cubicBezTo>
                    <a:pt x="0" y="48534"/>
                    <a:pt x="48534" y="0"/>
                    <a:pt x="108404" y="0"/>
                  </a:cubicBezTo>
                  <a:close/>
                </a:path>
              </a:pathLst>
            </a:custGeom>
            <a:solidFill>
              <a:srgbClr val="000000">
                <a:alpha val="0"/>
              </a:srgbClr>
            </a:solidFill>
            <a:ln w="38100" cap="sq">
              <a:solidFill>
                <a:srgbClr val="FF3131"/>
              </a:solidFill>
              <a:prstDash val="sysDot"/>
              <a:miter/>
            </a:ln>
          </p:spPr>
        </p:sp>
        <p:sp>
          <p:nvSpPr>
            <p:cNvPr name="TextBox 7" id="7"/>
            <p:cNvSpPr txBox="true"/>
            <p:nvPr/>
          </p:nvSpPr>
          <p:spPr>
            <a:xfrm>
              <a:off x="0" y="-38100"/>
              <a:ext cx="319761" cy="1090868"/>
            </a:xfrm>
            <a:prstGeom prst="rect">
              <a:avLst/>
            </a:prstGeom>
          </p:spPr>
          <p:txBody>
            <a:bodyPr anchor="ctr" rtlCol="false" tIns="50800" lIns="50800" bIns="50800" rIns="50800"/>
            <a:lstStyle/>
            <a:p>
              <a:pPr algn="ctr">
                <a:lnSpc>
                  <a:spcPts val="3014"/>
                </a:lnSpc>
              </a:pPr>
            </a:p>
          </p:txBody>
        </p:sp>
      </p:grpSp>
      <p:sp>
        <p:nvSpPr>
          <p:cNvPr name="Freeform 8" id="8"/>
          <p:cNvSpPr/>
          <p:nvPr/>
        </p:nvSpPr>
        <p:spPr>
          <a:xfrm flipH="false" flipV="false" rot="0">
            <a:off x="1597319" y="6165478"/>
            <a:ext cx="7029425" cy="3453205"/>
          </a:xfrm>
          <a:custGeom>
            <a:avLst/>
            <a:gdLst/>
            <a:ahLst/>
            <a:cxnLst/>
            <a:rect r="r" b="b" t="t" l="l"/>
            <a:pathLst>
              <a:path h="3453205" w="7029425">
                <a:moveTo>
                  <a:pt x="0" y="0"/>
                </a:moveTo>
                <a:lnTo>
                  <a:pt x="7029425" y="0"/>
                </a:lnTo>
                <a:lnTo>
                  <a:pt x="7029425" y="3453205"/>
                </a:lnTo>
                <a:lnTo>
                  <a:pt x="0" y="3453205"/>
                </a:lnTo>
                <a:lnTo>
                  <a:pt x="0" y="0"/>
                </a:lnTo>
                <a:close/>
              </a:path>
            </a:pathLst>
          </a:custGeom>
          <a:blipFill>
            <a:blip r:embed="rId5"/>
            <a:stretch>
              <a:fillRect l="0" t="0" r="0" b="0"/>
            </a:stretch>
          </a:blipFill>
        </p:spPr>
      </p:sp>
      <p:sp>
        <p:nvSpPr>
          <p:cNvPr name="TextBox 9" id="9"/>
          <p:cNvSpPr txBox="true"/>
          <p:nvPr/>
        </p:nvSpPr>
        <p:spPr>
          <a:xfrm rot="0">
            <a:off x="2063582" y="695325"/>
            <a:ext cx="7424644" cy="609600"/>
          </a:xfrm>
          <a:prstGeom prst="rect">
            <a:avLst/>
          </a:prstGeom>
        </p:spPr>
        <p:txBody>
          <a:bodyPr anchor="t" rtlCol="false" tIns="0" lIns="0" bIns="0" rIns="0">
            <a:spAutoFit/>
          </a:bodyPr>
          <a:lstStyle/>
          <a:p>
            <a:pPr algn="l">
              <a:lnSpc>
                <a:spcPts val="4350"/>
              </a:lnSpc>
            </a:pPr>
            <a:r>
              <a:rPr lang="en-US" sz="5000" spc="-245">
                <a:solidFill>
                  <a:srgbClr val="000000"/>
                </a:solidFill>
                <a:latin typeface="TT Interphases"/>
                <a:ea typeface="TT Interphases"/>
                <a:cs typeface="TT Interphases"/>
                <a:sym typeface="TT Interphases"/>
              </a:rPr>
              <a:t>Data Visualization &amp; Analysis</a:t>
            </a:r>
          </a:p>
        </p:txBody>
      </p:sp>
      <p:sp>
        <p:nvSpPr>
          <p:cNvPr name="TextBox 10" id="10"/>
          <p:cNvSpPr txBox="true"/>
          <p:nvPr/>
        </p:nvSpPr>
        <p:spPr>
          <a:xfrm rot="0">
            <a:off x="786991" y="1889105"/>
            <a:ext cx="7839753" cy="371921"/>
          </a:xfrm>
          <a:prstGeom prst="rect">
            <a:avLst/>
          </a:prstGeom>
        </p:spPr>
        <p:txBody>
          <a:bodyPr anchor="t" rtlCol="false" tIns="0" lIns="0" bIns="0" rIns="0">
            <a:spAutoFit/>
          </a:bodyPr>
          <a:lstStyle/>
          <a:p>
            <a:pPr algn="l">
              <a:lnSpc>
                <a:spcPts val="2798"/>
              </a:lnSpc>
            </a:pPr>
            <a:r>
              <a:rPr lang="en-US" sz="3216" spc="-157" b="true">
                <a:solidFill>
                  <a:srgbClr val="000000"/>
                </a:solidFill>
                <a:latin typeface="TT Interphases Bold"/>
                <a:ea typeface="TT Interphases Bold"/>
                <a:cs typeface="TT Interphases Bold"/>
                <a:sym typeface="TT Interphases Bold"/>
              </a:rPr>
              <a:t>Metrics to understand</a:t>
            </a:r>
          </a:p>
        </p:txBody>
      </p:sp>
      <p:sp>
        <p:nvSpPr>
          <p:cNvPr name="TextBox 11" id="11"/>
          <p:cNvSpPr txBox="true"/>
          <p:nvPr/>
        </p:nvSpPr>
        <p:spPr>
          <a:xfrm rot="0">
            <a:off x="11685652" y="990600"/>
            <a:ext cx="5137250" cy="674593"/>
          </a:xfrm>
          <a:prstGeom prst="rect">
            <a:avLst/>
          </a:prstGeom>
        </p:spPr>
        <p:txBody>
          <a:bodyPr anchor="t" rtlCol="false" tIns="0" lIns="0" bIns="0" rIns="0">
            <a:spAutoFit/>
          </a:bodyPr>
          <a:lstStyle/>
          <a:p>
            <a:pPr algn="ctr">
              <a:lnSpc>
                <a:spcPts val="2717"/>
              </a:lnSpc>
              <a:spcBef>
                <a:spcPct val="0"/>
              </a:spcBef>
            </a:pPr>
            <a:r>
              <a:rPr lang="en-US" b="true" sz="1941" spc="-95">
                <a:solidFill>
                  <a:srgbClr val="000000"/>
                </a:solidFill>
                <a:latin typeface="TT Interphases Bold"/>
                <a:ea typeface="TT Interphases Bold"/>
                <a:cs typeface="TT Interphases Bold"/>
                <a:sym typeface="TT Interphases Bold"/>
              </a:rPr>
              <a:t>Only money back CR and late payments are considered</a:t>
            </a:r>
          </a:p>
        </p:txBody>
      </p:sp>
      <p:grpSp>
        <p:nvGrpSpPr>
          <p:cNvPr name="Group 12" id="12"/>
          <p:cNvGrpSpPr/>
          <p:nvPr/>
        </p:nvGrpSpPr>
        <p:grpSpPr>
          <a:xfrm rot="0">
            <a:off x="14068269" y="5519204"/>
            <a:ext cx="1598280" cy="674519"/>
            <a:chOff x="0" y="0"/>
            <a:chExt cx="420946" cy="177651"/>
          </a:xfrm>
        </p:grpSpPr>
        <p:sp>
          <p:nvSpPr>
            <p:cNvPr name="Freeform 13" id="13"/>
            <p:cNvSpPr/>
            <p:nvPr/>
          </p:nvSpPr>
          <p:spPr>
            <a:xfrm flipH="false" flipV="false" rot="0">
              <a:off x="0" y="0"/>
              <a:ext cx="420946" cy="177651"/>
            </a:xfrm>
            <a:custGeom>
              <a:avLst/>
              <a:gdLst/>
              <a:ahLst/>
              <a:cxnLst/>
              <a:rect r="r" b="b" t="t" l="l"/>
              <a:pathLst>
                <a:path h="177651" w="420946">
                  <a:moveTo>
                    <a:pt x="82346" y="0"/>
                  </a:moveTo>
                  <a:lnTo>
                    <a:pt x="338600" y="0"/>
                  </a:lnTo>
                  <a:cubicBezTo>
                    <a:pt x="384078" y="0"/>
                    <a:pt x="420946" y="36868"/>
                    <a:pt x="420946" y="82346"/>
                  </a:cubicBezTo>
                  <a:lnTo>
                    <a:pt x="420946" y="95305"/>
                  </a:lnTo>
                  <a:cubicBezTo>
                    <a:pt x="420946" y="140783"/>
                    <a:pt x="384078" y="177651"/>
                    <a:pt x="338600" y="177651"/>
                  </a:cubicBezTo>
                  <a:lnTo>
                    <a:pt x="82346" y="177651"/>
                  </a:lnTo>
                  <a:cubicBezTo>
                    <a:pt x="36868" y="177651"/>
                    <a:pt x="0" y="140783"/>
                    <a:pt x="0" y="95305"/>
                  </a:cubicBezTo>
                  <a:lnTo>
                    <a:pt x="0" y="82346"/>
                  </a:lnTo>
                  <a:cubicBezTo>
                    <a:pt x="0" y="36868"/>
                    <a:pt x="36868" y="0"/>
                    <a:pt x="82346" y="0"/>
                  </a:cubicBezTo>
                  <a:close/>
                </a:path>
              </a:pathLst>
            </a:custGeom>
            <a:solidFill>
              <a:srgbClr val="000000">
                <a:alpha val="0"/>
              </a:srgbClr>
            </a:solidFill>
            <a:ln w="38100" cap="sq">
              <a:solidFill>
                <a:srgbClr val="FF3131"/>
              </a:solidFill>
              <a:prstDash val="sysDot"/>
              <a:miter/>
            </a:ln>
          </p:spPr>
        </p:sp>
        <p:sp>
          <p:nvSpPr>
            <p:cNvPr name="TextBox 14" id="14"/>
            <p:cNvSpPr txBox="true"/>
            <p:nvPr/>
          </p:nvSpPr>
          <p:spPr>
            <a:xfrm>
              <a:off x="0" y="-38100"/>
              <a:ext cx="420946" cy="215751"/>
            </a:xfrm>
            <a:prstGeom prst="rect">
              <a:avLst/>
            </a:prstGeom>
          </p:spPr>
          <p:txBody>
            <a:bodyPr anchor="ctr" rtlCol="false" tIns="50800" lIns="50800" bIns="50800" rIns="50800"/>
            <a:lstStyle/>
            <a:p>
              <a:pPr algn="ctr">
                <a:lnSpc>
                  <a:spcPts val="3014"/>
                </a:lnSpc>
              </a:pPr>
            </a:p>
          </p:txBody>
        </p:sp>
      </p:grpSp>
      <p:sp>
        <p:nvSpPr>
          <p:cNvPr name="AutoShape 15" id="15"/>
          <p:cNvSpPr/>
          <p:nvPr/>
        </p:nvSpPr>
        <p:spPr>
          <a:xfrm flipV="true">
            <a:off x="4543412" y="2476756"/>
            <a:ext cx="5922185" cy="585952"/>
          </a:xfrm>
          <a:prstGeom prst="line">
            <a:avLst/>
          </a:prstGeom>
          <a:ln cap="flat" w="57150">
            <a:solidFill>
              <a:srgbClr val="FF3131"/>
            </a:solidFill>
            <a:prstDash val="solid"/>
            <a:headEnd type="none" len="sm" w="sm"/>
            <a:tailEnd type="arrow" len="sm" w="med"/>
          </a:ln>
        </p:spPr>
      </p:sp>
      <p:sp>
        <p:nvSpPr>
          <p:cNvPr name="AutoShape 16" id="16"/>
          <p:cNvSpPr/>
          <p:nvPr/>
        </p:nvSpPr>
        <p:spPr>
          <a:xfrm flipH="true">
            <a:off x="9144000" y="5970208"/>
            <a:ext cx="4721178" cy="1408455"/>
          </a:xfrm>
          <a:prstGeom prst="line">
            <a:avLst/>
          </a:prstGeom>
          <a:ln cap="flat" w="57150">
            <a:solidFill>
              <a:srgbClr val="FF3131"/>
            </a:solidFill>
            <a:prstDash val="solid"/>
            <a:headEnd type="none" len="sm" w="sm"/>
            <a:tailEnd type="arrow" len="sm" w="med"/>
          </a:ln>
        </p:spPr>
      </p:sp>
      <p:sp>
        <p:nvSpPr>
          <p:cNvPr name="TextBox 17" id="17"/>
          <p:cNvSpPr txBox="true"/>
          <p:nvPr/>
        </p:nvSpPr>
        <p:spPr>
          <a:xfrm rot="0">
            <a:off x="6408992" y="3484031"/>
            <a:ext cx="3567919" cy="1093551"/>
          </a:xfrm>
          <a:prstGeom prst="rect">
            <a:avLst/>
          </a:prstGeom>
        </p:spPr>
        <p:txBody>
          <a:bodyPr anchor="t" rtlCol="false" tIns="0" lIns="0" bIns="0" rIns="0">
            <a:spAutoFit/>
          </a:bodyPr>
          <a:lstStyle/>
          <a:p>
            <a:pPr algn="just">
              <a:lnSpc>
                <a:spcPts val="2194"/>
              </a:lnSpc>
            </a:pPr>
            <a:r>
              <a:rPr lang="en-US" sz="1567" spc="-76">
                <a:solidFill>
                  <a:srgbClr val="000000"/>
                </a:solidFill>
                <a:latin typeface="TT Interphases"/>
                <a:ea typeface="TT Interphases"/>
                <a:cs typeface="TT Interphases"/>
                <a:sym typeface="TT Interphases"/>
              </a:rPr>
              <a:t>Looks like the company announced fees for incidents on february 2020 and decreased the average delay on payments as no fees are recorded till May.</a:t>
            </a:r>
          </a:p>
        </p:txBody>
      </p:sp>
      <p:sp>
        <p:nvSpPr>
          <p:cNvPr name="TextBox 18" id="18"/>
          <p:cNvSpPr txBox="true"/>
          <p:nvPr/>
        </p:nvSpPr>
        <p:spPr>
          <a:xfrm rot="0">
            <a:off x="11941880" y="7607214"/>
            <a:ext cx="4252777" cy="541157"/>
          </a:xfrm>
          <a:prstGeom prst="rect">
            <a:avLst/>
          </a:prstGeom>
        </p:spPr>
        <p:txBody>
          <a:bodyPr anchor="t" rtlCol="false" tIns="0" lIns="0" bIns="0" rIns="0">
            <a:spAutoFit/>
          </a:bodyPr>
          <a:lstStyle/>
          <a:p>
            <a:pPr algn="just">
              <a:lnSpc>
                <a:spcPts val="2194"/>
              </a:lnSpc>
            </a:pPr>
            <a:r>
              <a:rPr lang="en-US" sz="1567" spc="-76">
                <a:solidFill>
                  <a:srgbClr val="000000"/>
                </a:solidFill>
                <a:latin typeface="TT Interphases"/>
                <a:ea typeface="TT Interphases"/>
                <a:cs typeface="TT Interphases"/>
                <a:sym typeface="TT Interphases"/>
              </a:rPr>
              <a:t>From November 2021 is either not enough fees data or users are behaving :)</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64232" y="542925"/>
            <a:ext cx="855846" cy="902537"/>
          </a:xfrm>
          <a:custGeom>
            <a:avLst/>
            <a:gdLst/>
            <a:ahLst/>
            <a:cxnLst/>
            <a:rect r="r" b="b" t="t" l="l"/>
            <a:pathLst>
              <a:path h="902537" w="855846">
                <a:moveTo>
                  <a:pt x="0" y="0"/>
                </a:moveTo>
                <a:lnTo>
                  <a:pt x="855846" y="0"/>
                </a:lnTo>
                <a:lnTo>
                  <a:pt x="855846" y="902537"/>
                </a:lnTo>
                <a:lnTo>
                  <a:pt x="0" y="902537"/>
                </a:lnTo>
                <a:lnTo>
                  <a:pt x="0" y="0"/>
                </a:lnTo>
                <a:close/>
              </a:path>
            </a:pathLst>
          </a:custGeom>
          <a:blipFill>
            <a:blip r:embed="rId2"/>
            <a:stretch>
              <a:fillRect l="0" t="0" r="0" b="-1148"/>
            </a:stretch>
          </a:blipFill>
        </p:spPr>
      </p:sp>
      <p:sp>
        <p:nvSpPr>
          <p:cNvPr name="Freeform 3" id="3"/>
          <p:cNvSpPr/>
          <p:nvPr/>
        </p:nvSpPr>
        <p:spPr>
          <a:xfrm flipH="false" flipV="false" rot="0">
            <a:off x="8899411" y="2039647"/>
            <a:ext cx="8805495" cy="5250276"/>
          </a:xfrm>
          <a:custGeom>
            <a:avLst/>
            <a:gdLst/>
            <a:ahLst/>
            <a:cxnLst/>
            <a:rect r="r" b="b" t="t" l="l"/>
            <a:pathLst>
              <a:path h="5250276" w="8805495">
                <a:moveTo>
                  <a:pt x="0" y="0"/>
                </a:moveTo>
                <a:lnTo>
                  <a:pt x="8805494" y="0"/>
                </a:lnTo>
                <a:lnTo>
                  <a:pt x="8805494" y="5250277"/>
                </a:lnTo>
                <a:lnTo>
                  <a:pt x="0" y="5250277"/>
                </a:lnTo>
                <a:lnTo>
                  <a:pt x="0" y="0"/>
                </a:lnTo>
                <a:close/>
              </a:path>
            </a:pathLst>
          </a:custGeom>
          <a:blipFill>
            <a:blip r:embed="rId3"/>
            <a:stretch>
              <a:fillRect l="0" t="0" r="0" b="0"/>
            </a:stretch>
          </a:blipFill>
        </p:spPr>
      </p:sp>
      <p:grpSp>
        <p:nvGrpSpPr>
          <p:cNvPr name="Group 4" id="4"/>
          <p:cNvGrpSpPr/>
          <p:nvPr/>
        </p:nvGrpSpPr>
        <p:grpSpPr>
          <a:xfrm rot="0">
            <a:off x="8995357" y="7483269"/>
            <a:ext cx="8709548" cy="1374518"/>
            <a:chOff x="0" y="0"/>
            <a:chExt cx="2293873" cy="362013"/>
          </a:xfrm>
        </p:grpSpPr>
        <p:sp>
          <p:nvSpPr>
            <p:cNvPr name="Freeform 5" id="5"/>
            <p:cNvSpPr/>
            <p:nvPr/>
          </p:nvSpPr>
          <p:spPr>
            <a:xfrm flipH="false" flipV="false" rot="0">
              <a:off x="0" y="0"/>
              <a:ext cx="2293873" cy="362013"/>
            </a:xfrm>
            <a:custGeom>
              <a:avLst/>
              <a:gdLst/>
              <a:ahLst/>
              <a:cxnLst/>
              <a:rect r="r" b="b" t="t" l="l"/>
              <a:pathLst>
                <a:path h="362013" w="2293873">
                  <a:moveTo>
                    <a:pt x="0" y="0"/>
                  </a:moveTo>
                  <a:lnTo>
                    <a:pt x="2293873" y="0"/>
                  </a:lnTo>
                  <a:lnTo>
                    <a:pt x="2293873" y="362013"/>
                  </a:lnTo>
                  <a:lnTo>
                    <a:pt x="0" y="362013"/>
                  </a:lnTo>
                  <a:close/>
                </a:path>
              </a:pathLst>
            </a:custGeom>
            <a:solidFill>
              <a:srgbClr val="BAD6FF"/>
            </a:solidFill>
          </p:spPr>
        </p:sp>
        <p:sp>
          <p:nvSpPr>
            <p:cNvPr name="TextBox 6" id="6"/>
            <p:cNvSpPr txBox="true"/>
            <p:nvPr/>
          </p:nvSpPr>
          <p:spPr>
            <a:xfrm>
              <a:off x="0" y="-47625"/>
              <a:ext cx="2293873" cy="409638"/>
            </a:xfrm>
            <a:prstGeom prst="rect">
              <a:avLst/>
            </a:prstGeom>
          </p:spPr>
          <p:txBody>
            <a:bodyPr anchor="ctr" rtlCol="false" tIns="50800" lIns="50800" bIns="50800" rIns="50800"/>
            <a:lstStyle/>
            <a:p>
              <a:pPr algn="ctr">
                <a:lnSpc>
                  <a:spcPts val="3074"/>
                </a:lnSpc>
              </a:pPr>
            </a:p>
          </p:txBody>
        </p:sp>
      </p:grpSp>
      <p:sp>
        <p:nvSpPr>
          <p:cNvPr name="TextBox 7" id="7"/>
          <p:cNvSpPr txBox="true"/>
          <p:nvPr/>
        </p:nvSpPr>
        <p:spPr>
          <a:xfrm rot="0">
            <a:off x="2063582" y="695325"/>
            <a:ext cx="7424644" cy="609600"/>
          </a:xfrm>
          <a:prstGeom prst="rect">
            <a:avLst/>
          </a:prstGeom>
        </p:spPr>
        <p:txBody>
          <a:bodyPr anchor="t" rtlCol="false" tIns="0" lIns="0" bIns="0" rIns="0">
            <a:spAutoFit/>
          </a:bodyPr>
          <a:lstStyle/>
          <a:p>
            <a:pPr algn="l">
              <a:lnSpc>
                <a:spcPts val="4350"/>
              </a:lnSpc>
            </a:pPr>
            <a:r>
              <a:rPr lang="en-US" sz="5000" spc="-245">
                <a:solidFill>
                  <a:srgbClr val="000000"/>
                </a:solidFill>
                <a:latin typeface="TT Interphases"/>
                <a:ea typeface="TT Interphases"/>
                <a:cs typeface="TT Interphases"/>
                <a:sym typeface="TT Interphases"/>
              </a:rPr>
              <a:t>Data Visualization &amp; Analysis</a:t>
            </a:r>
          </a:p>
        </p:txBody>
      </p:sp>
      <p:sp>
        <p:nvSpPr>
          <p:cNvPr name="TextBox 8" id="8"/>
          <p:cNvSpPr txBox="true"/>
          <p:nvPr/>
        </p:nvSpPr>
        <p:spPr>
          <a:xfrm rot="0">
            <a:off x="856814" y="2039334"/>
            <a:ext cx="7839753" cy="371921"/>
          </a:xfrm>
          <a:prstGeom prst="rect">
            <a:avLst/>
          </a:prstGeom>
        </p:spPr>
        <p:txBody>
          <a:bodyPr anchor="t" rtlCol="false" tIns="0" lIns="0" bIns="0" rIns="0">
            <a:spAutoFit/>
          </a:bodyPr>
          <a:lstStyle/>
          <a:p>
            <a:pPr algn="l">
              <a:lnSpc>
                <a:spcPts val="2798"/>
              </a:lnSpc>
            </a:pPr>
            <a:r>
              <a:rPr lang="en-US" sz="3216" spc="-157" b="true">
                <a:solidFill>
                  <a:srgbClr val="000000"/>
                </a:solidFill>
                <a:latin typeface="TT Interphases Bold"/>
                <a:ea typeface="TT Interphases Bold"/>
                <a:cs typeface="TT Interphases Bold"/>
                <a:sym typeface="TT Interphases Bold"/>
              </a:rPr>
              <a:t>Fee Payment Delay Rate (FPDR) per Month</a:t>
            </a:r>
          </a:p>
        </p:txBody>
      </p:sp>
      <p:sp>
        <p:nvSpPr>
          <p:cNvPr name="TextBox 9" id="9"/>
          <p:cNvSpPr txBox="true"/>
          <p:nvPr/>
        </p:nvSpPr>
        <p:spPr>
          <a:xfrm rot="0">
            <a:off x="1189831" y="3001805"/>
            <a:ext cx="7173718" cy="7106517"/>
          </a:xfrm>
          <a:prstGeom prst="rect">
            <a:avLst/>
          </a:prstGeom>
        </p:spPr>
        <p:txBody>
          <a:bodyPr anchor="t" rtlCol="false" tIns="0" lIns="0" bIns="0" rIns="0">
            <a:spAutoFit/>
          </a:bodyPr>
          <a:lstStyle/>
          <a:p>
            <a:pPr algn="l">
              <a:lnSpc>
                <a:spcPts val="2577"/>
              </a:lnSpc>
            </a:pPr>
          </a:p>
          <a:p>
            <a:pPr algn="l" marL="0" indent="0" lvl="0">
              <a:lnSpc>
                <a:spcPts val="2577"/>
              </a:lnSpc>
              <a:spcBef>
                <a:spcPct val="0"/>
              </a:spcBef>
            </a:pPr>
            <a:r>
              <a:rPr lang="en-US" sz="1840" spc="-90" strike="noStrike" u="none">
                <a:solidFill>
                  <a:srgbClr val="000000"/>
                </a:solidFill>
                <a:latin typeface="TT Interphases"/>
                <a:ea typeface="TT Interphases"/>
                <a:cs typeface="TT Interphases"/>
                <a:sym typeface="TT Interphases"/>
              </a:rPr>
              <a:t>The</a:t>
            </a:r>
            <a:r>
              <a:rPr lang="en-US" b="true" sz="1840" spc="-90" strike="noStrike" u="none">
                <a:solidFill>
                  <a:srgbClr val="000000"/>
                </a:solidFill>
                <a:latin typeface="TT Interphases Bold"/>
                <a:ea typeface="TT Interphases Bold"/>
                <a:cs typeface="TT Interphases Bold"/>
                <a:sym typeface="TT Interphases Bold"/>
              </a:rPr>
              <a:t> Fee Payment Delay Rate (FPDR)</a:t>
            </a:r>
            <a:r>
              <a:rPr lang="en-US" sz="1840" spc="-90" strike="noStrike" u="none">
                <a:solidFill>
                  <a:srgbClr val="000000"/>
                </a:solidFill>
                <a:latin typeface="TT Interphases"/>
                <a:ea typeface="TT Interphases"/>
                <a:cs typeface="TT Interphases"/>
                <a:sym typeface="TT Interphases"/>
              </a:rPr>
              <a:t> helps us measure the percentage of accepted fees that remain unpaid over time.</a:t>
            </a:r>
          </a:p>
          <a:p>
            <a:pPr algn="l" marL="0" indent="0" lvl="0">
              <a:lnSpc>
                <a:spcPts val="2577"/>
              </a:lnSpc>
              <a:spcBef>
                <a:spcPct val="0"/>
              </a:spcBef>
            </a:pPr>
          </a:p>
          <a:p>
            <a:pPr algn="l" marL="0" indent="0" lvl="0">
              <a:lnSpc>
                <a:spcPts val="2577"/>
              </a:lnSpc>
              <a:spcBef>
                <a:spcPct val="0"/>
              </a:spcBef>
            </a:pPr>
            <a:r>
              <a:rPr lang="en-US" sz="1840" spc="-90" strike="noStrike" u="none">
                <a:solidFill>
                  <a:srgbClr val="000000"/>
                </a:solidFill>
                <a:latin typeface="TT Interphases"/>
                <a:ea typeface="TT Interphases"/>
                <a:cs typeface="TT Interphases"/>
                <a:sym typeface="TT Interphases"/>
              </a:rPr>
              <a:t>⟶ Evaluate whether users who agree to pay a fee follow through (</a:t>
            </a:r>
            <a:r>
              <a:rPr lang="en-US" b="true" sz="1840" spc="-90" strike="noStrike" u="none">
                <a:solidFill>
                  <a:srgbClr val="000000"/>
                </a:solidFill>
                <a:latin typeface="TT Interphases Bold"/>
                <a:ea typeface="TT Interphases Bold"/>
                <a:cs typeface="TT Interphases Bold"/>
                <a:sym typeface="TT Interphases Bold"/>
              </a:rPr>
              <a:t>revenue stability and user trust</a:t>
            </a:r>
            <a:r>
              <a:rPr lang="en-US" sz="1840" spc="-90" strike="noStrike" u="none">
                <a:solidFill>
                  <a:srgbClr val="000000"/>
                </a:solidFill>
                <a:latin typeface="TT Interphases"/>
                <a:ea typeface="TT Interphases"/>
                <a:cs typeface="TT Interphases"/>
                <a:sym typeface="TT Interphases"/>
              </a:rPr>
              <a:t>).</a:t>
            </a:r>
          </a:p>
          <a:p>
            <a:pPr algn="l" marL="0" indent="0" lvl="0">
              <a:lnSpc>
                <a:spcPts val="2577"/>
              </a:lnSpc>
              <a:spcBef>
                <a:spcPct val="0"/>
              </a:spcBef>
            </a:pPr>
          </a:p>
          <a:p>
            <a:pPr algn="l" marL="0" indent="0" lvl="0">
              <a:lnSpc>
                <a:spcPts val="2577"/>
              </a:lnSpc>
              <a:spcBef>
                <a:spcPct val="0"/>
              </a:spcBef>
            </a:pPr>
            <a:r>
              <a:rPr lang="en-US" sz="1840" spc="-90" strike="noStrike" u="none">
                <a:solidFill>
                  <a:srgbClr val="000000"/>
                </a:solidFill>
                <a:latin typeface="TT Interphases"/>
                <a:ea typeface="TT Interphases"/>
                <a:cs typeface="TT Interphases"/>
                <a:sym typeface="TT Interphases"/>
              </a:rPr>
              <a:t>A decreasing FPDR is a positive signal: it indicates that users are paying their accepted fees more consistently, and the platform is becoming more </a:t>
            </a:r>
            <a:r>
              <a:rPr lang="en-US" b="true" sz="1840" spc="-90" strike="noStrike" u="none">
                <a:solidFill>
                  <a:srgbClr val="000000"/>
                </a:solidFill>
                <a:latin typeface="TT Interphases Bold"/>
                <a:ea typeface="TT Interphases Bold"/>
                <a:cs typeface="TT Interphases Bold"/>
                <a:sym typeface="TT Interphases Bold"/>
              </a:rPr>
              <a:t>reliable in terms of fee recovery.</a:t>
            </a:r>
          </a:p>
          <a:p>
            <a:pPr algn="l" marL="0" indent="0" lvl="0">
              <a:lnSpc>
                <a:spcPts val="2577"/>
              </a:lnSpc>
              <a:spcBef>
                <a:spcPct val="0"/>
              </a:spcBef>
            </a:pPr>
          </a:p>
          <a:p>
            <a:pPr algn="l" marL="0" indent="0" lvl="0">
              <a:lnSpc>
                <a:spcPts val="2577"/>
              </a:lnSpc>
              <a:spcBef>
                <a:spcPct val="0"/>
              </a:spcBef>
            </a:pPr>
            <a:r>
              <a:rPr lang="en-US" sz="1840" spc="-90" strike="noStrike" u="none">
                <a:solidFill>
                  <a:srgbClr val="000000"/>
                </a:solidFill>
                <a:latin typeface="TT Interphases"/>
                <a:ea typeface="TT Interphases"/>
                <a:cs typeface="TT Interphases"/>
                <a:sym typeface="TT Interphases"/>
              </a:rPr>
              <a:t>Contrary to the initial hypothesis, the </a:t>
            </a:r>
            <a:r>
              <a:rPr lang="en-US" b="true" sz="1840" spc="-90" strike="noStrike" u="none">
                <a:solidFill>
                  <a:srgbClr val="000000"/>
                </a:solidFill>
                <a:latin typeface="TT Interphases Bold"/>
                <a:ea typeface="TT Interphases Bold"/>
                <a:cs typeface="TT Interphases Bold"/>
                <a:sym typeface="TT Interphases Bold"/>
              </a:rPr>
              <a:t>Fee Payment Delay Rate (FPDR) has significantly decreased over time</a:t>
            </a:r>
            <a:r>
              <a:rPr lang="en-US" sz="1840" spc="-90" strike="noStrike" u="none">
                <a:solidFill>
                  <a:srgbClr val="000000"/>
                </a:solidFill>
                <a:latin typeface="TT Interphases"/>
                <a:ea typeface="TT Interphases"/>
                <a:cs typeface="TT Interphases"/>
                <a:sym typeface="TT Interphases"/>
              </a:rPr>
              <a:t>, even as service usage increased.</a:t>
            </a:r>
          </a:p>
          <a:p>
            <a:pPr algn="l" marL="0" indent="0" lvl="0">
              <a:lnSpc>
                <a:spcPts val="2577"/>
              </a:lnSpc>
              <a:spcBef>
                <a:spcPct val="0"/>
              </a:spcBef>
            </a:pPr>
            <a:r>
              <a:rPr lang="en-US" sz="1840" spc="-90" strike="noStrike" u="none">
                <a:solidFill>
                  <a:srgbClr val="000000"/>
                </a:solidFill>
                <a:latin typeface="TT Interphases"/>
                <a:ea typeface="TT Interphases"/>
                <a:cs typeface="TT Interphases"/>
                <a:sym typeface="TT Interphases"/>
              </a:rPr>
              <a:t> ⟶ Positive</a:t>
            </a:r>
            <a:r>
              <a:rPr lang="en-US" b="true" sz="1840" spc="-90" strike="noStrike" u="none">
                <a:solidFill>
                  <a:srgbClr val="000000"/>
                </a:solidFill>
                <a:latin typeface="TT Interphases Bold"/>
                <a:ea typeface="TT Interphases Bold"/>
                <a:cs typeface="TT Interphases Bold"/>
                <a:sym typeface="TT Interphases Bold"/>
              </a:rPr>
              <a:t> evolution in user payment behavior</a:t>
            </a:r>
            <a:r>
              <a:rPr lang="en-US" sz="1840" spc="-90" strike="noStrike" u="none">
                <a:solidFill>
                  <a:srgbClr val="000000"/>
                </a:solidFill>
                <a:latin typeface="TT Interphases"/>
                <a:ea typeface="TT Interphases"/>
                <a:cs typeface="TT Interphases"/>
                <a:sym typeface="TT Interphases"/>
              </a:rPr>
              <a:t> and potentially </a:t>
            </a:r>
            <a:r>
              <a:rPr lang="en-US" b="true" sz="1840" spc="-90" strike="noStrike" u="none">
                <a:solidFill>
                  <a:srgbClr val="000000"/>
                </a:solidFill>
                <a:latin typeface="TT Interphases Bold"/>
                <a:ea typeface="TT Interphases Bold"/>
                <a:cs typeface="TT Interphases Bold"/>
                <a:sym typeface="TT Interphases Bold"/>
              </a:rPr>
              <a:t>better platform processes</a:t>
            </a:r>
            <a:r>
              <a:rPr lang="en-US" sz="1840" spc="-90" strike="noStrike" u="none">
                <a:solidFill>
                  <a:srgbClr val="000000"/>
                </a:solidFill>
                <a:latin typeface="TT Interphases"/>
                <a:ea typeface="TT Interphases"/>
                <a:cs typeface="TT Interphases"/>
                <a:sym typeface="TT Interphases"/>
              </a:rPr>
              <a:t> or communication.</a:t>
            </a:r>
          </a:p>
          <a:p>
            <a:pPr algn="l" marL="0" indent="0" lvl="0">
              <a:lnSpc>
                <a:spcPts val="2577"/>
              </a:lnSpc>
              <a:spcBef>
                <a:spcPct val="0"/>
              </a:spcBef>
            </a:pPr>
          </a:p>
          <a:p>
            <a:pPr algn="l" marL="0" indent="0" lvl="0">
              <a:lnSpc>
                <a:spcPts val="2577"/>
              </a:lnSpc>
              <a:spcBef>
                <a:spcPct val="0"/>
              </a:spcBef>
            </a:pPr>
          </a:p>
          <a:p>
            <a:pPr algn="l" marL="0" indent="0" lvl="0">
              <a:lnSpc>
                <a:spcPts val="2577"/>
              </a:lnSpc>
              <a:spcBef>
                <a:spcPct val="0"/>
              </a:spcBef>
            </a:pPr>
          </a:p>
          <a:p>
            <a:pPr algn="l" marL="0" indent="0" lvl="0">
              <a:lnSpc>
                <a:spcPts val="2577"/>
              </a:lnSpc>
              <a:spcBef>
                <a:spcPct val="0"/>
              </a:spcBef>
            </a:pPr>
          </a:p>
          <a:p>
            <a:pPr algn="l" marL="0" indent="0" lvl="0">
              <a:lnSpc>
                <a:spcPts val="2577"/>
              </a:lnSpc>
              <a:spcBef>
                <a:spcPct val="0"/>
              </a:spcBef>
            </a:pPr>
          </a:p>
          <a:p>
            <a:pPr algn="l" marL="0" indent="0" lvl="0">
              <a:lnSpc>
                <a:spcPts val="2577"/>
              </a:lnSpc>
              <a:spcBef>
                <a:spcPct val="0"/>
              </a:spcBef>
            </a:pPr>
          </a:p>
          <a:p>
            <a:pPr algn="l" marL="0" indent="0" lvl="0">
              <a:lnSpc>
                <a:spcPts val="2577"/>
              </a:lnSpc>
              <a:spcBef>
                <a:spcPct val="0"/>
              </a:spcBef>
            </a:pPr>
          </a:p>
        </p:txBody>
      </p:sp>
      <p:sp>
        <p:nvSpPr>
          <p:cNvPr name="TextBox 10" id="10"/>
          <p:cNvSpPr txBox="true"/>
          <p:nvPr/>
        </p:nvSpPr>
        <p:spPr>
          <a:xfrm rot="0">
            <a:off x="8930032" y="7725382"/>
            <a:ext cx="8840198" cy="861716"/>
          </a:xfrm>
          <a:prstGeom prst="rect">
            <a:avLst/>
          </a:prstGeom>
        </p:spPr>
        <p:txBody>
          <a:bodyPr anchor="t" rtlCol="false" tIns="0" lIns="0" bIns="0" rIns="0">
            <a:spAutoFit/>
          </a:bodyPr>
          <a:lstStyle/>
          <a:p>
            <a:pPr algn="ctr">
              <a:lnSpc>
                <a:spcPts val="2346"/>
              </a:lnSpc>
            </a:pPr>
            <a:r>
              <a:rPr lang="en-US" b="true" sz="1675" i="true" spc="-82">
                <a:solidFill>
                  <a:srgbClr val="000000"/>
                </a:solidFill>
                <a:latin typeface="TT Interphases Bold Italics"/>
                <a:ea typeface="TT Interphases Bold Italics"/>
                <a:cs typeface="TT Interphases Bold Italics"/>
                <a:sym typeface="TT Interphases Bold Italics"/>
              </a:rPr>
              <a:t>Hypothesis:</a:t>
            </a:r>
            <a:r>
              <a:rPr lang="en-US" b="true" sz="1675" i="true" spc="-82">
                <a:solidFill>
                  <a:srgbClr val="000000"/>
                </a:solidFill>
                <a:latin typeface="TT Interphases Bold Italics"/>
                <a:ea typeface="TT Interphases Bold Italics"/>
                <a:cs typeface="TT Interphases Bold Italics"/>
                <a:sym typeface="TT Interphases Bold Italics"/>
              </a:rPr>
              <a:t> </a:t>
            </a:r>
          </a:p>
          <a:p>
            <a:pPr algn="ctr">
              <a:lnSpc>
                <a:spcPts val="2346"/>
              </a:lnSpc>
              <a:spcBef>
                <a:spcPct val="0"/>
              </a:spcBef>
            </a:pPr>
            <a:r>
              <a:rPr lang="en-US" sz="1675" i="true" spc="-82">
                <a:solidFill>
                  <a:srgbClr val="000000"/>
                </a:solidFill>
                <a:latin typeface="TT Interphases Italics"/>
                <a:ea typeface="TT Interphases Italics"/>
                <a:cs typeface="TT Interphases Italics"/>
                <a:sym typeface="TT Interphases Italics"/>
              </a:rPr>
              <a:t>As service usage increases, the percentage of unpaid accepted fees might also increase, revealing possible liquidity problems or decreasing user engagement.</a:t>
            </a:r>
          </a:p>
        </p:txBody>
      </p:sp>
      <p:sp>
        <p:nvSpPr>
          <p:cNvPr name="TextBox 11" id="11"/>
          <p:cNvSpPr txBox="true"/>
          <p:nvPr/>
        </p:nvSpPr>
        <p:spPr>
          <a:xfrm rot="0">
            <a:off x="9270940" y="9072895"/>
            <a:ext cx="8062436" cy="331693"/>
          </a:xfrm>
          <a:prstGeom prst="rect">
            <a:avLst/>
          </a:prstGeom>
        </p:spPr>
        <p:txBody>
          <a:bodyPr anchor="t" rtlCol="false" tIns="0" lIns="0" bIns="0" rIns="0">
            <a:spAutoFit/>
          </a:bodyPr>
          <a:lstStyle/>
          <a:p>
            <a:pPr algn="ctr">
              <a:lnSpc>
                <a:spcPts val="2717"/>
              </a:lnSpc>
              <a:spcBef>
                <a:spcPct val="0"/>
              </a:spcBef>
            </a:pPr>
            <a:r>
              <a:rPr lang="en-US" b="true" sz="1941" spc="-95">
                <a:solidFill>
                  <a:srgbClr val="000000"/>
                </a:solidFill>
                <a:latin typeface="TT Interphases Bold"/>
                <a:ea typeface="TT Interphases Bold"/>
                <a:cs typeface="TT Interphases Bold"/>
                <a:sym typeface="TT Interphases Bold"/>
              </a:rPr>
              <a:t>FPDR (%) = (accepted fees with no paid_at date) / (Total Accepted Fees) * 100</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987660"/>
            <a:ext cx="5111654" cy="3299340"/>
          </a:xfrm>
          <a:custGeom>
            <a:avLst/>
            <a:gdLst/>
            <a:ahLst/>
            <a:cxnLst/>
            <a:rect r="r" b="b" t="t" l="l"/>
            <a:pathLst>
              <a:path h="3299340" w="5111654">
                <a:moveTo>
                  <a:pt x="0" y="0"/>
                </a:moveTo>
                <a:lnTo>
                  <a:pt x="5111654" y="0"/>
                </a:lnTo>
                <a:lnTo>
                  <a:pt x="5111654" y="3299340"/>
                </a:lnTo>
                <a:lnTo>
                  <a:pt x="0" y="32993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2644660"/>
            <a:ext cx="7577855" cy="2026160"/>
          </a:xfrm>
          <a:prstGeom prst="rect">
            <a:avLst/>
          </a:prstGeom>
        </p:spPr>
        <p:txBody>
          <a:bodyPr anchor="t" rtlCol="false" tIns="0" lIns="0" bIns="0" rIns="0">
            <a:spAutoFit/>
          </a:bodyPr>
          <a:lstStyle/>
          <a:p>
            <a:pPr algn="l">
              <a:lnSpc>
                <a:spcPts val="7656"/>
              </a:lnSpc>
            </a:pPr>
            <a:r>
              <a:rPr lang="en-US" sz="8800" spc="-431">
                <a:solidFill>
                  <a:srgbClr val="000000"/>
                </a:solidFill>
                <a:latin typeface="TT Interphases"/>
                <a:ea typeface="TT Interphases"/>
                <a:cs typeface="TT Interphases"/>
                <a:sym typeface="TT Interphases"/>
              </a:rPr>
              <a:t>Observations &amp;</a:t>
            </a:r>
          </a:p>
          <a:p>
            <a:pPr algn="l">
              <a:lnSpc>
                <a:spcPts val="7656"/>
              </a:lnSpc>
            </a:pPr>
            <a:r>
              <a:rPr lang="en-US" sz="8800" spc="-431">
                <a:solidFill>
                  <a:srgbClr val="000000"/>
                </a:solidFill>
                <a:latin typeface="TT Interphases"/>
                <a:ea typeface="TT Interphases"/>
                <a:cs typeface="TT Interphases"/>
                <a:sym typeface="TT Interphases"/>
              </a:rPr>
              <a:t>Limitations </a:t>
            </a:r>
          </a:p>
        </p:txBody>
      </p:sp>
      <p:sp>
        <p:nvSpPr>
          <p:cNvPr name="TextBox 4" id="4"/>
          <p:cNvSpPr txBox="true"/>
          <p:nvPr/>
        </p:nvSpPr>
        <p:spPr>
          <a:xfrm rot="0">
            <a:off x="10479897" y="4591519"/>
            <a:ext cx="5585979" cy="575945"/>
          </a:xfrm>
          <a:prstGeom prst="rect">
            <a:avLst/>
          </a:prstGeom>
        </p:spPr>
        <p:txBody>
          <a:bodyPr anchor="t" rtlCol="false" tIns="0" lIns="0" bIns="0" rIns="0">
            <a:spAutoFit/>
          </a:bodyPr>
          <a:lstStyle/>
          <a:p>
            <a:pPr algn="l">
              <a:lnSpc>
                <a:spcPts val="2380"/>
              </a:lnSpc>
            </a:pPr>
            <a:r>
              <a:rPr lang="en-US" sz="1700" spc="-83">
                <a:solidFill>
                  <a:srgbClr val="000000"/>
                </a:solidFill>
                <a:latin typeface="TT Interphases"/>
                <a:ea typeface="TT Interphases"/>
                <a:cs typeface="TT Interphases"/>
                <a:sym typeface="TT Interphases"/>
              </a:rPr>
              <a:t>To understand seasonality of the cash requests more data is required</a:t>
            </a:r>
          </a:p>
        </p:txBody>
      </p:sp>
      <p:sp>
        <p:nvSpPr>
          <p:cNvPr name="TextBox 5" id="5"/>
          <p:cNvSpPr txBox="true"/>
          <p:nvPr/>
        </p:nvSpPr>
        <p:spPr>
          <a:xfrm rot="0">
            <a:off x="10589436" y="1373859"/>
            <a:ext cx="1214776" cy="280670"/>
          </a:xfrm>
          <a:prstGeom prst="rect">
            <a:avLst/>
          </a:prstGeom>
        </p:spPr>
        <p:txBody>
          <a:bodyPr anchor="t" rtlCol="false" tIns="0" lIns="0" bIns="0" rIns="0">
            <a:spAutoFit/>
          </a:bodyPr>
          <a:lstStyle/>
          <a:p>
            <a:pPr algn="l">
              <a:lnSpc>
                <a:spcPts val="2380"/>
              </a:lnSpc>
            </a:pPr>
            <a:r>
              <a:rPr lang="en-US" sz="1700" spc="-83" b="true">
                <a:solidFill>
                  <a:srgbClr val="000000"/>
                </a:solidFill>
                <a:latin typeface="TT Interphases Bold"/>
                <a:ea typeface="TT Interphases Bold"/>
                <a:cs typeface="TT Interphases Bold"/>
                <a:sym typeface="TT Interphases Bold"/>
              </a:rPr>
              <a:t>Point 01</a:t>
            </a:r>
          </a:p>
        </p:txBody>
      </p:sp>
      <p:sp>
        <p:nvSpPr>
          <p:cNvPr name="TextBox 6" id="6"/>
          <p:cNvSpPr txBox="true"/>
          <p:nvPr/>
        </p:nvSpPr>
        <p:spPr>
          <a:xfrm rot="0">
            <a:off x="10589436" y="4262338"/>
            <a:ext cx="1214776" cy="280670"/>
          </a:xfrm>
          <a:prstGeom prst="rect">
            <a:avLst/>
          </a:prstGeom>
        </p:spPr>
        <p:txBody>
          <a:bodyPr anchor="t" rtlCol="false" tIns="0" lIns="0" bIns="0" rIns="0">
            <a:spAutoFit/>
          </a:bodyPr>
          <a:lstStyle/>
          <a:p>
            <a:pPr algn="l">
              <a:lnSpc>
                <a:spcPts val="2380"/>
              </a:lnSpc>
            </a:pPr>
            <a:r>
              <a:rPr lang="en-US" sz="1700" spc="-83" b="true">
                <a:solidFill>
                  <a:srgbClr val="000000"/>
                </a:solidFill>
                <a:latin typeface="TT Interphases Bold"/>
                <a:ea typeface="TT Interphases Bold"/>
                <a:cs typeface="TT Interphases Bold"/>
                <a:sym typeface="TT Interphases Bold"/>
              </a:rPr>
              <a:t>Point 04</a:t>
            </a:r>
          </a:p>
        </p:txBody>
      </p:sp>
      <p:sp>
        <p:nvSpPr>
          <p:cNvPr name="TextBox 7" id="7"/>
          <p:cNvSpPr txBox="true"/>
          <p:nvPr/>
        </p:nvSpPr>
        <p:spPr>
          <a:xfrm rot="0">
            <a:off x="10589436" y="5599888"/>
            <a:ext cx="1214776" cy="280670"/>
          </a:xfrm>
          <a:prstGeom prst="rect">
            <a:avLst/>
          </a:prstGeom>
        </p:spPr>
        <p:txBody>
          <a:bodyPr anchor="t" rtlCol="false" tIns="0" lIns="0" bIns="0" rIns="0">
            <a:spAutoFit/>
          </a:bodyPr>
          <a:lstStyle/>
          <a:p>
            <a:pPr algn="l">
              <a:lnSpc>
                <a:spcPts val="2380"/>
              </a:lnSpc>
            </a:pPr>
            <a:r>
              <a:rPr lang="en-US" sz="1700" spc="-83" b="true">
                <a:solidFill>
                  <a:srgbClr val="000000"/>
                </a:solidFill>
                <a:latin typeface="TT Interphases Bold"/>
                <a:ea typeface="TT Interphases Bold"/>
                <a:cs typeface="TT Interphases Bold"/>
                <a:sym typeface="TT Interphases Bold"/>
              </a:rPr>
              <a:t>Point 05</a:t>
            </a:r>
          </a:p>
        </p:txBody>
      </p:sp>
      <p:sp>
        <p:nvSpPr>
          <p:cNvPr name="Freeform 8" id="8"/>
          <p:cNvSpPr/>
          <p:nvPr/>
        </p:nvSpPr>
        <p:spPr>
          <a:xfrm flipH="false" flipV="false" rot="0">
            <a:off x="764232" y="542925"/>
            <a:ext cx="855846" cy="902537"/>
          </a:xfrm>
          <a:custGeom>
            <a:avLst/>
            <a:gdLst/>
            <a:ahLst/>
            <a:cxnLst/>
            <a:rect r="r" b="b" t="t" l="l"/>
            <a:pathLst>
              <a:path h="902537" w="855846">
                <a:moveTo>
                  <a:pt x="0" y="0"/>
                </a:moveTo>
                <a:lnTo>
                  <a:pt x="855846" y="0"/>
                </a:lnTo>
                <a:lnTo>
                  <a:pt x="855846" y="902537"/>
                </a:lnTo>
                <a:lnTo>
                  <a:pt x="0" y="902537"/>
                </a:lnTo>
                <a:lnTo>
                  <a:pt x="0" y="0"/>
                </a:lnTo>
                <a:close/>
              </a:path>
            </a:pathLst>
          </a:custGeom>
          <a:blipFill>
            <a:blip r:embed="rId4"/>
            <a:stretch>
              <a:fillRect l="0" t="0" r="0" b="-1148"/>
            </a:stretch>
          </a:blipFill>
        </p:spPr>
      </p:sp>
      <p:sp>
        <p:nvSpPr>
          <p:cNvPr name="TextBox 9" id="9"/>
          <p:cNvSpPr txBox="true"/>
          <p:nvPr/>
        </p:nvSpPr>
        <p:spPr>
          <a:xfrm rot="0">
            <a:off x="1961886" y="553018"/>
            <a:ext cx="1502716" cy="875164"/>
          </a:xfrm>
          <a:prstGeom prst="rect">
            <a:avLst/>
          </a:prstGeom>
        </p:spPr>
        <p:txBody>
          <a:bodyPr anchor="t" rtlCol="false" tIns="0" lIns="0" bIns="0" rIns="0">
            <a:spAutoFit/>
          </a:bodyPr>
          <a:lstStyle/>
          <a:p>
            <a:pPr algn="l">
              <a:lnSpc>
                <a:spcPts val="7189"/>
              </a:lnSpc>
            </a:pPr>
            <a:r>
              <a:rPr lang="en-US" sz="5325" spc="-95" b="true">
                <a:solidFill>
                  <a:srgbClr val="323232"/>
                </a:solidFill>
                <a:latin typeface="Bricolage Grotesque Bold"/>
                <a:ea typeface="Bricolage Grotesque Bold"/>
                <a:cs typeface="Bricolage Grotesque Bold"/>
                <a:sym typeface="Bricolage Grotesque Bold"/>
              </a:rPr>
              <a:t>06</a:t>
            </a:r>
          </a:p>
        </p:txBody>
      </p:sp>
      <p:sp>
        <p:nvSpPr>
          <p:cNvPr name="TextBox 10" id="10"/>
          <p:cNvSpPr txBox="true"/>
          <p:nvPr/>
        </p:nvSpPr>
        <p:spPr>
          <a:xfrm rot="0">
            <a:off x="10479897" y="5928183"/>
            <a:ext cx="5585979" cy="575945"/>
          </a:xfrm>
          <a:prstGeom prst="rect">
            <a:avLst/>
          </a:prstGeom>
        </p:spPr>
        <p:txBody>
          <a:bodyPr anchor="t" rtlCol="false" tIns="0" lIns="0" bIns="0" rIns="0">
            <a:spAutoFit/>
          </a:bodyPr>
          <a:lstStyle/>
          <a:p>
            <a:pPr algn="l">
              <a:lnSpc>
                <a:spcPts val="2380"/>
              </a:lnSpc>
            </a:pPr>
            <a:r>
              <a:rPr lang="en-US" sz="1700" spc="-83">
                <a:solidFill>
                  <a:srgbClr val="000000"/>
                </a:solidFill>
                <a:latin typeface="TT Interphases"/>
                <a:ea typeface="TT Interphases"/>
                <a:cs typeface="TT Interphases"/>
                <a:sym typeface="TT Interphases"/>
              </a:rPr>
              <a:t>Data structure could be simplified and improve, we can’t see different stages of CR_status as it is a live variable</a:t>
            </a:r>
          </a:p>
        </p:txBody>
      </p:sp>
      <p:sp>
        <p:nvSpPr>
          <p:cNvPr name="TextBox 11" id="11"/>
          <p:cNvSpPr txBox="true"/>
          <p:nvPr/>
        </p:nvSpPr>
        <p:spPr>
          <a:xfrm rot="0">
            <a:off x="10479897" y="1764784"/>
            <a:ext cx="5585979" cy="871220"/>
          </a:xfrm>
          <a:prstGeom prst="rect">
            <a:avLst/>
          </a:prstGeom>
        </p:spPr>
        <p:txBody>
          <a:bodyPr anchor="t" rtlCol="false" tIns="0" lIns="0" bIns="0" rIns="0">
            <a:spAutoFit/>
          </a:bodyPr>
          <a:lstStyle/>
          <a:p>
            <a:pPr algn="l">
              <a:lnSpc>
                <a:spcPts val="2380"/>
              </a:lnSpc>
            </a:pPr>
            <a:r>
              <a:rPr lang="en-US" sz="1700" spc="-83">
                <a:solidFill>
                  <a:srgbClr val="000000"/>
                </a:solidFill>
                <a:latin typeface="TT Interphases"/>
                <a:ea typeface="TT Interphases"/>
                <a:cs typeface="TT Interphases"/>
                <a:sym typeface="TT Interphases"/>
              </a:rPr>
              <a:t>There are sufficient events per user so It’s Ideal for our cohort analysis, but understanding the data was our big challenge to the analysis</a:t>
            </a:r>
          </a:p>
        </p:txBody>
      </p:sp>
      <p:sp>
        <p:nvSpPr>
          <p:cNvPr name="TextBox 12" id="12"/>
          <p:cNvSpPr txBox="true"/>
          <p:nvPr/>
        </p:nvSpPr>
        <p:spPr>
          <a:xfrm rot="0">
            <a:off x="10589436" y="2924788"/>
            <a:ext cx="1214776" cy="280670"/>
          </a:xfrm>
          <a:prstGeom prst="rect">
            <a:avLst/>
          </a:prstGeom>
        </p:spPr>
        <p:txBody>
          <a:bodyPr anchor="t" rtlCol="false" tIns="0" lIns="0" bIns="0" rIns="0">
            <a:spAutoFit/>
          </a:bodyPr>
          <a:lstStyle/>
          <a:p>
            <a:pPr algn="l">
              <a:lnSpc>
                <a:spcPts val="2380"/>
              </a:lnSpc>
            </a:pPr>
            <a:r>
              <a:rPr lang="en-US" sz="1700" spc="-83" b="true">
                <a:solidFill>
                  <a:srgbClr val="000000"/>
                </a:solidFill>
                <a:latin typeface="TT Interphases Bold"/>
                <a:ea typeface="TT Interphases Bold"/>
                <a:cs typeface="TT Interphases Bold"/>
                <a:sym typeface="TT Interphases Bold"/>
              </a:rPr>
              <a:t>Point 02</a:t>
            </a:r>
          </a:p>
        </p:txBody>
      </p:sp>
      <p:sp>
        <p:nvSpPr>
          <p:cNvPr name="TextBox 13" id="13"/>
          <p:cNvSpPr txBox="true"/>
          <p:nvPr/>
        </p:nvSpPr>
        <p:spPr>
          <a:xfrm rot="0">
            <a:off x="10479897" y="3257768"/>
            <a:ext cx="5585979" cy="575945"/>
          </a:xfrm>
          <a:prstGeom prst="rect">
            <a:avLst/>
          </a:prstGeom>
        </p:spPr>
        <p:txBody>
          <a:bodyPr anchor="t" rtlCol="false" tIns="0" lIns="0" bIns="0" rIns="0">
            <a:spAutoFit/>
          </a:bodyPr>
          <a:lstStyle/>
          <a:p>
            <a:pPr algn="l">
              <a:lnSpc>
                <a:spcPts val="2380"/>
              </a:lnSpc>
            </a:pPr>
            <a:r>
              <a:rPr lang="en-US" sz="1700" spc="-83">
                <a:solidFill>
                  <a:srgbClr val="000000"/>
                </a:solidFill>
                <a:latin typeface="TT Interphases"/>
                <a:ea typeface="TT Interphases"/>
                <a:cs typeface="TT Interphases"/>
                <a:sym typeface="TT Interphases"/>
              </a:rPr>
              <a:t>We could have more data on the users to make further analysis as modelling risk per profile of each user or region etc.</a:t>
            </a:r>
          </a:p>
        </p:txBody>
      </p:sp>
      <p:sp>
        <p:nvSpPr>
          <p:cNvPr name="TextBox 14" id="14"/>
          <p:cNvSpPr txBox="true"/>
          <p:nvPr/>
        </p:nvSpPr>
        <p:spPr>
          <a:xfrm rot="0">
            <a:off x="10589436" y="6914028"/>
            <a:ext cx="1214776" cy="280670"/>
          </a:xfrm>
          <a:prstGeom prst="rect">
            <a:avLst/>
          </a:prstGeom>
        </p:spPr>
        <p:txBody>
          <a:bodyPr anchor="t" rtlCol="false" tIns="0" lIns="0" bIns="0" rIns="0">
            <a:spAutoFit/>
          </a:bodyPr>
          <a:lstStyle/>
          <a:p>
            <a:pPr algn="l">
              <a:lnSpc>
                <a:spcPts val="2380"/>
              </a:lnSpc>
            </a:pPr>
            <a:r>
              <a:rPr lang="en-US" sz="1700" spc="-83" b="true">
                <a:solidFill>
                  <a:srgbClr val="000000"/>
                </a:solidFill>
                <a:latin typeface="TT Interphases Bold"/>
                <a:ea typeface="TT Interphases Bold"/>
                <a:cs typeface="TT Interphases Bold"/>
                <a:sym typeface="TT Interphases Bold"/>
              </a:rPr>
              <a:t>Point 06</a:t>
            </a:r>
          </a:p>
        </p:txBody>
      </p:sp>
      <p:sp>
        <p:nvSpPr>
          <p:cNvPr name="TextBox 15" id="15"/>
          <p:cNvSpPr txBox="true"/>
          <p:nvPr/>
        </p:nvSpPr>
        <p:spPr>
          <a:xfrm rot="0">
            <a:off x="10479897" y="7308998"/>
            <a:ext cx="5585979" cy="575945"/>
          </a:xfrm>
          <a:prstGeom prst="rect">
            <a:avLst/>
          </a:prstGeom>
        </p:spPr>
        <p:txBody>
          <a:bodyPr anchor="t" rtlCol="false" tIns="0" lIns="0" bIns="0" rIns="0">
            <a:spAutoFit/>
          </a:bodyPr>
          <a:lstStyle/>
          <a:p>
            <a:pPr algn="l">
              <a:lnSpc>
                <a:spcPts val="2380"/>
              </a:lnSpc>
            </a:pPr>
            <a:r>
              <a:rPr lang="en-US" sz="1700" spc="-83">
                <a:solidFill>
                  <a:srgbClr val="000000"/>
                </a:solidFill>
                <a:latin typeface="TT Interphases"/>
                <a:ea typeface="TT Interphases"/>
                <a:cs typeface="TT Interphases"/>
                <a:sym typeface="TT Interphases"/>
              </a:rPr>
              <a:t>We missed more information on the reasonability behind  the status of requests rejected and the recovery status.</a:t>
            </a:r>
          </a:p>
        </p:txBody>
      </p:sp>
      <p:sp>
        <p:nvSpPr>
          <p:cNvPr name="TextBox 16" id="16"/>
          <p:cNvSpPr txBox="true"/>
          <p:nvPr/>
        </p:nvSpPr>
        <p:spPr>
          <a:xfrm rot="0">
            <a:off x="10479897" y="8537221"/>
            <a:ext cx="5585979" cy="280670"/>
          </a:xfrm>
          <a:prstGeom prst="rect">
            <a:avLst/>
          </a:prstGeom>
        </p:spPr>
        <p:txBody>
          <a:bodyPr anchor="t" rtlCol="false" tIns="0" lIns="0" bIns="0" rIns="0">
            <a:spAutoFit/>
          </a:bodyPr>
          <a:lstStyle/>
          <a:p>
            <a:pPr algn="l">
              <a:lnSpc>
                <a:spcPts val="2380"/>
              </a:lnSpc>
            </a:pPr>
            <a:r>
              <a:rPr lang="en-US" sz="1700" spc="-83">
                <a:solidFill>
                  <a:srgbClr val="000000"/>
                </a:solidFill>
                <a:latin typeface="TT Interphases"/>
                <a:ea typeface="TT Interphases"/>
                <a:cs typeface="TT Interphases"/>
                <a:sym typeface="TT Interphases"/>
              </a:rPr>
              <a:t>Fees amount are the same regardless the type of fee</a:t>
            </a:r>
          </a:p>
        </p:txBody>
      </p:sp>
      <p:sp>
        <p:nvSpPr>
          <p:cNvPr name="TextBox 17" id="17"/>
          <p:cNvSpPr txBox="true"/>
          <p:nvPr/>
        </p:nvSpPr>
        <p:spPr>
          <a:xfrm rot="0">
            <a:off x="10589436" y="8208926"/>
            <a:ext cx="1214776" cy="280670"/>
          </a:xfrm>
          <a:prstGeom prst="rect">
            <a:avLst/>
          </a:prstGeom>
        </p:spPr>
        <p:txBody>
          <a:bodyPr anchor="t" rtlCol="false" tIns="0" lIns="0" bIns="0" rIns="0">
            <a:spAutoFit/>
          </a:bodyPr>
          <a:lstStyle/>
          <a:p>
            <a:pPr algn="l">
              <a:lnSpc>
                <a:spcPts val="2380"/>
              </a:lnSpc>
            </a:pPr>
            <a:r>
              <a:rPr lang="en-US" sz="1700" spc="-83" b="true">
                <a:solidFill>
                  <a:srgbClr val="000000"/>
                </a:solidFill>
                <a:latin typeface="TT Interphases Bold"/>
                <a:ea typeface="TT Interphases Bold"/>
                <a:cs typeface="TT Interphases Bold"/>
                <a:sym typeface="TT Interphases Bold"/>
              </a:rPr>
              <a:t>Point 07</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999665" y="1028700"/>
            <a:ext cx="8259635" cy="8229600"/>
          </a:xfrm>
          <a:custGeom>
            <a:avLst/>
            <a:gdLst/>
            <a:ahLst/>
            <a:cxnLst/>
            <a:rect r="r" b="b" t="t" l="l"/>
            <a:pathLst>
              <a:path h="8229600" w="8259635">
                <a:moveTo>
                  <a:pt x="0" y="0"/>
                </a:moveTo>
                <a:lnTo>
                  <a:pt x="8259635" y="0"/>
                </a:lnTo>
                <a:lnTo>
                  <a:pt x="8259635"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4000357"/>
            <a:ext cx="8332616" cy="1745348"/>
          </a:xfrm>
          <a:prstGeom prst="rect">
            <a:avLst/>
          </a:prstGeom>
        </p:spPr>
        <p:txBody>
          <a:bodyPr anchor="t" rtlCol="false" tIns="0" lIns="0" bIns="0" rIns="0">
            <a:spAutoFit/>
          </a:bodyPr>
          <a:lstStyle/>
          <a:p>
            <a:pPr algn="l">
              <a:lnSpc>
                <a:spcPts val="12524"/>
              </a:lnSpc>
            </a:pPr>
            <a:r>
              <a:rPr lang="en-US" sz="14395" spc="-705">
                <a:solidFill>
                  <a:srgbClr val="000000"/>
                </a:solidFill>
                <a:latin typeface="TT Interphases"/>
                <a:ea typeface="TT Interphases"/>
                <a:cs typeface="TT Interphases"/>
                <a:sym typeface="TT Interphases"/>
              </a:rPr>
              <a:t>Thank You</a:t>
            </a:r>
          </a:p>
        </p:txBody>
      </p:sp>
      <p:sp>
        <p:nvSpPr>
          <p:cNvPr name="Freeform 4" id="4"/>
          <p:cNvSpPr/>
          <p:nvPr/>
        </p:nvSpPr>
        <p:spPr>
          <a:xfrm flipH="false" flipV="false" rot="0">
            <a:off x="1028700" y="1028700"/>
            <a:ext cx="855846" cy="902537"/>
          </a:xfrm>
          <a:custGeom>
            <a:avLst/>
            <a:gdLst/>
            <a:ahLst/>
            <a:cxnLst/>
            <a:rect r="r" b="b" t="t" l="l"/>
            <a:pathLst>
              <a:path h="902537" w="855846">
                <a:moveTo>
                  <a:pt x="0" y="0"/>
                </a:moveTo>
                <a:lnTo>
                  <a:pt x="855846" y="0"/>
                </a:lnTo>
                <a:lnTo>
                  <a:pt x="855846" y="902537"/>
                </a:lnTo>
                <a:lnTo>
                  <a:pt x="0" y="902537"/>
                </a:lnTo>
                <a:lnTo>
                  <a:pt x="0" y="0"/>
                </a:lnTo>
                <a:close/>
              </a:path>
            </a:pathLst>
          </a:custGeom>
          <a:blipFill>
            <a:blip r:embed="rId4"/>
            <a:stretch>
              <a:fillRect l="0" t="0" r="0" b="-1148"/>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64232" y="4323526"/>
            <a:ext cx="5697673" cy="5293656"/>
          </a:xfrm>
          <a:custGeom>
            <a:avLst/>
            <a:gdLst/>
            <a:ahLst/>
            <a:cxnLst/>
            <a:rect r="r" b="b" t="t" l="l"/>
            <a:pathLst>
              <a:path h="5293656" w="5697673">
                <a:moveTo>
                  <a:pt x="0" y="0"/>
                </a:moveTo>
                <a:lnTo>
                  <a:pt x="5697673" y="0"/>
                </a:lnTo>
                <a:lnTo>
                  <a:pt x="5697673" y="5293655"/>
                </a:lnTo>
                <a:lnTo>
                  <a:pt x="0" y="52936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9166444" y="1477819"/>
            <a:ext cx="5362775" cy="1566940"/>
          </a:xfrm>
          <a:prstGeom prst="rect">
            <a:avLst/>
          </a:prstGeom>
        </p:spPr>
        <p:txBody>
          <a:bodyPr anchor="t" rtlCol="false" tIns="0" lIns="0" bIns="0" rIns="0">
            <a:spAutoFit/>
          </a:bodyPr>
          <a:lstStyle/>
          <a:p>
            <a:pPr algn="l">
              <a:lnSpc>
                <a:spcPts val="5882"/>
              </a:lnSpc>
            </a:pPr>
            <a:r>
              <a:rPr lang="en-US" sz="6762" spc="-331">
                <a:solidFill>
                  <a:srgbClr val="000000"/>
                </a:solidFill>
                <a:latin typeface="TT Interphases"/>
                <a:ea typeface="TT Interphases"/>
                <a:cs typeface="TT Interphases"/>
                <a:sym typeface="TT Interphases"/>
              </a:rPr>
              <a:t>Objective of the EDA</a:t>
            </a:r>
          </a:p>
        </p:txBody>
      </p:sp>
      <p:sp>
        <p:nvSpPr>
          <p:cNvPr name="TextBox 4" id="4"/>
          <p:cNvSpPr txBox="true"/>
          <p:nvPr/>
        </p:nvSpPr>
        <p:spPr>
          <a:xfrm rot="0">
            <a:off x="9144000" y="3530493"/>
            <a:ext cx="8437419" cy="5186968"/>
          </a:xfrm>
          <a:prstGeom prst="rect">
            <a:avLst/>
          </a:prstGeom>
        </p:spPr>
        <p:txBody>
          <a:bodyPr anchor="t" rtlCol="false" tIns="0" lIns="0" bIns="0" rIns="0">
            <a:spAutoFit/>
          </a:bodyPr>
          <a:lstStyle/>
          <a:p>
            <a:pPr algn="l">
              <a:lnSpc>
                <a:spcPts val="2794"/>
              </a:lnSpc>
            </a:pPr>
            <a:r>
              <a:rPr lang="en-US" sz="1995" spc="-97">
                <a:solidFill>
                  <a:srgbClr val="000000"/>
                </a:solidFill>
                <a:latin typeface="TT Interphases"/>
                <a:ea typeface="TT Interphases"/>
                <a:cs typeface="TT Interphases"/>
                <a:sym typeface="TT Interphases"/>
              </a:rPr>
              <a:t>The goal of the Exploratory Data Analysis (EDA) is to gain an</a:t>
            </a:r>
            <a:r>
              <a:rPr lang="en-US" sz="1995" spc="-97" b="true">
                <a:solidFill>
                  <a:srgbClr val="000000"/>
                </a:solidFill>
                <a:latin typeface="TT Interphases Bold"/>
                <a:ea typeface="TT Interphases Bold"/>
                <a:cs typeface="TT Interphases Bold"/>
                <a:sym typeface="TT Interphases Bold"/>
              </a:rPr>
              <a:t> initial understanding of the structure, content, and patterns within the dataset</a:t>
            </a:r>
            <a:r>
              <a:rPr lang="en-US" sz="1995" spc="-97">
                <a:solidFill>
                  <a:srgbClr val="000000"/>
                </a:solidFill>
                <a:latin typeface="TT Interphases"/>
                <a:ea typeface="TT Interphases"/>
                <a:cs typeface="TT Interphases"/>
                <a:sym typeface="TT Interphases"/>
              </a:rPr>
              <a:t>. Before performing the cohort analysis, it is essential to explore the data to:</a:t>
            </a:r>
          </a:p>
          <a:p>
            <a:pPr algn="l">
              <a:lnSpc>
                <a:spcPts val="2794"/>
              </a:lnSpc>
            </a:pPr>
          </a:p>
          <a:p>
            <a:pPr algn="l" marL="430876" indent="-215438" lvl="1">
              <a:lnSpc>
                <a:spcPts val="2794"/>
              </a:lnSpc>
              <a:buFont typeface="Arial"/>
              <a:buChar char="•"/>
            </a:pPr>
            <a:r>
              <a:rPr lang="en-US" sz="1995" spc="-97">
                <a:solidFill>
                  <a:srgbClr val="000000"/>
                </a:solidFill>
                <a:latin typeface="TT Interphases"/>
                <a:ea typeface="TT Interphases"/>
                <a:cs typeface="TT Interphases"/>
                <a:sym typeface="TT Interphases"/>
              </a:rPr>
              <a:t>Understand how</a:t>
            </a:r>
            <a:r>
              <a:rPr lang="en-US" b="true" sz="1995" spc="-97">
                <a:solidFill>
                  <a:srgbClr val="000000"/>
                </a:solidFill>
                <a:latin typeface="TT Interphases Bold"/>
                <a:ea typeface="TT Interphases Bold"/>
                <a:cs typeface="TT Interphases Bold"/>
                <a:sym typeface="TT Interphases Bold"/>
              </a:rPr>
              <a:t> users interact</a:t>
            </a:r>
            <a:r>
              <a:rPr lang="en-US" sz="1995" spc="-97">
                <a:solidFill>
                  <a:srgbClr val="000000"/>
                </a:solidFill>
                <a:latin typeface="TT Interphases"/>
                <a:ea typeface="TT Interphases"/>
                <a:cs typeface="TT Interphases"/>
                <a:sym typeface="TT Interphases"/>
              </a:rPr>
              <a:t> with Ironhack Payments’ cash advance services.</a:t>
            </a:r>
          </a:p>
          <a:p>
            <a:pPr algn="l" marL="430876" indent="-215438" lvl="1">
              <a:lnSpc>
                <a:spcPts val="2794"/>
              </a:lnSpc>
              <a:buFont typeface="Arial"/>
              <a:buChar char="•"/>
            </a:pPr>
            <a:r>
              <a:rPr lang="en-US" b="true" sz="1995" spc="-97">
                <a:solidFill>
                  <a:srgbClr val="000000"/>
                </a:solidFill>
                <a:latin typeface="TT Interphases Bold"/>
                <a:ea typeface="TT Interphases Bold"/>
                <a:cs typeface="TT Interphases Bold"/>
                <a:sym typeface="TT Interphases Bold"/>
              </a:rPr>
              <a:t>Identify trends </a:t>
            </a:r>
            <a:r>
              <a:rPr lang="en-US" sz="1995" spc="-97">
                <a:solidFill>
                  <a:srgbClr val="000000"/>
                </a:solidFill>
                <a:latin typeface="TT Interphases"/>
                <a:ea typeface="TT Interphases"/>
                <a:cs typeface="TT Interphases"/>
                <a:sym typeface="TT Interphases"/>
              </a:rPr>
              <a:t>in user activity over time.</a:t>
            </a:r>
          </a:p>
          <a:p>
            <a:pPr algn="l" marL="430876" indent="-215438" lvl="1">
              <a:lnSpc>
                <a:spcPts val="2794"/>
              </a:lnSpc>
              <a:buFont typeface="Arial"/>
              <a:buChar char="•"/>
            </a:pPr>
            <a:r>
              <a:rPr lang="en-US" sz="1995" spc="-97">
                <a:solidFill>
                  <a:srgbClr val="000000"/>
                </a:solidFill>
                <a:latin typeface="TT Interphases"/>
                <a:ea typeface="TT Interphases"/>
                <a:cs typeface="TT Interphases"/>
                <a:sym typeface="TT Interphases"/>
              </a:rPr>
              <a:t>Examine the </a:t>
            </a:r>
            <a:r>
              <a:rPr lang="en-US" b="true" sz="1995" spc="-97">
                <a:solidFill>
                  <a:srgbClr val="000000"/>
                </a:solidFill>
                <a:latin typeface="TT Interphases Bold"/>
                <a:ea typeface="TT Interphases Bold"/>
                <a:cs typeface="TT Interphases Bold"/>
                <a:sym typeface="TT Interphases Bold"/>
              </a:rPr>
              <a:t>distribution of request</a:t>
            </a:r>
            <a:r>
              <a:rPr lang="en-US" sz="1995" spc="-97">
                <a:solidFill>
                  <a:srgbClr val="000000"/>
                </a:solidFill>
                <a:latin typeface="TT Interphases"/>
                <a:ea typeface="TT Interphases"/>
                <a:cs typeface="TT Interphases"/>
                <a:sym typeface="TT Interphases"/>
              </a:rPr>
              <a:t> statuses and amounts.</a:t>
            </a:r>
          </a:p>
          <a:p>
            <a:pPr algn="l" marL="430876" indent="-215438" lvl="1">
              <a:lnSpc>
                <a:spcPts val="2794"/>
              </a:lnSpc>
              <a:buFont typeface="Arial"/>
              <a:buChar char="•"/>
            </a:pPr>
            <a:r>
              <a:rPr lang="en-US" sz="1995" spc="-97">
                <a:solidFill>
                  <a:srgbClr val="000000"/>
                </a:solidFill>
                <a:latin typeface="TT Interphases"/>
                <a:ea typeface="TT Interphases"/>
                <a:cs typeface="TT Interphases"/>
                <a:sym typeface="TT Interphases"/>
              </a:rPr>
              <a:t>Detect</a:t>
            </a:r>
            <a:r>
              <a:rPr lang="en-US" b="true" sz="1995" spc="-97">
                <a:solidFill>
                  <a:srgbClr val="000000"/>
                </a:solidFill>
                <a:latin typeface="TT Interphases Bold"/>
                <a:ea typeface="TT Interphases Bold"/>
                <a:cs typeface="TT Interphases Bold"/>
                <a:sym typeface="TT Interphases Bold"/>
              </a:rPr>
              <a:t> potential outliers</a:t>
            </a:r>
            <a:r>
              <a:rPr lang="en-US" sz="1995" spc="-97">
                <a:solidFill>
                  <a:srgbClr val="000000"/>
                </a:solidFill>
                <a:latin typeface="TT Interphases"/>
                <a:ea typeface="TT Interphases"/>
                <a:cs typeface="TT Interphases"/>
                <a:sym typeface="TT Interphases"/>
              </a:rPr>
              <a:t> or unusual behavior in user transactions.</a:t>
            </a:r>
          </a:p>
          <a:p>
            <a:pPr algn="l" marL="430876" indent="-215438" lvl="1">
              <a:lnSpc>
                <a:spcPts val="2794"/>
              </a:lnSpc>
              <a:buFont typeface="Arial"/>
              <a:buChar char="•"/>
            </a:pPr>
            <a:r>
              <a:rPr lang="en-US" sz="1995" spc="-97">
                <a:solidFill>
                  <a:srgbClr val="000000"/>
                </a:solidFill>
                <a:latin typeface="TT Interphases"/>
                <a:ea typeface="TT Interphases"/>
                <a:cs typeface="TT Interphases"/>
                <a:sym typeface="TT Interphases"/>
              </a:rPr>
              <a:t>Highlight any early indicators of </a:t>
            </a:r>
            <a:r>
              <a:rPr lang="en-US" b="true" sz="1995" spc="-97">
                <a:solidFill>
                  <a:srgbClr val="000000"/>
                </a:solidFill>
                <a:latin typeface="TT Interphases Bold"/>
                <a:ea typeface="TT Interphases Bold"/>
                <a:cs typeface="TT Interphases Bold"/>
                <a:sym typeface="TT Interphases Bold"/>
              </a:rPr>
              <a:t>service engagement</a:t>
            </a:r>
            <a:r>
              <a:rPr lang="en-US" sz="1995" spc="-97">
                <a:solidFill>
                  <a:srgbClr val="000000"/>
                </a:solidFill>
                <a:latin typeface="TT Interphases"/>
                <a:ea typeface="TT Interphases"/>
                <a:cs typeface="TT Interphases"/>
                <a:sym typeface="TT Interphases"/>
              </a:rPr>
              <a:t> or </a:t>
            </a:r>
            <a:r>
              <a:rPr lang="en-US" b="true" sz="1995" spc="-97">
                <a:solidFill>
                  <a:srgbClr val="000000"/>
                </a:solidFill>
                <a:latin typeface="TT Interphases Bold"/>
                <a:ea typeface="TT Interphases Bold"/>
                <a:cs typeface="TT Interphases Bold"/>
                <a:sym typeface="TT Interphases Bold"/>
              </a:rPr>
              <a:t>drop-off</a:t>
            </a:r>
            <a:r>
              <a:rPr lang="en-US" sz="1995" spc="-97">
                <a:solidFill>
                  <a:srgbClr val="000000"/>
                </a:solidFill>
                <a:latin typeface="TT Interphases"/>
                <a:ea typeface="TT Interphases"/>
                <a:cs typeface="TT Interphases"/>
                <a:sym typeface="TT Interphases"/>
              </a:rPr>
              <a:t>.</a:t>
            </a:r>
          </a:p>
          <a:p>
            <a:pPr algn="l">
              <a:lnSpc>
                <a:spcPts val="2794"/>
              </a:lnSpc>
            </a:pPr>
          </a:p>
          <a:p>
            <a:pPr algn="l">
              <a:lnSpc>
                <a:spcPts val="2794"/>
              </a:lnSpc>
            </a:pPr>
            <a:r>
              <a:rPr lang="en-US" sz="1995" spc="-97">
                <a:solidFill>
                  <a:srgbClr val="000000"/>
                </a:solidFill>
                <a:latin typeface="TT Interphases"/>
                <a:ea typeface="TT Interphases"/>
                <a:cs typeface="TT Interphases"/>
                <a:sym typeface="TT Interphases"/>
              </a:rPr>
              <a:t>This step also provides </a:t>
            </a:r>
            <a:r>
              <a:rPr lang="en-US" sz="1995" spc="-97" b="true">
                <a:solidFill>
                  <a:srgbClr val="000000"/>
                </a:solidFill>
                <a:latin typeface="TT Interphases Bold"/>
                <a:ea typeface="TT Interphases Bold"/>
                <a:cs typeface="TT Interphases Bold"/>
                <a:sym typeface="TT Interphases Bold"/>
              </a:rPr>
              <a:t>valuable context</a:t>
            </a:r>
            <a:r>
              <a:rPr lang="en-US" sz="1995" spc="-97">
                <a:solidFill>
                  <a:srgbClr val="000000"/>
                </a:solidFill>
                <a:latin typeface="TT Interphases"/>
                <a:ea typeface="TT Interphases"/>
                <a:cs typeface="TT Interphases"/>
                <a:sym typeface="TT Interphases"/>
              </a:rPr>
              <a:t> for designing the cohort </a:t>
            </a:r>
            <a:r>
              <a:rPr lang="en-US" sz="1995" spc="-97" b="true">
                <a:solidFill>
                  <a:srgbClr val="000000"/>
                </a:solidFill>
                <a:latin typeface="TT Interphases Bold"/>
                <a:ea typeface="TT Interphases Bold"/>
                <a:cs typeface="TT Interphases Bold"/>
                <a:sym typeface="TT Interphases Bold"/>
              </a:rPr>
              <a:t>segmentation logic and helps ensure the quality and reliability</a:t>
            </a:r>
            <a:r>
              <a:rPr lang="en-US" sz="1995" spc="-97">
                <a:solidFill>
                  <a:srgbClr val="000000"/>
                </a:solidFill>
                <a:latin typeface="TT Interphases"/>
                <a:ea typeface="TT Interphases"/>
                <a:cs typeface="TT Interphases"/>
                <a:sym typeface="TT Interphases"/>
              </a:rPr>
              <a:t> of the data used in subsequent analysis.</a:t>
            </a:r>
          </a:p>
          <a:p>
            <a:pPr algn="l">
              <a:lnSpc>
                <a:spcPts val="2794"/>
              </a:lnSpc>
            </a:pPr>
          </a:p>
        </p:txBody>
      </p:sp>
      <p:sp>
        <p:nvSpPr>
          <p:cNvPr name="Freeform 5" id="5"/>
          <p:cNvSpPr/>
          <p:nvPr/>
        </p:nvSpPr>
        <p:spPr>
          <a:xfrm flipH="false" flipV="false" rot="0">
            <a:off x="764232" y="542925"/>
            <a:ext cx="855846" cy="902537"/>
          </a:xfrm>
          <a:custGeom>
            <a:avLst/>
            <a:gdLst/>
            <a:ahLst/>
            <a:cxnLst/>
            <a:rect r="r" b="b" t="t" l="l"/>
            <a:pathLst>
              <a:path h="902537" w="855846">
                <a:moveTo>
                  <a:pt x="0" y="0"/>
                </a:moveTo>
                <a:lnTo>
                  <a:pt x="855846" y="0"/>
                </a:lnTo>
                <a:lnTo>
                  <a:pt x="855846" y="902537"/>
                </a:lnTo>
                <a:lnTo>
                  <a:pt x="0" y="902537"/>
                </a:lnTo>
                <a:lnTo>
                  <a:pt x="0" y="0"/>
                </a:lnTo>
                <a:close/>
              </a:path>
            </a:pathLst>
          </a:custGeom>
          <a:blipFill>
            <a:blip r:embed="rId4"/>
            <a:stretch>
              <a:fillRect l="0" t="0" r="0" b="-1148"/>
            </a:stretch>
          </a:blipFill>
        </p:spPr>
      </p:sp>
      <p:sp>
        <p:nvSpPr>
          <p:cNvPr name="TextBox 6" id="6"/>
          <p:cNvSpPr txBox="true"/>
          <p:nvPr/>
        </p:nvSpPr>
        <p:spPr>
          <a:xfrm rot="0">
            <a:off x="1961886" y="553018"/>
            <a:ext cx="1502716" cy="875164"/>
          </a:xfrm>
          <a:prstGeom prst="rect">
            <a:avLst/>
          </a:prstGeom>
        </p:spPr>
        <p:txBody>
          <a:bodyPr anchor="t" rtlCol="false" tIns="0" lIns="0" bIns="0" rIns="0">
            <a:spAutoFit/>
          </a:bodyPr>
          <a:lstStyle/>
          <a:p>
            <a:pPr algn="l">
              <a:lnSpc>
                <a:spcPts val="7189"/>
              </a:lnSpc>
            </a:pPr>
            <a:r>
              <a:rPr lang="en-US" sz="5325" spc="-95" b="true">
                <a:solidFill>
                  <a:srgbClr val="323232"/>
                </a:solidFill>
                <a:latin typeface="Bricolage Grotesque Bold"/>
                <a:ea typeface="Bricolage Grotesque Bold"/>
                <a:cs typeface="Bricolage Grotesque Bold"/>
                <a:sym typeface="Bricolage Grotesque Bold"/>
              </a:rPr>
              <a:t>01</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64232" y="542925"/>
            <a:ext cx="855846" cy="902537"/>
          </a:xfrm>
          <a:custGeom>
            <a:avLst/>
            <a:gdLst/>
            <a:ahLst/>
            <a:cxnLst/>
            <a:rect r="r" b="b" t="t" l="l"/>
            <a:pathLst>
              <a:path h="902537" w="855846">
                <a:moveTo>
                  <a:pt x="0" y="0"/>
                </a:moveTo>
                <a:lnTo>
                  <a:pt x="855846" y="0"/>
                </a:lnTo>
                <a:lnTo>
                  <a:pt x="855846" y="902537"/>
                </a:lnTo>
                <a:lnTo>
                  <a:pt x="0" y="902537"/>
                </a:lnTo>
                <a:lnTo>
                  <a:pt x="0" y="0"/>
                </a:lnTo>
                <a:close/>
              </a:path>
            </a:pathLst>
          </a:custGeom>
          <a:blipFill>
            <a:blip r:embed="rId2"/>
            <a:stretch>
              <a:fillRect l="0" t="0" r="0" b="-1148"/>
            </a:stretch>
          </a:blipFill>
        </p:spPr>
      </p:sp>
      <p:sp>
        <p:nvSpPr>
          <p:cNvPr name="Freeform 3" id="3"/>
          <p:cNvSpPr/>
          <p:nvPr/>
        </p:nvSpPr>
        <p:spPr>
          <a:xfrm flipH="false" flipV="false" rot="0">
            <a:off x="1620078" y="2132899"/>
            <a:ext cx="2561127" cy="2565792"/>
          </a:xfrm>
          <a:custGeom>
            <a:avLst/>
            <a:gdLst/>
            <a:ahLst/>
            <a:cxnLst/>
            <a:rect r="r" b="b" t="t" l="l"/>
            <a:pathLst>
              <a:path h="2565792" w="2561127">
                <a:moveTo>
                  <a:pt x="0" y="0"/>
                </a:moveTo>
                <a:lnTo>
                  <a:pt x="2561127" y="0"/>
                </a:lnTo>
                <a:lnTo>
                  <a:pt x="2561127" y="2565791"/>
                </a:lnTo>
                <a:lnTo>
                  <a:pt x="0" y="25657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764232" y="5449893"/>
            <a:ext cx="4813900" cy="1585217"/>
          </a:xfrm>
          <a:prstGeom prst="rect">
            <a:avLst/>
          </a:prstGeom>
        </p:spPr>
        <p:txBody>
          <a:bodyPr anchor="t" rtlCol="false" tIns="0" lIns="0" bIns="0" rIns="0">
            <a:spAutoFit/>
          </a:bodyPr>
          <a:lstStyle/>
          <a:p>
            <a:pPr algn="l">
              <a:lnSpc>
                <a:spcPts val="5911"/>
              </a:lnSpc>
            </a:pPr>
            <a:r>
              <a:rPr lang="en-US" sz="6795" spc="-332">
                <a:solidFill>
                  <a:srgbClr val="000000"/>
                </a:solidFill>
                <a:latin typeface="TT Interphases"/>
                <a:ea typeface="TT Interphases"/>
                <a:cs typeface="TT Interphases"/>
                <a:sym typeface="TT Interphases"/>
              </a:rPr>
              <a:t>Dataset Overview</a:t>
            </a:r>
          </a:p>
        </p:txBody>
      </p:sp>
      <p:sp>
        <p:nvSpPr>
          <p:cNvPr name="TextBox 5" id="5"/>
          <p:cNvSpPr txBox="true"/>
          <p:nvPr/>
        </p:nvSpPr>
        <p:spPr>
          <a:xfrm rot="0">
            <a:off x="6218552" y="888298"/>
            <a:ext cx="6332961" cy="4121785"/>
          </a:xfrm>
          <a:prstGeom prst="rect">
            <a:avLst/>
          </a:prstGeom>
        </p:spPr>
        <p:txBody>
          <a:bodyPr anchor="t" rtlCol="false" tIns="0" lIns="0" bIns="0" rIns="0">
            <a:spAutoFit/>
          </a:bodyPr>
          <a:lstStyle/>
          <a:p>
            <a:pPr algn="l">
              <a:lnSpc>
                <a:spcPts val="2240"/>
              </a:lnSpc>
            </a:pPr>
            <a:r>
              <a:rPr lang="en-US" sz="1600" spc="-78" b="true">
                <a:solidFill>
                  <a:srgbClr val="000000"/>
                </a:solidFill>
                <a:latin typeface="TT Interphases Bold"/>
                <a:ea typeface="TT Interphases Bold"/>
                <a:cs typeface="TT Interphases Bold"/>
                <a:sym typeface="TT Interphases Bold"/>
              </a:rPr>
              <a:t>Cash Advance Requests</a:t>
            </a:r>
          </a:p>
          <a:p>
            <a:pPr algn="l">
              <a:lnSpc>
                <a:spcPts val="2240"/>
              </a:lnSpc>
            </a:pPr>
          </a:p>
          <a:p>
            <a:pPr algn="l">
              <a:lnSpc>
                <a:spcPts val="2240"/>
              </a:lnSpc>
            </a:pPr>
            <a:r>
              <a:rPr lang="en-US" sz="1600" spc="-78">
                <a:solidFill>
                  <a:srgbClr val="000000"/>
                </a:solidFill>
                <a:latin typeface="TT Interphases"/>
                <a:ea typeface="TT Interphases"/>
                <a:cs typeface="TT Interphases"/>
                <a:sym typeface="TT Interphases"/>
              </a:rPr>
              <a:t>Contains individual records of cash advance requests made by users.</a:t>
            </a:r>
          </a:p>
          <a:p>
            <a:pPr algn="l">
              <a:lnSpc>
                <a:spcPts val="2240"/>
              </a:lnSpc>
            </a:pPr>
          </a:p>
          <a:p>
            <a:pPr algn="l" marL="345443" indent="-172721" lvl="1">
              <a:lnSpc>
                <a:spcPts val="2240"/>
              </a:lnSpc>
              <a:buFont typeface="Arial"/>
              <a:buChar char="•"/>
            </a:pPr>
            <a:r>
              <a:rPr lang="en-US" sz="1600" spc="-78">
                <a:solidFill>
                  <a:srgbClr val="000000"/>
                </a:solidFill>
                <a:latin typeface="TT Interphases"/>
                <a:ea typeface="TT Interphases"/>
                <a:cs typeface="TT Interphases"/>
                <a:sym typeface="TT Interphases"/>
              </a:rPr>
              <a:t>Rows: Each row represents a single cash request.</a:t>
            </a:r>
          </a:p>
          <a:p>
            <a:pPr algn="l" marL="345443" indent="-172721" lvl="1">
              <a:lnSpc>
                <a:spcPts val="2240"/>
              </a:lnSpc>
              <a:buFont typeface="Arial"/>
              <a:buChar char="•"/>
            </a:pPr>
            <a:r>
              <a:rPr lang="en-US" sz="1600" spc="-78">
                <a:solidFill>
                  <a:srgbClr val="000000"/>
                </a:solidFill>
                <a:latin typeface="TT Interphases"/>
                <a:ea typeface="TT Interphases"/>
                <a:cs typeface="TT Interphases"/>
                <a:sym typeface="TT Interphases"/>
              </a:rPr>
              <a:t>Key columns:</a:t>
            </a:r>
          </a:p>
          <a:p>
            <a:pPr algn="l" marL="690885" indent="-230295" lvl="2">
              <a:lnSpc>
                <a:spcPts val="2240"/>
              </a:lnSpc>
              <a:buFont typeface="Arial"/>
              <a:buChar char="⚬"/>
            </a:pPr>
            <a:r>
              <a:rPr lang="en-US" b="true" sz="1600" spc="-78">
                <a:solidFill>
                  <a:srgbClr val="000000"/>
                </a:solidFill>
                <a:latin typeface="TT Interphases Bold"/>
                <a:ea typeface="TT Interphases Bold"/>
                <a:cs typeface="TT Interphases Bold"/>
                <a:sym typeface="TT Interphases Bold"/>
              </a:rPr>
              <a:t>id:</a:t>
            </a:r>
            <a:r>
              <a:rPr lang="en-US" sz="1600" spc="-78">
                <a:solidFill>
                  <a:srgbClr val="000000"/>
                </a:solidFill>
                <a:latin typeface="TT Interphases"/>
                <a:ea typeface="TT Interphases"/>
                <a:cs typeface="TT Interphases"/>
                <a:sym typeface="TT Interphases"/>
              </a:rPr>
              <a:t> Unique ID for the cash request</a:t>
            </a:r>
          </a:p>
          <a:p>
            <a:pPr algn="l" marL="690885" indent="-230295" lvl="2">
              <a:lnSpc>
                <a:spcPts val="2240"/>
              </a:lnSpc>
              <a:buFont typeface="Arial"/>
              <a:buChar char="⚬"/>
            </a:pPr>
            <a:r>
              <a:rPr lang="en-US" b="true" sz="1600" spc="-78">
                <a:solidFill>
                  <a:srgbClr val="000000"/>
                </a:solidFill>
                <a:latin typeface="TT Interphases Bold"/>
                <a:ea typeface="TT Interphases Bold"/>
                <a:cs typeface="TT Interphases Bold"/>
                <a:sym typeface="TT Interphases Bold"/>
              </a:rPr>
              <a:t>user_id: </a:t>
            </a:r>
            <a:r>
              <a:rPr lang="en-US" sz="1600" spc="-78">
                <a:solidFill>
                  <a:srgbClr val="000000"/>
                </a:solidFill>
                <a:latin typeface="TT Interphases"/>
                <a:ea typeface="TT Interphases"/>
                <a:cs typeface="TT Interphases"/>
                <a:sym typeface="TT Interphases"/>
              </a:rPr>
              <a:t>ID of the user who made the request</a:t>
            </a:r>
          </a:p>
          <a:p>
            <a:pPr algn="l" marL="690885" indent="-230295" lvl="2">
              <a:lnSpc>
                <a:spcPts val="2240"/>
              </a:lnSpc>
              <a:buFont typeface="Arial"/>
              <a:buChar char="⚬"/>
            </a:pPr>
            <a:r>
              <a:rPr lang="en-US" b="true" sz="1600" spc="-78">
                <a:solidFill>
                  <a:srgbClr val="000000"/>
                </a:solidFill>
                <a:latin typeface="TT Interphases Bold"/>
                <a:ea typeface="TT Interphases Bold"/>
                <a:cs typeface="TT Interphases Bold"/>
                <a:sym typeface="TT Interphases Bold"/>
              </a:rPr>
              <a:t>amount:</a:t>
            </a:r>
            <a:r>
              <a:rPr lang="en-US" sz="1600" spc="-78">
                <a:solidFill>
                  <a:srgbClr val="000000"/>
                </a:solidFill>
                <a:latin typeface="TT Interphases"/>
                <a:ea typeface="TT Interphases"/>
                <a:cs typeface="TT Interphases"/>
                <a:sym typeface="TT Interphases"/>
              </a:rPr>
              <a:t> Amount requested</a:t>
            </a:r>
          </a:p>
          <a:p>
            <a:pPr algn="l" marL="690885" indent="-230295" lvl="2">
              <a:lnSpc>
                <a:spcPts val="2240"/>
              </a:lnSpc>
              <a:buFont typeface="Arial"/>
              <a:buChar char="⚬"/>
            </a:pPr>
            <a:r>
              <a:rPr lang="en-US" b="true" sz="1600" spc="-78">
                <a:solidFill>
                  <a:srgbClr val="000000"/>
                </a:solidFill>
                <a:latin typeface="TT Interphases Bold"/>
                <a:ea typeface="TT Interphases Bold"/>
                <a:cs typeface="TT Interphases Bold"/>
                <a:sym typeface="TT Interphases Bold"/>
              </a:rPr>
              <a:t>status: </a:t>
            </a:r>
            <a:r>
              <a:rPr lang="en-US" sz="1600" spc="-78">
                <a:solidFill>
                  <a:srgbClr val="000000"/>
                </a:solidFill>
                <a:latin typeface="TT Interphases"/>
                <a:ea typeface="TT Interphases"/>
                <a:cs typeface="TT Interphases"/>
                <a:sym typeface="TT Interphases"/>
              </a:rPr>
              <a:t>Status of the request (e.g., accepted, rejected)</a:t>
            </a:r>
          </a:p>
          <a:p>
            <a:pPr algn="l" marL="690885" indent="-230295" lvl="2">
              <a:lnSpc>
                <a:spcPts val="2240"/>
              </a:lnSpc>
              <a:buFont typeface="Arial"/>
              <a:buChar char="⚬"/>
            </a:pPr>
            <a:r>
              <a:rPr lang="en-US" b="true" sz="1600" spc="-78">
                <a:solidFill>
                  <a:srgbClr val="000000"/>
                </a:solidFill>
                <a:latin typeface="TT Interphases Bold"/>
                <a:ea typeface="TT Interphases Bold"/>
                <a:cs typeface="TT Interphases Bold"/>
                <a:sym typeface="TT Interphases Bold"/>
              </a:rPr>
              <a:t>created_at:</a:t>
            </a:r>
            <a:r>
              <a:rPr lang="en-US" sz="1600" spc="-78">
                <a:solidFill>
                  <a:srgbClr val="000000"/>
                </a:solidFill>
                <a:latin typeface="TT Interphases"/>
                <a:ea typeface="TT Interphases"/>
                <a:cs typeface="TT Interphases"/>
                <a:sym typeface="TT Interphases"/>
              </a:rPr>
              <a:t> Timestamp when the request was created</a:t>
            </a:r>
          </a:p>
          <a:p>
            <a:pPr algn="l" marL="690885" indent="-230295" lvl="2">
              <a:lnSpc>
                <a:spcPts val="2240"/>
              </a:lnSpc>
              <a:buFont typeface="Arial"/>
              <a:buChar char="⚬"/>
            </a:pPr>
            <a:r>
              <a:rPr lang="en-US" b="true" sz="1600" spc="-78">
                <a:solidFill>
                  <a:srgbClr val="000000"/>
                </a:solidFill>
                <a:latin typeface="TT Interphases Bold"/>
                <a:ea typeface="TT Interphases Bold"/>
                <a:cs typeface="TT Interphases Bold"/>
                <a:sym typeface="TT Interphases Bold"/>
              </a:rPr>
              <a:t>reimbursement_date</a:t>
            </a:r>
            <a:r>
              <a:rPr lang="en-US" sz="1600" spc="-78">
                <a:solidFill>
                  <a:srgbClr val="000000"/>
                </a:solidFill>
                <a:latin typeface="TT Interphases"/>
                <a:ea typeface="TT Interphases"/>
                <a:cs typeface="TT Interphases"/>
                <a:sym typeface="TT Interphases"/>
              </a:rPr>
              <a:t>: Date the user is expected to repay</a:t>
            </a:r>
          </a:p>
          <a:p>
            <a:pPr algn="l" marL="690885" indent="-230295" lvl="2">
              <a:lnSpc>
                <a:spcPts val="2240"/>
              </a:lnSpc>
              <a:buFont typeface="Arial"/>
              <a:buChar char="⚬"/>
            </a:pPr>
            <a:r>
              <a:rPr lang="en-US" b="true" sz="1600" spc="-78">
                <a:solidFill>
                  <a:srgbClr val="000000"/>
                </a:solidFill>
                <a:latin typeface="TT Interphases Bold"/>
                <a:ea typeface="TT Interphases Bold"/>
                <a:cs typeface="TT Interphases Bold"/>
                <a:sym typeface="TT Interphases Bold"/>
              </a:rPr>
              <a:t>transfer_type</a:t>
            </a:r>
            <a:r>
              <a:rPr lang="en-US" sz="1600" spc="-78">
                <a:solidFill>
                  <a:srgbClr val="000000"/>
                </a:solidFill>
                <a:latin typeface="TT Interphases"/>
                <a:ea typeface="TT Interphases"/>
                <a:cs typeface="TT Interphases"/>
                <a:sym typeface="TT Interphases"/>
              </a:rPr>
              <a:t>: Type of transfer (e.g., regular)</a:t>
            </a:r>
          </a:p>
          <a:p>
            <a:pPr algn="l" marL="690885" indent="-230295" lvl="2">
              <a:lnSpc>
                <a:spcPts val="2240"/>
              </a:lnSpc>
              <a:buFont typeface="Arial"/>
              <a:buChar char="⚬"/>
            </a:pPr>
            <a:r>
              <a:rPr lang="en-US" b="true" sz="1600" spc="-78">
                <a:solidFill>
                  <a:srgbClr val="000000"/>
                </a:solidFill>
                <a:latin typeface="TT Interphases Bold"/>
                <a:ea typeface="TT Interphases Bold"/>
                <a:cs typeface="TT Interphases Bold"/>
                <a:sym typeface="TT Interphases Bold"/>
              </a:rPr>
              <a:t>money_back_date</a:t>
            </a:r>
            <a:r>
              <a:rPr lang="en-US" sz="1600" spc="-78">
                <a:solidFill>
                  <a:srgbClr val="000000"/>
                </a:solidFill>
                <a:latin typeface="TT Interphases"/>
                <a:ea typeface="TT Interphases"/>
                <a:cs typeface="TT Interphases"/>
                <a:sym typeface="TT Interphases"/>
              </a:rPr>
              <a:t>: Date the money was returned (if applicable)</a:t>
            </a:r>
          </a:p>
          <a:p>
            <a:pPr algn="l">
              <a:lnSpc>
                <a:spcPts val="2240"/>
              </a:lnSpc>
            </a:pPr>
          </a:p>
        </p:txBody>
      </p:sp>
      <p:sp>
        <p:nvSpPr>
          <p:cNvPr name="TextBox 6" id="6"/>
          <p:cNvSpPr txBox="true"/>
          <p:nvPr/>
        </p:nvSpPr>
        <p:spPr>
          <a:xfrm rot="0">
            <a:off x="1961886" y="553018"/>
            <a:ext cx="1502716" cy="875164"/>
          </a:xfrm>
          <a:prstGeom prst="rect">
            <a:avLst/>
          </a:prstGeom>
        </p:spPr>
        <p:txBody>
          <a:bodyPr anchor="t" rtlCol="false" tIns="0" lIns="0" bIns="0" rIns="0">
            <a:spAutoFit/>
          </a:bodyPr>
          <a:lstStyle/>
          <a:p>
            <a:pPr algn="l">
              <a:lnSpc>
                <a:spcPts val="7189"/>
              </a:lnSpc>
            </a:pPr>
            <a:r>
              <a:rPr lang="en-US" sz="5325" spc="-95" b="true">
                <a:solidFill>
                  <a:srgbClr val="323232"/>
                </a:solidFill>
                <a:latin typeface="Bricolage Grotesque Bold"/>
                <a:ea typeface="Bricolage Grotesque Bold"/>
                <a:cs typeface="Bricolage Grotesque Bold"/>
                <a:sym typeface="Bricolage Grotesque Bold"/>
              </a:rPr>
              <a:t>02</a:t>
            </a:r>
          </a:p>
        </p:txBody>
      </p:sp>
      <p:sp>
        <p:nvSpPr>
          <p:cNvPr name="TextBox 7" id="7"/>
          <p:cNvSpPr txBox="true"/>
          <p:nvPr/>
        </p:nvSpPr>
        <p:spPr>
          <a:xfrm rot="0">
            <a:off x="6218552" y="5523937"/>
            <a:ext cx="6679774" cy="4398010"/>
          </a:xfrm>
          <a:prstGeom prst="rect">
            <a:avLst/>
          </a:prstGeom>
        </p:spPr>
        <p:txBody>
          <a:bodyPr anchor="t" rtlCol="false" tIns="0" lIns="0" bIns="0" rIns="0">
            <a:spAutoFit/>
          </a:bodyPr>
          <a:lstStyle/>
          <a:p>
            <a:pPr algn="l">
              <a:lnSpc>
                <a:spcPts val="2240"/>
              </a:lnSpc>
            </a:pPr>
            <a:r>
              <a:rPr lang="en-US" sz="1600" spc="-78" b="true">
                <a:solidFill>
                  <a:srgbClr val="000000"/>
                </a:solidFill>
                <a:latin typeface="TT Interphases Bold"/>
                <a:ea typeface="TT Interphases Bold"/>
                <a:cs typeface="TT Interphases Bold"/>
                <a:sym typeface="TT Interphases Bold"/>
              </a:rPr>
              <a:t>Fees and Incidents</a:t>
            </a:r>
          </a:p>
          <a:p>
            <a:pPr algn="l">
              <a:lnSpc>
                <a:spcPts val="2240"/>
              </a:lnSpc>
            </a:pPr>
          </a:p>
          <a:p>
            <a:pPr algn="l">
              <a:lnSpc>
                <a:spcPts val="2240"/>
              </a:lnSpc>
            </a:pPr>
            <a:r>
              <a:rPr lang="en-US" sz="1600" spc="-78">
                <a:solidFill>
                  <a:srgbClr val="000000"/>
                </a:solidFill>
                <a:latin typeface="TT Interphases"/>
                <a:ea typeface="TT Interphases"/>
                <a:cs typeface="TT Interphases"/>
                <a:sym typeface="TT Interphases"/>
              </a:rPr>
              <a:t>Contains financial and operational information related to the cash requests, including fees and incident records.</a:t>
            </a:r>
          </a:p>
          <a:p>
            <a:pPr algn="l">
              <a:lnSpc>
                <a:spcPts val="2240"/>
              </a:lnSpc>
            </a:pPr>
          </a:p>
          <a:p>
            <a:pPr algn="l" marL="345443" indent="-172721" lvl="1">
              <a:lnSpc>
                <a:spcPts val="2240"/>
              </a:lnSpc>
              <a:buFont typeface="Arial"/>
              <a:buChar char="•"/>
            </a:pPr>
            <a:r>
              <a:rPr lang="en-US" sz="1600" spc="-78">
                <a:solidFill>
                  <a:srgbClr val="000000"/>
                </a:solidFill>
                <a:latin typeface="TT Interphases"/>
                <a:ea typeface="TT Interphases"/>
                <a:cs typeface="TT Interphases"/>
                <a:sym typeface="TT Interphases"/>
              </a:rPr>
              <a:t>Rows: Each row represents a fee or incident linked to a cash request.</a:t>
            </a:r>
          </a:p>
          <a:p>
            <a:pPr algn="l" marL="345443" indent="-172721" lvl="1">
              <a:lnSpc>
                <a:spcPts val="2240"/>
              </a:lnSpc>
              <a:buFont typeface="Arial"/>
              <a:buChar char="•"/>
            </a:pPr>
            <a:r>
              <a:rPr lang="en-US" sz="1600" spc="-78">
                <a:solidFill>
                  <a:srgbClr val="000000"/>
                </a:solidFill>
                <a:latin typeface="TT Interphases"/>
                <a:ea typeface="TT Interphases"/>
                <a:cs typeface="TT Interphases"/>
                <a:sym typeface="TT Interphases"/>
              </a:rPr>
              <a:t>Key columns:</a:t>
            </a:r>
          </a:p>
          <a:p>
            <a:pPr algn="l" marL="690885" indent="-230295" lvl="2">
              <a:lnSpc>
                <a:spcPts val="2240"/>
              </a:lnSpc>
              <a:buFont typeface="Arial"/>
              <a:buChar char="⚬"/>
            </a:pPr>
            <a:r>
              <a:rPr lang="en-US" b="true" sz="1600" spc="-78">
                <a:solidFill>
                  <a:srgbClr val="000000"/>
                </a:solidFill>
                <a:latin typeface="TT Interphases Bold"/>
                <a:ea typeface="TT Interphases Bold"/>
                <a:cs typeface="TT Interphases Bold"/>
                <a:sym typeface="TT Interphases Bold"/>
              </a:rPr>
              <a:t>id</a:t>
            </a:r>
            <a:r>
              <a:rPr lang="en-US" sz="1600" spc="-78">
                <a:solidFill>
                  <a:srgbClr val="000000"/>
                </a:solidFill>
                <a:latin typeface="TT Interphases"/>
                <a:ea typeface="TT Interphases"/>
                <a:cs typeface="TT Interphases"/>
                <a:sym typeface="TT Interphases"/>
              </a:rPr>
              <a:t>:</a:t>
            </a:r>
            <a:r>
              <a:rPr lang="en-US" sz="1600" spc="-78">
                <a:solidFill>
                  <a:srgbClr val="000000"/>
                </a:solidFill>
                <a:latin typeface="TT Interphases"/>
                <a:ea typeface="TT Interphases"/>
                <a:cs typeface="TT Interphases"/>
                <a:sym typeface="TT Interphases"/>
              </a:rPr>
              <a:t> Unique ID for the fee/incident</a:t>
            </a:r>
          </a:p>
          <a:p>
            <a:pPr algn="l" marL="690885" indent="-230295" lvl="2">
              <a:lnSpc>
                <a:spcPts val="2240"/>
              </a:lnSpc>
              <a:buFont typeface="Arial"/>
              <a:buChar char="⚬"/>
            </a:pPr>
            <a:r>
              <a:rPr lang="en-US" b="true" sz="1600" spc="-78">
                <a:solidFill>
                  <a:srgbClr val="000000"/>
                </a:solidFill>
                <a:latin typeface="TT Interphases Bold"/>
                <a:ea typeface="TT Interphases Bold"/>
                <a:cs typeface="TT Interphases Bold"/>
                <a:sym typeface="TT Interphases Bold"/>
              </a:rPr>
              <a:t>cash_request_id</a:t>
            </a:r>
            <a:r>
              <a:rPr lang="en-US" sz="1600" spc="-78">
                <a:solidFill>
                  <a:srgbClr val="000000"/>
                </a:solidFill>
                <a:latin typeface="TT Interphases"/>
                <a:ea typeface="TT Interphases"/>
                <a:cs typeface="TT Interphases"/>
                <a:sym typeface="TT Interphases"/>
              </a:rPr>
              <a:t>: </a:t>
            </a:r>
            <a:r>
              <a:rPr lang="en-US" sz="1600" spc="-78">
                <a:solidFill>
                  <a:srgbClr val="000000"/>
                </a:solidFill>
                <a:latin typeface="TT Interphases"/>
                <a:ea typeface="TT Interphases"/>
                <a:cs typeface="TT Interphases"/>
                <a:sym typeface="TT Interphases"/>
              </a:rPr>
              <a:t>ID of the related cash request</a:t>
            </a:r>
          </a:p>
          <a:p>
            <a:pPr algn="l" marL="690885" indent="-230295" lvl="2">
              <a:lnSpc>
                <a:spcPts val="2240"/>
              </a:lnSpc>
              <a:buFont typeface="Arial"/>
              <a:buChar char="⚬"/>
            </a:pPr>
            <a:r>
              <a:rPr lang="en-US" b="true" sz="1600" spc="-78">
                <a:solidFill>
                  <a:srgbClr val="000000"/>
                </a:solidFill>
                <a:latin typeface="TT Interphases Bold"/>
                <a:ea typeface="TT Interphases Bold"/>
                <a:cs typeface="TT Interphases Bold"/>
                <a:sym typeface="TT Interphases Bold"/>
              </a:rPr>
              <a:t>type</a:t>
            </a:r>
            <a:r>
              <a:rPr lang="en-US" sz="1600" spc="-78">
                <a:solidFill>
                  <a:srgbClr val="000000"/>
                </a:solidFill>
                <a:latin typeface="TT Interphases"/>
                <a:ea typeface="TT Interphases"/>
                <a:cs typeface="TT Interphases"/>
                <a:sym typeface="TT Interphases"/>
              </a:rPr>
              <a:t>:</a:t>
            </a:r>
            <a:r>
              <a:rPr lang="en-US" sz="1600" spc="-78">
                <a:solidFill>
                  <a:srgbClr val="000000"/>
                </a:solidFill>
                <a:latin typeface="TT Interphases"/>
                <a:ea typeface="TT Interphases"/>
                <a:cs typeface="TT Interphases"/>
                <a:sym typeface="TT Interphases"/>
              </a:rPr>
              <a:t> Type of record (e.g., instant_payment, incident)</a:t>
            </a:r>
          </a:p>
          <a:p>
            <a:pPr algn="l" marL="690885" indent="-230295" lvl="2">
              <a:lnSpc>
                <a:spcPts val="2240"/>
              </a:lnSpc>
              <a:buFont typeface="Arial"/>
              <a:buChar char="⚬"/>
            </a:pPr>
            <a:r>
              <a:rPr lang="en-US" b="true" sz="1600" spc="-78">
                <a:solidFill>
                  <a:srgbClr val="000000"/>
                </a:solidFill>
                <a:latin typeface="TT Interphases Bold"/>
                <a:ea typeface="TT Interphases Bold"/>
                <a:cs typeface="TT Interphases Bold"/>
                <a:sym typeface="TT Interphases Bold"/>
              </a:rPr>
              <a:t>status</a:t>
            </a:r>
            <a:r>
              <a:rPr lang="en-US" sz="1600" spc="-78">
                <a:solidFill>
                  <a:srgbClr val="000000"/>
                </a:solidFill>
                <a:latin typeface="TT Interphases"/>
                <a:ea typeface="TT Interphases"/>
                <a:cs typeface="TT Interphases"/>
                <a:sym typeface="TT Interphases"/>
              </a:rPr>
              <a:t>: </a:t>
            </a:r>
            <a:r>
              <a:rPr lang="en-US" sz="1600" spc="-78">
                <a:solidFill>
                  <a:srgbClr val="000000"/>
                </a:solidFill>
                <a:latin typeface="TT Interphases"/>
                <a:ea typeface="TT Interphases"/>
                <a:cs typeface="TT Interphases"/>
                <a:sym typeface="TT Interphases"/>
              </a:rPr>
              <a:t>Status of the fee/incident</a:t>
            </a:r>
          </a:p>
          <a:p>
            <a:pPr algn="l" marL="690885" indent="-230295" lvl="2">
              <a:lnSpc>
                <a:spcPts val="2240"/>
              </a:lnSpc>
              <a:buFont typeface="Arial"/>
              <a:buChar char="⚬"/>
            </a:pPr>
            <a:r>
              <a:rPr lang="en-US" b="true" sz="1600" spc="-78">
                <a:solidFill>
                  <a:srgbClr val="000000"/>
                </a:solidFill>
                <a:latin typeface="TT Interphases Bold"/>
                <a:ea typeface="TT Interphases Bold"/>
                <a:cs typeface="TT Interphases Bold"/>
                <a:sym typeface="TT Interphases Bold"/>
              </a:rPr>
              <a:t>tot</a:t>
            </a:r>
            <a:r>
              <a:rPr lang="en-US" b="true" sz="1600" spc="-78">
                <a:solidFill>
                  <a:srgbClr val="000000"/>
                </a:solidFill>
                <a:latin typeface="TT Interphases Bold"/>
                <a:ea typeface="TT Interphases Bold"/>
                <a:cs typeface="TT Interphases Bold"/>
                <a:sym typeface="TT Interphases Bold"/>
              </a:rPr>
              <a:t>al_amount</a:t>
            </a:r>
            <a:r>
              <a:rPr lang="en-US" sz="1600" spc="-78">
                <a:solidFill>
                  <a:srgbClr val="000000"/>
                </a:solidFill>
                <a:latin typeface="TT Interphases"/>
                <a:ea typeface="TT Interphases"/>
                <a:cs typeface="TT Interphases"/>
                <a:sym typeface="TT Interphases"/>
              </a:rPr>
              <a:t>:</a:t>
            </a:r>
            <a:r>
              <a:rPr lang="en-US" sz="1600" spc="-78">
                <a:solidFill>
                  <a:srgbClr val="000000"/>
                </a:solidFill>
                <a:latin typeface="TT Interphases"/>
                <a:ea typeface="TT Interphases"/>
                <a:cs typeface="TT Interphases"/>
                <a:sym typeface="TT Interphases"/>
              </a:rPr>
              <a:t> Fee amount charged (used to calculate </a:t>
            </a:r>
            <a:r>
              <a:rPr lang="en-US" sz="1600" spc="-78">
                <a:solidFill>
                  <a:srgbClr val="000000"/>
                </a:solidFill>
                <a:latin typeface="TT Interphases"/>
                <a:ea typeface="TT Interphases"/>
                <a:cs typeface="TT Interphases"/>
                <a:sym typeface="TT Interphases"/>
              </a:rPr>
              <a:t>re</a:t>
            </a:r>
            <a:r>
              <a:rPr lang="en-US" sz="1600" spc="-78">
                <a:solidFill>
                  <a:srgbClr val="000000"/>
                </a:solidFill>
                <a:latin typeface="TT Interphases"/>
                <a:ea typeface="TT Interphases"/>
                <a:cs typeface="TT Interphases"/>
                <a:sym typeface="TT Interphases"/>
              </a:rPr>
              <a:t>ven</a:t>
            </a:r>
            <a:r>
              <a:rPr lang="en-US" sz="1600" spc="-78">
                <a:solidFill>
                  <a:srgbClr val="000000"/>
                </a:solidFill>
                <a:latin typeface="TT Interphases"/>
                <a:ea typeface="TT Interphases"/>
                <a:cs typeface="TT Interphases"/>
                <a:sym typeface="TT Interphases"/>
              </a:rPr>
              <a:t>ue</a:t>
            </a:r>
            <a:r>
              <a:rPr lang="en-US" sz="1600" spc="-78">
                <a:solidFill>
                  <a:srgbClr val="000000"/>
                </a:solidFill>
                <a:latin typeface="TT Interphases"/>
                <a:ea typeface="TT Interphases"/>
                <a:cs typeface="TT Interphases"/>
                <a:sym typeface="TT Interphases"/>
              </a:rPr>
              <a:t>)</a:t>
            </a:r>
          </a:p>
          <a:p>
            <a:pPr algn="l" marL="690885" indent="-230295" lvl="2">
              <a:lnSpc>
                <a:spcPts val="2240"/>
              </a:lnSpc>
              <a:buFont typeface="Arial"/>
              <a:buChar char="⚬"/>
            </a:pPr>
            <a:r>
              <a:rPr lang="en-US" b="true" sz="1600" spc="-78">
                <a:solidFill>
                  <a:srgbClr val="000000"/>
                </a:solidFill>
                <a:latin typeface="TT Interphases Bold"/>
                <a:ea typeface="TT Interphases Bold"/>
                <a:cs typeface="TT Interphases Bold"/>
                <a:sym typeface="TT Interphases Bold"/>
              </a:rPr>
              <a:t>category</a:t>
            </a:r>
            <a:r>
              <a:rPr lang="en-US" sz="1600" spc="-78">
                <a:solidFill>
                  <a:srgbClr val="000000"/>
                </a:solidFill>
                <a:latin typeface="TT Interphases"/>
                <a:ea typeface="TT Interphases"/>
                <a:cs typeface="TT Interphases"/>
                <a:sym typeface="TT Interphases"/>
              </a:rPr>
              <a:t>: Incident type, if applicable</a:t>
            </a:r>
          </a:p>
          <a:p>
            <a:pPr algn="l" marL="690885" indent="-230295" lvl="2">
              <a:lnSpc>
                <a:spcPts val="2240"/>
              </a:lnSpc>
              <a:buFont typeface="Arial"/>
              <a:buChar char="⚬"/>
            </a:pPr>
            <a:r>
              <a:rPr lang="en-US" b="true" sz="1600" spc="-78">
                <a:solidFill>
                  <a:srgbClr val="000000"/>
                </a:solidFill>
                <a:latin typeface="TT Interphases Bold"/>
                <a:ea typeface="TT Interphases Bold"/>
                <a:cs typeface="TT Interphases Bold"/>
                <a:sym typeface="TT Interphases Bold"/>
              </a:rPr>
              <a:t>created_at</a:t>
            </a:r>
            <a:r>
              <a:rPr lang="en-US" sz="1600" spc="-78">
                <a:solidFill>
                  <a:srgbClr val="000000"/>
                </a:solidFill>
                <a:latin typeface="TT Interphases"/>
                <a:ea typeface="TT Interphases"/>
                <a:cs typeface="TT Interphases"/>
                <a:sym typeface="TT Interphases"/>
              </a:rPr>
              <a:t>: Timestamp of fee creati</a:t>
            </a:r>
            <a:r>
              <a:rPr lang="en-US" sz="1600" spc="-78">
                <a:solidFill>
                  <a:srgbClr val="000000"/>
                </a:solidFill>
                <a:latin typeface="TT Interphases"/>
                <a:ea typeface="TT Interphases"/>
                <a:cs typeface="TT Interphases"/>
                <a:sym typeface="TT Interphases"/>
              </a:rPr>
              <a:t>on</a:t>
            </a:r>
          </a:p>
          <a:p>
            <a:pPr algn="l" marL="690885" indent="-230295" lvl="2">
              <a:lnSpc>
                <a:spcPts val="2240"/>
              </a:lnSpc>
              <a:buFont typeface="Arial"/>
              <a:buChar char="⚬"/>
            </a:pPr>
            <a:r>
              <a:rPr lang="en-US" b="true" sz="1600" spc="-78">
                <a:solidFill>
                  <a:srgbClr val="000000"/>
                </a:solidFill>
                <a:latin typeface="TT Interphases Bold"/>
                <a:ea typeface="TT Interphases Bold"/>
                <a:cs typeface="TT Interphases Bold"/>
                <a:sym typeface="TT Interphases Bold"/>
              </a:rPr>
              <a:t>paid_at</a:t>
            </a:r>
            <a:r>
              <a:rPr lang="en-US" sz="1600" spc="-78">
                <a:solidFill>
                  <a:srgbClr val="000000"/>
                </a:solidFill>
                <a:latin typeface="TT Interphases"/>
                <a:ea typeface="TT Interphases"/>
                <a:cs typeface="TT Interphases"/>
                <a:sym typeface="TT Interphases"/>
              </a:rPr>
              <a:t>: Date the fee was paid</a:t>
            </a:r>
          </a:p>
          <a:p>
            <a:pPr algn="l">
              <a:lnSpc>
                <a:spcPts val="2240"/>
              </a:lnSpc>
            </a:pPr>
          </a:p>
        </p:txBody>
      </p:sp>
      <p:sp>
        <p:nvSpPr>
          <p:cNvPr name="TextBox 8" id="8"/>
          <p:cNvSpPr txBox="true"/>
          <p:nvPr/>
        </p:nvSpPr>
        <p:spPr>
          <a:xfrm rot="0">
            <a:off x="13288851" y="3962333"/>
            <a:ext cx="4433880" cy="2057400"/>
          </a:xfrm>
          <a:prstGeom prst="rect">
            <a:avLst/>
          </a:prstGeom>
        </p:spPr>
        <p:txBody>
          <a:bodyPr anchor="t" rtlCol="false" tIns="0" lIns="0" bIns="0" rIns="0">
            <a:spAutoFit/>
          </a:bodyPr>
          <a:lstStyle/>
          <a:p>
            <a:pPr algn="ctr">
              <a:lnSpc>
                <a:spcPts val="2700"/>
              </a:lnSpc>
              <a:spcBef>
                <a:spcPct val="0"/>
              </a:spcBef>
            </a:pPr>
            <a:r>
              <a:rPr lang="en-US" b="true" sz="2000" spc="-36">
                <a:solidFill>
                  <a:srgbClr val="000000"/>
                </a:solidFill>
                <a:latin typeface="Bricolage Grotesque Bold"/>
                <a:ea typeface="Bricolage Grotesque Bold"/>
                <a:cs typeface="Bricolage Grotesque Bold"/>
                <a:sym typeface="Bricolage Grotesque Bold"/>
              </a:rPr>
              <a:t>Together, these datasets provide a comprehensive view of user behavior, transaction activity, and the resulting revenue or service incidents. This overview informs the design of the cohort analysis.</a:t>
            </a:r>
          </a:p>
        </p:txBody>
      </p:sp>
      <p:grpSp>
        <p:nvGrpSpPr>
          <p:cNvPr name="Group 9" id="9"/>
          <p:cNvGrpSpPr/>
          <p:nvPr/>
        </p:nvGrpSpPr>
        <p:grpSpPr>
          <a:xfrm rot="0">
            <a:off x="12950783" y="3534936"/>
            <a:ext cx="5110016" cy="2988394"/>
            <a:chOff x="0" y="0"/>
            <a:chExt cx="1345848" cy="787067"/>
          </a:xfrm>
        </p:grpSpPr>
        <p:sp>
          <p:nvSpPr>
            <p:cNvPr name="Freeform 10" id="10"/>
            <p:cNvSpPr/>
            <p:nvPr/>
          </p:nvSpPr>
          <p:spPr>
            <a:xfrm flipH="false" flipV="false" rot="0">
              <a:off x="0" y="0"/>
              <a:ext cx="1345848" cy="787067"/>
            </a:xfrm>
            <a:custGeom>
              <a:avLst/>
              <a:gdLst/>
              <a:ahLst/>
              <a:cxnLst/>
              <a:rect r="r" b="b" t="t" l="l"/>
              <a:pathLst>
                <a:path h="787067" w="1345848">
                  <a:moveTo>
                    <a:pt x="25756" y="0"/>
                  </a:moveTo>
                  <a:lnTo>
                    <a:pt x="1320092" y="0"/>
                  </a:lnTo>
                  <a:cubicBezTo>
                    <a:pt x="1326923" y="0"/>
                    <a:pt x="1333474" y="2714"/>
                    <a:pt x="1338304" y="7544"/>
                  </a:cubicBezTo>
                  <a:cubicBezTo>
                    <a:pt x="1343134" y="12374"/>
                    <a:pt x="1345848" y="18925"/>
                    <a:pt x="1345848" y="25756"/>
                  </a:cubicBezTo>
                  <a:lnTo>
                    <a:pt x="1345848" y="761311"/>
                  </a:lnTo>
                  <a:cubicBezTo>
                    <a:pt x="1345848" y="768142"/>
                    <a:pt x="1343134" y="774693"/>
                    <a:pt x="1338304" y="779523"/>
                  </a:cubicBezTo>
                  <a:cubicBezTo>
                    <a:pt x="1333474" y="784353"/>
                    <a:pt x="1326923" y="787067"/>
                    <a:pt x="1320092" y="787067"/>
                  </a:cubicBezTo>
                  <a:lnTo>
                    <a:pt x="25756" y="787067"/>
                  </a:lnTo>
                  <a:cubicBezTo>
                    <a:pt x="11531" y="787067"/>
                    <a:pt x="0" y="775535"/>
                    <a:pt x="0" y="761311"/>
                  </a:cubicBezTo>
                  <a:lnTo>
                    <a:pt x="0" y="25756"/>
                  </a:lnTo>
                  <a:cubicBezTo>
                    <a:pt x="0" y="18925"/>
                    <a:pt x="2714" y="12374"/>
                    <a:pt x="7544" y="7544"/>
                  </a:cubicBezTo>
                  <a:cubicBezTo>
                    <a:pt x="12374" y="2714"/>
                    <a:pt x="18925" y="0"/>
                    <a:pt x="25756" y="0"/>
                  </a:cubicBezTo>
                  <a:close/>
                </a:path>
              </a:pathLst>
            </a:custGeom>
            <a:solidFill>
              <a:srgbClr val="000000">
                <a:alpha val="0"/>
              </a:srgbClr>
            </a:solidFill>
            <a:ln w="38100" cap="sq">
              <a:solidFill>
                <a:srgbClr val="32C3FF"/>
              </a:solidFill>
              <a:prstDash val="sysDot"/>
              <a:miter/>
            </a:ln>
          </p:spPr>
        </p:sp>
        <p:sp>
          <p:nvSpPr>
            <p:cNvPr name="TextBox 11" id="11"/>
            <p:cNvSpPr txBox="true"/>
            <p:nvPr/>
          </p:nvSpPr>
          <p:spPr>
            <a:xfrm>
              <a:off x="0" y="-38100"/>
              <a:ext cx="1345848" cy="825167"/>
            </a:xfrm>
            <a:prstGeom prst="rect">
              <a:avLst/>
            </a:prstGeom>
          </p:spPr>
          <p:txBody>
            <a:bodyPr anchor="ctr" rtlCol="false" tIns="50800" lIns="50800" bIns="50800" rIns="50800"/>
            <a:lstStyle/>
            <a:p>
              <a:pPr algn="ctr">
                <a:lnSpc>
                  <a:spcPts val="3014"/>
                </a:lnSpc>
              </a:pPr>
            </a:p>
          </p:txBody>
        </p:sp>
      </p:grpSp>
      <p:sp>
        <p:nvSpPr>
          <p:cNvPr name="AutoShape 12" id="12"/>
          <p:cNvSpPr/>
          <p:nvPr/>
        </p:nvSpPr>
        <p:spPr>
          <a:xfrm>
            <a:off x="6059273" y="5124450"/>
            <a:ext cx="6492240" cy="0"/>
          </a:xfrm>
          <a:prstGeom prst="line">
            <a:avLst/>
          </a:prstGeom>
          <a:ln cap="flat" w="38100">
            <a:solidFill>
              <a:srgbClr val="32C3FF"/>
            </a:solidFill>
            <a:prstDash val="solid"/>
            <a:headEnd type="none" len="sm" w="sm"/>
            <a:tailEnd type="none" len="sm" w="sm"/>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64232" y="542925"/>
            <a:ext cx="855846" cy="902537"/>
          </a:xfrm>
          <a:custGeom>
            <a:avLst/>
            <a:gdLst/>
            <a:ahLst/>
            <a:cxnLst/>
            <a:rect r="r" b="b" t="t" l="l"/>
            <a:pathLst>
              <a:path h="902537" w="855846">
                <a:moveTo>
                  <a:pt x="0" y="0"/>
                </a:moveTo>
                <a:lnTo>
                  <a:pt x="855846" y="0"/>
                </a:lnTo>
                <a:lnTo>
                  <a:pt x="855846" y="902537"/>
                </a:lnTo>
                <a:lnTo>
                  <a:pt x="0" y="902537"/>
                </a:lnTo>
                <a:lnTo>
                  <a:pt x="0" y="0"/>
                </a:lnTo>
                <a:close/>
              </a:path>
            </a:pathLst>
          </a:custGeom>
          <a:blipFill>
            <a:blip r:embed="rId2"/>
            <a:stretch>
              <a:fillRect l="0" t="0" r="0" b="-1148"/>
            </a:stretch>
          </a:blipFill>
        </p:spPr>
      </p:sp>
      <p:sp>
        <p:nvSpPr>
          <p:cNvPr name="TextBox 3" id="3"/>
          <p:cNvSpPr txBox="true"/>
          <p:nvPr/>
        </p:nvSpPr>
        <p:spPr>
          <a:xfrm rot="0">
            <a:off x="1961886" y="553018"/>
            <a:ext cx="1502716" cy="875164"/>
          </a:xfrm>
          <a:prstGeom prst="rect">
            <a:avLst/>
          </a:prstGeom>
        </p:spPr>
        <p:txBody>
          <a:bodyPr anchor="t" rtlCol="false" tIns="0" lIns="0" bIns="0" rIns="0">
            <a:spAutoFit/>
          </a:bodyPr>
          <a:lstStyle/>
          <a:p>
            <a:pPr algn="l">
              <a:lnSpc>
                <a:spcPts val="7189"/>
              </a:lnSpc>
            </a:pPr>
            <a:r>
              <a:rPr lang="en-US" sz="5325" spc="-95" b="true">
                <a:solidFill>
                  <a:srgbClr val="323232"/>
                </a:solidFill>
                <a:latin typeface="Bricolage Grotesque Bold"/>
                <a:ea typeface="Bricolage Grotesque Bold"/>
                <a:cs typeface="Bricolage Grotesque Bold"/>
                <a:sym typeface="Bricolage Grotesque Bold"/>
              </a:rPr>
              <a:t>03</a:t>
            </a:r>
          </a:p>
        </p:txBody>
      </p:sp>
      <p:sp>
        <p:nvSpPr>
          <p:cNvPr name="TextBox 4" id="4"/>
          <p:cNvSpPr txBox="true"/>
          <p:nvPr/>
        </p:nvSpPr>
        <p:spPr>
          <a:xfrm rot="0">
            <a:off x="1028700" y="1987163"/>
            <a:ext cx="5957222" cy="1568227"/>
          </a:xfrm>
          <a:prstGeom prst="rect">
            <a:avLst/>
          </a:prstGeom>
        </p:spPr>
        <p:txBody>
          <a:bodyPr anchor="t" rtlCol="false" tIns="0" lIns="0" bIns="0" rIns="0">
            <a:spAutoFit/>
          </a:bodyPr>
          <a:lstStyle/>
          <a:p>
            <a:pPr algn="l">
              <a:lnSpc>
                <a:spcPts val="5918"/>
              </a:lnSpc>
            </a:pPr>
            <a:r>
              <a:rPr lang="en-US" sz="6803" spc="-333">
                <a:solidFill>
                  <a:srgbClr val="000000"/>
                </a:solidFill>
                <a:latin typeface="TT Interphases"/>
                <a:ea typeface="TT Interphases"/>
                <a:cs typeface="TT Interphases"/>
                <a:sym typeface="TT Interphases"/>
              </a:rPr>
              <a:t>Key Distributions &amp; Visualizations</a:t>
            </a:r>
          </a:p>
        </p:txBody>
      </p:sp>
      <p:sp>
        <p:nvSpPr>
          <p:cNvPr name="Freeform 5" id="5"/>
          <p:cNvSpPr/>
          <p:nvPr/>
        </p:nvSpPr>
        <p:spPr>
          <a:xfrm flipH="false" flipV="false" rot="0">
            <a:off x="9358864" y="363118"/>
            <a:ext cx="7201927" cy="4597241"/>
          </a:xfrm>
          <a:custGeom>
            <a:avLst/>
            <a:gdLst/>
            <a:ahLst/>
            <a:cxnLst/>
            <a:rect r="r" b="b" t="t" l="l"/>
            <a:pathLst>
              <a:path h="4597241" w="7201927">
                <a:moveTo>
                  <a:pt x="0" y="0"/>
                </a:moveTo>
                <a:lnTo>
                  <a:pt x="7201927" y="0"/>
                </a:lnTo>
                <a:lnTo>
                  <a:pt x="7201927" y="4597241"/>
                </a:lnTo>
                <a:lnTo>
                  <a:pt x="0" y="4597241"/>
                </a:lnTo>
                <a:lnTo>
                  <a:pt x="0" y="0"/>
                </a:lnTo>
                <a:close/>
              </a:path>
            </a:pathLst>
          </a:custGeom>
          <a:blipFill>
            <a:blip r:embed="rId3"/>
            <a:stretch>
              <a:fillRect l="0" t="-1422" r="-569" b="0"/>
            </a:stretch>
          </a:blipFill>
        </p:spPr>
      </p:sp>
      <p:sp>
        <p:nvSpPr>
          <p:cNvPr name="TextBox 6" id="6"/>
          <p:cNvSpPr txBox="true"/>
          <p:nvPr/>
        </p:nvSpPr>
        <p:spPr>
          <a:xfrm rot="0">
            <a:off x="1028700" y="4022622"/>
            <a:ext cx="6687872" cy="5978634"/>
          </a:xfrm>
          <a:prstGeom prst="rect">
            <a:avLst/>
          </a:prstGeom>
        </p:spPr>
        <p:txBody>
          <a:bodyPr anchor="t" rtlCol="false" tIns="0" lIns="0" bIns="0" rIns="0">
            <a:spAutoFit/>
          </a:bodyPr>
          <a:lstStyle/>
          <a:p>
            <a:pPr algn="l">
              <a:lnSpc>
                <a:spcPts val="2794"/>
              </a:lnSpc>
            </a:pPr>
            <a:r>
              <a:rPr lang="en-US" sz="1995" spc="-97">
                <a:solidFill>
                  <a:srgbClr val="000000"/>
                </a:solidFill>
                <a:latin typeface="TT Interphases"/>
                <a:ea typeface="TT Interphases"/>
                <a:cs typeface="TT Interphases"/>
                <a:sym typeface="TT Interphases"/>
              </a:rPr>
              <a:t>A good indicator of </a:t>
            </a:r>
            <a:r>
              <a:rPr lang="en-US" sz="1995" spc="-97" b="true">
                <a:solidFill>
                  <a:srgbClr val="000000"/>
                </a:solidFill>
                <a:latin typeface="TT Interphases Bold"/>
                <a:ea typeface="TT Interphases Bold"/>
                <a:cs typeface="TT Interphases Bold"/>
                <a:sym typeface="TT Interphases Bold"/>
              </a:rPr>
              <a:t>service performance</a:t>
            </a:r>
            <a:r>
              <a:rPr lang="en-US" sz="1995" spc="-97">
                <a:solidFill>
                  <a:srgbClr val="000000"/>
                </a:solidFill>
                <a:latin typeface="TT Interphases"/>
                <a:ea typeface="TT Interphases"/>
                <a:cs typeface="TT Interphases"/>
                <a:sym typeface="TT Interphases"/>
              </a:rPr>
              <a:t> is the calculation of Cash Request per month. When this was calculated we wanted to go deeper to understand if the increase in CR was due to an increase of users or an increase of the amount of CR per user.</a:t>
            </a:r>
          </a:p>
          <a:p>
            <a:pPr algn="l">
              <a:lnSpc>
                <a:spcPts val="2794"/>
              </a:lnSpc>
            </a:pPr>
          </a:p>
          <a:p>
            <a:pPr algn="l">
              <a:lnSpc>
                <a:spcPts val="2794"/>
              </a:lnSpc>
            </a:pPr>
            <a:r>
              <a:rPr lang="en-US" sz="1995" spc="-97">
                <a:solidFill>
                  <a:srgbClr val="000000"/>
                </a:solidFill>
                <a:latin typeface="TT Interphases"/>
                <a:ea typeface="TT Interphases"/>
                <a:cs typeface="TT Interphases"/>
                <a:sym typeface="TT Interphases"/>
              </a:rPr>
              <a:t>The graphs show </a:t>
            </a:r>
            <a:r>
              <a:rPr lang="en-US" sz="1995" spc="-97" b="true">
                <a:solidFill>
                  <a:srgbClr val="000000"/>
                </a:solidFill>
                <a:latin typeface="TT Interphases Bold"/>
                <a:ea typeface="TT Interphases Bold"/>
                <a:cs typeface="TT Interphases Bold"/>
                <a:sym typeface="TT Interphases Bold"/>
              </a:rPr>
              <a:t>both tendency for users and cash requests</a:t>
            </a:r>
            <a:r>
              <a:rPr lang="en-US" sz="1995" spc="-97">
                <a:solidFill>
                  <a:srgbClr val="000000"/>
                </a:solidFill>
                <a:latin typeface="TT Interphases"/>
                <a:ea typeface="TT Interphases"/>
                <a:cs typeface="TT Interphases"/>
                <a:sym typeface="TT Interphases"/>
              </a:rPr>
              <a:t> with the same distribution. </a:t>
            </a:r>
          </a:p>
          <a:p>
            <a:pPr algn="l">
              <a:lnSpc>
                <a:spcPts val="2794"/>
              </a:lnSpc>
            </a:pPr>
            <a:r>
              <a:rPr lang="en-US" sz="1995" spc="-97">
                <a:solidFill>
                  <a:srgbClr val="000000"/>
                </a:solidFill>
                <a:latin typeface="TT Interphases"/>
                <a:ea typeface="TT Interphases"/>
                <a:cs typeface="TT Interphases"/>
                <a:sym typeface="TT Interphases"/>
              </a:rPr>
              <a:t>And this also reflect the </a:t>
            </a:r>
            <a:r>
              <a:rPr lang="en-US" sz="1995" spc="-97" b="true">
                <a:solidFill>
                  <a:srgbClr val="000000"/>
                </a:solidFill>
                <a:latin typeface="TT Interphases Bold"/>
                <a:ea typeface="TT Interphases Bold"/>
                <a:cs typeface="TT Interphases Bold"/>
                <a:sym typeface="TT Interphases Bold"/>
              </a:rPr>
              <a:t>increase in CR</a:t>
            </a:r>
            <a:r>
              <a:rPr lang="en-US" sz="1995" spc="-97">
                <a:solidFill>
                  <a:srgbClr val="000000"/>
                </a:solidFill>
                <a:latin typeface="TT Interphases"/>
                <a:ea typeface="TT Interphases"/>
                <a:cs typeface="TT Interphases"/>
                <a:sym typeface="TT Interphases"/>
              </a:rPr>
              <a:t> being mainly </a:t>
            </a:r>
            <a:r>
              <a:rPr lang="en-US" sz="1995" spc="-97" b="true">
                <a:solidFill>
                  <a:srgbClr val="000000"/>
                </a:solidFill>
                <a:latin typeface="TT Interphases Bold"/>
                <a:ea typeface="TT Interphases Bold"/>
                <a:cs typeface="TT Interphases Bold"/>
                <a:sym typeface="TT Interphases Bold"/>
              </a:rPr>
              <a:t>due to an increase in users</a:t>
            </a:r>
            <a:r>
              <a:rPr lang="en-US" sz="1995" spc="-97">
                <a:solidFill>
                  <a:srgbClr val="000000"/>
                </a:solidFill>
                <a:latin typeface="TT Interphases"/>
                <a:ea typeface="TT Interphases"/>
                <a:cs typeface="TT Interphases"/>
                <a:sym typeface="TT Interphases"/>
              </a:rPr>
              <a:t> (new users using our service). </a:t>
            </a:r>
          </a:p>
          <a:p>
            <a:pPr algn="l">
              <a:lnSpc>
                <a:spcPts val="2794"/>
              </a:lnSpc>
            </a:pPr>
          </a:p>
          <a:p>
            <a:pPr algn="l">
              <a:lnSpc>
                <a:spcPts val="2794"/>
              </a:lnSpc>
            </a:pPr>
            <a:r>
              <a:rPr lang="en-US" sz="1995" spc="-97">
                <a:solidFill>
                  <a:srgbClr val="000000"/>
                </a:solidFill>
                <a:latin typeface="TT Interphases"/>
                <a:ea typeface="TT Interphases"/>
                <a:cs typeface="TT Interphases"/>
                <a:sym typeface="TT Interphases"/>
              </a:rPr>
              <a:t>For example, between July and August the amount of cash request decreased, but in this case was because the number of CR per user decreased (no new users during this period).</a:t>
            </a:r>
          </a:p>
          <a:p>
            <a:pPr algn="l">
              <a:lnSpc>
                <a:spcPts val="2794"/>
              </a:lnSpc>
            </a:pPr>
          </a:p>
          <a:p>
            <a:pPr algn="l">
              <a:lnSpc>
                <a:spcPts val="2794"/>
              </a:lnSpc>
            </a:pPr>
          </a:p>
          <a:p>
            <a:pPr algn="l">
              <a:lnSpc>
                <a:spcPts val="2794"/>
              </a:lnSpc>
            </a:pPr>
          </a:p>
          <a:p>
            <a:pPr algn="l">
              <a:lnSpc>
                <a:spcPts val="2794"/>
              </a:lnSpc>
            </a:pPr>
          </a:p>
        </p:txBody>
      </p:sp>
      <p:sp>
        <p:nvSpPr>
          <p:cNvPr name="Freeform 7" id="7"/>
          <p:cNvSpPr/>
          <p:nvPr/>
        </p:nvSpPr>
        <p:spPr>
          <a:xfrm flipH="false" flipV="false" rot="0">
            <a:off x="9632092" y="5143500"/>
            <a:ext cx="7201927" cy="4753272"/>
          </a:xfrm>
          <a:custGeom>
            <a:avLst/>
            <a:gdLst/>
            <a:ahLst/>
            <a:cxnLst/>
            <a:rect r="r" b="b" t="t" l="l"/>
            <a:pathLst>
              <a:path h="4753272" w="7201927">
                <a:moveTo>
                  <a:pt x="0" y="0"/>
                </a:moveTo>
                <a:lnTo>
                  <a:pt x="7201927" y="0"/>
                </a:lnTo>
                <a:lnTo>
                  <a:pt x="7201927" y="4753272"/>
                </a:lnTo>
                <a:lnTo>
                  <a:pt x="0" y="4753272"/>
                </a:lnTo>
                <a:lnTo>
                  <a:pt x="0" y="0"/>
                </a:lnTo>
                <a:close/>
              </a:path>
            </a:pathLst>
          </a:custGeom>
          <a:blipFill>
            <a:blip r:embed="rId4"/>
            <a:stretch>
              <a:fillRect l="0" t="0" r="0" b="0"/>
            </a:stretch>
          </a:blipFill>
        </p:spPr>
      </p:sp>
      <p:sp>
        <p:nvSpPr>
          <p:cNvPr name="AutoShape 8" id="8"/>
          <p:cNvSpPr/>
          <p:nvPr/>
        </p:nvSpPr>
        <p:spPr>
          <a:xfrm>
            <a:off x="14287629" y="5863066"/>
            <a:ext cx="532569" cy="172912"/>
          </a:xfrm>
          <a:prstGeom prst="line">
            <a:avLst/>
          </a:prstGeom>
          <a:ln cap="flat" w="38100">
            <a:solidFill>
              <a:srgbClr val="FF3131"/>
            </a:solidFill>
            <a:prstDash val="solid"/>
            <a:headEnd type="none" len="sm" w="sm"/>
            <a:tailEnd type="arrow" len="sm" w="med"/>
          </a:ln>
        </p:spPr>
      </p:sp>
      <p:sp>
        <p:nvSpPr>
          <p:cNvPr name="AutoShape 9" id="9"/>
          <p:cNvSpPr/>
          <p:nvPr/>
        </p:nvSpPr>
        <p:spPr>
          <a:xfrm>
            <a:off x="14291110" y="7676277"/>
            <a:ext cx="537373" cy="157350"/>
          </a:xfrm>
          <a:prstGeom prst="line">
            <a:avLst/>
          </a:prstGeom>
          <a:ln cap="flat" w="38100">
            <a:solidFill>
              <a:srgbClr val="FF3131"/>
            </a:solidFill>
            <a:prstDash val="solid"/>
            <a:headEnd type="none" len="sm" w="sm"/>
            <a:tailEnd type="arrow" len="sm" w="med"/>
          </a:ln>
        </p:spPr>
      </p:sp>
      <p:sp>
        <p:nvSpPr>
          <p:cNvPr name="AutoShape 10" id="10"/>
          <p:cNvSpPr/>
          <p:nvPr/>
        </p:nvSpPr>
        <p:spPr>
          <a:xfrm>
            <a:off x="14540230" y="3024695"/>
            <a:ext cx="559936" cy="0"/>
          </a:xfrm>
          <a:prstGeom prst="line">
            <a:avLst/>
          </a:prstGeom>
          <a:ln cap="flat" w="38100">
            <a:solidFill>
              <a:srgbClr val="FF3131"/>
            </a:solidFill>
            <a:prstDash val="solid"/>
            <a:headEnd type="none" len="sm" w="sm"/>
            <a:tailEnd type="arrow" len="sm" w="med"/>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64232" y="542925"/>
            <a:ext cx="855846" cy="902537"/>
          </a:xfrm>
          <a:custGeom>
            <a:avLst/>
            <a:gdLst/>
            <a:ahLst/>
            <a:cxnLst/>
            <a:rect r="r" b="b" t="t" l="l"/>
            <a:pathLst>
              <a:path h="902537" w="855846">
                <a:moveTo>
                  <a:pt x="0" y="0"/>
                </a:moveTo>
                <a:lnTo>
                  <a:pt x="855846" y="0"/>
                </a:lnTo>
                <a:lnTo>
                  <a:pt x="855846" y="902537"/>
                </a:lnTo>
                <a:lnTo>
                  <a:pt x="0" y="902537"/>
                </a:lnTo>
                <a:lnTo>
                  <a:pt x="0" y="0"/>
                </a:lnTo>
                <a:close/>
              </a:path>
            </a:pathLst>
          </a:custGeom>
          <a:blipFill>
            <a:blip r:embed="rId2"/>
            <a:stretch>
              <a:fillRect l="0" t="0" r="0" b="-1148"/>
            </a:stretch>
          </a:blipFill>
        </p:spPr>
      </p:sp>
      <p:sp>
        <p:nvSpPr>
          <p:cNvPr name="TextBox 3" id="3"/>
          <p:cNvSpPr txBox="true"/>
          <p:nvPr/>
        </p:nvSpPr>
        <p:spPr>
          <a:xfrm rot="0">
            <a:off x="1961886" y="553018"/>
            <a:ext cx="1502716" cy="875164"/>
          </a:xfrm>
          <a:prstGeom prst="rect">
            <a:avLst/>
          </a:prstGeom>
        </p:spPr>
        <p:txBody>
          <a:bodyPr anchor="t" rtlCol="false" tIns="0" lIns="0" bIns="0" rIns="0">
            <a:spAutoFit/>
          </a:bodyPr>
          <a:lstStyle/>
          <a:p>
            <a:pPr algn="l">
              <a:lnSpc>
                <a:spcPts val="7189"/>
              </a:lnSpc>
            </a:pPr>
            <a:r>
              <a:rPr lang="en-US" sz="5325" spc="-95" b="true">
                <a:solidFill>
                  <a:srgbClr val="323232"/>
                </a:solidFill>
                <a:latin typeface="Bricolage Grotesque Bold"/>
                <a:ea typeface="Bricolage Grotesque Bold"/>
                <a:cs typeface="Bricolage Grotesque Bold"/>
                <a:sym typeface="Bricolage Grotesque Bold"/>
              </a:rPr>
              <a:t>03</a:t>
            </a:r>
          </a:p>
        </p:txBody>
      </p:sp>
      <p:sp>
        <p:nvSpPr>
          <p:cNvPr name="TextBox 4" id="4"/>
          <p:cNvSpPr txBox="true"/>
          <p:nvPr/>
        </p:nvSpPr>
        <p:spPr>
          <a:xfrm rot="0">
            <a:off x="1028700" y="1987163"/>
            <a:ext cx="5957222" cy="1568227"/>
          </a:xfrm>
          <a:prstGeom prst="rect">
            <a:avLst/>
          </a:prstGeom>
        </p:spPr>
        <p:txBody>
          <a:bodyPr anchor="t" rtlCol="false" tIns="0" lIns="0" bIns="0" rIns="0">
            <a:spAutoFit/>
          </a:bodyPr>
          <a:lstStyle/>
          <a:p>
            <a:pPr algn="l">
              <a:lnSpc>
                <a:spcPts val="5918"/>
              </a:lnSpc>
            </a:pPr>
            <a:r>
              <a:rPr lang="en-US" sz="6803" spc="-333">
                <a:solidFill>
                  <a:srgbClr val="000000"/>
                </a:solidFill>
                <a:latin typeface="TT Interphases"/>
                <a:ea typeface="TT Interphases"/>
                <a:cs typeface="TT Interphases"/>
                <a:sym typeface="TT Interphases"/>
              </a:rPr>
              <a:t>Key Distributions &amp; Visualizations</a:t>
            </a:r>
          </a:p>
        </p:txBody>
      </p:sp>
      <p:sp>
        <p:nvSpPr>
          <p:cNvPr name="Freeform 5" id="5"/>
          <p:cNvSpPr/>
          <p:nvPr/>
        </p:nvSpPr>
        <p:spPr>
          <a:xfrm flipH="false" flipV="false" rot="0">
            <a:off x="10611252" y="5800739"/>
            <a:ext cx="7020429" cy="3457561"/>
          </a:xfrm>
          <a:custGeom>
            <a:avLst/>
            <a:gdLst/>
            <a:ahLst/>
            <a:cxnLst/>
            <a:rect r="r" b="b" t="t" l="l"/>
            <a:pathLst>
              <a:path h="3457561" w="7020429">
                <a:moveTo>
                  <a:pt x="0" y="0"/>
                </a:moveTo>
                <a:lnTo>
                  <a:pt x="7020429" y="0"/>
                </a:lnTo>
                <a:lnTo>
                  <a:pt x="7020429" y="3457561"/>
                </a:lnTo>
                <a:lnTo>
                  <a:pt x="0" y="3457561"/>
                </a:lnTo>
                <a:lnTo>
                  <a:pt x="0" y="0"/>
                </a:lnTo>
                <a:close/>
              </a:path>
            </a:pathLst>
          </a:custGeom>
          <a:blipFill>
            <a:blip r:embed="rId3"/>
            <a:stretch>
              <a:fillRect l="0" t="0" r="0" b="0"/>
            </a:stretch>
          </a:blipFill>
        </p:spPr>
      </p:sp>
      <p:sp>
        <p:nvSpPr>
          <p:cNvPr name="Freeform 6" id="6"/>
          <p:cNvSpPr/>
          <p:nvPr/>
        </p:nvSpPr>
        <p:spPr>
          <a:xfrm flipH="false" flipV="false" rot="0">
            <a:off x="10522098" y="1635802"/>
            <a:ext cx="7109583" cy="3839175"/>
          </a:xfrm>
          <a:custGeom>
            <a:avLst/>
            <a:gdLst/>
            <a:ahLst/>
            <a:cxnLst/>
            <a:rect r="r" b="b" t="t" l="l"/>
            <a:pathLst>
              <a:path h="3839175" w="7109583">
                <a:moveTo>
                  <a:pt x="0" y="0"/>
                </a:moveTo>
                <a:lnTo>
                  <a:pt x="7109583" y="0"/>
                </a:lnTo>
                <a:lnTo>
                  <a:pt x="7109583" y="3839175"/>
                </a:lnTo>
                <a:lnTo>
                  <a:pt x="0" y="3839175"/>
                </a:lnTo>
                <a:lnTo>
                  <a:pt x="0" y="0"/>
                </a:lnTo>
                <a:close/>
              </a:path>
            </a:pathLst>
          </a:custGeom>
          <a:blipFill>
            <a:blip r:embed="rId4"/>
            <a:stretch>
              <a:fillRect l="0" t="0" r="0" b="0"/>
            </a:stretch>
          </a:blipFill>
        </p:spPr>
      </p:sp>
      <p:sp>
        <p:nvSpPr>
          <p:cNvPr name="Freeform 7" id="7"/>
          <p:cNvSpPr/>
          <p:nvPr/>
        </p:nvSpPr>
        <p:spPr>
          <a:xfrm flipH="false" flipV="false" rot="0">
            <a:off x="5235862" y="6636698"/>
            <a:ext cx="4965815" cy="3255950"/>
          </a:xfrm>
          <a:custGeom>
            <a:avLst/>
            <a:gdLst/>
            <a:ahLst/>
            <a:cxnLst/>
            <a:rect r="r" b="b" t="t" l="l"/>
            <a:pathLst>
              <a:path h="3255950" w="4965815">
                <a:moveTo>
                  <a:pt x="0" y="0"/>
                </a:moveTo>
                <a:lnTo>
                  <a:pt x="4965815" y="0"/>
                </a:lnTo>
                <a:lnTo>
                  <a:pt x="4965815" y="3255950"/>
                </a:lnTo>
                <a:lnTo>
                  <a:pt x="0" y="3255950"/>
                </a:lnTo>
                <a:lnTo>
                  <a:pt x="0" y="0"/>
                </a:lnTo>
                <a:close/>
              </a:path>
            </a:pathLst>
          </a:custGeom>
          <a:blipFill>
            <a:blip r:embed="rId5"/>
            <a:stretch>
              <a:fillRect l="0" t="0" r="0" b="0"/>
            </a:stretch>
          </a:blipFill>
        </p:spPr>
      </p:sp>
      <p:sp>
        <p:nvSpPr>
          <p:cNvPr name="Freeform 8" id="8"/>
          <p:cNvSpPr/>
          <p:nvPr/>
        </p:nvSpPr>
        <p:spPr>
          <a:xfrm flipH="false" flipV="false" rot="0">
            <a:off x="346572" y="6636698"/>
            <a:ext cx="4479715" cy="2850219"/>
          </a:xfrm>
          <a:custGeom>
            <a:avLst/>
            <a:gdLst/>
            <a:ahLst/>
            <a:cxnLst/>
            <a:rect r="r" b="b" t="t" l="l"/>
            <a:pathLst>
              <a:path h="2850219" w="4479715">
                <a:moveTo>
                  <a:pt x="0" y="0"/>
                </a:moveTo>
                <a:lnTo>
                  <a:pt x="4479715" y="0"/>
                </a:lnTo>
                <a:lnTo>
                  <a:pt x="4479715" y="2850219"/>
                </a:lnTo>
                <a:lnTo>
                  <a:pt x="0" y="2850219"/>
                </a:lnTo>
                <a:lnTo>
                  <a:pt x="0" y="0"/>
                </a:lnTo>
                <a:close/>
              </a:path>
            </a:pathLst>
          </a:custGeom>
          <a:blipFill>
            <a:blip r:embed="rId6"/>
            <a:stretch>
              <a:fillRect l="0" t="0" r="0" b="0"/>
            </a:stretch>
          </a:blipFill>
        </p:spPr>
      </p:sp>
      <p:sp>
        <p:nvSpPr>
          <p:cNvPr name="TextBox 9" id="9"/>
          <p:cNvSpPr txBox="true"/>
          <p:nvPr/>
        </p:nvSpPr>
        <p:spPr>
          <a:xfrm rot="0">
            <a:off x="764232" y="3673589"/>
            <a:ext cx="9088850" cy="2806809"/>
          </a:xfrm>
          <a:prstGeom prst="rect">
            <a:avLst/>
          </a:prstGeom>
        </p:spPr>
        <p:txBody>
          <a:bodyPr anchor="t" rtlCol="false" tIns="0" lIns="0" bIns="0" rIns="0">
            <a:spAutoFit/>
          </a:bodyPr>
          <a:lstStyle/>
          <a:p>
            <a:pPr algn="l">
              <a:lnSpc>
                <a:spcPts val="2794"/>
              </a:lnSpc>
            </a:pPr>
            <a:r>
              <a:rPr lang="en-US" sz="1995" spc="-97">
                <a:solidFill>
                  <a:srgbClr val="000000"/>
                </a:solidFill>
                <a:latin typeface="TT Interphases"/>
                <a:ea typeface="TT Interphases"/>
                <a:cs typeface="TT Interphases"/>
                <a:sym typeface="TT Interphases"/>
              </a:rPr>
              <a:t>For the business to be suistainable, it is necessary to have an insight into the incidence rate of customer loan reimbursments.</a:t>
            </a:r>
          </a:p>
          <a:p>
            <a:pPr algn="l">
              <a:lnSpc>
                <a:spcPts val="2794"/>
              </a:lnSpc>
            </a:pPr>
          </a:p>
          <a:p>
            <a:pPr algn="l">
              <a:lnSpc>
                <a:spcPts val="2794"/>
              </a:lnSpc>
            </a:pPr>
            <a:r>
              <a:rPr lang="en-US" sz="1995" spc="-97">
                <a:solidFill>
                  <a:srgbClr val="000000"/>
                </a:solidFill>
                <a:latin typeface="TT Interphases"/>
                <a:ea typeface="TT Interphases"/>
                <a:cs typeface="TT Interphases"/>
                <a:sym typeface="TT Interphases"/>
              </a:rPr>
              <a:t>In the top graph we can see that the amount of payment incidents is increasing due to the higher amount of cash requests/users  and a “constant” incident rate. </a:t>
            </a:r>
          </a:p>
          <a:p>
            <a:pPr algn="l">
              <a:lnSpc>
                <a:spcPts val="2794"/>
              </a:lnSpc>
            </a:pPr>
          </a:p>
          <a:p>
            <a:pPr algn="l">
              <a:lnSpc>
                <a:spcPts val="2794"/>
              </a:lnSpc>
            </a:pPr>
          </a:p>
          <a:p>
            <a:pPr algn="l">
              <a:lnSpc>
                <a:spcPts val="2794"/>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64232" y="542925"/>
            <a:ext cx="855846" cy="902537"/>
          </a:xfrm>
          <a:custGeom>
            <a:avLst/>
            <a:gdLst/>
            <a:ahLst/>
            <a:cxnLst/>
            <a:rect r="r" b="b" t="t" l="l"/>
            <a:pathLst>
              <a:path h="902537" w="855846">
                <a:moveTo>
                  <a:pt x="0" y="0"/>
                </a:moveTo>
                <a:lnTo>
                  <a:pt x="855846" y="0"/>
                </a:lnTo>
                <a:lnTo>
                  <a:pt x="855846" y="902537"/>
                </a:lnTo>
                <a:lnTo>
                  <a:pt x="0" y="902537"/>
                </a:lnTo>
                <a:lnTo>
                  <a:pt x="0" y="0"/>
                </a:lnTo>
                <a:close/>
              </a:path>
            </a:pathLst>
          </a:custGeom>
          <a:blipFill>
            <a:blip r:embed="rId2"/>
            <a:stretch>
              <a:fillRect l="0" t="0" r="0" b="-1148"/>
            </a:stretch>
          </a:blipFill>
        </p:spPr>
      </p:sp>
      <p:sp>
        <p:nvSpPr>
          <p:cNvPr name="Freeform 3" id="3"/>
          <p:cNvSpPr/>
          <p:nvPr/>
        </p:nvSpPr>
        <p:spPr>
          <a:xfrm flipH="false" flipV="false" rot="0">
            <a:off x="9888543" y="391396"/>
            <a:ext cx="7936709" cy="4752104"/>
          </a:xfrm>
          <a:custGeom>
            <a:avLst/>
            <a:gdLst/>
            <a:ahLst/>
            <a:cxnLst/>
            <a:rect r="r" b="b" t="t" l="l"/>
            <a:pathLst>
              <a:path h="4752104" w="7936709">
                <a:moveTo>
                  <a:pt x="0" y="0"/>
                </a:moveTo>
                <a:lnTo>
                  <a:pt x="7936709" y="0"/>
                </a:lnTo>
                <a:lnTo>
                  <a:pt x="7936709" y="4752104"/>
                </a:lnTo>
                <a:lnTo>
                  <a:pt x="0" y="4752104"/>
                </a:lnTo>
                <a:lnTo>
                  <a:pt x="0" y="0"/>
                </a:lnTo>
                <a:close/>
              </a:path>
            </a:pathLst>
          </a:custGeom>
          <a:blipFill>
            <a:blip r:embed="rId3"/>
            <a:stretch>
              <a:fillRect l="0" t="0" r="0" b="0"/>
            </a:stretch>
          </a:blipFill>
        </p:spPr>
      </p:sp>
      <p:sp>
        <p:nvSpPr>
          <p:cNvPr name="TextBox 4" id="4"/>
          <p:cNvSpPr txBox="true"/>
          <p:nvPr/>
        </p:nvSpPr>
        <p:spPr>
          <a:xfrm rot="0">
            <a:off x="1961886" y="553018"/>
            <a:ext cx="1502716" cy="875164"/>
          </a:xfrm>
          <a:prstGeom prst="rect">
            <a:avLst/>
          </a:prstGeom>
        </p:spPr>
        <p:txBody>
          <a:bodyPr anchor="t" rtlCol="false" tIns="0" lIns="0" bIns="0" rIns="0">
            <a:spAutoFit/>
          </a:bodyPr>
          <a:lstStyle/>
          <a:p>
            <a:pPr algn="l">
              <a:lnSpc>
                <a:spcPts val="7189"/>
              </a:lnSpc>
            </a:pPr>
            <a:r>
              <a:rPr lang="en-US" sz="5325" spc="-95" b="true">
                <a:solidFill>
                  <a:srgbClr val="323232"/>
                </a:solidFill>
                <a:latin typeface="Bricolage Grotesque Bold"/>
                <a:ea typeface="Bricolage Grotesque Bold"/>
                <a:cs typeface="Bricolage Grotesque Bold"/>
                <a:sym typeface="Bricolage Grotesque Bold"/>
              </a:rPr>
              <a:t>03</a:t>
            </a:r>
          </a:p>
        </p:txBody>
      </p:sp>
      <p:sp>
        <p:nvSpPr>
          <p:cNvPr name="TextBox 5" id="5"/>
          <p:cNvSpPr txBox="true"/>
          <p:nvPr/>
        </p:nvSpPr>
        <p:spPr>
          <a:xfrm rot="0">
            <a:off x="1028700" y="1987163"/>
            <a:ext cx="5957222" cy="1568227"/>
          </a:xfrm>
          <a:prstGeom prst="rect">
            <a:avLst/>
          </a:prstGeom>
        </p:spPr>
        <p:txBody>
          <a:bodyPr anchor="t" rtlCol="false" tIns="0" lIns="0" bIns="0" rIns="0">
            <a:spAutoFit/>
          </a:bodyPr>
          <a:lstStyle/>
          <a:p>
            <a:pPr algn="l">
              <a:lnSpc>
                <a:spcPts val="5918"/>
              </a:lnSpc>
            </a:pPr>
            <a:r>
              <a:rPr lang="en-US" sz="6803" spc="-333">
                <a:solidFill>
                  <a:srgbClr val="000000"/>
                </a:solidFill>
                <a:latin typeface="TT Interphases"/>
                <a:ea typeface="TT Interphases"/>
                <a:cs typeface="TT Interphases"/>
                <a:sym typeface="TT Interphases"/>
              </a:rPr>
              <a:t>Key Distributions &amp; Visualizations</a:t>
            </a:r>
          </a:p>
        </p:txBody>
      </p:sp>
      <p:sp>
        <p:nvSpPr>
          <p:cNvPr name="TextBox 6" id="6"/>
          <p:cNvSpPr txBox="true"/>
          <p:nvPr/>
        </p:nvSpPr>
        <p:spPr>
          <a:xfrm rot="0">
            <a:off x="1028700" y="4022622"/>
            <a:ext cx="8115300" cy="5626209"/>
          </a:xfrm>
          <a:prstGeom prst="rect">
            <a:avLst/>
          </a:prstGeom>
        </p:spPr>
        <p:txBody>
          <a:bodyPr anchor="t" rtlCol="false" tIns="0" lIns="0" bIns="0" rIns="0">
            <a:spAutoFit/>
          </a:bodyPr>
          <a:lstStyle/>
          <a:p>
            <a:pPr algn="l">
              <a:lnSpc>
                <a:spcPts val="2794"/>
              </a:lnSpc>
            </a:pPr>
            <a:r>
              <a:rPr lang="en-US" sz="1995" spc="-97">
                <a:solidFill>
                  <a:srgbClr val="000000"/>
                </a:solidFill>
                <a:latin typeface="TT Interphases"/>
                <a:ea typeface="TT Interphases"/>
                <a:cs typeface="TT Interphases"/>
                <a:sym typeface="TT Interphases"/>
              </a:rPr>
              <a:t>Analyzing the distribution of total revenue fee amounts per month throughout the year was important to check growth or decline trends and to test other hypotheses about what could be affecting Ironhack's growth.</a:t>
            </a:r>
          </a:p>
          <a:p>
            <a:pPr algn="l">
              <a:lnSpc>
                <a:spcPts val="2794"/>
              </a:lnSpc>
            </a:pPr>
            <a:r>
              <a:rPr lang="en-US" b="true" sz="1995" spc="-97" u="sng">
                <a:solidFill>
                  <a:srgbClr val="000000"/>
                </a:solidFill>
                <a:latin typeface="TT Interphases Bold"/>
                <a:ea typeface="TT Interphases Bold"/>
                <a:cs typeface="TT Interphases Bold"/>
                <a:sym typeface="TT Interphases Bold"/>
              </a:rPr>
              <a:t>Hypothesis:</a:t>
            </a:r>
            <a:r>
              <a:rPr lang="en-US" sz="1995" spc="-97">
                <a:solidFill>
                  <a:srgbClr val="000000"/>
                </a:solidFill>
                <a:latin typeface="TT Interphases"/>
                <a:ea typeface="TT Interphases"/>
                <a:cs typeface="TT Interphases"/>
                <a:sym typeface="TT Interphases"/>
              </a:rPr>
              <a:t> This analysis showed that October was responsible for the higher fees revenues, following the trend analyzed before on user growth.</a:t>
            </a:r>
          </a:p>
          <a:p>
            <a:pPr algn="l">
              <a:lnSpc>
                <a:spcPts val="2794"/>
              </a:lnSpc>
            </a:pPr>
          </a:p>
          <a:p>
            <a:pPr algn="l">
              <a:lnSpc>
                <a:spcPts val="2794"/>
              </a:lnSpc>
            </a:pPr>
          </a:p>
          <a:p>
            <a:pPr algn="l">
              <a:lnSpc>
                <a:spcPts val="2794"/>
              </a:lnSpc>
            </a:pPr>
            <a:r>
              <a:rPr lang="en-US" sz="1995" spc="-97">
                <a:solidFill>
                  <a:srgbClr val="000000"/>
                </a:solidFill>
                <a:latin typeface="TT Interphases"/>
                <a:ea typeface="TT Interphases"/>
                <a:cs typeface="TT Interphases"/>
                <a:sym typeface="TT Interphases"/>
              </a:rPr>
              <a:t>We also analyzed what </a:t>
            </a:r>
            <a:r>
              <a:rPr lang="en-US" sz="1995" spc="-97" b="true">
                <a:solidFill>
                  <a:srgbClr val="000000"/>
                </a:solidFill>
                <a:latin typeface="TT Interphases Bold"/>
                <a:ea typeface="TT Interphases Bold"/>
                <a:cs typeface="TT Interphases Bold"/>
                <a:sym typeface="TT Interphases Bold"/>
              </a:rPr>
              <a:t>kind of fees</a:t>
            </a:r>
            <a:r>
              <a:rPr lang="en-US" sz="1995" spc="-97">
                <a:solidFill>
                  <a:srgbClr val="000000"/>
                </a:solidFill>
                <a:latin typeface="TT Interphases"/>
                <a:ea typeface="TT Interphases"/>
                <a:cs typeface="TT Interphases"/>
                <a:sym typeface="TT Interphases"/>
              </a:rPr>
              <a:t> provided the higher total amounts of revenues. In that way, we can understand weather to charge higher or lower fees depending on their frequencies and returns. </a:t>
            </a:r>
          </a:p>
          <a:p>
            <a:pPr algn="l">
              <a:lnSpc>
                <a:spcPts val="2794"/>
              </a:lnSpc>
            </a:pPr>
          </a:p>
          <a:p>
            <a:pPr algn="l">
              <a:lnSpc>
                <a:spcPts val="2794"/>
              </a:lnSpc>
            </a:pPr>
          </a:p>
          <a:p>
            <a:pPr algn="l">
              <a:lnSpc>
                <a:spcPts val="2794"/>
              </a:lnSpc>
            </a:pPr>
          </a:p>
          <a:p>
            <a:pPr algn="l">
              <a:lnSpc>
                <a:spcPts val="2794"/>
              </a:lnSpc>
            </a:pPr>
          </a:p>
          <a:p>
            <a:pPr algn="l">
              <a:lnSpc>
                <a:spcPts val="2794"/>
              </a:lnSpc>
            </a:pPr>
          </a:p>
          <a:p>
            <a:pPr algn="l">
              <a:lnSpc>
                <a:spcPts val="2794"/>
              </a:lnSpc>
            </a:pPr>
          </a:p>
        </p:txBody>
      </p:sp>
      <p:sp>
        <p:nvSpPr>
          <p:cNvPr name="Freeform 7" id="7"/>
          <p:cNvSpPr/>
          <p:nvPr/>
        </p:nvSpPr>
        <p:spPr>
          <a:xfrm flipH="false" flipV="false" rot="0">
            <a:off x="11372956" y="5276353"/>
            <a:ext cx="4967883" cy="4918973"/>
          </a:xfrm>
          <a:custGeom>
            <a:avLst/>
            <a:gdLst/>
            <a:ahLst/>
            <a:cxnLst/>
            <a:rect r="r" b="b" t="t" l="l"/>
            <a:pathLst>
              <a:path h="4918973" w="4967883">
                <a:moveTo>
                  <a:pt x="0" y="0"/>
                </a:moveTo>
                <a:lnTo>
                  <a:pt x="4967883" y="0"/>
                </a:lnTo>
                <a:lnTo>
                  <a:pt x="4967883" y="4918972"/>
                </a:lnTo>
                <a:lnTo>
                  <a:pt x="0" y="4918972"/>
                </a:lnTo>
                <a:lnTo>
                  <a:pt x="0" y="0"/>
                </a:lnTo>
                <a:close/>
              </a:path>
            </a:pathLst>
          </a:custGeom>
          <a:blipFill>
            <a:blip r:embed="rId4"/>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64232" y="542925"/>
            <a:ext cx="855846" cy="902537"/>
          </a:xfrm>
          <a:custGeom>
            <a:avLst/>
            <a:gdLst/>
            <a:ahLst/>
            <a:cxnLst/>
            <a:rect r="r" b="b" t="t" l="l"/>
            <a:pathLst>
              <a:path h="902537" w="855846">
                <a:moveTo>
                  <a:pt x="0" y="0"/>
                </a:moveTo>
                <a:lnTo>
                  <a:pt x="855846" y="0"/>
                </a:lnTo>
                <a:lnTo>
                  <a:pt x="855846" y="902537"/>
                </a:lnTo>
                <a:lnTo>
                  <a:pt x="0" y="902537"/>
                </a:lnTo>
                <a:lnTo>
                  <a:pt x="0" y="0"/>
                </a:lnTo>
                <a:close/>
              </a:path>
            </a:pathLst>
          </a:custGeom>
          <a:blipFill>
            <a:blip r:embed="rId2"/>
            <a:stretch>
              <a:fillRect l="0" t="0" r="0" b="-1148"/>
            </a:stretch>
          </a:blipFill>
        </p:spPr>
      </p:sp>
      <p:sp>
        <p:nvSpPr>
          <p:cNvPr name="TextBox 3" id="3"/>
          <p:cNvSpPr txBox="true"/>
          <p:nvPr/>
        </p:nvSpPr>
        <p:spPr>
          <a:xfrm rot="0">
            <a:off x="1961886" y="553018"/>
            <a:ext cx="1502716" cy="875164"/>
          </a:xfrm>
          <a:prstGeom prst="rect">
            <a:avLst/>
          </a:prstGeom>
        </p:spPr>
        <p:txBody>
          <a:bodyPr anchor="t" rtlCol="false" tIns="0" lIns="0" bIns="0" rIns="0">
            <a:spAutoFit/>
          </a:bodyPr>
          <a:lstStyle/>
          <a:p>
            <a:pPr algn="l">
              <a:lnSpc>
                <a:spcPts val="7189"/>
              </a:lnSpc>
            </a:pPr>
            <a:r>
              <a:rPr lang="en-US" sz="5325" spc="-95" b="true">
                <a:solidFill>
                  <a:srgbClr val="323232"/>
                </a:solidFill>
                <a:latin typeface="Bricolage Grotesque Bold"/>
                <a:ea typeface="Bricolage Grotesque Bold"/>
                <a:cs typeface="Bricolage Grotesque Bold"/>
                <a:sym typeface="Bricolage Grotesque Bold"/>
              </a:rPr>
              <a:t>03</a:t>
            </a:r>
          </a:p>
        </p:txBody>
      </p:sp>
      <p:sp>
        <p:nvSpPr>
          <p:cNvPr name="TextBox 4" id="4"/>
          <p:cNvSpPr txBox="true"/>
          <p:nvPr/>
        </p:nvSpPr>
        <p:spPr>
          <a:xfrm rot="0">
            <a:off x="1028700" y="1987163"/>
            <a:ext cx="5957222" cy="1568227"/>
          </a:xfrm>
          <a:prstGeom prst="rect">
            <a:avLst/>
          </a:prstGeom>
        </p:spPr>
        <p:txBody>
          <a:bodyPr anchor="t" rtlCol="false" tIns="0" lIns="0" bIns="0" rIns="0">
            <a:spAutoFit/>
          </a:bodyPr>
          <a:lstStyle/>
          <a:p>
            <a:pPr algn="l">
              <a:lnSpc>
                <a:spcPts val="5918"/>
              </a:lnSpc>
            </a:pPr>
            <a:r>
              <a:rPr lang="en-US" sz="6803" spc="-333">
                <a:solidFill>
                  <a:srgbClr val="000000"/>
                </a:solidFill>
                <a:latin typeface="TT Interphases"/>
                <a:ea typeface="TT Interphases"/>
                <a:cs typeface="TT Interphases"/>
                <a:sym typeface="TT Interphases"/>
              </a:rPr>
              <a:t>Key Distributions &amp; Visualizations</a:t>
            </a:r>
          </a:p>
        </p:txBody>
      </p:sp>
      <p:sp>
        <p:nvSpPr>
          <p:cNvPr name="TextBox 5" id="5"/>
          <p:cNvSpPr txBox="true"/>
          <p:nvPr/>
        </p:nvSpPr>
        <p:spPr>
          <a:xfrm rot="0">
            <a:off x="1028700" y="4003572"/>
            <a:ext cx="6687872" cy="4297154"/>
          </a:xfrm>
          <a:prstGeom prst="rect">
            <a:avLst/>
          </a:prstGeom>
        </p:spPr>
        <p:txBody>
          <a:bodyPr anchor="t" rtlCol="false" tIns="0" lIns="0" bIns="0" rIns="0">
            <a:spAutoFit/>
          </a:bodyPr>
          <a:lstStyle/>
          <a:p>
            <a:pPr algn="l">
              <a:lnSpc>
                <a:spcPts val="3353"/>
              </a:lnSpc>
            </a:pPr>
            <a:r>
              <a:rPr lang="en-US" sz="2395" spc="-117" b="true">
                <a:solidFill>
                  <a:srgbClr val="000000"/>
                </a:solidFill>
                <a:latin typeface="TT Interphases Bold"/>
                <a:ea typeface="TT Interphases Bold"/>
                <a:cs typeface="TT Interphases Bold"/>
                <a:sym typeface="TT Interphases Bold"/>
              </a:rPr>
              <a:t>Revenue distribution </a:t>
            </a:r>
          </a:p>
          <a:p>
            <a:pPr algn="l" marL="430876" indent="-215438" lvl="1">
              <a:lnSpc>
                <a:spcPts val="2794"/>
              </a:lnSpc>
              <a:buFont typeface="Arial"/>
              <a:buChar char="•"/>
            </a:pPr>
            <a:r>
              <a:rPr lang="en-US" sz="1995" spc="-97">
                <a:solidFill>
                  <a:srgbClr val="000000"/>
                </a:solidFill>
                <a:latin typeface="TT Interphases"/>
                <a:ea typeface="TT Interphases"/>
                <a:cs typeface="TT Interphases"/>
                <a:sym typeface="TT Interphases"/>
              </a:rPr>
              <a:t>Missing users</a:t>
            </a:r>
          </a:p>
          <a:p>
            <a:pPr algn="l" marL="861752" indent="-287251" lvl="2">
              <a:lnSpc>
                <a:spcPts val="2794"/>
              </a:lnSpc>
              <a:buFont typeface="Arial"/>
              <a:buChar char="⚬"/>
            </a:pPr>
            <a:r>
              <a:rPr lang="en-US" sz="1995" spc="-97">
                <a:solidFill>
                  <a:srgbClr val="000000"/>
                </a:solidFill>
                <a:latin typeface="TT Interphases"/>
                <a:ea typeface="TT Interphases"/>
                <a:cs typeface="TT Interphases"/>
                <a:sym typeface="TT Interphases"/>
              </a:rPr>
              <a:t> ~91% amount is tagged with users</a:t>
            </a:r>
          </a:p>
          <a:p>
            <a:pPr algn="l" marL="861752" indent="-287251" lvl="2">
              <a:lnSpc>
                <a:spcPts val="2794"/>
              </a:lnSpc>
              <a:buFont typeface="Arial"/>
              <a:buChar char="⚬"/>
            </a:pPr>
            <a:r>
              <a:rPr lang="en-US" sz="1995" spc="-97">
                <a:solidFill>
                  <a:srgbClr val="000000"/>
                </a:solidFill>
                <a:latin typeface="TT Interphases"/>
                <a:ea typeface="TT Interphases"/>
                <a:cs typeface="TT Interphases"/>
                <a:sym typeface="TT Interphases"/>
              </a:rPr>
              <a:t>~9% amount is mapped with deleted users</a:t>
            </a:r>
          </a:p>
          <a:p>
            <a:pPr algn="l">
              <a:lnSpc>
                <a:spcPts val="2794"/>
              </a:lnSpc>
            </a:pPr>
          </a:p>
          <a:p>
            <a:pPr algn="l" marL="430876" indent="-215438" lvl="1">
              <a:lnSpc>
                <a:spcPts val="2794"/>
              </a:lnSpc>
              <a:buFont typeface="Arial"/>
              <a:buChar char="•"/>
            </a:pPr>
            <a:r>
              <a:rPr lang="en-US" sz="1995" spc="-97">
                <a:solidFill>
                  <a:srgbClr val="000000"/>
                </a:solidFill>
                <a:latin typeface="TT Interphases"/>
                <a:ea typeface="TT Interphases"/>
                <a:cs typeface="TT Interphases"/>
                <a:sym typeface="TT Interphases"/>
              </a:rPr>
              <a:t>Status</a:t>
            </a:r>
          </a:p>
          <a:p>
            <a:pPr algn="l" marL="861752" indent="-287251" lvl="2">
              <a:lnSpc>
                <a:spcPts val="2794"/>
              </a:lnSpc>
              <a:buFont typeface="Arial"/>
              <a:buChar char="⚬"/>
            </a:pPr>
            <a:r>
              <a:rPr lang="en-US" sz="1995" spc="-97">
                <a:solidFill>
                  <a:srgbClr val="000000"/>
                </a:solidFill>
                <a:latin typeface="TT Interphases"/>
                <a:ea typeface="TT Interphases"/>
                <a:cs typeface="TT Interphases"/>
                <a:sym typeface="TT Interphases"/>
              </a:rPr>
              <a:t>~68% of amount is returned : (65+3)</a:t>
            </a:r>
          </a:p>
          <a:p>
            <a:pPr algn="l" marL="861752" indent="-287251" lvl="2">
              <a:lnSpc>
                <a:spcPts val="2794"/>
              </a:lnSpc>
              <a:buFont typeface="Arial"/>
              <a:buChar char="⚬"/>
            </a:pPr>
            <a:r>
              <a:rPr lang="en-US" sz="1995" spc="-97">
                <a:solidFill>
                  <a:srgbClr val="000000"/>
                </a:solidFill>
                <a:latin typeface="TT Interphases"/>
                <a:ea typeface="TT Interphases"/>
                <a:cs typeface="TT Interphases"/>
                <a:sym typeface="TT Interphases"/>
              </a:rPr>
              <a:t>~27% of amount is rejected :(22+5)</a:t>
            </a:r>
          </a:p>
          <a:p>
            <a:pPr algn="l" marL="861752" indent="-287251" lvl="2">
              <a:lnSpc>
                <a:spcPts val="2794"/>
              </a:lnSpc>
              <a:buFont typeface="Arial"/>
              <a:buChar char="⚬"/>
            </a:pPr>
            <a:r>
              <a:rPr lang="en-US" sz="1995" spc="-97">
                <a:solidFill>
                  <a:srgbClr val="000000"/>
                </a:solidFill>
                <a:latin typeface="TT Interphases"/>
                <a:ea typeface="TT Interphases"/>
                <a:cs typeface="TT Interphases"/>
                <a:sym typeface="TT Interphases"/>
              </a:rPr>
              <a:t> ~5% is due payment</a:t>
            </a:r>
          </a:p>
          <a:p>
            <a:pPr algn="l">
              <a:lnSpc>
                <a:spcPts val="2794"/>
              </a:lnSpc>
            </a:pPr>
          </a:p>
          <a:p>
            <a:pPr algn="l">
              <a:lnSpc>
                <a:spcPts val="2794"/>
              </a:lnSpc>
            </a:pPr>
            <a:r>
              <a:rPr lang="en-US" sz="1995" spc="-97">
                <a:solidFill>
                  <a:srgbClr val="000000"/>
                </a:solidFill>
                <a:latin typeface="TT Interphases"/>
                <a:ea typeface="TT Interphases"/>
                <a:cs typeface="TT Interphases"/>
                <a:sym typeface="TT Interphases"/>
              </a:rPr>
              <a:t>Assumption: all unknown recovery status are same as status</a:t>
            </a:r>
          </a:p>
          <a:p>
            <a:pPr algn="l">
              <a:lnSpc>
                <a:spcPts val="2794"/>
              </a:lnSpc>
            </a:pPr>
          </a:p>
        </p:txBody>
      </p:sp>
      <p:sp>
        <p:nvSpPr>
          <p:cNvPr name="Freeform 6" id="6"/>
          <p:cNvSpPr/>
          <p:nvPr/>
        </p:nvSpPr>
        <p:spPr>
          <a:xfrm flipH="false" flipV="false" rot="0">
            <a:off x="8760811" y="391240"/>
            <a:ext cx="9362880" cy="4540997"/>
          </a:xfrm>
          <a:custGeom>
            <a:avLst/>
            <a:gdLst/>
            <a:ahLst/>
            <a:cxnLst/>
            <a:rect r="r" b="b" t="t" l="l"/>
            <a:pathLst>
              <a:path h="4540997" w="9362880">
                <a:moveTo>
                  <a:pt x="0" y="0"/>
                </a:moveTo>
                <a:lnTo>
                  <a:pt x="9362880" y="0"/>
                </a:lnTo>
                <a:lnTo>
                  <a:pt x="9362880" y="4540997"/>
                </a:lnTo>
                <a:lnTo>
                  <a:pt x="0" y="4540997"/>
                </a:lnTo>
                <a:lnTo>
                  <a:pt x="0" y="0"/>
                </a:lnTo>
                <a:close/>
              </a:path>
            </a:pathLst>
          </a:custGeom>
          <a:blipFill>
            <a:blip r:embed="rId3"/>
            <a:stretch>
              <a:fillRect l="0" t="0" r="0" b="0"/>
            </a:stretch>
          </a:blipFill>
        </p:spPr>
      </p:sp>
      <p:sp>
        <p:nvSpPr>
          <p:cNvPr name="Freeform 7" id="7"/>
          <p:cNvSpPr/>
          <p:nvPr/>
        </p:nvSpPr>
        <p:spPr>
          <a:xfrm flipH="false" flipV="false" rot="0">
            <a:off x="9144000" y="5143500"/>
            <a:ext cx="7801317" cy="5061105"/>
          </a:xfrm>
          <a:custGeom>
            <a:avLst/>
            <a:gdLst/>
            <a:ahLst/>
            <a:cxnLst/>
            <a:rect r="r" b="b" t="t" l="l"/>
            <a:pathLst>
              <a:path h="5061105" w="7801317">
                <a:moveTo>
                  <a:pt x="0" y="0"/>
                </a:moveTo>
                <a:lnTo>
                  <a:pt x="7801317" y="0"/>
                </a:lnTo>
                <a:lnTo>
                  <a:pt x="7801317" y="5061105"/>
                </a:lnTo>
                <a:lnTo>
                  <a:pt x="0" y="5061105"/>
                </a:lnTo>
                <a:lnTo>
                  <a:pt x="0" y="0"/>
                </a:lnTo>
                <a:close/>
              </a:path>
            </a:pathLst>
          </a:custGeom>
          <a:blipFill>
            <a:blip r:embed="rId4"/>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64232" y="542925"/>
            <a:ext cx="855846" cy="902537"/>
          </a:xfrm>
          <a:custGeom>
            <a:avLst/>
            <a:gdLst/>
            <a:ahLst/>
            <a:cxnLst/>
            <a:rect r="r" b="b" t="t" l="l"/>
            <a:pathLst>
              <a:path h="902537" w="855846">
                <a:moveTo>
                  <a:pt x="0" y="0"/>
                </a:moveTo>
                <a:lnTo>
                  <a:pt x="855846" y="0"/>
                </a:lnTo>
                <a:lnTo>
                  <a:pt x="855846" y="902537"/>
                </a:lnTo>
                <a:lnTo>
                  <a:pt x="0" y="902537"/>
                </a:lnTo>
                <a:lnTo>
                  <a:pt x="0" y="0"/>
                </a:lnTo>
                <a:close/>
              </a:path>
            </a:pathLst>
          </a:custGeom>
          <a:blipFill>
            <a:blip r:embed="rId2"/>
            <a:stretch>
              <a:fillRect l="0" t="0" r="0" b="-1148"/>
            </a:stretch>
          </a:blipFill>
        </p:spPr>
      </p:sp>
      <p:sp>
        <p:nvSpPr>
          <p:cNvPr name="Freeform 3" id="3"/>
          <p:cNvSpPr/>
          <p:nvPr/>
        </p:nvSpPr>
        <p:spPr>
          <a:xfrm flipH="false" flipV="false" rot="0">
            <a:off x="4841164" y="4506835"/>
            <a:ext cx="7590044" cy="5280904"/>
          </a:xfrm>
          <a:custGeom>
            <a:avLst/>
            <a:gdLst/>
            <a:ahLst/>
            <a:cxnLst/>
            <a:rect r="r" b="b" t="t" l="l"/>
            <a:pathLst>
              <a:path h="5280904" w="7590044">
                <a:moveTo>
                  <a:pt x="0" y="0"/>
                </a:moveTo>
                <a:lnTo>
                  <a:pt x="7590044" y="0"/>
                </a:lnTo>
                <a:lnTo>
                  <a:pt x="7590044" y="5280904"/>
                </a:lnTo>
                <a:lnTo>
                  <a:pt x="0" y="5280904"/>
                </a:lnTo>
                <a:lnTo>
                  <a:pt x="0" y="0"/>
                </a:lnTo>
                <a:close/>
              </a:path>
            </a:pathLst>
          </a:custGeom>
          <a:blipFill>
            <a:blip r:embed="rId3"/>
            <a:stretch>
              <a:fillRect l="0" t="0" r="0" b="0"/>
            </a:stretch>
          </a:blipFill>
        </p:spPr>
      </p:sp>
      <p:sp>
        <p:nvSpPr>
          <p:cNvPr name="AutoShape 4" id="4"/>
          <p:cNvSpPr/>
          <p:nvPr/>
        </p:nvSpPr>
        <p:spPr>
          <a:xfrm flipH="true">
            <a:off x="8103359" y="4528020"/>
            <a:ext cx="1846188" cy="1671152"/>
          </a:xfrm>
          <a:prstGeom prst="line">
            <a:avLst/>
          </a:prstGeom>
          <a:ln cap="flat" w="57150">
            <a:solidFill>
              <a:srgbClr val="FF3131"/>
            </a:solidFill>
            <a:prstDash val="solid"/>
            <a:headEnd type="none" len="sm" w="sm"/>
            <a:tailEnd type="arrow" len="sm" w="med"/>
          </a:ln>
        </p:spPr>
      </p:sp>
      <p:sp>
        <p:nvSpPr>
          <p:cNvPr name="TextBox 5" id="5"/>
          <p:cNvSpPr txBox="true"/>
          <p:nvPr/>
        </p:nvSpPr>
        <p:spPr>
          <a:xfrm rot="0">
            <a:off x="2063582" y="695325"/>
            <a:ext cx="7424644" cy="609600"/>
          </a:xfrm>
          <a:prstGeom prst="rect">
            <a:avLst/>
          </a:prstGeom>
        </p:spPr>
        <p:txBody>
          <a:bodyPr anchor="t" rtlCol="false" tIns="0" lIns="0" bIns="0" rIns="0">
            <a:spAutoFit/>
          </a:bodyPr>
          <a:lstStyle/>
          <a:p>
            <a:pPr algn="l">
              <a:lnSpc>
                <a:spcPts val="4350"/>
              </a:lnSpc>
            </a:pPr>
            <a:r>
              <a:rPr lang="en-US" sz="5000" spc="-245">
                <a:solidFill>
                  <a:srgbClr val="000000"/>
                </a:solidFill>
                <a:latin typeface="TT Interphases"/>
                <a:ea typeface="TT Interphases"/>
                <a:cs typeface="TT Interphases"/>
                <a:sym typeface="TT Interphases"/>
              </a:rPr>
              <a:t>Data Visualization &amp; Analysis</a:t>
            </a:r>
          </a:p>
        </p:txBody>
      </p:sp>
      <p:sp>
        <p:nvSpPr>
          <p:cNvPr name="TextBox 6" id="6"/>
          <p:cNvSpPr txBox="true"/>
          <p:nvPr/>
        </p:nvSpPr>
        <p:spPr>
          <a:xfrm rot="0">
            <a:off x="512041" y="2146845"/>
            <a:ext cx="10812574" cy="1709398"/>
          </a:xfrm>
          <a:prstGeom prst="rect">
            <a:avLst/>
          </a:prstGeom>
        </p:spPr>
        <p:txBody>
          <a:bodyPr anchor="t" rtlCol="false" tIns="0" lIns="0" bIns="0" rIns="0">
            <a:spAutoFit/>
          </a:bodyPr>
          <a:lstStyle/>
          <a:p>
            <a:pPr algn="l">
              <a:lnSpc>
                <a:spcPts val="3067"/>
              </a:lnSpc>
            </a:pPr>
            <a:r>
              <a:rPr lang="en-US" sz="3525" spc="-172" b="true">
                <a:solidFill>
                  <a:srgbClr val="000000"/>
                </a:solidFill>
                <a:latin typeface="TT Interphases Bold"/>
                <a:ea typeface="TT Interphases Bold"/>
                <a:cs typeface="TT Interphases Bold"/>
                <a:sym typeface="TT Interphases Bold"/>
              </a:rPr>
              <a:t>CR status indicators for the year</a:t>
            </a:r>
          </a:p>
          <a:p>
            <a:pPr algn="l">
              <a:lnSpc>
                <a:spcPts val="2188"/>
              </a:lnSpc>
            </a:pPr>
          </a:p>
          <a:p>
            <a:pPr algn="l">
              <a:lnSpc>
                <a:spcPts val="2188"/>
              </a:lnSpc>
            </a:pPr>
          </a:p>
          <a:p>
            <a:pPr algn="l">
              <a:lnSpc>
                <a:spcPts val="2188"/>
              </a:lnSpc>
            </a:pPr>
          </a:p>
          <a:p>
            <a:pPr algn="l" marL="995514" indent="-331838" lvl="2">
              <a:lnSpc>
                <a:spcPts val="2005"/>
              </a:lnSpc>
              <a:buFont typeface="Arial"/>
              <a:buChar char="⚬"/>
            </a:pPr>
            <a:r>
              <a:rPr lang="en-US" sz="2305" spc="-112">
                <a:solidFill>
                  <a:srgbClr val="000000"/>
                </a:solidFill>
                <a:latin typeface="TT Interphases"/>
                <a:ea typeface="TT Interphases"/>
                <a:cs typeface="TT Interphases"/>
                <a:sym typeface="TT Interphases"/>
              </a:rPr>
              <a:t> ~27% Cash requests are rejected with unkown reasons</a:t>
            </a:r>
          </a:p>
          <a:p>
            <a:pPr algn="l">
              <a:lnSpc>
                <a:spcPts val="2005"/>
              </a:lnSpc>
            </a:pPr>
          </a:p>
        </p:txBody>
      </p:sp>
      <p:sp>
        <p:nvSpPr>
          <p:cNvPr name="TextBox 7" id="7"/>
          <p:cNvSpPr txBox="true"/>
          <p:nvPr/>
        </p:nvSpPr>
        <p:spPr>
          <a:xfrm rot="0">
            <a:off x="10363622" y="4015112"/>
            <a:ext cx="960993" cy="512908"/>
          </a:xfrm>
          <a:prstGeom prst="rect">
            <a:avLst/>
          </a:prstGeom>
        </p:spPr>
        <p:txBody>
          <a:bodyPr anchor="t" rtlCol="false" tIns="0" lIns="0" bIns="0" rIns="0">
            <a:spAutoFit/>
          </a:bodyPr>
          <a:lstStyle/>
          <a:p>
            <a:pPr algn="l">
              <a:lnSpc>
                <a:spcPts val="4230"/>
              </a:lnSpc>
            </a:pPr>
            <a:r>
              <a:rPr lang="en-US" sz="3022" spc="-148">
                <a:solidFill>
                  <a:srgbClr val="000000"/>
                </a:solidFill>
                <a:latin typeface="TT Interphases"/>
                <a:ea typeface="TT Interphases"/>
                <a:cs typeface="TT Interphases"/>
                <a:sym typeface="TT Interphases"/>
              </a:rPr>
              <a:t>Why?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DAGiwurXDdM</dc:identifier>
  <dcterms:modified xsi:type="dcterms:W3CDTF">2011-08-01T06:04:30Z</dcterms:modified>
  <cp:revision>1</cp:revision>
  <dc:title>Finding missing values, columns that are not sufficiently fullfilled</dc:title>
</cp:coreProperties>
</file>